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5.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16.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7.xml" ContentType="application/vnd.openxmlformats-officedocument.drawingml.chart+xml"/>
  <Override PartName="/ppt/drawings/drawing6.xml" ContentType="application/vnd.openxmlformats-officedocument.drawingml.chartshapes+xml"/>
  <Override PartName="/ppt/notesSlides/notesSlide23.xml" ContentType="application/vnd.openxmlformats-officedocument.presentationml.notesSlide+xml"/>
  <Override PartName="/ppt/charts/chart18.xml" ContentType="application/vnd.openxmlformats-officedocument.drawingml.chart+xml"/>
  <Override PartName="/ppt/drawings/drawing7.xml" ContentType="application/vnd.openxmlformats-officedocument.drawingml.chartshapes+xml"/>
  <Override PartName="/ppt/notesSlides/notesSlide24.xml" ContentType="application/vnd.openxmlformats-officedocument.presentationml.notesSlide+xml"/>
  <Override PartName="/ppt/charts/chart19.xml" ContentType="application/vnd.openxmlformats-officedocument.drawingml.chart+xml"/>
  <Override PartName="/ppt/drawings/drawing8.xml" ContentType="application/vnd.openxmlformats-officedocument.drawingml.chartshapes+xml"/>
  <Override PartName="/ppt/notesSlides/notesSlide25.xml" ContentType="application/vnd.openxmlformats-officedocument.presentationml.notesSlide+xml"/>
  <Override PartName="/ppt/charts/chart20.xml" ContentType="application/vnd.openxmlformats-officedocument.drawingml.chart+xml"/>
  <Override PartName="/ppt/drawings/drawing9.xml" ContentType="application/vnd.openxmlformats-officedocument.drawingml.chartshapes+xml"/>
  <Override PartName="/ppt/notesSlides/notesSlide26.xml" ContentType="application/vnd.openxmlformats-officedocument.presentationml.notesSlide+xml"/>
  <Override PartName="/ppt/charts/chart21.xml" ContentType="application/vnd.openxmlformats-officedocument.drawingml.chart+xml"/>
  <Override PartName="/ppt/drawings/drawing10.xml" ContentType="application/vnd.openxmlformats-officedocument.drawingml.chartshapes+xml"/>
  <Override PartName="/ppt/notesSlides/notesSlide27.xml" ContentType="application/vnd.openxmlformats-officedocument.presentationml.notesSlide+xml"/>
  <Override PartName="/ppt/charts/chart22.xml" ContentType="application/vnd.openxmlformats-officedocument.drawingml.chart+xml"/>
  <Override PartName="/ppt/drawings/drawing11.xml" ContentType="application/vnd.openxmlformats-officedocument.drawingml.chartshapes+xml"/>
  <Override PartName="/ppt/notesSlides/notesSlide28.xml" ContentType="application/vnd.openxmlformats-officedocument.presentationml.notesSlide+xml"/>
  <Override PartName="/ppt/charts/chart23.xml" ContentType="application/vnd.openxmlformats-officedocument.drawingml.chart+xml"/>
  <Override PartName="/ppt/drawings/drawing12.xml" ContentType="application/vnd.openxmlformats-officedocument.drawingml.chartshapes+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drawings/drawing13.xml" ContentType="application/vnd.openxmlformats-officedocument.drawingml.chartshapes+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29.xml" ContentType="application/vnd.openxmlformats-officedocument.drawingml.chart+xml"/>
  <Override PartName="/ppt/notesSlides/notesSlide36.xml" ContentType="application/vnd.openxmlformats-officedocument.presentationml.notesSlide+xml"/>
  <Override PartName="/ppt/charts/chart30.xml" ContentType="application/vnd.openxmlformats-officedocument.drawingml.chart+xml"/>
  <Override PartName="/ppt/drawings/drawing14.xml" ContentType="application/vnd.openxmlformats-officedocument.drawingml.chartshapes+xml"/>
  <Override PartName="/ppt/notesSlides/notesSlide37.xml" ContentType="application/vnd.openxmlformats-officedocument.presentationml.notesSlide+xml"/>
  <Override PartName="/ppt/charts/chart31.xml" ContentType="application/vnd.openxmlformats-officedocument.drawingml.chart+xml"/>
  <Override PartName="/ppt/notesSlides/notesSlide38.xml" ContentType="application/vnd.openxmlformats-officedocument.presentationml.notesSlide+xml"/>
  <Override PartName="/ppt/charts/chart32.xml" ContentType="application/vnd.openxmlformats-officedocument.drawingml.chart+xml"/>
  <Override PartName="/ppt/drawings/drawing15.xml" ContentType="application/vnd.openxmlformats-officedocument.drawingml.chartshapes+xml"/>
  <Override PartName="/ppt/notesSlides/notesSlide39.xml" ContentType="application/vnd.openxmlformats-officedocument.presentationml.notesSlide+xml"/>
  <Override PartName="/ppt/charts/chart33.xml" ContentType="application/vnd.openxmlformats-officedocument.drawingml.chart+xml"/>
  <Override PartName="/ppt/drawings/drawing16.xml" ContentType="application/vnd.openxmlformats-officedocument.drawingml.chartshapes+xml"/>
  <Override PartName="/ppt/notesSlides/notesSlide40.xml" ContentType="application/vnd.openxmlformats-officedocument.presentationml.notesSlide+xml"/>
  <Override PartName="/ppt/charts/chart34.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5.xml" ContentType="application/vnd.openxmlformats-officedocument.drawingml.chart+xml"/>
  <Override PartName="/ppt/notesSlides/notesSlide46.xml" ContentType="application/vnd.openxmlformats-officedocument.presentationml.notesSlide+xml"/>
  <Override PartName="/ppt/charts/chart36.xml" ContentType="application/vnd.openxmlformats-officedocument.drawingml.chart+xml"/>
  <Override PartName="/ppt/drawings/drawing17.xml" ContentType="application/vnd.openxmlformats-officedocument.drawingml.chartshapes+xml"/>
  <Override PartName="/ppt/notesSlides/notesSlide47.xml" ContentType="application/vnd.openxmlformats-officedocument.presentationml.notesSlide+xml"/>
  <Override PartName="/ppt/charts/chart37.xml" ContentType="application/vnd.openxmlformats-officedocument.drawingml.chart+xml"/>
  <Override PartName="/ppt/notesSlides/notesSlide48.xml" ContentType="application/vnd.openxmlformats-officedocument.presentationml.notesSlide+xml"/>
  <Override PartName="/ppt/charts/chart38.xml" ContentType="application/vnd.openxmlformats-officedocument.drawingml.chart+xml"/>
  <Override PartName="/ppt/notesSlides/notesSlide49.xml" ContentType="application/vnd.openxmlformats-officedocument.presentationml.notesSlide+xml"/>
  <Override PartName="/ppt/charts/chart39.xml" ContentType="application/vnd.openxmlformats-officedocument.drawingml.chart+xml"/>
  <Override PartName="/ppt/notesSlides/notesSlide50.xml" ContentType="application/vnd.openxmlformats-officedocument.presentationml.notesSlide+xml"/>
  <Override PartName="/ppt/charts/chart40.xml" ContentType="application/vnd.openxmlformats-officedocument.drawingml.chart+xml"/>
  <Override PartName="/ppt/drawings/drawing18.xml" ContentType="application/vnd.openxmlformats-officedocument.drawingml.chartshapes+xml"/>
  <Override PartName="/ppt/notesSlides/notesSlide51.xml" ContentType="application/vnd.openxmlformats-officedocument.presentationml.notesSlide+xml"/>
  <Override PartName="/ppt/charts/chart41.xml" ContentType="application/vnd.openxmlformats-officedocument.drawingml.chart+xml"/>
  <Override PartName="/ppt/drawings/drawing19.xml" ContentType="application/vnd.openxmlformats-officedocument.drawingml.chartshape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42.xml" ContentType="application/vnd.openxmlformats-officedocument.drawingml.chart+xml"/>
  <Override PartName="/ppt/notesSlides/notesSlide54.xml" ContentType="application/vnd.openxmlformats-officedocument.presentationml.notesSlide+xml"/>
  <Override PartName="/ppt/charts/chart43.xml" ContentType="application/vnd.openxmlformats-officedocument.drawingml.chart+xml"/>
  <Override PartName="/ppt/notesSlides/notesSlide55.xml" ContentType="application/vnd.openxmlformats-officedocument.presentationml.notesSlide+xml"/>
  <Override PartName="/ppt/charts/chart44.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45.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4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47.xml" ContentType="application/vnd.openxmlformats-officedocument.drawingml.chart+xml"/>
  <Override PartName="/ppt/drawings/drawing20.xml" ContentType="application/vnd.openxmlformats-officedocument.drawingml.chartshapes+xml"/>
  <Override PartName="/ppt/notesSlides/notesSlide66.xml" ContentType="application/vnd.openxmlformats-officedocument.presentationml.notesSlide+xml"/>
  <Override PartName="/ppt/charts/chart48.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49.xml" ContentType="application/vnd.openxmlformats-officedocument.drawingml.chart+xml"/>
  <Override PartName="/ppt/drawings/drawing21.xml" ContentType="application/vnd.openxmlformats-officedocument.drawingml.chartshapes+xml"/>
  <Override PartName="/ppt/notesSlides/notesSlide70.xml" ContentType="application/vnd.openxmlformats-officedocument.presentationml.notesSlide+xml"/>
  <Override PartName="/ppt/charts/chart50.xml" ContentType="application/vnd.openxmlformats-officedocument.drawingml.chart+xml"/>
  <Override PartName="/ppt/notesSlides/notesSlide71.xml" ContentType="application/vnd.openxmlformats-officedocument.presentationml.notesSlide+xml"/>
  <Override PartName="/ppt/charts/chart51.xml" ContentType="application/vnd.openxmlformats-officedocument.drawingml.chart+xml"/>
  <Override PartName="/ppt/notesSlides/notesSlide72.xml" ContentType="application/vnd.openxmlformats-officedocument.presentationml.notesSlide+xml"/>
  <Override PartName="/ppt/charts/chart52.xml" ContentType="application/vnd.openxmlformats-officedocument.drawingml.chart+xml"/>
  <Override PartName="/ppt/drawings/drawing22.xml" ContentType="application/vnd.openxmlformats-officedocument.drawingml.chartshapes+xml"/>
  <Override PartName="/ppt/notesSlides/notesSlide73.xml" ContentType="application/vnd.openxmlformats-officedocument.presentationml.notesSlide+xml"/>
  <Override PartName="/ppt/charts/chart53.xml" ContentType="application/vnd.openxmlformats-officedocument.drawingml.chart+xml"/>
  <Override PartName="/ppt/drawings/drawing23.xml" ContentType="application/vnd.openxmlformats-officedocument.drawingml.chartshapes+xml"/>
  <Override PartName="/ppt/notesSlides/notesSlide74.xml" ContentType="application/vnd.openxmlformats-officedocument.presentationml.notesSlide+xml"/>
  <Override PartName="/ppt/charts/chart54.xml" ContentType="application/vnd.openxmlformats-officedocument.drawingml.chart+xml"/>
  <Override PartName="/ppt/drawings/drawing24.xml" ContentType="application/vnd.openxmlformats-officedocument.drawingml.chartshapes+xml"/>
  <Override PartName="/ppt/notesSlides/notesSlide75.xml" ContentType="application/vnd.openxmlformats-officedocument.presentationml.notesSlide+xml"/>
  <Override PartName="/ppt/charts/chart55.xml" ContentType="application/vnd.openxmlformats-officedocument.drawingml.chart+xml"/>
  <Override PartName="/ppt/drawings/drawing25.xml" ContentType="application/vnd.openxmlformats-officedocument.drawingml.chartshapes+xml"/>
  <Override PartName="/ppt/notesSlides/notesSlide76.xml" ContentType="application/vnd.openxmlformats-officedocument.presentationml.notesSlide+xml"/>
  <Override PartName="/ppt/charts/chart56.xml" ContentType="application/vnd.openxmlformats-officedocument.drawingml.chart+xml"/>
  <Override PartName="/ppt/drawings/drawing26.xml" ContentType="application/vnd.openxmlformats-officedocument.drawingml.chartshapes+xml"/>
  <Override PartName="/ppt/notesSlides/notesSlide77.xml" ContentType="application/vnd.openxmlformats-officedocument.presentationml.notesSlide+xml"/>
  <Override PartName="/ppt/charts/chart57.xml" ContentType="application/vnd.openxmlformats-officedocument.drawingml.chart+xml"/>
  <Override PartName="/ppt/drawings/drawing27.xml" ContentType="application/vnd.openxmlformats-officedocument.drawingml.chartshapes+xml"/>
  <Override PartName="/ppt/notesSlides/notesSlide78.xml" ContentType="application/vnd.openxmlformats-officedocument.presentationml.notesSlide+xml"/>
  <Override PartName="/ppt/charts/chart58.xml" ContentType="application/vnd.openxmlformats-officedocument.drawingml.chart+xml"/>
  <Override PartName="/ppt/drawings/drawing28.xml" ContentType="application/vnd.openxmlformats-officedocument.drawingml.chartshapes+xml"/>
  <Override PartName="/ppt/notesSlides/notesSlide79.xml" ContentType="application/vnd.openxmlformats-officedocument.presentationml.notesSlide+xml"/>
  <Override PartName="/ppt/charts/chart59.xml" ContentType="application/vnd.openxmlformats-officedocument.drawingml.chart+xml"/>
  <Override PartName="/ppt/notesSlides/notesSlide80.xml" ContentType="application/vnd.openxmlformats-officedocument.presentationml.notesSlide+xml"/>
  <Override PartName="/ppt/charts/chart60.xml" ContentType="application/vnd.openxmlformats-officedocument.drawingml.chart+xml"/>
  <Override PartName="/ppt/notesSlides/notesSlide81.xml" ContentType="application/vnd.openxmlformats-officedocument.presentationml.notesSlide+xml"/>
  <Override PartName="/ppt/charts/chart61.xml" ContentType="application/vnd.openxmlformats-officedocument.drawingml.chart+xml"/>
  <Override PartName="/ppt/drawings/drawing29.xml" ContentType="application/vnd.openxmlformats-officedocument.drawingml.chartshapes+xml"/>
  <Override PartName="/ppt/notesSlides/notesSlide82.xml" ContentType="application/vnd.openxmlformats-officedocument.presentationml.notesSlide+xml"/>
  <Override PartName="/ppt/charts/chart62.xml" ContentType="application/vnd.openxmlformats-officedocument.drawingml.chart+xml"/>
  <Override PartName="/ppt/drawings/drawing30.xml" ContentType="application/vnd.openxmlformats-officedocument.drawingml.chartshapes+xml"/>
  <Override PartName="/ppt/notesSlides/notesSlide83.xml" ContentType="application/vnd.openxmlformats-officedocument.presentationml.notesSlide+xml"/>
  <Override PartName="/ppt/charts/chart63.xml" ContentType="application/vnd.openxmlformats-officedocument.drawingml.chart+xml"/>
  <Override PartName="/ppt/drawings/drawing31.xml" ContentType="application/vnd.openxmlformats-officedocument.drawingml.chartshapes+xml"/>
  <Override PartName="/ppt/notesSlides/notesSlide84.xml" ContentType="application/vnd.openxmlformats-officedocument.presentationml.notesSlide+xml"/>
  <Override PartName="/ppt/charts/chart64.xml" ContentType="application/vnd.openxmlformats-officedocument.drawingml.chart+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92"/>
  </p:notesMasterIdLst>
  <p:sldIdLst>
    <p:sldId id="256" r:id="rId6"/>
    <p:sldId id="350" r:id="rId7"/>
    <p:sldId id="322" r:id="rId8"/>
    <p:sldId id="257" r:id="rId9"/>
    <p:sldId id="258" r:id="rId10"/>
    <p:sldId id="259" r:id="rId11"/>
    <p:sldId id="260" r:id="rId12"/>
    <p:sldId id="261" r:id="rId13"/>
    <p:sldId id="323" r:id="rId14"/>
    <p:sldId id="330" r:id="rId15"/>
    <p:sldId id="351" r:id="rId16"/>
    <p:sldId id="263" r:id="rId17"/>
    <p:sldId id="264" r:id="rId18"/>
    <p:sldId id="266" r:id="rId19"/>
    <p:sldId id="267" r:id="rId20"/>
    <p:sldId id="269" r:id="rId21"/>
    <p:sldId id="270" r:id="rId22"/>
    <p:sldId id="271" r:id="rId23"/>
    <p:sldId id="324" r:id="rId24"/>
    <p:sldId id="272" r:id="rId25"/>
    <p:sldId id="325" r:id="rId26"/>
    <p:sldId id="273" r:id="rId27"/>
    <p:sldId id="326" r:id="rId28"/>
    <p:sldId id="275" r:id="rId29"/>
    <p:sldId id="276" r:id="rId30"/>
    <p:sldId id="277" r:id="rId31"/>
    <p:sldId id="327" r:id="rId32"/>
    <p:sldId id="278" r:id="rId33"/>
    <p:sldId id="279" r:id="rId34"/>
    <p:sldId id="280" r:id="rId35"/>
    <p:sldId id="284" r:id="rId36"/>
    <p:sldId id="286" r:id="rId37"/>
    <p:sldId id="288" r:id="rId38"/>
    <p:sldId id="328" r:id="rId39"/>
    <p:sldId id="287" r:id="rId40"/>
    <p:sldId id="318" r:id="rId41"/>
    <p:sldId id="290" r:id="rId42"/>
    <p:sldId id="291" r:id="rId43"/>
    <p:sldId id="292" r:id="rId44"/>
    <p:sldId id="319" r:id="rId45"/>
    <p:sldId id="329" r:id="rId46"/>
    <p:sldId id="366" r:id="rId47"/>
    <p:sldId id="336" r:id="rId48"/>
    <p:sldId id="337" r:id="rId49"/>
    <p:sldId id="297" r:id="rId50"/>
    <p:sldId id="363" r:id="rId51"/>
    <p:sldId id="298" r:id="rId52"/>
    <p:sldId id="299" r:id="rId53"/>
    <p:sldId id="300" r:id="rId54"/>
    <p:sldId id="301" r:id="rId55"/>
    <p:sldId id="364" r:id="rId56"/>
    <p:sldId id="302" r:id="rId57"/>
    <p:sldId id="303" r:id="rId58"/>
    <p:sldId id="339" r:id="rId59"/>
    <p:sldId id="340" r:id="rId60"/>
    <p:sldId id="365" r:id="rId61"/>
    <p:sldId id="304" r:id="rId62"/>
    <p:sldId id="305" r:id="rId63"/>
    <p:sldId id="352" r:id="rId64"/>
    <p:sldId id="353" r:id="rId65"/>
    <p:sldId id="354" r:id="rId66"/>
    <p:sldId id="355" r:id="rId67"/>
    <p:sldId id="356" r:id="rId68"/>
    <p:sldId id="357" r:id="rId69"/>
    <p:sldId id="358" r:id="rId70"/>
    <p:sldId id="359" r:id="rId71"/>
    <p:sldId id="360" r:id="rId72"/>
    <p:sldId id="361" r:id="rId73"/>
    <p:sldId id="362" r:id="rId74"/>
    <p:sldId id="367" r:id="rId75"/>
    <p:sldId id="368" r:id="rId76"/>
    <p:sldId id="369" r:id="rId77"/>
    <p:sldId id="370" r:id="rId78"/>
    <p:sldId id="371" r:id="rId79"/>
    <p:sldId id="372" r:id="rId80"/>
    <p:sldId id="373" r:id="rId81"/>
    <p:sldId id="374" r:id="rId82"/>
    <p:sldId id="375" r:id="rId83"/>
    <p:sldId id="376" r:id="rId84"/>
    <p:sldId id="377" r:id="rId85"/>
    <p:sldId id="378" r:id="rId86"/>
    <p:sldId id="379" r:id="rId87"/>
    <p:sldId id="380" r:id="rId88"/>
    <p:sldId id="381" r:id="rId89"/>
    <p:sldId id="382" r:id="rId90"/>
    <p:sldId id="383"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FF00"/>
    <a:srgbClr val="9933FF"/>
    <a:srgbClr val="6600CC"/>
    <a:srgbClr val="FFC000"/>
    <a:srgbClr val="CC6600"/>
    <a:srgbClr val="00B050"/>
    <a:srgbClr val="20F703"/>
    <a:srgbClr val="00FF00"/>
    <a:srgbClr val="33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72665" autoAdjust="0"/>
  </p:normalViewPr>
  <p:slideViewPr>
    <p:cSldViewPr>
      <p:cViewPr varScale="1">
        <p:scale>
          <a:sx n="75" d="100"/>
          <a:sy n="75" d="100"/>
        </p:scale>
        <p:origin x="177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3.2223794291338585E-2"/>
          <c:w val="0.84440922825823239"/>
          <c:h val="0.80134145341207597"/>
        </c:manualLayout>
      </c:layout>
      <c:barChart>
        <c:barDir val="col"/>
        <c:grouping val="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1988-1999                  (N=666)</c:v>
                </c:pt>
                <c:pt idx="1">
                  <c:v>2000-2007                     (N=691)</c:v>
                </c:pt>
                <c:pt idx="2">
                  <c:v>2008-6/2014                           (N=730)</c:v>
                </c:pt>
              </c:strCache>
            </c:strRef>
          </c:cat>
          <c:val>
            <c:numRef>
              <c:f>Sheet1!$B$2:$D$2</c:f>
              <c:numCache>
                <c:formatCode>General</c:formatCode>
                <c:ptCount val="3"/>
                <c:pt idx="0">
                  <c:v>44</c:v>
                </c:pt>
                <c:pt idx="1">
                  <c:v>28</c:v>
                </c:pt>
                <c:pt idx="2">
                  <c:v>27</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1988-1999                  (N=666)</c:v>
                </c:pt>
                <c:pt idx="1">
                  <c:v>2000-2007                     (N=691)</c:v>
                </c:pt>
                <c:pt idx="2">
                  <c:v>2008-6/2014                           (N=730)</c:v>
                </c:pt>
              </c:strCache>
            </c:strRef>
          </c:cat>
          <c:val>
            <c:numRef>
              <c:f>Sheet1!$B$3:$D$3</c:f>
              <c:numCache>
                <c:formatCode>General</c:formatCode>
                <c:ptCount val="3"/>
                <c:pt idx="0">
                  <c:v>56</c:v>
                </c:pt>
                <c:pt idx="1">
                  <c:v>47</c:v>
                </c:pt>
                <c:pt idx="2">
                  <c:v>44</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1988-1999                  (N=666)</c:v>
                </c:pt>
                <c:pt idx="1">
                  <c:v>2000-2007                     (N=691)</c:v>
                </c:pt>
                <c:pt idx="2">
                  <c:v>2008-6/2014                           (N=730)</c:v>
                </c:pt>
              </c:strCache>
            </c:strRef>
          </c:cat>
          <c:val>
            <c:numRef>
              <c:f>Sheet1!$B$4:$D$4</c:f>
              <c:numCache>
                <c:formatCode>General</c:formatCode>
                <c:ptCount val="3"/>
                <c:pt idx="0">
                  <c:v>117</c:v>
                </c:pt>
                <c:pt idx="1">
                  <c:v>90</c:v>
                </c:pt>
                <c:pt idx="2">
                  <c:v>113</c:v>
                </c:pt>
              </c:numCache>
            </c:numRef>
          </c:val>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1988-1999                  (N=666)</c:v>
                </c:pt>
                <c:pt idx="1">
                  <c:v>2000-2007                     (N=691)</c:v>
                </c:pt>
                <c:pt idx="2">
                  <c:v>2008-6/2014                           (N=730)</c:v>
                </c:pt>
              </c:strCache>
            </c:strRef>
          </c:cat>
          <c:val>
            <c:numRef>
              <c:f>Sheet1!$B$5:$D$5</c:f>
              <c:numCache>
                <c:formatCode>General</c:formatCode>
                <c:ptCount val="3"/>
                <c:pt idx="0">
                  <c:v>449</c:v>
                </c:pt>
                <c:pt idx="1">
                  <c:v>526</c:v>
                </c:pt>
                <c:pt idx="2">
                  <c:v>546</c:v>
                </c:pt>
              </c:numCache>
            </c:numRef>
          </c:val>
        </c:ser>
        <c:dLbls>
          <c:showLegendKey val="0"/>
          <c:showVal val="0"/>
          <c:showCatName val="0"/>
          <c:showSerName val="0"/>
          <c:showPercent val="0"/>
          <c:showBubbleSize val="0"/>
        </c:dLbls>
        <c:gapWidth val="100"/>
        <c:overlap val="100"/>
        <c:axId val="882080256"/>
        <c:axId val="882075944"/>
      </c:barChart>
      <c:catAx>
        <c:axId val="882080256"/>
        <c:scaling>
          <c:orientation val="minMax"/>
        </c:scaling>
        <c:delete val="0"/>
        <c:axPos val="b"/>
        <c:numFmt formatCode="General" sourceLinked="0"/>
        <c:majorTickMark val="out"/>
        <c:minorTickMark val="none"/>
        <c:tickLblPos val="nextTo"/>
        <c:txPr>
          <a:bodyPr/>
          <a:lstStyle/>
          <a:p>
            <a:pPr>
              <a:defRPr sz="1500" b="1"/>
            </a:pPr>
            <a:endParaRPr lang="en-US"/>
          </a:p>
        </c:txPr>
        <c:crossAx val="882075944"/>
        <c:crosses val="autoZero"/>
        <c:auto val="1"/>
        <c:lblAlgn val="ctr"/>
        <c:lblOffset val="100"/>
        <c:noMultiLvlLbl val="0"/>
      </c:catAx>
      <c:valAx>
        <c:axId val="882075944"/>
        <c:scaling>
          <c:orientation val="minMax"/>
          <c:max val="8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2.4875052383157986E-2"/>
              <c:y val="0.18419745608721988"/>
            </c:manualLayout>
          </c:layout>
          <c:overlay val="0"/>
        </c:title>
        <c:numFmt formatCode="#,##0" sourceLinked="0"/>
        <c:majorTickMark val="out"/>
        <c:minorTickMark val="none"/>
        <c:tickLblPos val="nextTo"/>
        <c:txPr>
          <a:bodyPr/>
          <a:lstStyle/>
          <a:p>
            <a:pPr>
              <a:defRPr sz="1500" b="1"/>
            </a:pPr>
            <a:endParaRPr lang="en-US"/>
          </a:p>
        </c:txPr>
        <c:crossAx val="882080256"/>
        <c:crosses val="autoZero"/>
        <c:crossBetween val="between"/>
        <c:majorUnit val="100"/>
      </c:valAx>
      <c:spPr>
        <a:solidFill>
          <a:srgbClr val="000000"/>
        </a:solidFill>
        <a:ln w="12700">
          <a:solidFill>
            <a:srgbClr val="FFFFFF"/>
          </a:solidFill>
        </a:ln>
      </c:spPr>
    </c:plotArea>
    <c:legend>
      <c:legendPos val="t"/>
      <c:layout>
        <c:manualLayout>
          <c:xMode val="edge"/>
          <c:yMode val="edge"/>
          <c:x val="0.13372052758111119"/>
          <c:y val="4.807692307692308E-2"/>
          <c:w val="0.31989523938818032"/>
          <c:h val="8.9881284070260442E-2"/>
        </c:manualLayout>
      </c:layout>
      <c:overlay val="0"/>
      <c:spPr>
        <a:solidFill>
          <a:schemeClr val="bg2"/>
        </a:solidFill>
        <a:ln w="12700">
          <a:solidFill>
            <a:srgbClr val="FFFFFF"/>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406913118911"/>
          <c:y val="4.4840992591218813E-2"/>
          <c:w val="0.87158292183816011"/>
          <c:h val="0.77670474711978432"/>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1</c:v>
                </c:pt>
                <c:pt idx="1">
                  <c:v>2</c:v>
                </c:pt>
                <c:pt idx="2">
                  <c:v>3</c:v>
                </c:pt>
                <c:pt idx="3">
                  <c:v>5</c:v>
                </c:pt>
                <c:pt idx="4">
                  <c:v>14</c:v>
                </c:pt>
                <c:pt idx="5">
                  <c:v>18</c:v>
                </c:pt>
                <c:pt idx="6">
                  <c:v>15</c:v>
                </c:pt>
                <c:pt idx="7">
                  <c:v>12</c:v>
                </c:pt>
                <c:pt idx="8">
                  <c:v>21</c:v>
                </c:pt>
                <c:pt idx="9">
                  <c:v>29</c:v>
                </c:pt>
                <c:pt idx="10">
                  <c:v>34</c:v>
                </c:pt>
                <c:pt idx="11">
                  <c:v>33</c:v>
                </c:pt>
                <c:pt idx="12">
                  <c:v>25</c:v>
                </c:pt>
                <c:pt idx="13">
                  <c:v>25</c:v>
                </c:pt>
                <c:pt idx="14">
                  <c:v>26</c:v>
                </c:pt>
                <c:pt idx="15">
                  <c:v>27</c:v>
                </c:pt>
                <c:pt idx="16">
                  <c:v>30</c:v>
                </c:pt>
                <c:pt idx="17">
                  <c:v>33</c:v>
                </c:pt>
                <c:pt idx="18">
                  <c:v>31</c:v>
                </c:pt>
                <c:pt idx="19">
                  <c:v>32</c:v>
                </c:pt>
                <c:pt idx="20">
                  <c:v>34</c:v>
                </c:pt>
                <c:pt idx="21">
                  <c:v>37</c:v>
                </c:pt>
                <c:pt idx="22">
                  <c:v>35</c:v>
                </c:pt>
                <c:pt idx="23">
                  <c:v>44</c:v>
                </c:pt>
                <c:pt idx="24">
                  <c:v>37</c:v>
                </c:pt>
                <c:pt idx="25">
                  <c:v>38</c:v>
                </c:pt>
                <c:pt idx="26">
                  <c:v>35</c:v>
                </c:pt>
                <c:pt idx="27">
                  <c:v>38</c:v>
                </c:pt>
              </c:numCache>
            </c:numRef>
          </c:val>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0</c:v>
                </c:pt>
                <c:pt idx="1">
                  <c:v>0</c:v>
                </c:pt>
                <c:pt idx="2">
                  <c:v>0</c:v>
                </c:pt>
                <c:pt idx="3">
                  <c:v>0</c:v>
                </c:pt>
                <c:pt idx="4">
                  <c:v>1</c:v>
                </c:pt>
                <c:pt idx="5">
                  <c:v>1</c:v>
                </c:pt>
                <c:pt idx="6">
                  <c:v>1</c:v>
                </c:pt>
                <c:pt idx="7">
                  <c:v>1</c:v>
                </c:pt>
                <c:pt idx="8">
                  <c:v>1</c:v>
                </c:pt>
                <c:pt idx="9">
                  <c:v>3</c:v>
                </c:pt>
                <c:pt idx="10">
                  <c:v>2</c:v>
                </c:pt>
                <c:pt idx="11">
                  <c:v>4</c:v>
                </c:pt>
                <c:pt idx="12">
                  <c:v>5</c:v>
                </c:pt>
                <c:pt idx="13">
                  <c:v>4</c:v>
                </c:pt>
                <c:pt idx="14">
                  <c:v>1</c:v>
                </c:pt>
                <c:pt idx="15">
                  <c:v>2</c:v>
                </c:pt>
                <c:pt idx="16">
                  <c:v>1</c:v>
                </c:pt>
                <c:pt idx="17">
                  <c:v>2</c:v>
                </c:pt>
                <c:pt idx="18">
                  <c:v>4</c:v>
                </c:pt>
                <c:pt idx="19">
                  <c:v>4</c:v>
                </c:pt>
                <c:pt idx="20">
                  <c:v>3</c:v>
                </c:pt>
                <c:pt idx="21">
                  <c:v>4</c:v>
                </c:pt>
                <c:pt idx="22">
                  <c:v>5</c:v>
                </c:pt>
                <c:pt idx="23">
                  <c:v>4</c:v>
                </c:pt>
                <c:pt idx="24">
                  <c:v>4</c:v>
                </c:pt>
                <c:pt idx="25">
                  <c:v>3</c:v>
                </c:pt>
                <c:pt idx="26">
                  <c:v>5</c:v>
                </c:pt>
                <c:pt idx="27">
                  <c:v>5</c:v>
                </c:pt>
              </c:numCache>
            </c:numRef>
          </c:val>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Sheet1!$D$2:$D$29</c:f>
              <c:numCache>
                <c:formatCode>General</c:formatCode>
                <c:ptCount val="28"/>
                <c:pt idx="0">
                  <c:v>0</c:v>
                </c:pt>
                <c:pt idx="1">
                  <c:v>0</c:v>
                </c:pt>
                <c:pt idx="2">
                  <c:v>0</c:v>
                </c:pt>
                <c:pt idx="3">
                  <c:v>0</c:v>
                </c:pt>
                <c:pt idx="4">
                  <c:v>0</c:v>
                </c:pt>
                <c:pt idx="5">
                  <c:v>1</c:v>
                </c:pt>
                <c:pt idx="6">
                  <c:v>1</c:v>
                </c:pt>
                <c:pt idx="7">
                  <c:v>1</c:v>
                </c:pt>
                <c:pt idx="8">
                  <c:v>0</c:v>
                </c:pt>
                <c:pt idx="9">
                  <c:v>0</c:v>
                </c:pt>
                <c:pt idx="10">
                  <c:v>0</c:v>
                </c:pt>
                <c:pt idx="11">
                  <c:v>0</c:v>
                </c:pt>
                <c:pt idx="12">
                  <c:v>0</c:v>
                </c:pt>
                <c:pt idx="13">
                  <c:v>1</c:v>
                </c:pt>
                <c:pt idx="14">
                  <c:v>1</c:v>
                </c:pt>
                <c:pt idx="15">
                  <c:v>1</c:v>
                </c:pt>
                <c:pt idx="16">
                  <c:v>1</c:v>
                </c:pt>
                <c:pt idx="17">
                  <c:v>1</c:v>
                </c:pt>
                <c:pt idx="18">
                  <c:v>1</c:v>
                </c:pt>
                <c:pt idx="19">
                  <c:v>2</c:v>
                </c:pt>
                <c:pt idx="20">
                  <c:v>2</c:v>
                </c:pt>
                <c:pt idx="21">
                  <c:v>1</c:v>
                </c:pt>
                <c:pt idx="22">
                  <c:v>1</c:v>
                </c:pt>
                <c:pt idx="23">
                  <c:v>3</c:v>
                </c:pt>
                <c:pt idx="24">
                  <c:v>2</c:v>
                </c:pt>
                <c:pt idx="25">
                  <c:v>2</c:v>
                </c:pt>
                <c:pt idx="26">
                  <c:v>0</c:v>
                </c:pt>
                <c:pt idx="27">
                  <c:v>2</c:v>
                </c:pt>
              </c:numCache>
            </c:numRef>
          </c:val>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Sheet1!$E$2:$E$29</c:f>
              <c:numCache>
                <c:formatCode>General</c:formatCode>
                <c:ptCount val="28"/>
                <c:pt idx="0">
                  <c:v>0</c:v>
                </c:pt>
                <c:pt idx="1">
                  <c:v>0</c:v>
                </c:pt>
                <c:pt idx="2">
                  <c:v>0</c:v>
                </c:pt>
                <c:pt idx="3">
                  <c:v>0</c:v>
                </c:pt>
                <c:pt idx="4">
                  <c:v>0</c:v>
                </c:pt>
                <c:pt idx="5">
                  <c:v>0</c:v>
                </c:pt>
                <c:pt idx="6">
                  <c:v>0</c:v>
                </c:pt>
                <c:pt idx="7">
                  <c:v>0</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er>
        <c:dLbls>
          <c:showLegendKey val="0"/>
          <c:showVal val="0"/>
          <c:showCatName val="0"/>
          <c:showSerName val="0"/>
          <c:showPercent val="0"/>
          <c:showBubbleSize val="0"/>
        </c:dLbls>
        <c:gapWidth val="25"/>
        <c:overlap val="100"/>
        <c:axId val="882069672"/>
        <c:axId val="882042232"/>
      </c:barChart>
      <c:catAx>
        <c:axId val="882069672"/>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882042232"/>
        <c:crosses val="autoZero"/>
        <c:auto val="1"/>
        <c:lblAlgn val="ctr"/>
        <c:lblOffset val="100"/>
        <c:tickLblSkip val="1"/>
        <c:noMultiLvlLbl val="0"/>
      </c:catAx>
      <c:valAx>
        <c:axId val="882042232"/>
        <c:scaling>
          <c:orientation val="minMax"/>
          <c:max val="55"/>
          <c:min val="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manualLayout>
              <c:xMode val="edge"/>
              <c:yMode val="edge"/>
              <c:x val="2.1338582677165353E-2"/>
              <c:y val="0.21324085465879267"/>
            </c:manualLayout>
          </c:layout>
          <c:overlay val="0"/>
        </c:title>
        <c:numFmt formatCode="General" sourceLinked="1"/>
        <c:majorTickMark val="out"/>
        <c:minorTickMark val="none"/>
        <c:tickLblPos val="nextTo"/>
        <c:txPr>
          <a:bodyPr/>
          <a:lstStyle/>
          <a:p>
            <a:pPr>
              <a:defRPr sz="1500" b="1"/>
            </a:pPr>
            <a:endParaRPr lang="en-US"/>
          </a:p>
        </c:txPr>
        <c:crossAx val="882069672"/>
        <c:crosses val="autoZero"/>
        <c:crossBetween val="between"/>
        <c:majorUnit val="5"/>
      </c:valAx>
      <c:spPr>
        <a:solidFill>
          <a:schemeClr val="bg2"/>
        </a:solidFill>
        <a:ln>
          <a:solidFill>
            <a:schemeClr val="tx1"/>
          </a:solidFill>
        </a:ln>
      </c:spPr>
    </c:plotArea>
    <c:legend>
      <c:legendPos val="r"/>
      <c:layout>
        <c:manualLayout>
          <c:xMode val="edge"/>
          <c:yMode val="edge"/>
          <c:x val="0.11831876417990124"/>
          <c:y val="5.9830424605978837E-2"/>
          <c:w val="0.21305158757810141"/>
          <c:h val="0.24691020179854903"/>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7140733514505"/>
          <c:y val="3.7226668387763256E-2"/>
          <c:w val="0.88035224026198899"/>
          <c:h val="0.78180834527839216"/>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1</c:v>
                </c:pt>
                <c:pt idx="1">
                  <c:v>3</c:v>
                </c:pt>
                <c:pt idx="2">
                  <c:v>5</c:v>
                </c:pt>
                <c:pt idx="3">
                  <c:v>7</c:v>
                </c:pt>
                <c:pt idx="4">
                  <c:v>18</c:v>
                </c:pt>
                <c:pt idx="5">
                  <c:v>31</c:v>
                </c:pt>
                <c:pt idx="6">
                  <c:v>25</c:v>
                </c:pt>
                <c:pt idx="7">
                  <c:v>27</c:v>
                </c:pt>
                <c:pt idx="8">
                  <c:v>27</c:v>
                </c:pt>
                <c:pt idx="9">
                  <c:v>43</c:v>
                </c:pt>
                <c:pt idx="10">
                  <c:v>48</c:v>
                </c:pt>
                <c:pt idx="11">
                  <c:v>43</c:v>
                </c:pt>
                <c:pt idx="12">
                  <c:v>38</c:v>
                </c:pt>
                <c:pt idx="13">
                  <c:v>34</c:v>
                </c:pt>
                <c:pt idx="14">
                  <c:v>49</c:v>
                </c:pt>
                <c:pt idx="15">
                  <c:v>47</c:v>
                </c:pt>
                <c:pt idx="16">
                  <c:v>55</c:v>
                </c:pt>
                <c:pt idx="17">
                  <c:v>53</c:v>
                </c:pt>
                <c:pt idx="18">
                  <c:v>49</c:v>
                </c:pt>
                <c:pt idx="19">
                  <c:v>49</c:v>
                </c:pt>
                <c:pt idx="20">
                  <c:v>63</c:v>
                </c:pt>
                <c:pt idx="21">
                  <c:v>62</c:v>
                </c:pt>
                <c:pt idx="22">
                  <c:v>64</c:v>
                </c:pt>
                <c:pt idx="23">
                  <c:v>70</c:v>
                </c:pt>
                <c:pt idx="24">
                  <c:v>68</c:v>
                </c:pt>
                <c:pt idx="25">
                  <c:v>62</c:v>
                </c:pt>
                <c:pt idx="26">
                  <c:v>58</c:v>
                </c:pt>
                <c:pt idx="27">
                  <c:v>61</c:v>
                </c:pt>
              </c:numCache>
            </c:numRef>
          </c:val>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0</c:v>
                </c:pt>
                <c:pt idx="1">
                  <c:v>0</c:v>
                </c:pt>
                <c:pt idx="2">
                  <c:v>0</c:v>
                </c:pt>
                <c:pt idx="3">
                  <c:v>0</c:v>
                </c:pt>
                <c:pt idx="4">
                  <c:v>5</c:v>
                </c:pt>
                <c:pt idx="5">
                  <c:v>5</c:v>
                </c:pt>
                <c:pt idx="6">
                  <c:v>7</c:v>
                </c:pt>
                <c:pt idx="7">
                  <c:v>6</c:v>
                </c:pt>
                <c:pt idx="8">
                  <c:v>5</c:v>
                </c:pt>
                <c:pt idx="9">
                  <c:v>26</c:v>
                </c:pt>
                <c:pt idx="10">
                  <c:v>11</c:v>
                </c:pt>
                <c:pt idx="11">
                  <c:v>25</c:v>
                </c:pt>
                <c:pt idx="12">
                  <c:v>28</c:v>
                </c:pt>
                <c:pt idx="13">
                  <c:v>22</c:v>
                </c:pt>
                <c:pt idx="14">
                  <c:v>5</c:v>
                </c:pt>
                <c:pt idx="15">
                  <c:v>15</c:v>
                </c:pt>
                <c:pt idx="16">
                  <c:v>6</c:v>
                </c:pt>
                <c:pt idx="17">
                  <c:v>11</c:v>
                </c:pt>
                <c:pt idx="18">
                  <c:v>27</c:v>
                </c:pt>
                <c:pt idx="19">
                  <c:v>24</c:v>
                </c:pt>
                <c:pt idx="20">
                  <c:v>15</c:v>
                </c:pt>
                <c:pt idx="21">
                  <c:v>30</c:v>
                </c:pt>
                <c:pt idx="22">
                  <c:v>38</c:v>
                </c:pt>
                <c:pt idx="23">
                  <c:v>21</c:v>
                </c:pt>
                <c:pt idx="24">
                  <c:v>30</c:v>
                </c:pt>
                <c:pt idx="25">
                  <c:v>19</c:v>
                </c:pt>
                <c:pt idx="26">
                  <c:v>37</c:v>
                </c:pt>
                <c:pt idx="27">
                  <c:v>34</c:v>
                </c:pt>
              </c:numCache>
            </c:numRef>
          </c:val>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Sheet1!$D$2:$D$29</c:f>
              <c:numCache>
                <c:formatCode>General</c:formatCode>
                <c:ptCount val="28"/>
                <c:pt idx="0">
                  <c:v>0</c:v>
                </c:pt>
                <c:pt idx="1">
                  <c:v>0</c:v>
                </c:pt>
                <c:pt idx="2">
                  <c:v>0</c:v>
                </c:pt>
                <c:pt idx="3">
                  <c:v>0</c:v>
                </c:pt>
                <c:pt idx="4">
                  <c:v>0</c:v>
                </c:pt>
                <c:pt idx="5">
                  <c:v>10</c:v>
                </c:pt>
                <c:pt idx="6">
                  <c:v>16</c:v>
                </c:pt>
                <c:pt idx="7">
                  <c:v>15</c:v>
                </c:pt>
                <c:pt idx="8">
                  <c:v>0</c:v>
                </c:pt>
                <c:pt idx="9">
                  <c:v>0</c:v>
                </c:pt>
                <c:pt idx="10">
                  <c:v>0</c:v>
                </c:pt>
                <c:pt idx="11">
                  <c:v>0</c:v>
                </c:pt>
                <c:pt idx="12">
                  <c:v>0</c:v>
                </c:pt>
                <c:pt idx="13">
                  <c:v>16</c:v>
                </c:pt>
                <c:pt idx="14">
                  <c:v>19</c:v>
                </c:pt>
                <c:pt idx="15">
                  <c:v>10</c:v>
                </c:pt>
                <c:pt idx="16">
                  <c:v>13</c:v>
                </c:pt>
                <c:pt idx="17">
                  <c:v>15</c:v>
                </c:pt>
                <c:pt idx="18">
                  <c:v>13</c:v>
                </c:pt>
                <c:pt idx="19">
                  <c:v>23</c:v>
                </c:pt>
                <c:pt idx="20">
                  <c:v>23</c:v>
                </c:pt>
                <c:pt idx="21">
                  <c:v>15</c:v>
                </c:pt>
                <c:pt idx="22">
                  <c:v>12</c:v>
                </c:pt>
                <c:pt idx="23">
                  <c:v>36</c:v>
                </c:pt>
                <c:pt idx="24">
                  <c:v>28</c:v>
                </c:pt>
                <c:pt idx="25">
                  <c:v>25</c:v>
                </c:pt>
                <c:pt idx="26">
                  <c:v>0</c:v>
                </c:pt>
                <c:pt idx="27">
                  <c:v>29</c:v>
                </c:pt>
              </c:numCache>
            </c:numRef>
          </c:val>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Sheet1!$E$2:$E$29</c:f>
              <c:numCache>
                <c:formatCode>General</c:formatCode>
                <c:ptCount val="28"/>
                <c:pt idx="0">
                  <c:v>0</c:v>
                </c:pt>
                <c:pt idx="1">
                  <c:v>0</c:v>
                </c:pt>
                <c:pt idx="2">
                  <c:v>0</c:v>
                </c:pt>
                <c:pt idx="3">
                  <c:v>0</c:v>
                </c:pt>
                <c:pt idx="4">
                  <c:v>0</c:v>
                </c:pt>
                <c:pt idx="5">
                  <c:v>0</c:v>
                </c:pt>
                <c:pt idx="6">
                  <c:v>0</c:v>
                </c:pt>
                <c:pt idx="7">
                  <c:v>0</c:v>
                </c:pt>
                <c:pt idx="8">
                  <c:v>20</c:v>
                </c:pt>
                <c:pt idx="9">
                  <c:v>26</c:v>
                </c:pt>
                <c:pt idx="10">
                  <c:v>21</c:v>
                </c:pt>
                <c:pt idx="11">
                  <c:v>26</c:v>
                </c:pt>
                <c:pt idx="12">
                  <c:v>30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numCache>
            </c:numRef>
          </c:val>
        </c:ser>
        <c:dLbls>
          <c:showLegendKey val="0"/>
          <c:showVal val="0"/>
          <c:showCatName val="0"/>
          <c:showSerName val="0"/>
          <c:showPercent val="0"/>
          <c:showBubbleSize val="0"/>
        </c:dLbls>
        <c:gapWidth val="25"/>
        <c:overlap val="100"/>
        <c:axId val="882069280"/>
        <c:axId val="882068888"/>
      </c:barChart>
      <c:catAx>
        <c:axId val="882069280"/>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882068888"/>
        <c:crosses val="autoZero"/>
        <c:auto val="1"/>
        <c:lblAlgn val="ctr"/>
        <c:lblOffset val="100"/>
        <c:tickLblSkip val="1"/>
        <c:noMultiLvlLbl val="0"/>
      </c:catAx>
      <c:valAx>
        <c:axId val="882068888"/>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82069280"/>
        <c:crosses val="autoZero"/>
        <c:crossBetween val="between"/>
        <c:majorUnit val="20"/>
      </c:valAx>
      <c:spPr>
        <a:solidFill>
          <a:schemeClr val="bg2"/>
        </a:solidFill>
        <a:ln>
          <a:solidFill>
            <a:schemeClr val="tx1"/>
          </a:solidFill>
        </a:ln>
      </c:spPr>
    </c:plotArea>
    <c:legend>
      <c:legendPos val="r"/>
      <c:layout>
        <c:manualLayout>
          <c:xMode val="edge"/>
          <c:yMode val="edge"/>
          <c:x val="0.11111178410391008"/>
          <c:y val="5.9786047481509369E-2"/>
          <c:w val="0.21305158757810141"/>
          <c:h val="0.2469102017985490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362491052258283"/>
          <c:h val="0.76488312007874026"/>
        </c:manualLayout>
      </c:layout>
      <c:barChart>
        <c:barDir val="col"/>
        <c:grouping val="percentStacked"/>
        <c:varyColors val="0"/>
        <c:ser>
          <c:idx val="0"/>
          <c:order val="0"/>
          <c:tx>
            <c:strRef>
              <c:f>Sheet1!$A$2</c:f>
              <c:strCache>
                <c:ptCount val="1"/>
                <c:pt idx="0">
                  <c:v>&lt;1 year</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Europe                        (N=324)</c:v>
                </c:pt>
                <c:pt idx="1">
                  <c:v>North America                      (N=353)</c:v>
                </c:pt>
                <c:pt idx="2">
                  <c:v>Other                                        (N=53)</c:v>
                </c:pt>
              </c:strCache>
            </c:strRef>
          </c:cat>
          <c:val>
            <c:numRef>
              <c:f>Sheet1!$B$2:$D$2</c:f>
              <c:numCache>
                <c:formatCode>General</c:formatCode>
                <c:ptCount val="3"/>
                <c:pt idx="0">
                  <c:v>1</c:v>
                </c:pt>
                <c:pt idx="1">
                  <c:v>26</c:v>
                </c:pt>
                <c:pt idx="2">
                  <c:v>0</c:v>
                </c:pt>
              </c:numCache>
            </c:numRef>
          </c:val>
        </c:ser>
        <c:ser>
          <c:idx val="1"/>
          <c:order val="1"/>
          <c:tx>
            <c:strRef>
              <c:f>Sheet1!$A$3</c:f>
              <c:strCache>
                <c:ptCount val="1"/>
                <c:pt idx="0">
                  <c:v>1 - 5 years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Europe                        (N=324)</c:v>
                </c:pt>
                <c:pt idx="1">
                  <c:v>North America                      (N=353)</c:v>
                </c:pt>
                <c:pt idx="2">
                  <c:v>Other                                        (N=53)</c:v>
                </c:pt>
              </c:strCache>
            </c:strRef>
          </c:cat>
          <c:val>
            <c:numRef>
              <c:f>Sheet1!$B$3:$D$3</c:f>
              <c:numCache>
                <c:formatCode>General</c:formatCode>
                <c:ptCount val="3"/>
                <c:pt idx="0">
                  <c:v>9</c:v>
                </c:pt>
                <c:pt idx="1">
                  <c:v>35</c:v>
                </c:pt>
                <c:pt idx="2">
                  <c:v>0</c:v>
                </c:pt>
              </c:numCache>
            </c:numRef>
          </c:val>
        </c:ser>
        <c:ser>
          <c:idx val="2"/>
          <c:order val="2"/>
          <c:tx>
            <c:strRef>
              <c:f>Sheet1!$A$4</c:f>
              <c:strCache>
                <c:ptCount val="1"/>
                <c:pt idx="0">
                  <c:v>6 - 10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                        (N=324)</c:v>
                </c:pt>
                <c:pt idx="1">
                  <c:v>North America                      (N=353)</c:v>
                </c:pt>
                <c:pt idx="2">
                  <c:v>Other                                        (N=53)</c:v>
                </c:pt>
              </c:strCache>
            </c:strRef>
          </c:cat>
          <c:val>
            <c:numRef>
              <c:f>Sheet1!$B$4:$D$4</c:f>
              <c:numCache>
                <c:formatCode>General</c:formatCode>
                <c:ptCount val="3"/>
                <c:pt idx="0">
                  <c:v>50</c:v>
                </c:pt>
                <c:pt idx="1">
                  <c:v>54</c:v>
                </c:pt>
                <c:pt idx="2">
                  <c:v>9</c:v>
                </c:pt>
              </c:numCache>
            </c:numRef>
          </c:val>
        </c:ser>
        <c:ser>
          <c:idx val="3"/>
          <c:order val="3"/>
          <c:tx>
            <c:strRef>
              <c:f>Sheet1!$A$5</c:f>
              <c:strCache>
                <c:ptCount val="1"/>
                <c:pt idx="0">
                  <c:v>11 - 17 years</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Sheet1!$B$1:$D$1</c:f>
              <c:strCache>
                <c:ptCount val="3"/>
                <c:pt idx="0">
                  <c:v>Europe                        (N=324)</c:v>
                </c:pt>
                <c:pt idx="1">
                  <c:v>North America                      (N=353)</c:v>
                </c:pt>
                <c:pt idx="2">
                  <c:v>Other                                        (N=53)</c:v>
                </c:pt>
              </c:strCache>
            </c:strRef>
          </c:cat>
          <c:val>
            <c:numRef>
              <c:f>Sheet1!$B$5:$D$5</c:f>
              <c:numCache>
                <c:formatCode>General</c:formatCode>
                <c:ptCount val="3"/>
                <c:pt idx="0">
                  <c:v>264</c:v>
                </c:pt>
                <c:pt idx="1">
                  <c:v>238</c:v>
                </c:pt>
                <c:pt idx="2">
                  <c:v>44</c:v>
                </c:pt>
              </c:numCache>
            </c:numRef>
          </c:val>
        </c:ser>
        <c:dLbls>
          <c:showLegendKey val="0"/>
          <c:showVal val="0"/>
          <c:showCatName val="0"/>
          <c:showSerName val="0"/>
          <c:showPercent val="0"/>
          <c:showBubbleSize val="0"/>
        </c:dLbls>
        <c:gapWidth val="40"/>
        <c:overlap val="100"/>
        <c:axId val="882068104"/>
        <c:axId val="882066144"/>
      </c:barChart>
      <c:catAx>
        <c:axId val="882068104"/>
        <c:scaling>
          <c:orientation val="minMax"/>
        </c:scaling>
        <c:delete val="0"/>
        <c:axPos val="b"/>
        <c:numFmt formatCode="General" sourceLinked="0"/>
        <c:majorTickMark val="out"/>
        <c:minorTickMark val="none"/>
        <c:tickLblPos val="nextTo"/>
        <c:txPr>
          <a:bodyPr/>
          <a:lstStyle/>
          <a:p>
            <a:pPr>
              <a:defRPr sz="1500" b="1"/>
            </a:pPr>
            <a:endParaRPr lang="en-US"/>
          </a:p>
        </c:txPr>
        <c:crossAx val="882066144"/>
        <c:crosses val="autoZero"/>
        <c:auto val="1"/>
        <c:lblAlgn val="ctr"/>
        <c:lblOffset val="100"/>
        <c:noMultiLvlLbl val="0"/>
      </c:catAx>
      <c:valAx>
        <c:axId val="88206614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82068104"/>
        <c:crosses val="autoZero"/>
        <c:crossBetween val="between"/>
        <c:majorUnit val="0.2"/>
      </c:valAx>
      <c:spPr>
        <a:solidFill>
          <a:srgbClr val="000000"/>
        </a:solidFill>
        <a:ln w="12700">
          <a:solidFill>
            <a:srgbClr val="FFFFFF"/>
          </a:solidFill>
        </a:ln>
      </c:spPr>
    </c:plotArea>
    <c:legend>
      <c:legendPos val="t"/>
      <c:layout>
        <c:manualLayout>
          <c:xMode val="edge"/>
          <c:yMode val="edge"/>
          <c:x val="0.11732951562872822"/>
          <c:y val="1.5625E-2"/>
          <c:w val="0.86377117633023148"/>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72970397142980759"/>
        </c:manualLayout>
      </c:layout>
      <c:barChart>
        <c:barDir val="col"/>
        <c:grouping val="percentStacked"/>
        <c:varyColors val="0"/>
        <c:ser>
          <c:idx val="0"/>
          <c:order val="0"/>
          <c:tx>
            <c:strRef>
              <c:f>Sheet1!$A$2</c:f>
              <c:strCache>
                <c:ptCount val="1"/>
                <c:pt idx="0">
                  <c:v>Cystic Fibrosis</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                           (N=311)</c:v>
                </c:pt>
                <c:pt idx="1">
                  <c:v>North America                               (N=351)</c:v>
                </c:pt>
                <c:pt idx="2">
                  <c:v>Other                                   (N=52)</c:v>
                </c:pt>
              </c:strCache>
            </c:strRef>
          </c:cat>
          <c:val>
            <c:numRef>
              <c:f>Sheet1!$B$2:$D$2</c:f>
              <c:numCache>
                <c:formatCode>General</c:formatCode>
                <c:ptCount val="3"/>
                <c:pt idx="0">
                  <c:v>211</c:v>
                </c:pt>
                <c:pt idx="1">
                  <c:v>173</c:v>
                </c:pt>
                <c:pt idx="2">
                  <c:v>21</c:v>
                </c:pt>
              </c:numCache>
            </c:numRef>
          </c:val>
        </c:ser>
        <c:ser>
          <c:idx val="1"/>
          <c:order val="1"/>
          <c:tx>
            <c:strRef>
              <c:f>Sheet1!$A$3</c:f>
              <c:strCache>
                <c:ptCount val="1"/>
                <c:pt idx="0">
                  <c:v>IPAH</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Sheet1!$B$1:$D$1</c:f>
              <c:strCache>
                <c:ptCount val="3"/>
                <c:pt idx="0">
                  <c:v>Europe                           (N=311)</c:v>
                </c:pt>
                <c:pt idx="1">
                  <c:v>North America                               (N=351)</c:v>
                </c:pt>
                <c:pt idx="2">
                  <c:v>Other                                   (N=52)</c:v>
                </c:pt>
              </c:strCache>
            </c:strRef>
          </c:cat>
          <c:val>
            <c:numRef>
              <c:f>Sheet1!$B$3:$D$3</c:f>
              <c:numCache>
                <c:formatCode>General</c:formatCode>
                <c:ptCount val="3"/>
                <c:pt idx="0">
                  <c:v>37</c:v>
                </c:pt>
                <c:pt idx="1">
                  <c:v>30</c:v>
                </c:pt>
                <c:pt idx="2">
                  <c:v>6</c:v>
                </c:pt>
              </c:numCache>
            </c:numRef>
          </c:val>
        </c:ser>
        <c:ser>
          <c:idx val="2"/>
          <c:order val="2"/>
          <c:tx>
            <c:strRef>
              <c:f>Sheet1!$A$4</c:f>
              <c:strCache>
                <c:ptCount val="1"/>
                <c:pt idx="0">
                  <c:v>IPF</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Sheet1!$B$1:$D$1</c:f>
              <c:strCache>
                <c:ptCount val="3"/>
                <c:pt idx="0">
                  <c:v>Europe                           (N=311)</c:v>
                </c:pt>
                <c:pt idx="1">
                  <c:v>North America                               (N=351)</c:v>
                </c:pt>
                <c:pt idx="2">
                  <c:v>Other                                   (N=52)</c:v>
                </c:pt>
              </c:strCache>
            </c:strRef>
          </c:cat>
          <c:val>
            <c:numRef>
              <c:f>Sheet1!$B$4:$D$4</c:f>
              <c:numCache>
                <c:formatCode>General</c:formatCode>
                <c:ptCount val="3"/>
                <c:pt idx="0">
                  <c:v>10</c:v>
                </c:pt>
                <c:pt idx="1">
                  <c:v>9</c:v>
                </c:pt>
                <c:pt idx="2">
                  <c:v>6</c:v>
                </c:pt>
              </c:numCache>
            </c:numRef>
          </c:val>
        </c:ser>
        <c:ser>
          <c:idx val="3"/>
          <c:order val="3"/>
          <c:tx>
            <c:strRef>
              <c:f>Sheet1!$A$5</c:f>
              <c:strCache>
                <c:ptCount val="1"/>
                <c:pt idx="0">
                  <c:v>OB</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Europe                           (N=311)</c:v>
                </c:pt>
                <c:pt idx="1">
                  <c:v>North America                               (N=351)</c:v>
                </c:pt>
                <c:pt idx="2">
                  <c:v>Other                                   (N=52)</c:v>
                </c:pt>
              </c:strCache>
            </c:strRef>
          </c:cat>
          <c:val>
            <c:numRef>
              <c:f>Sheet1!$B$5:$D$5</c:f>
              <c:numCache>
                <c:formatCode>General</c:formatCode>
                <c:ptCount val="3"/>
                <c:pt idx="0">
                  <c:v>16</c:v>
                </c:pt>
                <c:pt idx="1">
                  <c:v>19</c:v>
                </c:pt>
                <c:pt idx="2">
                  <c:v>9</c:v>
                </c:pt>
              </c:numCache>
            </c:numRef>
          </c:val>
        </c:ser>
        <c:ser>
          <c:idx val="4"/>
          <c:order val="4"/>
          <c:tx>
            <c:strRef>
              <c:f>Sheet1!$A$6</c:f>
              <c:strCache>
                <c:ptCount val="1"/>
                <c:pt idx="0">
                  <c:v>Other</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Sheet1!$B$1:$D$1</c:f>
              <c:strCache>
                <c:ptCount val="3"/>
                <c:pt idx="0">
                  <c:v>Europe                           (N=311)</c:v>
                </c:pt>
                <c:pt idx="1">
                  <c:v>North America                               (N=351)</c:v>
                </c:pt>
                <c:pt idx="2">
                  <c:v>Other                                   (N=52)</c:v>
                </c:pt>
              </c:strCache>
            </c:strRef>
          </c:cat>
          <c:val>
            <c:numRef>
              <c:f>Sheet1!$B$6:$D$6</c:f>
              <c:numCache>
                <c:formatCode>General</c:formatCode>
                <c:ptCount val="3"/>
                <c:pt idx="0">
                  <c:v>23</c:v>
                </c:pt>
                <c:pt idx="1">
                  <c:v>84</c:v>
                </c:pt>
                <c:pt idx="2">
                  <c:v>10</c:v>
                </c:pt>
              </c:numCache>
            </c:numRef>
          </c:val>
        </c:ser>
        <c:ser>
          <c:idx val="5"/>
          <c:order val="5"/>
          <c:tx>
            <c:strRef>
              <c:f>Sheet1!$A$7</c:f>
              <c:strCache>
                <c:ptCount val="1"/>
                <c:pt idx="0">
                  <c:v>Congenital heart disease</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Europe                           (N=311)</c:v>
                </c:pt>
                <c:pt idx="1">
                  <c:v>North America                               (N=351)</c:v>
                </c:pt>
                <c:pt idx="2">
                  <c:v>Other                                   (N=52)</c:v>
                </c:pt>
              </c:strCache>
            </c:strRef>
          </c:cat>
          <c:val>
            <c:numRef>
              <c:f>Sheet1!$B$7:$D$7</c:f>
              <c:numCache>
                <c:formatCode>General</c:formatCode>
                <c:ptCount val="3"/>
                <c:pt idx="0">
                  <c:v>2</c:v>
                </c:pt>
                <c:pt idx="1">
                  <c:v>11</c:v>
                </c:pt>
                <c:pt idx="2">
                  <c:v>0</c:v>
                </c:pt>
              </c:numCache>
            </c:numRef>
          </c:val>
        </c:ser>
        <c:ser>
          <c:idx val="6"/>
          <c:order val="6"/>
          <c:tx>
            <c:strRef>
              <c:f>Sheet1!$A$8</c:f>
              <c:strCache>
                <c:ptCount val="1"/>
                <c:pt idx="0">
                  <c:v>Retx</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(N=311)</c:v>
                </c:pt>
                <c:pt idx="1">
                  <c:v>North America                               (N=351)</c:v>
                </c:pt>
                <c:pt idx="2">
                  <c:v>Other                                   (N=52)</c:v>
                </c:pt>
              </c:strCache>
            </c:strRef>
          </c:cat>
          <c:val>
            <c:numRef>
              <c:f>Sheet1!$B$8:$D$8</c:f>
              <c:numCache>
                <c:formatCode>General</c:formatCode>
                <c:ptCount val="3"/>
                <c:pt idx="0">
                  <c:v>12</c:v>
                </c:pt>
                <c:pt idx="1">
                  <c:v>25</c:v>
                </c:pt>
                <c:pt idx="2">
                  <c:v>0</c:v>
                </c:pt>
              </c:numCache>
            </c:numRef>
          </c:val>
        </c:ser>
        <c:dLbls>
          <c:showLegendKey val="0"/>
          <c:showVal val="0"/>
          <c:showCatName val="0"/>
          <c:showSerName val="0"/>
          <c:showPercent val="0"/>
          <c:showBubbleSize val="0"/>
        </c:dLbls>
        <c:gapWidth val="45"/>
        <c:overlap val="100"/>
        <c:axId val="882065752"/>
        <c:axId val="882062224"/>
      </c:barChart>
      <c:catAx>
        <c:axId val="882065752"/>
        <c:scaling>
          <c:orientation val="minMax"/>
        </c:scaling>
        <c:delete val="0"/>
        <c:axPos val="b"/>
        <c:numFmt formatCode="General" sourceLinked="0"/>
        <c:majorTickMark val="out"/>
        <c:minorTickMark val="none"/>
        <c:tickLblPos val="nextTo"/>
        <c:txPr>
          <a:bodyPr/>
          <a:lstStyle/>
          <a:p>
            <a:pPr>
              <a:defRPr sz="1500" b="1"/>
            </a:pPr>
            <a:endParaRPr lang="en-US"/>
          </a:p>
        </c:txPr>
        <c:crossAx val="882062224"/>
        <c:crosses val="autoZero"/>
        <c:auto val="1"/>
        <c:lblAlgn val="ctr"/>
        <c:lblOffset val="100"/>
        <c:noMultiLvlLbl val="0"/>
      </c:catAx>
      <c:valAx>
        <c:axId val="88206222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531345467062517"/>
            </c:manualLayout>
          </c:layout>
          <c:overlay val="0"/>
        </c:title>
        <c:numFmt formatCode="0%" sourceLinked="1"/>
        <c:majorTickMark val="out"/>
        <c:minorTickMark val="none"/>
        <c:tickLblPos val="nextTo"/>
        <c:txPr>
          <a:bodyPr/>
          <a:lstStyle/>
          <a:p>
            <a:pPr>
              <a:defRPr sz="1500" b="1"/>
            </a:pPr>
            <a:endParaRPr lang="en-US"/>
          </a:p>
        </c:txPr>
        <c:crossAx val="882065752"/>
        <c:crosses val="autoZero"/>
        <c:crossBetween val="between"/>
        <c:majorUnit val="0.2"/>
      </c:valAx>
      <c:spPr>
        <a:solidFill>
          <a:srgbClr val="000000"/>
        </a:solidFill>
        <a:ln w="12700">
          <a:solidFill>
            <a:srgbClr val="FFFFFF"/>
          </a:solidFill>
        </a:ln>
      </c:spPr>
    </c:plotArea>
    <c:legend>
      <c:legendPos val="t"/>
      <c:layout>
        <c:manualLayout>
          <c:xMode val="edge"/>
          <c:yMode val="edge"/>
          <c:x val="0.10844899684149652"/>
          <c:y val="1.5624973107869727E-2"/>
          <c:w val="0.8818532852884915"/>
          <c:h val="6.6895142205584943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513"/>
          <c:y val="0.11034879429133664"/>
          <c:w val="0.87048861887953677"/>
          <c:h val="0.70848801686674423"/>
        </c:manualLayout>
      </c:layout>
      <c:barChart>
        <c:barDir val="col"/>
        <c:grouping val="percentStacked"/>
        <c:varyColors val="0"/>
        <c:ser>
          <c:idx val="0"/>
          <c:order val="0"/>
          <c:tx>
            <c:strRef>
              <c:f>Sheet1!$A$2</c:f>
              <c:strCache>
                <c:ptCount val="1"/>
                <c:pt idx="0">
                  <c:v>0 - 10 years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Sheet1!$B$1:$D$1</c:f>
              <c:strCache>
                <c:ptCount val="3"/>
                <c:pt idx="0">
                  <c:v>Europe                         (N=321)</c:v>
                </c:pt>
                <c:pt idx="1">
                  <c:v>North America                   (N=352)</c:v>
                </c:pt>
                <c:pt idx="2">
                  <c:v>Other                                         (N=45)</c:v>
                </c:pt>
              </c:strCache>
            </c:strRef>
          </c:cat>
          <c:val>
            <c:numRef>
              <c:f>Sheet1!$B$2:$D$2</c:f>
              <c:numCache>
                <c:formatCode>General</c:formatCode>
                <c:ptCount val="3"/>
                <c:pt idx="0">
                  <c:v>75</c:v>
                </c:pt>
                <c:pt idx="1">
                  <c:v>142</c:v>
                </c:pt>
                <c:pt idx="2">
                  <c:v>10</c:v>
                </c:pt>
              </c:numCache>
            </c:numRef>
          </c:val>
        </c:ser>
        <c:ser>
          <c:idx val="1"/>
          <c:order val="1"/>
          <c:tx>
            <c:strRef>
              <c:f>Sheet1!$A$3</c:f>
              <c:strCache>
                <c:ptCount val="1"/>
                <c:pt idx="0">
                  <c:v>11 - 17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(N=321)</c:v>
                </c:pt>
                <c:pt idx="1">
                  <c:v>North America                   (N=352)</c:v>
                </c:pt>
                <c:pt idx="2">
                  <c:v>Other                                         (N=45)</c:v>
                </c:pt>
              </c:strCache>
            </c:strRef>
          </c:cat>
          <c:val>
            <c:numRef>
              <c:f>Sheet1!$B$3:$D$3</c:f>
              <c:numCache>
                <c:formatCode>General</c:formatCode>
                <c:ptCount val="3"/>
                <c:pt idx="0">
                  <c:v>57</c:v>
                </c:pt>
                <c:pt idx="1">
                  <c:v>125</c:v>
                </c:pt>
                <c:pt idx="2">
                  <c:v>11</c:v>
                </c:pt>
              </c:numCache>
            </c:numRef>
          </c:val>
        </c:ser>
        <c:ser>
          <c:idx val="2"/>
          <c:order val="2"/>
          <c:tx>
            <c:strRef>
              <c:f>Sheet1!$A$4</c:f>
              <c:strCache>
                <c:ptCount val="1"/>
                <c:pt idx="0">
                  <c:v>18 - 34 years</c:v>
                </c:pt>
              </c:strCache>
            </c:strRef>
          </c:tx>
          <c:spPr>
            <a:gradFill flip="none" rotWithShape="1">
              <a:gsLst>
                <a:gs pos="0">
                  <a:srgbClr val="A6A203"/>
                </a:gs>
                <a:gs pos="50000">
                  <a:srgbClr val="FFFF00"/>
                </a:gs>
                <a:gs pos="100000">
                  <a:srgbClr val="A6A200"/>
                </a:gs>
              </a:gsLst>
              <a:lin ang="10800000" scaled="1"/>
              <a:tileRect/>
            </a:gradFill>
            <a:ln>
              <a:solidFill>
                <a:srgbClr val="000000"/>
              </a:solidFill>
            </a:ln>
          </c:spPr>
          <c:invertIfNegative val="0"/>
          <c:cat>
            <c:strRef>
              <c:f>Sheet1!$B$1:$D$1</c:f>
              <c:strCache>
                <c:ptCount val="3"/>
                <c:pt idx="0">
                  <c:v>Europe                         (N=321)</c:v>
                </c:pt>
                <c:pt idx="1">
                  <c:v>North America                   (N=352)</c:v>
                </c:pt>
                <c:pt idx="2">
                  <c:v>Other                                         (N=45)</c:v>
                </c:pt>
              </c:strCache>
            </c:strRef>
          </c:cat>
          <c:val>
            <c:numRef>
              <c:f>Sheet1!$B$4:$D$4</c:f>
              <c:numCache>
                <c:formatCode>General</c:formatCode>
                <c:ptCount val="3"/>
                <c:pt idx="0">
                  <c:v>58</c:v>
                </c:pt>
                <c:pt idx="1">
                  <c:v>42</c:v>
                </c:pt>
                <c:pt idx="2">
                  <c:v>12</c:v>
                </c:pt>
              </c:numCache>
            </c:numRef>
          </c:val>
        </c:ser>
        <c:ser>
          <c:idx val="3"/>
          <c:order val="3"/>
          <c:tx>
            <c:strRef>
              <c:f>Sheet1!$A$5</c:f>
              <c:strCache>
                <c:ptCount val="1"/>
                <c:pt idx="0">
                  <c:v>35 - 49 years</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Sheet1!$B$1:$D$1</c:f>
              <c:strCache>
                <c:ptCount val="3"/>
                <c:pt idx="0">
                  <c:v>Europe                         (N=321)</c:v>
                </c:pt>
                <c:pt idx="1">
                  <c:v>North America                   (N=352)</c:v>
                </c:pt>
                <c:pt idx="2">
                  <c:v>Other                                         (N=45)</c:v>
                </c:pt>
              </c:strCache>
            </c:strRef>
          </c:cat>
          <c:val>
            <c:numRef>
              <c:f>Sheet1!$B$5:$D$5</c:f>
              <c:numCache>
                <c:formatCode>General</c:formatCode>
                <c:ptCount val="3"/>
                <c:pt idx="0">
                  <c:v>84</c:v>
                </c:pt>
                <c:pt idx="1">
                  <c:v>25</c:v>
                </c:pt>
                <c:pt idx="2">
                  <c:v>10</c:v>
                </c:pt>
              </c:numCache>
            </c:numRef>
          </c:val>
        </c:ser>
        <c:ser>
          <c:idx val="4"/>
          <c:order val="4"/>
          <c:tx>
            <c:strRef>
              <c:f>Sheet1!$A$6</c:f>
              <c:strCache>
                <c:ptCount val="1"/>
                <c:pt idx="0">
                  <c:v>50 - 59 years</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Sheet1!$B$1:$D$1</c:f>
              <c:strCache>
                <c:ptCount val="3"/>
                <c:pt idx="0">
                  <c:v>Europe                         (N=321)</c:v>
                </c:pt>
                <c:pt idx="1">
                  <c:v>North America                   (N=352)</c:v>
                </c:pt>
                <c:pt idx="2">
                  <c:v>Other                                         (N=45)</c:v>
                </c:pt>
              </c:strCache>
            </c:strRef>
          </c:cat>
          <c:val>
            <c:numRef>
              <c:f>Sheet1!$B$6:$D$6</c:f>
              <c:numCache>
                <c:formatCode>General</c:formatCode>
                <c:ptCount val="3"/>
                <c:pt idx="0">
                  <c:v>39</c:v>
                </c:pt>
                <c:pt idx="1">
                  <c:v>14</c:v>
                </c:pt>
                <c:pt idx="2">
                  <c:v>0</c:v>
                </c:pt>
              </c:numCache>
            </c:numRef>
          </c:val>
        </c:ser>
        <c:ser>
          <c:idx val="5"/>
          <c:order val="5"/>
          <c:tx>
            <c:strRef>
              <c:f>Sheet1!$A$7</c:f>
              <c:strCache>
                <c:ptCount val="1"/>
                <c:pt idx="0">
                  <c:v>60+ years</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Sheet1!$B$1:$D$1</c:f>
              <c:strCache>
                <c:ptCount val="3"/>
                <c:pt idx="0">
                  <c:v>Europe                         (N=321)</c:v>
                </c:pt>
                <c:pt idx="1">
                  <c:v>North America                   (N=352)</c:v>
                </c:pt>
                <c:pt idx="2">
                  <c:v>Other                                         (N=45)</c:v>
                </c:pt>
              </c:strCache>
            </c:strRef>
          </c:cat>
          <c:val>
            <c:numRef>
              <c:f>Sheet1!$B$7:$D$7</c:f>
              <c:numCache>
                <c:formatCode>General</c:formatCode>
                <c:ptCount val="3"/>
                <c:pt idx="0">
                  <c:v>8</c:v>
                </c:pt>
                <c:pt idx="1">
                  <c:v>4</c:v>
                </c:pt>
                <c:pt idx="2">
                  <c:v>2</c:v>
                </c:pt>
              </c:numCache>
            </c:numRef>
          </c:val>
        </c:ser>
        <c:dLbls>
          <c:showLegendKey val="0"/>
          <c:showVal val="0"/>
          <c:showCatName val="0"/>
          <c:showSerName val="0"/>
          <c:showPercent val="0"/>
          <c:showBubbleSize val="0"/>
        </c:dLbls>
        <c:gapWidth val="45"/>
        <c:overlap val="100"/>
        <c:axId val="882064576"/>
        <c:axId val="882064968"/>
      </c:barChart>
      <c:catAx>
        <c:axId val="882064576"/>
        <c:scaling>
          <c:orientation val="minMax"/>
        </c:scaling>
        <c:delete val="0"/>
        <c:axPos val="b"/>
        <c:numFmt formatCode="General" sourceLinked="0"/>
        <c:majorTickMark val="out"/>
        <c:minorTickMark val="none"/>
        <c:tickLblPos val="nextTo"/>
        <c:txPr>
          <a:bodyPr/>
          <a:lstStyle/>
          <a:p>
            <a:pPr>
              <a:defRPr sz="1500" b="1"/>
            </a:pPr>
            <a:endParaRPr lang="en-US"/>
          </a:p>
        </c:txPr>
        <c:crossAx val="882064968"/>
        <c:crosses val="autoZero"/>
        <c:auto val="1"/>
        <c:lblAlgn val="ctr"/>
        <c:lblOffset val="100"/>
        <c:noMultiLvlLbl val="0"/>
      </c:catAx>
      <c:valAx>
        <c:axId val="88206496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882064576"/>
        <c:crosses val="autoZero"/>
        <c:crossBetween val="between"/>
        <c:majorUnit val="0.2"/>
      </c:valAx>
      <c:spPr>
        <a:solidFill>
          <a:srgbClr val="000000"/>
        </a:solidFill>
        <a:ln w="12700">
          <a:solidFill>
            <a:srgbClr val="FFFFFF"/>
          </a:solidFill>
        </a:ln>
      </c:spPr>
    </c:plotArea>
    <c:legend>
      <c:legendPos val="t"/>
      <c:layout>
        <c:manualLayout>
          <c:xMode val="edge"/>
          <c:yMode val="edge"/>
          <c:x val="0.10987246786459384"/>
          <c:y val="1.7362204724409461E-3"/>
          <c:w val="0.8726353276353277"/>
          <c:h val="9.6188847295727381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4233070866141735"/>
        </c:manualLayout>
      </c:layout>
      <c:scatterChart>
        <c:scatterStyle val="smoothMarker"/>
        <c:varyColors val="0"/>
        <c:ser>
          <c:idx val="0"/>
          <c:order val="0"/>
          <c:tx>
            <c:strRef>
              <c:f>Sheet1!$B$1</c:f>
              <c:strCache>
                <c:ptCount val="1"/>
                <c:pt idx="0">
                  <c:v>Adult (N=47,382)</c:v>
                </c:pt>
              </c:strCache>
            </c:strRef>
          </c:tx>
          <c:spPr>
            <a:ln w="41275">
              <a:solidFill>
                <a:srgbClr val="00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92.614999999999995</c:v>
                </c:pt>
                <c:pt idx="2">
                  <c:v>90.051000000000002</c:v>
                </c:pt>
                <c:pt idx="3">
                  <c:v>88.293000000000006</c:v>
                </c:pt>
                <c:pt idx="4">
                  <c:v>87.027000000000001</c:v>
                </c:pt>
                <c:pt idx="5">
                  <c:v>85.817999999999998</c:v>
                </c:pt>
                <c:pt idx="6">
                  <c:v>84.664000000000001</c:v>
                </c:pt>
                <c:pt idx="7">
                  <c:v>83.596000000000004</c:v>
                </c:pt>
                <c:pt idx="8">
                  <c:v>82.718999999999994</c:v>
                </c:pt>
                <c:pt idx="9">
                  <c:v>81.873999999999995</c:v>
                </c:pt>
                <c:pt idx="10">
                  <c:v>80.975999999999999</c:v>
                </c:pt>
                <c:pt idx="11">
                  <c:v>80.183000000000007</c:v>
                </c:pt>
                <c:pt idx="12">
                  <c:v>79.418999999999997</c:v>
                </c:pt>
                <c:pt idx="13">
                  <c:v>71.194999999999993</c:v>
                </c:pt>
                <c:pt idx="14">
                  <c:v>64.251999999999995</c:v>
                </c:pt>
                <c:pt idx="15">
                  <c:v>58.31</c:v>
                </c:pt>
                <c:pt idx="16">
                  <c:v>52.963999999999999</c:v>
                </c:pt>
                <c:pt idx="17">
                  <c:v>47.981999999999999</c:v>
                </c:pt>
                <c:pt idx="18">
                  <c:v>43.389000000000003</c:v>
                </c:pt>
                <c:pt idx="19">
                  <c:v>38.86</c:v>
                </c:pt>
                <c:pt idx="20">
                  <c:v>34.951000000000001</c:v>
                </c:pt>
                <c:pt idx="21">
                  <c:v>31.018000000000001</c:v>
                </c:pt>
                <c:pt idx="22">
                  <c:v>27.385999999999999</c:v>
                </c:pt>
                <c:pt idx="23">
                  <c:v>24.536999999999999</c:v>
                </c:pt>
                <c:pt idx="24">
                  <c:v>21.756</c:v>
                </c:pt>
                <c:pt idx="25">
                  <c:v>19.364000000000001</c:v>
                </c:pt>
                <c:pt idx="26">
                  <c:v>17.260999999999999</c:v>
                </c:pt>
                <c:pt idx="27">
                  <c:v>15.194000000000001</c:v>
                </c:pt>
                <c:pt idx="28">
                  <c:v>13.48</c:v>
                </c:pt>
                <c:pt idx="29">
                  <c:v>11.863</c:v>
                </c:pt>
              </c:numCache>
            </c:numRef>
          </c:yVal>
          <c:smooth val="0"/>
        </c:ser>
        <c:ser>
          <c:idx val="1"/>
          <c:order val="1"/>
          <c:tx>
            <c:strRef>
              <c:f>Sheet1!$C$1</c:f>
              <c:strCache>
                <c:ptCount val="1"/>
                <c:pt idx="0">
                  <c:v>Pediatric (N=1,856)</c:v>
                </c:pt>
              </c:strCache>
            </c:strRef>
          </c:tx>
          <c:spPr>
            <a:ln w="41275">
              <a:solidFill>
                <a:srgbClr val="00FFFF"/>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91.617000000000004</c:v>
                </c:pt>
                <c:pt idx="2">
                  <c:v>89.254000000000005</c:v>
                </c:pt>
                <c:pt idx="3">
                  <c:v>87.756</c:v>
                </c:pt>
                <c:pt idx="4">
                  <c:v>86.474999999999994</c:v>
                </c:pt>
                <c:pt idx="5">
                  <c:v>85.528000000000006</c:v>
                </c:pt>
                <c:pt idx="6">
                  <c:v>84.355000000000004</c:v>
                </c:pt>
                <c:pt idx="7">
                  <c:v>83.793999999999997</c:v>
                </c:pt>
                <c:pt idx="8">
                  <c:v>82.95</c:v>
                </c:pt>
                <c:pt idx="9">
                  <c:v>82.328000000000003</c:v>
                </c:pt>
                <c:pt idx="10">
                  <c:v>81.025000000000006</c:v>
                </c:pt>
                <c:pt idx="11">
                  <c:v>80</c:v>
                </c:pt>
                <c:pt idx="12">
                  <c:v>79.081999999999994</c:v>
                </c:pt>
                <c:pt idx="13">
                  <c:v>69.616</c:v>
                </c:pt>
                <c:pt idx="14">
                  <c:v>61.802</c:v>
                </c:pt>
                <c:pt idx="15">
                  <c:v>56.207000000000001</c:v>
                </c:pt>
                <c:pt idx="16">
                  <c:v>51.006</c:v>
                </c:pt>
                <c:pt idx="17">
                  <c:v>46.274000000000001</c:v>
                </c:pt>
                <c:pt idx="18">
                  <c:v>42.987000000000002</c:v>
                </c:pt>
                <c:pt idx="19">
                  <c:v>40.74</c:v>
                </c:pt>
                <c:pt idx="20">
                  <c:v>38.369999999999997</c:v>
                </c:pt>
                <c:pt idx="21">
                  <c:v>35.904000000000003</c:v>
                </c:pt>
                <c:pt idx="22">
                  <c:v>33.71</c:v>
                </c:pt>
                <c:pt idx="23">
                  <c:v>32.042000000000002</c:v>
                </c:pt>
                <c:pt idx="24">
                  <c:v>29.260999999999999</c:v>
                </c:pt>
                <c:pt idx="25">
                  <c:v>28.896000000000001</c:v>
                </c:pt>
                <c:pt idx="26">
                  <c:v>26.83</c:v>
                </c:pt>
                <c:pt idx="27">
                  <c:v>26.396999999999998</c:v>
                </c:pt>
                <c:pt idx="28">
                  <c:v>25.317</c:v>
                </c:pt>
                <c:pt idx="29">
                  <c:v>22.507000000000001</c:v>
                </c:pt>
              </c:numCache>
            </c:numRef>
          </c:yVal>
          <c:smooth val="0"/>
        </c:ser>
        <c:dLbls>
          <c:showLegendKey val="0"/>
          <c:showVal val="0"/>
          <c:showCatName val="0"/>
          <c:showSerName val="0"/>
          <c:showPercent val="0"/>
          <c:showBubbleSize val="0"/>
        </c:dLbls>
        <c:axId val="882062616"/>
        <c:axId val="882064184"/>
      </c:scatterChart>
      <c:valAx>
        <c:axId val="882062616"/>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64184"/>
        <c:crosses val="autoZero"/>
        <c:crossBetween val="midCat"/>
        <c:majorUnit val="1"/>
      </c:valAx>
      <c:valAx>
        <c:axId val="8820641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62616"/>
        <c:crosses val="autoZero"/>
        <c:crossBetween val="midCat"/>
        <c:majorUnit val="20"/>
      </c:valAx>
      <c:spPr>
        <a:solidFill>
          <a:schemeClr val="bg2"/>
        </a:solidFill>
        <a:ln>
          <a:solidFill>
            <a:schemeClr val="tx1"/>
          </a:solidFill>
        </a:ln>
      </c:spPr>
    </c:plotArea>
    <c:legend>
      <c:legendPos val="r"/>
      <c:layout>
        <c:manualLayout>
          <c:xMode val="edge"/>
          <c:yMode val="edge"/>
          <c:x val="0.25364262200275811"/>
          <c:y val="7.8746012517666067E-2"/>
          <c:w val="0.54050890762548565"/>
          <c:h val="0.1036073087017968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Adult, Single (N=17,944)</c:v>
                </c:pt>
              </c:strCache>
            </c:strRef>
          </c:tx>
          <c:spPr>
            <a:ln w="41275">
              <a:solidFill>
                <a:srgbClr val="00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92.147000000000006</c:v>
                </c:pt>
                <c:pt idx="2">
                  <c:v>89.198999999999998</c:v>
                </c:pt>
                <c:pt idx="3">
                  <c:v>87.230999999999995</c:v>
                </c:pt>
                <c:pt idx="4">
                  <c:v>85.808999999999997</c:v>
                </c:pt>
                <c:pt idx="5">
                  <c:v>84.453000000000003</c:v>
                </c:pt>
                <c:pt idx="6">
                  <c:v>83.094999999999999</c:v>
                </c:pt>
                <c:pt idx="7">
                  <c:v>81.951999999999998</c:v>
                </c:pt>
                <c:pt idx="8">
                  <c:v>80.805999999999997</c:v>
                </c:pt>
                <c:pt idx="9">
                  <c:v>79.784000000000006</c:v>
                </c:pt>
                <c:pt idx="10">
                  <c:v>78.703000000000003</c:v>
                </c:pt>
                <c:pt idx="11">
                  <c:v>77.796999999999997</c:v>
                </c:pt>
                <c:pt idx="12">
                  <c:v>76.873000000000005</c:v>
                </c:pt>
                <c:pt idx="13">
                  <c:v>67.417000000000002</c:v>
                </c:pt>
                <c:pt idx="14">
                  <c:v>59.756999999999998</c:v>
                </c:pt>
                <c:pt idx="15">
                  <c:v>52.844000000000001</c:v>
                </c:pt>
                <c:pt idx="16">
                  <c:v>46.348999999999997</c:v>
                </c:pt>
                <c:pt idx="17">
                  <c:v>40.356000000000002</c:v>
                </c:pt>
                <c:pt idx="18">
                  <c:v>35.076999999999998</c:v>
                </c:pt>
                <c:pt idx="19">
                  <c:v>30.047999999999998</c:v>
                </c:pt>
                <c:pt idx="20">
                  <c:v>26.015999999999998</c:v>
                </c:pt>
                <c:pt idx="21">
                  <c:v>21.882000000000001</c:v>
                </c:pt>
                <c:pt idx="22">
                  <c:v>18.279</c:v>
                </c:pt>
                <c:pt idx="23">
                  <c:v>15.699</c:v>
                </c:pt>
                <c:pt idx="24">
                  <c:v>13.106999999999999</c:v>
                </c:pt>
                <c:pt idx="25">
                  <c:v>11.103</c:v>
                </c:pt>
                <c:pt idx="26">
                  <c:v>9.1349999999999998</c:v>
                </c:pt>
                <c:pt idx="27">
                  <c:v>7.3090000000000002</c:v>
                </c:pt>
                <c:pt idx="28">
                  <c:v>6.0209999999999999</c:v>
                </c:pt>
                <c:pt idx="29">
                  <c:v>5.0709999999999997</c:v>
                </c:pt>
              </c:numCache>
            </c:numRef>
          </c:yVal>
          <c:smooth val="0"/>
        </c:ser>
        <c:ser>
          <c:idx val="1"/>
          <c:order val="1"/>
          <c:tx>
            <c:strRef>
              <c:f>Sheet1!$C$1</c:f>
              <c:strCache>
                <c:ptCount val="1"/>
                <c:pt idx="0">
                  <c:v>Adult, Bilateral/Double (N=29,097)</c:v>
                </c:pt>
              </c:strCache>
            </c:strRef>
          </c:tx>
          <c:spPr>
            <a:ln w="41275">
              <a:solidFill>
                <a:srgbClr val="FFFF0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93.001999999999995</c:v>
                </c:pt>
                <c:pt idx="2">
                  <c:v>90.674000000000007</c:v>
                </c:pt>
                <c:pt idx="3">
                  <c:v>89.042000000000002</c:v>
                </c:pt>
                <c:pt idx="4">
                  <c:v>87.870999999999995</c:v>
                </c:pt>
                <c:pt idx="5">
                  <c:v>86.75</c:v>
                </c:pt>
                <c:pt idx="6">
                  <c:v>85.724000000000004</c:v>
                </c:pt>
                <c:pt idx="7">
                  <c:v>84.715999999999994</c:v>
                </c:pt>
                <c:pt idx="8">
                  <c:v>83.998999999999995</c:v>
                </c:pt>
                <c:pt idx="9">
                  <c:v>83.265000000000001</c:v>
                </c:pt>
                <c:pt idx="10">
                  <c:v>82.478999999999999</c:v>
                </c:pt>
                <c:pt idx="11">
                  <c:v>81.754000000000005</c:v>
                </c:pt>
                <c:pt idx="12">
                  <c:v>81.081999999999994</c:v>
                </c:pt>
                <c:pt idx="13">
                  <c:v>73.647999999999996</c:v>
                </c:pt>
                <c:pt idx="14">
                  <c:v>67.224999999999994</c:v>
                </c:pt>
                <c:pt idx="15">
                  <c:v>62.03</c:v>
                </c:pt>
                <c:pt idx="16">
                  <c:v>57.683999999999997</c:v>
                </c:pt>
                <c:pt idx="17">
                  <c:v>53.698999999999998</c:v>
                </c:pt>
                <c:pt idx="18">
                  <c:v>49.917999999999999</c:v>
                </c:pt>
                <c:pt idx="19">
                  <c:v>46.116999999999997</c:v>
                </c:pt>
                <c:pt idx="20">
                  <c:v>42.578000000000003</c:v>
                </c:pt>
                <c:pt idx="21">
                  <c:v>39.25</c:v>
                </c:pt>
                <c:pt idx="22">
                  <c:v>35.93</c:v>
                </c:pt>
                <c:pt idx="23">
                  <c:v>33.052999999999997</c:v>
                </c:pt>
                <c:pt idx="24">
                  <c:v>30.440999999999999</c:v>
                </c:pt>
                <c:pt idx="25">
                  <c:v>27.885000000000002</c:v>
                </c:pt>
                <c:pt idx="26">
                  <c:v>25.956</c:v>
                </c:pt>
                <c:pt idx="27">
                  <c:v>23.943000000000001</c:v>
                </c:pt>
                <c:pt idx="28">
                  <c:v>21.887</c:v>
                </c:pt>
                <c:pt idx="29">
                  <c:v>19.663</c:v>
                </c:pt>
              </c:numCache>
            </c:numRef>
          </c:yVal>
          <c:smooth val="0"/>
        </c:ser>
        <c:ser>
          <c:idx val="2"/>
          <c:order val="2"/>
          <c:tx>
            <c:strRef>
              <c:f>Sheet1!$D$1</c:f>
              <c:strCache>
                <c:ptCount val="1"/>
                <c:pt idx="0">
                  <c:v>Pediatric (N=1,856)</c:v>
                </c:pt>
              </c:strCache>
            </c:strRef>
          </c:tx>
          <c:spPr>
            <a:ln w="41275">
              <a:solidFill>
                <a:srgbClr val="4DEAF1"/>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91.617000000000004</c:v>
                </c:pt>
                <c:pt idx="2">
                  <c:v>89.254000000000005</c:v>
                </c:pt>
                <c:pt idx="3">
                  <c:v>87.756</c:v>
                </c:pt>
                <c:pt idx="4">
                  <c:v>86.474999999999994</c:v>
                </c:pt>
                <c:pt idx="5">
                  <c:v>85.528000000000006</c:v>
                </c:pt>
                <c:pt idx="6">
                  <c:v>84.355000000000004</c:v>
                </c:pt>
                <c:pt idx="7">
                  <c:v>83.793999999999997</c:v>
                </c:pt>
                <c:pt idx="8">
                  <c:v>82.95</c:v>
                </c:pt>
                <c:pt idx="9">
                  <c:v>82.328000000000003</c:v>
                </c:pt>
                <c:pt idx="10">
                  <c:v>81.025000000000006</c:v>
                </c:pt>
                <c:pt idx="11">
                  <c:v>80</c:v>
                </c:pt>
                <c:pt idx="12">
                  <c:v>79.081999999999994</c:v>
                </c:pt>
                <c:pt idx="13">
                  <c:v>69.616</c:v>
                </c:pt>
                <c:pt idx="14">
                  <c:v>61.802</c:v>
                </c:pt>
                <c:pt idx="15">
                  <c:v>56.207000000000001</c:v>
                </c:pt>
                <c:pt idx="16">
                  <c:v>51.006</c:v>
                </c:pt>
                <c:pt idx="17">
                  <c:v>46.274000000000001</c:v>
                </c:pt>
                <c:pt idx="18">
                  <c:v>42.987000000000002</c:v>
                </c:pt>
                <c:pt idx="19">
                  <c:v>40.74</c:v>
                </c:pt>
                <c:pt idx="20">
                  <c:v>38.369999999999997</c:v>
                </c:pt>
                <c:pt idx="21">
                  <c:v>35.904000000000003</c:v>
                </c:pt>
                <c:pt idx="22">
                  <c:v>33.71</c:v>
                </c:pt>
                <c:pt idx="23">
                  <c:v>32.042000000000002</c:v>
                </c:pt>
                <c:pt idx="24">
                  <c:v>29.260999999999999</c:v>
                </c:pt>
                <c:pt idx="25">
                  <c:v>28.896000000000001</c:v>
                </c:pt>
                <c:pt idx="26">
                  <c:v>26.83</c:v>
                </c:pt>
                <c:pt idx="27">
                  <c:v>26.396999999999998</c:v>
                </c:pt>
                <c:pt idx="28">
                  <c:v>25.317</c:v>
                </c:pt>
                <c:pt idx="29">
                  <c:v>22.507000000000001</c:v>
                </c:pt>
              </c:numCache>
            </c:numRef>
          </c:yVal>
          <c:smooth val="1"/>
        </c:ser>
        <c:dLbls>
          <c:showLegendKey val="0"/>
          <c:showVal val="0"/>
          <c:showCatName val="0"/>
          <c:showSerName val="0"/>
          <c:showPercent val="0"/>
          <c:showBubbleSize val="0"/>
        </c:dLbls>
        <c:axId val="882021848"/>
        <c:axId val="882050856"/>
      </c:scatterChart>
      <c:valAx>
        <c:axId val="882021848"/>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0856"/>
        <c:crosses val="autoZero"/>
        <c:crossBetween val="midCat"/>
        <c:majorUnit val="1"/>
      </c:valAx>
      <c:valAx>
        <c:axId val="8820508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21848"/>
        <c:crosses val="autoZero"/>
        <c:crossBetween val="midCat"/>
        <c:majorUnit val="20"/>
      </c:valAx>
      <c:spPr>
        <a:solidFill>
          <a:schemeClr val="bg2"/>
        </a:solidFill>
        <a:ln>
          <a:solidFill>
            <a:schemeClr val="tx1"/>
          </a:solidFill>
        </a:ln>
      </c:spPr>
    </c:plotArea>
    <c:legend>
      <c:legendPos val="r"/>
      <c:layout>
        <c:manualLayout>
          <c:xMode val="edge"/>
          <c:yMode val="edge"/>
          <c:x val="0.50867988293498712"/>
          <c:y val="5.0540809414952155E-2"/>
          <c:w val="0.42344401087032268"/>
          <c:h val="0.173255016510033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77340332458443"/>
          <c:h val="0.82652210465879261"/>
        </c:manualLayout>
      </c:layout>
      <c:scatterChart>
        <c:scatterStyle val="lineMarker"/>
        <c:varyColors val="0"/>
        <c:ser>
          <c:idx val="0"/>
          <c:order val="0"/>
          <c:tx>
            <c:strRef>
              <c:f>Sheet1!$B$1</c:f>
              <c:strCache>
                <c:ptCount val="1"/>
                <c:pt idx="0">
                  <c:v>Single Lung (N=88)</c:v>
                </c:pt>
              </c:strCache>
            </c:strRef>
          </c:tx>
          <c:spPr>
            <a:ln w="41275">
              <a:solidFill>
                <a:srgbClr val="00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67.733999999999995</c:v>
                </c:pt>
                <c:pt idx="2">
                  <c:v>66.478999999999999</c:v>
                </c:pt>
                <c:pt idx="3">
                  <c:v>65.224999999999994</c:v>
                </c:pt>
                <c:pt idx="4">
                  <c:v>65.224999999999994</c:v>
                </c:pt>
                <c:pt idx="5">
                  <c:v>65.224999999999994</c:v>
                </c:pt>
                <c:pt idx="6">
                  <c:v>63.920999999999999</c:v>
                </c:pt>
                <c:pt idx="7">
                  <c:v>63.920999999999999</c:v>
                </c:pt>
                <c:pt idx="8">
                  <c:v>62.616</c:v>
                </c:pt>
                <c:pt idx="9">
                  <c:v>60.006999999999998</c:v>
                </c:pt>
                <c:pt idx="10">
                  <c:v>60.006999999999998</c:v>
                </c:pt>
                <c:pt idx="11">
                  <c:v>57.34</c:v>
                </c:pt>
                <c:pt idx="12">
                  <c:v>57.34</c:v>
                </c:pt>
                <c:pt idx="13">
                  <c:v>50.377000000000002</c:v>
                </c:pt>
                <c:pt idx="14">
                  <c:v>40.406999999999996</c:v>
                </c:pt>
                <c:pt idx="15">
                  <c:v>34.343000000000004</c:v>
                </c:pt>
                <c:pt idx="16">
                  <c:v>29.192</c:v>
                </c:pt>
                <c:pt idx="17">
                  <c:v>23.577999999999999</c:v>
                </c:pt>
              </c:numCache>
            </c:numRef>
          </c:yVal>
          <c:smooth val="0"/>
        </c:ser>
        <c:ser>
          <c:idx val="1"/>
          <c:order val="1"/>
          <c:tx>
            <c:strRef>
              <c:f>Sheet1!$C$1</c:f>
              <c:strCache>
                <c:ptCount val="1"/>
                <c:pt idx="0">
                  <c:v>Bilateral/Double Lung  (N=1,762)</c:v>
                </c:pt>
              </c:strCache>
            </c:strRef>
          </c:tx>
          <c:spPr>
            <a:ln w="41275">
              <a:solidFill>
                <a:srgbClr val="00FFFF"/>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92.882000000000005</c:v>
                </c:pt>
                <c:pt idx="2">
                  <c:v>90.456000000000003</c:v>
                </c:pt>
                <c:pt idx="3">
                  <c:v>88.938999999999993</c:v>
                </c:pt>
                <c:pt idx="4">
                  <c:v>87.653999999999996</c:v>
                </c:pt>
                <c:pt idx="5">
                  <c:v>86.658000000000001</c:v>
                </c:pt>
                <c:pt idx="6">
                  <c:v>85.484999999999999</c:v>
                </c:pt>
                <c:pt idx="7">
                  <c:v>84.896000000000001</c:v>
                </c:pt>
                <c:pt idx="8">
                  <c:v>84.069000000000003</c:v>
                </c:pt>
                <c:pt idx="9">
                  <c:v>83.534999999999997</c:v>
                </c:pt>
                <c:pt idx="10">
                  <c:v>82.225999999999999</c:v>
                </c:pt>
                <c:pt idx="11">
                  <c:v>81.27</c:v>
                </c:pt>
                <c:pt idx="12">
                  <c:v>80.308000000000007</c:v>
                </c:pt>
                <c:pt idx="13">
                  <c:v>70.688000000000002</c:v>
                </c:pt>
                <c:pt idx="14">
                  <c:v>62.968000000000004</c:v>
                </c:pt>
                <c:pt idx="15">
                  <c:v>57.47</c:v>
                </c:pt>
                <c:pt idx="16">
                  <c:v>52.261000000000003</c:v>
                </c:pt>
                <c:pt idx="17">
                  <c:v>47.578000000000003</c:v>
                </c:pt>
                <c:pt idx="18">
                  <c:v>44.106999999999999</c:v>
                </c:pt>
                <c:pt idx="19">
                  <c:v>41.735999999999997</c:v>
                </c:pt>
                <c:pt idx="20">
                  <c:v>39.414000000000001</c:v>
                </c:pt>
                <c:pt idx="21">
                  <c:v>36.811</c:v>
                </c:pt>
                <c:pt idx="22">
                  <c:v>34.484000000000002</c:v>
                </c:pt>
                <c:pt idx="23">
                  <c:v>32.713999999999999</c:v>
                </c:pt>
                <c:pt idx="24">
                  <c:v>29.79</c:v>
                </c:pt>
                <c:pt idx="25">
                  <c:v>29.402999999999999</c:v>
                </c:pt>
                <c:pt idx="26">
                  <c:v>27.207000000000001</c:v>
                </c:pt>
                <c:pt idx="27">
                  <c:v>26.745999999999999</c:v>
                </c:pt>
                <c:pt idx="28">
                  <c:v>25.605</c:v>
                </c:pt>
                <c:pt idx="29">
                  <c:v>22.594999999999999</c:v>
                </c:pt>
              </c:numCache>
            </c:numRef>
          </c:yVal>
          <c:smooth val="0"/>
        </c:ser>
        <c:dLbls>
          <c:showLegendKey val="0"/>
          <c:showVal val="0"/>
          <c:showCatName val="0"/>
          <c:showSerName val="0"/>
          <c:showPercent val="0"/>
          <c:showBubbleSize val="0"/>
        </c:dLbls>
        <c:axId val="882052816"/>
        <c:axId val="882052424"/>
      </c:scatterChart>
      <c:valAx>
        <c:axId val="882052816"/>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2424"/>
        <c:crosses val="autoZero"/>
        <c:crossBetween val="midCat"/>
        <c:majorUnit val="1"/>
      </c:valAx>
      <c:valAx>
        <c:axId val="88205242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52816"/>
        <c:crosses val="autoZero"/>
        <c:crossBetween val="midCat"/>
        <c:majorUnit val="20"/>
      </c:valAx>
      <c:spPr>
        <a:solidFill>
          <a:schemeClr val="bg2"/>
        </a:solidFill>
        <a:ln>
          <a:solidFill>
            <a:schemeClr val="tx1"/>
          </a:solidFill>
        </a:ln>
      </c:spPr>
    </c:plotArea>
    <c:legend>
      <c:legendPos val="r"/>
      <c:layout>
        <c:manualLayout>
          <c:xMode val="edge"/>
          <c:yMode val="edge"/>
          <c:x val="0.30400554097404492"/>
          <c:y val="6.6669841673016678E-2"/>
          <c:w val="0.42789828815646175"/>
          <c:h val="0.144985183303699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Cystic Fibrosis (N=1,049)</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94.07</c:v>
                </c:pt>
                <c:pt idx="2">
                  <c:v>92.132999999999996</c:v>
                </c:pt>
                <c:pt idx="3">
                  <c:v>90.760999999999996</c:v>
                </c:pt>
                <c:pt idx="4">
                  <c:v>89.483999999999995</c:v>
                </c:pt>
                <c:pt idx="5">
                  <c:v>88.402000000000001</c:v>
                </c:pt>
                <c:pt idx="6">
                  <c:v>87.417000000000002</c:v>
                </c:pt>
                <c:pt idx="7">
                  <c:v>86.822000000000003</c:v>
                </c:pt>
                <c:pt idx="8">
                  <c:v>85.927000000000007</c:v>
                </c:pt>
                <c:pt idx="9">
                  <c:v>85.528999999999996</c:v>
                </c:pt>
                <c:pt idx="10">
                  <c:v>84.13</c:v>
                </c:pt>
                <c:pt idx="11">
                  <c:v>83.126999999999995</c:v>
                </c:pt>
                <c:pt idx="12">
                  <c:v>81.917000000000002</c:v>
                </c:pt>
                <c:pt idx="13">
                  <c:v>70.805000000000007</c:v>
                </c:pt>
                <c:pt idx="14">
                  <c:v>62.951000000000001</c:v>
                </c:pt>
                <c:pt idx="15">
                  <c:v>56.186</c:v>
                </c:pt>
                <c:pt idx="16">
                  <c:v>50.337000000000003</c:v>
                </c:pt>
                <c:pt idx="17">
                  <c:v>45.768000000000001</c:v>
                </c:pt>
                <c:pt idx="18">
                  <c:v>41.938000000000002</c:v>
                </c:pt>
                <c:pt idx="19">
                  <c:v>40.081000000000003</c:v>
                </c:pt>
                <c:pt idx="20">
                  <c:v>37.883000000000003</c:v>
                </c:pt>
                <c:pt idx="21">
                  <c:v>34.813000000000002</c:v>
                </c:pt>
                <c:pt idx="22">
                  <c:v>31.992000000000001</c:v>
                </c:pt>
                <c:pt idx="23">
                  <c:v>29.783000000000001</c:v>
                </c:pt>
                <c:pt idx="24">
                  <c:v>26.616</c:v>
                </c:pt>
                <c:pt idx="25">
                  <c:v>25.832999999999998</c:v>
                </c:pt>
                <c:pt idx="26">
                  <c:v>24.052</c:v>
                </c:pt>
                <c:pt idx="27">
                  <c:v>23.126999999999999</c:v>
                </c:pt>
                <c:pt idx="28">
                  <c:v>20.866</c:v>
                </c:pt>
                <c:pt idx="29">
                  <c:v>16.693000000000001</c:v>
                </c:pt>
                <c:pt idx="30">
                  <c:v>16.693000000000001</c:v>
                </c:pt>
                <c:pt idx="31">
                  <c:v>16.693000000000001</c:v>
                </c:pt>
              </c:numCache>
            </c:numRef>
          </c:yVal>
          <c:smooth val="0"/>
        </c:ser>
        <c:ser>
          <c:idx val="1"/>
          <c:order val="1"/>
          <c:tx>
            <c:strRef>
              <c:f>Sheet1!$C$1</c:f>
              <c:strCache>
                <c:ptCount val="1"/>
                <c:pt idx="0">
                  <c:v>Non-Cystic Fibrosis (N=743)</c:v>
                </c:pt>
              </c:strCache>
            </c:strRef>
          </c:tx>
          <c:spPr>
            <a:ln w="41275">
              <a:solidFill>
                <a:srgbClr val="4DEAF1"/>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88.64</c:v>
                </c:pt>
                <c:pt idx="2">
                  <c:v>85.879000000000005</c:v>
                </c:pt>
                <c:pt idx="3">
                  <c:v>84.067999999999998</c:v>
                </c:pt>
                <c:pt idx="4">
                  <c:v>82.671000000000006</c:v>
                </c:pt>
                <c:pt idx="5">
                  <c:v>81.83</c:v>
                </c:pt>
                <c:pt idx="6">
                  <c:v>80.564999999999998</c:v>
                </c:pt>
                <c:pt idx="7">
                  <c:v>80.003</c:v>
                </c:pt>
                <c:pt idx="8">
                  <c:v>79.298000000000002</c:v>
                </c:pt>
                <c:pt idx="9">
                  <c:v>78.302999999999997</c:v>
                </c:pt>
                <c:pt idx="10">
                  <c:v>77.02</c:v>
                </c:pt>
                <c:pt idx="11">
                  <c:v>75.873999999999995</c:v>
                </c:pt>
                <c:pt idx="12">
                  <c:v>75.293000000000006</c:v>
                </c:pt>
                <c:pt idx="13">
                  <c:v>67.974000000000004</c:v>
                </c:pt>
                <c:pt idx="14">
                  <c:v>60.325000000000003</c:v>
                </c:pt>
                <c:pt idx="15">
                  <c:v>55.96</c:v>
                </c:pt>
                <c:pt idx="16">
                  <c:v>51.472999999999999</c:v>
                </c:pt>
                <c:pt idx="17">
                  <c:v>46.192</c:v>
                </c:pt>
                <c:pt idx="18">
                  <c:v>44.058</c:v>
                </c:pt>
                <c:pt idx="19">
                  <c:v>41.006</c:v>
                </c:pt>
                <c:pt idx="20">
                  <c:v>38.039000000000001</c:v>
                </c:pt>
                <c:pt idx="21">
                  <c:v>35.923999999999999</c:v>
                </c:pt>
                <c:pt idx="22">
                  <c:v>34.106000000000002</c:v>
                </c:pt>
                <c:pt idx="23">
                  <c:v>32.755000000000003</c:v>
                </c:pt>
                <c:pt idx="24">
                  <c:v>30.538</c:v>
                </c:pt>
                <c:pt idx="25">
                  <c:v>30.538</c:v>
                </c:pt>
                <c:pt idx="26">
                  <c:v>28.465</c:v>
                </c:pt>
                <c:pt idx="27">
                  <c:v>28.465</c:v>
                </c:pt>
                <c:pt idx="28">
                  <c:v>28.465</c:v>
                </c:pt>
                <c:pt idx="29">
                  <c:v>26.276</c:v>
                </c:pt>
                <c:pt idx="30">
                  <c:v>22.991</c:v>
                </c:pt>
                <c:pt idx="31">
                  <c:v>22.991</c:v>
                </c:pt>
              </c:numCache>
            </c:numRef>
          </c:yVal>
          <c:smooth val="0"/>
        </c:ser>
        <c:dLbls>
          <c:showLegendKey val="0"/>
          <c:showVal val="0"/>
          <c:showCatName val="0"/>
          <c:showSerName val="0"/>
          <c:showPercent val="0"/>
          <c:showBubbleSize val="0"/>
        </c:dLbls>
        <c:axId val="882050464"/>
        <c:axId val="882024592"/>
      </c:scatterChart>
      <c:valAx>
        <c:axId val="882050464"/>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4592"/>
        <c:crosses val="autoZero"/>
        <c:crossBetween val="midCat"/>
        <c:majorUnit val="1"/>
      </c:valAx>
      <c:valAx>
        <c:axId val="8820245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50464"/>
        <c:crosses val="autoZero"/>
        <c:crossBetween val="midCat"/>
        <c:majorUnit val="20"/>
      </c:valAx>
      <c:spPr>
        <a:solidFill>
          <a:schemeClr val="bg2"/>
        </a:solidFill>
        <a:ln>
          <a:solidFill>
            <a:schemeClr val="tx1"/>
          </a:solidFill>
        </a:ln>
      </c:spPr>
    </c:plotArea>
    <c:legend>
      <c:legendPos val="r"/>
      <c:layout>
        <c:manualLayout>
          <c:xMode val="edge"/>
          <c:yMode val="edge"/>
          <c:x val="0.30514005992613763"/>
          <c:y val="7.7546537452049258E-2"/>
          <c:w val="0.39692483682902469"/>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Year        (N=93)</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89.247</c:v>
                </c:pt>
                <c:pt idx="2">
                  <c:v>82.635999999999996</c:v>
                </c:pt>
                <c:pt idx="3">
                  <c:v>79.331000000000003</c:v>
                </c:pt>
                <c:pt idx="4">
                  <c:v>77.126999999999995</c:v>
                </c:pt>
                <c:pt idx="5">
                  <c:v>76.009</c:v>
                </c:pt>
                <c:pt idx="6">
                  <c:v>76.009</c:v>
                </c:pt>
                <c:pt idx="7">
                  <c:v>76.009</c:v>
                </c:pt>
                <c:pt idx="8">
                  <c:v>74.891999999999996</c:v>
                </c:pt>
                <c:pt idx="9">
                  <c:v>73.757000000000005</c:v>
                </c:pt>
                <c:pt idx="10">
                  <c:v>73.757000000000005</c:v>
                </c:pt>
                <c:pt idx="11">
                  <c:v>71.488</c:v>
                </c:pt>
                <c:pt idx="12">
                  <c:v>71.488</c:v>
                </c:pt>
                <c:pt idx="13">
                  <c:v>66.8</c:v>
                </c:pt>
                <c:pt idx="14">
                  <c:v>59.252000000000002</c:v>
                </c:pt>
                <c:pt idx="15">
                  <c:v>55.106000000000002</c:v>
                </c:pt>
                <c:pt idx="16">
                  <c:v>51.957000000000001</c:v>
                </c:pt>
                <c:pt idx="17">
                  <c:v>51.957000000000001</c:v>
                </c:pt>
                <c:pt idx="18">
                  <c:v>47.627000000000002</c:v>
                </c:pt>
                <c:pt idx="19">
                  <c:v>38.555</c:v>
                </c:pt>
                <c:pt idx="20">
                  <c:v>36.146000000000001</c:v>
                </c:pt>
                <c:pt idx="21">
                  <c:v>33.564</c:v>
                </c:pt>
                <c:pt idx="22">
                  <c:v>33.564</c:v>
                </c:pt>
              </c:numCache>
            </c:numRef>
          </c:yVal>
          <c:smooth val="0"/>
        </c:ser>
        <c:ser>
          <c:idx val="1"/>
          <c:order val="1"/>
          <c:tx>
            <c:strRef>
              <c:f>Sheet1!$C$1</c:f>
              <c:strCache>
                <c:ptCount val="1"/>
                <c:pt idx="0">
                  <c:v>1-5 years     (N=139)</c:v>
                </c:pt>
              </c:strCache>
            </c:strRef>
          </c:tx>
          <c:spPr>
            <a:ln w="41275">
              <a:solidFill>
                <a:srgbClr val="FF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89.873000000000005</c:v>
                </c:pt>
                <c:pt idx="2">
                  <c:v>84.727000000000004</c:v>
                </c:pt>
                <c:pt idx="3">
                  <c:v>82.497</c:v>
                </c:pt>
                <c:pt idx="4">
                  <c:v>82.497</c:v>
                </c:pt>
                <c:pt idx="5">
                  <c:v>82.497</c:v>
                </c:pt>
                <c:pt idx="6">
                  <c:v>81.747</c:v>
                </c:pt>
                <c:pt idx="7">
                  <c:v>80.247</c:v>
                </c:pt>
                <c:pt idx="8">
                  <c:v>78.739999999999995</c:v>
                </c:pt>
                <c:pt idx="9">
                  <c:v>77.983000000000004</c:v>
                </c:pt>
                <c:pt idx="10">
                  <c:v>77.983000000000004</c:v>
                </c:pt>
                <c:pt idx="11">
                  <c:v>77.983000000000004</c:v>
                </c:pt>
                <c:pt idx="12">
                  <c:v>77.203000000000003</c:v>
                </c:pt>
                <c:pt idx="13">
                  <c:v>67.325000000000003</c:v>
                </c:pt>
                <c:pt idx="14">
                  <c:v>61.064</c:v>
                </c:pt>
                <c:pt idx="15">
                  <c:v>53.89</c:v>
                </c:pt>
                <c:pt idx="16">
                  <c:v>52.664999999999999</c:v>
                </c:pt>
                <c:pt idx="17">
                  <c:v>52.664999999999999</c:v>
                </c:pt>
                <c:pt idx="18">
                  <c:v>51.201999999999998</c:v>
                </c:pt>
                <c:pt idx="19">
                  <c:v>46.347000000000001</c:v>
                </c:pt>
                <c:pt idx="20">
                  <c:v>46.347000000000001</c:v>
                </c:pt>
                <c:pt idx="21">
                  <c:v>43.45</c:v>
                </c:pt>
                <c:pt idx="22">
                  <c:v>40.107999999999997</c:v>
                </c:pt>
                <c:pt idx="23">
                  <c:v>40.107999999999997</c:v>
                </c:pt>
              </c:numCache>
            </c:numRef>
          </c:yVal>
          <c:smooth val="0"/>
        </c:ser>
        <c:ser>
          <c:idx val="2"/>
          <c:order val="2"/>
          <c:tx>
            <c:strRef>
              <c:f>Sheet1!$D$1</c:f>
              <c:strCache>
                <c:ptCount val="1"/>
                <c:pt idx="0">
                  <c:v>6-10 years   (N=277)</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94.917000000000002</c:v>
                </c:pt>
                <c:pt idx="2">
                  <c:v>93.79</c:v>
                </c:pt>
                <c:pt idx="3">
                  <c:v>93.034999999999997</c:v>
                </c:pt>
                <c:pt idx="4">
                  <c:v>91.522000000000006</c:v>
                </c:pt>
                <c:pt idx="5">
                  <c:v>90.01</c:v>
                </c:pt>
                <c:pt idx="6">
                  <c:v>89.251999999999995</c:v>
                </c:pt>
                <c:pt idx="7">
                  <c:v>88.869</c:v>
                </c:pt>
                <c:pt idx="8">
                  <c:v>88.099000000000004</c:v>
                </c:pt>
                <c:pt idx="9">
                  <c:v>87.712999999999994</c:v>
                </c:pt>
                <c:pt idx="10">
                  <c:v>85.775999999999996</c:v>
                </c:pt>
                <c:pt idx="11">
                  <c:v>84.992000000000004</c:v>
                </c:pt>
                <c:pt idx="12">
                  <c:v>83.811999999999998</c:v>
                </c:pt>
                <c:pt idx="13">
                  <c:v>78.215000000000003</c:v>
                </c:pt>
                <c:pt idx="14">
                  <c:v>70.715999999999994</c:v>
                </c:pt>
                <c:pt idx="15">
                  <c:v>63.323999999999998</c:v>
                </c:pt>
                <c:pt idx="16">
                  <c:v>59.805</c:v>
                </c:pt>
                <c:pt idx="17">
                  <c:v>54.41</c:v>
                </c:pt>
                <c:pt idx="18">
                  <c:v>49.136000000000003</c:v>
                </c:pt>
                <c:pt idx="19">
                  <c:v>48.274000000000001</c:v>
                </c:pt>
                <c:pt idx="20">
                  <c:v>44.183</c:v>
                </c:pt>
                <c:pt idx="21">
                  <c:v>40.463999999999999</c:v>
                </c:pt>
                <c:pt idx="22">
                  <c:v>39.115000000000002</c:v>
                </c:pt>
                <c:pt idx="23">
                  <c:v>36.097000000000001</c:v>
                </c:pt>
                <c:pt idx="24">
                  <c:v>32.468000000000004</c:v>
                </c:pt>
                <c:pt idx="25">
                  <c:v>32.468000000000004</c:v>
                </c:pt>
                <c:pt idx="26">
                  <c:v>27.056999999999999</c:v>
                </c:pt>
              </c:numCache>
            </c:numRef>
          </c:yVal>
          <c:smooth val="0"/>
        </c:ser>
        <c:ser>
          <c:idx val="3"/>
          <c:order val="3"/>
          <c:tx>
            <c:strRef>
              <c:f>Sheet1!$E$1</c:f>
              <c:strCache>
                <c:ptCount val="1"/>
                <c:pt idx="0">
                  <c:v>11-17 years (N=1,347)</c:v>
                </c:pt>
              </c:strCache>
            </c:strRef>
          </c:tx>
          <c:spPr>
            <a:ln w="41275">
              <a:solidFill>
                <a:srgbClr val="20F70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91.289000000000001</c:v>
                </c:pt>
                <c:pt idx="2">
                  <c:v>89.251000000000005</c:v>
                </c:pt>
                <c:pt idx="3">
                  <c:v>87.802999999999997</c:v>
                </c:pt>
                <c:pt idx="4">
                  <c:v>86.501999999999995</c:v>
                </c:pt>
                <c:pt idx="5">
                  <c:v>85.584000000000003</c:v>
                </c:pt>
                <c:pt idx="6">
                  <c:v>84.203000000000003</c:v>
                </c:pt>
                <c:pt idx="7">
                  <c:v>83.664000000000001</c:v>
                </c:pt>
                <c:pt idx="8">
                  <c:v>82.891999999999996</c:v>
                </c:pt>
                <c:pt idx="9">
                  <c:v>82.272000000000006</c:v>
                </c:pt>
                <c:pt idx="10">
                  <c:v>80.873000000000005</c:v>
                </c:pt>
                <c:pt idx="11">
                  <c:v>79.78</c:v>
                </c:pt>
                <c:pt idx="12">
                  <c:v>78.837999999999994</c:v>
                </c:pt>
                <c:pt idx="13">
                  <c:v>68.308999999999997</c:v>
                </c:pt>
                <c:pt idx="14">
                  <c:v>60.243000000000002</c:v>
                </c:pt>
                <c:pt idx="15">
                  <c:v>55.067</c:v>
                </c:pt>
                <c:pt idx="16">
                  <c:v>48.945</c:v>
                </c:pt>
                <c:pt idx="17">
                  <c:v>43.463000000000001</c:v>
                </c:pt>
                <c:pt idx="18">
                  <c:v>40.466999999999999</c:v>
                </c:pt>
                <c:pt idx="19">
                  <c:v>38.811</c:v>
                </c:pt>
                <c:pt idx="20">
                  <c:v>36.604999999999997</c:v>
                </c:pt>
                <c:pt idx="21">
                  <c:v>34.494</c:v>
                </c:pt>
                <c:pt idx="22">
                  <c:v>31.89</c:v>
                </c:pt>
                <c:pt idx="23">
                  <c:v>30.579000000000001</c:v>
                </c:pt>
                <c:pt idx="24">
                  <c:v>27.766999999999999</c:v>
                </c:pt>
                <c:pt idx="25">
                  <c:v>27.212</c:v>
                </c:pt>
                <c:pt idx="26">
                  <c:v>25.408999999999999</c:v>
                </c:pt>
                <c:pt idx="27">
                  <c:v>24.789000000000001</c:v>
                </c:pt>
                <c:pt idx="28">
                  <c:v>23.283999999999999</c:v>
                </c:pt>
                <c:pt idx="29">
                  <c:v>21.321999999999999</c:v>
                </c:pt>
                <c:pt idx="30">
                  <c:v>21.321999999999999</c:v>
                </c:pt>
              </c:numCache>
            </c:numRef>
          </c:yVal>
          <c:smooth val="0"/>
        </c:ser>
        <c:dLbls>
          <c:showLegendKey val="0"/>
          <c:showVal val="0"/>
          <c:showCatName val="0"/>
          <c:showSerName val="0"/>
          <c:showPercent val="0"/>
          <c:showBubbleSize val="0"/>
        </c:dLbls>
        <c:axId val="882048896"/>
        <c:axId val="882023416"/>
      </c:scatterChart>
      <c:valAx>
        <c:axId val="882048896"/>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3416"/>
        <c:crosses val="autoZero"/>
        <c:crossBetween val="midCat"/>
        <c:majorUnit val="1"/>
      </c:valAx>
      <c:valAx>
        <c:axId val="8820234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48896"/>
        <c:crosses val="autoZero"/>
        <c:crossBetween val="midCat"/>
        <c:majorUnit val="25"/>
      </c:valAx>
      <c:spPr>
        <a:solidFill>
          <a:schemeClr val="bg2"/>
        </a:solidFill>
        <a:ln>
          <a:solidFill>
            <a:schemeClr val="tx1"/>
          </a:solidFill>
        </a:ln>
      </c:spPr>
    </c:plotArea>
    <c:legend>
      <c:legendPos val="r"/>
      <c:layout>
        <c:manualLayout>
          <c:xMode val="edge"/>
          <c:yMode val="edge"/>
          <c:x val="0.69352061924462827"/>
          <c:y val="7.7251801858101071E-2"/>
          <c:w val="0.2537389961210601"/>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4.7848794291338766E-2"/>
          <c:w val="0.83600586025886459"/>
          <c:h val="0.785716453412073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Sheet1!$B$1:$E$1</c:f>
              <c:strCache>
                <c:ptCount val="3"/>
                <c:pt idx="0">
                  <c:v>1988-1999                  (N=666)</c:v>
                </c:pt>
                <c:pt idx="1">
                  <c:v>2000-2007                     (N=691)</c:v>
                </c:pt>
                <c:pt idx="2">
                  <c:v>2008-6/2014                           (N=730)</c:v>
                </c:pt>
              </c:strCache>
            </c:strRef>
          </c:cat>
          <c:val>
            <c:numRef>
              <c:f>Sheet1!$B$2:$E$2</c:f>
              <c:numCache>
                <c:formatCode>General</c:formatCode>
                <c:ptCount val="4"/>
                <c:pt idx="0">
                  <c:v>44</c:v>
                </c:pt>
                <c:pt idx="1">
                  <c:v>28</c:v>
                </c:pt>
                <c:pt idx="2">
                  <c:v>27</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Sheet1!$B$1:$E$1</c:f>
              <c:strCache>
                <c:ptCount val="3"/>
                <c:pt idx="0">
                  <c:v>1988-1999                  (N=666)</c:v>
                </c:pt>
                <c:pt idx="1">
                  <c:v>2000-2007                     (N=691)</c:v>
                </c:pt>
                <c:pt idx="2">
                  <c:v>2008-6/2014                           (N=730)</c:v>
                </c:pt>
              </c:strCache>
            </c:strRef>
          </c:cat>
          <c:val>
            <c:numRef>
              <c:f>Sheet1!$B$3:$E$3</c:f>
              <c:numCache>
                <c:formatCode>General</c:formatCode>
                <c:ptCount val="4"/>
                <c:pt idx="0">
                  <c:v>56</c:v>
                </c:pt>
                <c:pt idx="1">
                  <c:v>47</c:v>
                </c:pt>
                <c:pt idx="2">
                  <c:v>44</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Sheet1!$B$1:$E$1</c:f>
              <c:strCache>
                <c:ptCount val="3"/>
                <c:pt idx="0">
                  <c:v>1988-1999                  (N=666)</c:v>
                </c:pt>
                <c:pt idx="1">
                  <c:v>2000-2007                     (N=691)</c:v>
                </c:pt>
                <c:pt idx="2">
                  <c:v>2008-6/2014                           (N=730)</c:v>
                </c:pt>
              </c:strCache>
            </c:strRef>
          </c:cat>
          <c:val>
            <c:numRef>
              <c:f>Sheet1!$B$4:$E$4</c:f>
              <c:numCache>
                <c:formatCode>General</c:formatCode>
                <c:ptCount val="4"/>
                <c:pt idx="0">
                  <c:v>117</c:v>
                </c:pt>
                <c:pt idx="1">
                  <c:v>90</c:v>
                </c:pt>
                <c:pt idx="2">
                  <c:v>113</c:v>
                </c:pt>
              </c:numCache>
            </c:numRef>
          </c:val>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Sheet1!$B$1:$E$1</c:f>
              <c:strCache>
                <c:ptCount val="3"/>
                <c:pt idx="0">
                  <c:v>1988-1999                  (N=666)</c:v>
                </c:pt>
                <c:pt idx="1">
                  <c:v>2000-2007                     (N=691)</c:v>
                </c:pt>
                <c:pt idx="2">
                  <c:v>2008-6/2014                           (N=730)</c:v>
                </c:pt>
              </c:strCache>
            </c:strRef>
          </c:cat>
          <c:val>
            <c:numRef>
              <c:f>Sheet1!$B$5:$E$5</c:f>
              <c:numCache>
                <c:formatCode>General</c:formatCode>
                <c:ptCount val="4"/>
                <c:pt idx="0">
                  <c:v>449</c:v>
                </c:pt>
                <c:pt idx="1">
                  <c:v>526</c:v>
                </c:pt>
                <c:pt idx="2">
                  <c:v>546</c:v>
                </c:pt>
              </c:numCache>
            </c:numRef>
          </c:val>
        </c:ser>
        <c:dLbls>
          <c:showLegendKey val="0"/>
          <c:showVal val="0"/>
          <c:showCatName val="0"/>
          <c:showSerName val="0"/>
          <c:showPercent val="0"/>
          <c:showBubbleSize val="0"/>
        </c:dLbls>
        <c:gapWidth val="50"/>
        <c:overlap val="100"/>
        <c:axId val="882076336"/>
        <c:axId val="882081040"/>
      </c:barChart>
      <c:catAx>
        <c:axId val="882076336"/>
        <c:scaling>
          <c:orientation val="minMax"/>
        </c:scaling>
        <c:delete val="0"/>
        <c:axPos val="b"/>
        <c:numFmt formatCode="General" sourceLinked="0"/>
        <c:majorTickMark val="out"/>
        <c:minorTickMark val="none"/>
        <c:tickLblPos val="nextTo"/>
        <c:txPr>
          <a:bodyPr/>
          <a:lstStyle/>
          <a:p>
            <a:pPr>
              <a:defRPr sz="1500" b="1"/>
            </a:pPr>
            <a:endParaRPr lang="en-US"/>
          </a:p>
        </c:txPr>
        <c:crossAx val="882081040"/>
        <c:crosses val="autoZero"/>
        <c:auto val="1"/>
        <c:lblAlgn val="ctr"/>
        <c:lblOffset val="100"/>
        <c:noMultiLvlLbl val="0"/>
      </c:catAx>
      <c:valAx>
        <c:axId val="88208104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a:t>
                </a:r>
                <a:r>
                  <a:rPr lang="en-US" sz="1700" baseline="0" dirty="0" smtClean="0"/>
                  <a:t> </a:t>
                </a:r>
                <a:r>
                  <a:rPr lang="en-US" sz="1700" dirty="0" smtClean="0"/>
                  <a:t>of Transplants</a:t>
                </a:r>
                <a:endParaRPr lang="en-US" sz="1700" dirty="0"/>
              </a:p>
            </c:rich>
          </c:tx>
          <c:layout>
            <c:manualLayout>
              <c:xMode val="edge"/>
              <c:yMode val="edge"/>
              <c:x val="1.7621172353455818E-2"/>
              <c:y val="0.22905949256342958"/>
            </c:manualLayout>
          </c:layout>
          <c:overlay val="0"/>
        </c:title>
        <c:numFmt formatCode="0%" sourceLinked="1"/>
        <c:majorTickMark val="out"/>
        <c:minorTickMark val="none"/>
        <c:tickLblPos val="nextTo"/>
        <c:txPr>
          <a:bodyPr/>
          <a:lstStyle/>
          <a:p>
            <a:pPr>
              <a:defRPr sz="1500" b="1"/>
            </a:pPr>
            <a:endParaRPr lang="en-US"/>
          </a:p>
        </c:txPr>
        <c:crossAx val="882076336"/>
        <c:crosses val="autoZero"/>
        <c:crossBetween val="between"/>
        <c:majorUnit val="0.1"/>
      </c:valAx>
      <c:spPr>
        <a:solidFill>
          <a:srgbClr val="000000"/>
        </a:solidFill>
        <a:ln w="12700">
          <a:solidFill>
            <a:srgbClr val="FFFFFF"/>
          </a:solidFill>
        </a:ln>
      </c:spPr>
    </c:plotArea>
    <c:legend>
      <c:legendPos val="l"/>
      <c:layout>
        <c:manualLayout>
          <c:xMode val="edge"/>
          <c:yMode val="edge"/>
          <c:x val="0.7931034482758621"/>
          <c:y val="9.1231135170603689E-2"/>
          <c:w val="0.13918974567834189"/>
          <c:h val="0.68732939632545931"/>
        </c:manualLayout>
      </c:layout>
      <c:overlay val="0"/>
      <c:spPr>
        <a:solidFill>
          <a:schemeClr val="bg2"/>
        </a:solidFill>
        <a:ln w="12700">
          <a:solidFill>
            <a:srgbClr val="FFFFFF"/>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lineMarker"/>
        <c:varyColors val="0"/>
        <c:ser>
          <c:idx val="0"/>
          <c:order val="0"/>
          <c:tx>
            <c:strRef>
              <c:f>Sheet1!$B$1</c:f>
              <c:strCache>
                <c:ptCount val="1"/>
                <c:pt idx="0">
                  <c:v>&lt;1 year        (N=63)</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93.442999999999998</c:v>
                </c:pt>
                <c:pt idx="14">
                  <c:v>82.885000000000005</c:v>
                </c:pt>
                <c:pt idx="15">
                  <c:v>77.084999999999994</c:v>
                </c:pt>
                <c:pt idx="16">
                  <c:v>72.680000000000007</c:v>
                </c:pt>
                <c:pt idx="17">
                  <c:v>72.680000000000007</c:v>
                </c:pt>
                <c:pt idx="18">
                  <c:v>66.623000000000005</c:v>
                </c:pt>
                <c:pt idx="19">
                  <c:v>53.933</c:v>
                </c:pt>
                <c:pt idx="20">
                  <c:v>50.561999999999998</c:v>
                </c:pt>
                <c:pt idx="21">
                  <c:v>46.951000000000001</c:v>
                </c:pt>
                <c:pt idx="22">
                  <c:v>46.951000000000001</c:v>
                </c:pt>
              </c:numCache>
            </c:numRef>
          </c:yVal>
          <c:smooth val="0"/>
        </c:ser>
        <c:ser>
          <c:idx val="1"/>
          <c:order val="1"/>
          <c:tx>
            <c:strRef>
              <c:f>Sheet1!$C$1</c:f>
              <c:strCache>
                <c:ptCount val="1"/>
                <c:pt idx="0">
                  <c:v>1-5 years     (N=99)</c:v>
                </c:pt>
              </c:strCache>
            </c:strRef>
          </c:tx>
          <c:spPr>
            <a:ln w="41275">
              <a:solidFill>
                <a:srgbClr val="FF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87.204999999999998</c:v>
                </c:pt>
                <c:pt idx="14">
                  <c:v>79.093999999999994</c:v>
                </c:pt>
                <c:pt idx="15">
                  <c:v>69.802999999999997</c:v>
                </c:pt>
                <c:pt idx="16">
                  <c:v>68.215999999999994</c:v>
                </c:pt>
                <c:pt idx="17">
                  <c:v>68.215999999999994</c:v>
                </c:pt>
                <c:pt idx="18">
                  <c:v>66.322000000000003</c:v>
                </c:pt>
                <c:pt idx="19">
                  <c:v>60.033000000000001</c:v>
                </c:pt>
                <c:pt idx="20">
                  <c:v>60.033000000000001</c:v>
                </c:pt>
                <c:pt idx="21">
                  <c:v>56.28</c:v>
                </c:pt>
                <c:pt idx="22">
                  <c:v>51.951000000000001</c:v>
                </c:pt>
                <c:pt idx="23">
                  <c:v>51.951000000000001</c:v>
                </c:pt>
              </c:numCache>
            </c:numRef>
          </c:yVal>
          <c:smooth val="0"/>
        </c:ser>
        <c:ser>
          <c:idx val="2"/>
          <c:order val="2"/>
          <c:tx>
            <c:strRef>
              <c:f>Sheet1!$D$1</c:f>
              <c:strCache>
                <c:ptCount val="1"/>
                <c:pt idx="0">
                  <c:v>6-10 years   (N=212)</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93.322000000000003</c:v>
                </c:pt>
                <c:pt idx="14">
                  <c:v>84.373999999999995</c:v>
                </c:pt>
                <c:pt idx="15">
                  <c:v>75.555000000000007</c:v>
                </c:pt>
                <c:pt idx="16">
                  <c:v>71.356999999999999</c:v>
                </c:pt>
                <c:pt idx="17">
                  <c:v>64.918999999999997</c:v>
                </c:pt>
                <c:pt idx="18">
                  <c:v>58.627000000000002</c:v>
                </c:pt>
                <c:pt idx="19">
                  <c:v>57.597999999999999</c:v>
                </c:pt>
                <c:pt idx="20">
                  <c:v>52.716999999999999</c:v>
                </c:pt>
                <c:pt idx="21">
                  <c:v>48.279000000000003</c:v>
                </c:pt>
                <c:pt idx="22">
                  <c:v>46.67</c:v>
                </c:pt>
                <c:pt idx="23">
                  <c:v>43.069000000000003</c:v>
                </c:pt>
                <c:pt idx="24">
                  <c:v>38.738999999999997</c:v>
                </c:pt>
                <c:pt idx="25">
                  <c:v>38.738999999999997</c:v>
                </c:pt>
                <c:pt idx="26">
                  <c:v>32.283000000000001</c:v>
                </c:pt>
              </c:numCache>
            </c:numRef>
          </c:yVal>
          <c:smooth val="0"/>
        </c:ser>
        <c:ser>
          <c:idx val="3"/>
          <c:order val="3"/>
          <c:tx>
            <c:strRef>
              <c:f>Sheet1!$E$1</c:f>
              <c:strCache>
                <c:ptCount val="1"/>
                <c:pt idx="0">
                  <c:v>11-17 years (N=999)</c:v>
                </c:pt>
              </c:strCache>
            </c:strRef>
          </c:tx>
          <c:spPr>
            <a:ln w="41275">
              <a:solidFill>
                <a:srgbClr val="20F70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99.9</c:v>
                </c:pt>
                <c:pt idx="13">
                  <c:v>86.558999999999997</c:v>
                </c:pt>
                <c:pt idx="14">
                  <c:v>76.337000000000003</c:v>
                </c:pt>
                <c:pt idx="15">
                  <c:v>69.778999999999996</c:v>
                </c:pt>
                <c:pt idx="16">
                  <c:v>62.021999999999998</c:v>
                </c:pt>
                <c:pt idx="17">
                  <c:v>55.075000000000003</c:v>
                </c:pt>
                <c:pt idx="18">
                  <c:v>51.277999999999999</c:v>
                </c:pt>
                <c:pt idx="19">
                  <c:v>49.18</c:v>
                </c:pt>
                <c:pt idx="20">
                  <c:v>46.384</c:v>
                </c:pt>
                <c:pt idx="21">
                  <c:v>43.709000000000003</c:v>
                </c:pt>
                <c:pt idx="22">
                  <c:v>40.409999999999997</c:v>
                </c:pt>
                <c:pt idx="23">
                  <c:v>38.749000000000002</c:v>
                </c:pt>
                <c:pt idx="24">
                  <c:v>35.185000000000002</c:v>
                </c:pt>
                <c:pt idx="25">
                  <c:v>34.481999999999999</c:v>
                </c:pt>
                <c:pt idx="26">
                  <c:v>32.197000000000003</c:v>
                </c:pt>
                <c:pt idx="27">
                  <c:v>31.411999999999999</c:v>
                </c:pt>
                <c:pt idx="28">
                  <c:v>29.504000000000001</c:v>
                </c:pt>
                <c:pt idx="29">
                  <c:v>27.018999999999998</c:v>
                </c:pt>
                <c:pt idx="30">
                  <c:v>27.018999999999998</c:v>
                </c:pt>
              </c:numCache>
            </c:numRef>
          </c:yVal>
          <c:smooth val="0"/>
        </c:ser>
        <c:dLbls>
          <c:showLegendKey val="0"/>
          <c:showVal val="0"/>
          <c:showCatName val="0"/>
          <c:showSerName val="0"/>
          <c:showPercent val="0"/>
          <c:showBubbleSize val="0"/>
        </c:dLbls>
        <c:axId val="882049288"/>
        <c:axId val="882025768"/>
      </c:scatterChart>
      <c:valAx>
        <c:axId val="882049288"/>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5768"/>
        <c:crosses val="autoZero"/>
        <c:crossBetween val="midCat"/>
        <c:majorUnit val="1"/>
      </c:valAx>
      <c:valAx>
        <c:axId val="88202576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49288"/>
        <c:crosses val="autoZero"/>
        <c:crossBetween val="midCat"/>
        <c:majorUnit val="25"/>
      </c:valAx>
      <c:spPr>
        <a:solidFill>
          <a:schemeClr val="bg2"/>
        </a:solidFill>
        <a:ln>
          <a:solidFill>
            <a:schemeClr val="tx1"/>
          </a:solidFill>
        </a:ln>
      </c:spPr>
    </c:plotArea>
    <c:legend>
      <c:legendPos val="r"/>
      <c:layout>
        <c:manualLayout>
          <c:xMode val="edge"/>
          <c:yMode val="edge"/>
          <c:x val="0.72549404222702263"/>
          <c:y val="5.0540809414951857E-2"/>
          <c:w val="0.2376475506933314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1988-1999    (N=597)</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86.887</c:v>
                </c:pt>
                <c:pt idx="2">
                  <c:v>83.468999999999994</c:v>
                </c:pt>
                <c:pt idx="3">
                  <c:v>81.069000000000003</c:v>
                </c:pt>
                <c:pt idx="4">
                  <c:v>79.007000000000005</c:v>
                </c:pt>
                <c:pt idx="5">
                  <c:v>77.8</c:v>
                </c:pt>
                <c:pt idx="6">
                  <c:v>76.072000000000003</c:v>
                </c:pt>
                <c:pt idx="7">
                  <c:v>75.203000000000003</c:v>
                </c:pt>
                <c:pt idx="8">
                  <c:v>73.974000000000004</c:v>
                </c:pt>
                <c:pt idx="9">
                  <c:v>73.268000000000001</c:v>
                </c:pt>
                <c:pt idx="10">
                  <c:v>72.385000000000005</c:v>
                </c:pt>
                <c:pt idx="11">
                  <c:v>71.322999999999993</c:v>
                </c:pt>
                <c:pt idx="12">
                  <c:v>70.257000000000005</c:v>
                </c:pt>
                <c:pt idx="13">
                  <c:v>60.768000000000001</c:v>
                </c:pt>
                <c:pt idx="14">
                  <c:v>51.774999999999999</c:v>
                </c:pt>
                <c:pt idx="15">
                  <c:v>46.527000000000001</c:v>
                </c:pt>
                <c:pt idx="16">
                  <c:v>42.334000000000003</c:v>
                </c:pt>
                <c:pt idx="17">
                  <c:v>38.101999999999997</c:v>
                </c:pt>
                <c:pt idx="18">
                  <c:v>35.262</c:v>
                </c:pt>
                <c:pt idx="19">
                  <c:v>32.984999999999999</c:v>
                </c:pt>
                <c:pt idx="20">
                  <c:v>32.191000000000003</c:v>
                </c:pt>
                <c:pt idx="21">
                  <c:v>31.616</c:v>
                </c:pt>
                <c:pt idx="22">
                  <c:v>29.827000000000002</c:v>
                </c:pt>
                <c:pt idx="23">
                  <c:v>27.957999999999998</c:v>
                </c:pt>
                <c:pt idx="24">
                  <c:v>25.718</c:v>
                </c:pt>
                <c:pt idx="25">
                  <c:v>25.38</c:v>
                </c:pt>
                <c:pt idx="26">
                  <c:v>23.64</c:v>
                </c:pt>
                <c:pt idx="27">
                  <c:v>23.276</c:v>
                </c:pt>
                <c:pt idx="28">
                  <c:v>22.379000000000001</c:v>
                </c:pt>
                <c:pt idx="29">
                  <c:v>20.087</c:v>
                </c:pt>
                <c:pt idx="30">
                  <c:v>18.414000000000001</c:v>
                </c:pt>
                <c:pt idx="31">
                  <c:v>18.414000000000001</c:v>
                </c:pt>
              </c:numCache>
            </c:numRef>
          </c:yVal>
          <c:smooth val="0"/>
        </c:ser>
        <c:ser>
          <c:idx val="1"/>
          <c:order val="1"/>
          <c:tx>
            <c:strRef>
              <c:f>Sheet1!$C$1</c:f>
              <c:strCache>
                <c:ptCount val="1"/>
                <c:pt idx="0">
                  <c:v>2000-2007    (N=652)</c:v>
                </c:pt>
              </c:strCache>
            </c:strRef>
          </c:tx>
          <c:spPr>
            <a:ln w="41275">
              <a:solidFill>
                <a:srgbClr val="4DEAF1"/>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92.929000000000002</c:v>
                </c:pt>
                <c:pt idx="2">
                  <c:v>90.137</c:v>
                </c:pt>
                <c:pt idx="3">
                  <c:v>89.198999999999998</c:v>
                </c:pt>
                <c:pt idx="4">
                  <c:v>88.26</c:v>
                </c:pt>
                <c:pt idx="5">
                  <c:v>87.007999999999996</c:v>
                </c:pt>
                <c:pt idx="6">
                  <c:v>86.539000000000001</c:v>
                </c:pt>
                <c:pt idx="7">
                  <c:v>86.069000000000003</c:v>
                </c:pt>
                <c:pt idx="8">
                  <c:v>85.599000000000004</c:v>
                </c:pt>
                <c:pt idx="9">
                  <c:v>85.284999999999997</c:v>
                </c:pt>
                <c:pt idx="10">
                  <c:v>83.242000000000004</c:v>
                </c:pt>
                <c:pt idx="11">
                  <c:v>82.295000000000002</c:v>
                </c:pt>
                <c:pt idx="12">
                  <c:v>81.819999999999993</c:v>
                </c:pt>
                <c:pt idx="13">
                  <c:v>72.712000000000003</c:v>
                </c:pt>
                <c:pt idx="14">
                  <c:v>65.3</c:v>
                </c:pt>
                <c:pt idx="15">
                  <c:v>59.296999999999997</c:v>
                </c:pt>
                <c:pt idx="16">
                  <c:v>53.844000000000001</c:v>
                </c:pt>
                <c:pt idx="17">
                  <c:v>49.072000000000003</c:v>
                </c:pt>
                <c:pt idx="18">
                  <c:v>45.731000000000002</c:v>
                </c:pt>
                <c:pt idx="19">
                  <c:v>43.843000000000004</c:v>
                </c:pt>
                <c:pt idx="20">
                  <c:v>39.771999999999998</c:v>
                </c:pt>
                <c:pt idx="21">
                  <c:v>34.567999999999998</c:v>
                </c:pt>
                <c:pt idx="22">
                  <c:v>32.213000000000001</c:v>
                </c:pt>
                <c:pt idx="23">
                  <c:v>32.213000000000001</c:v>
                </c:pt>
                <c:pt idx="24">
                  <c:v>28.974</c:v>
                </c:pt>
              </c:numCache>
            </c:numRef>
          </c:yVal>
          <c:smooth val="0"/>
        </c:ser>
        <c:ser>
          <c:idx val="2"/>
          <c:order val="2"/>
          <c:tx>
            <c:strRef>
              <c:f>Sheet1!$D$1</c:f>
              <c:strCache>
                <c:ptCount val="1"/>
                <c:pt idx="0">
                  <c:v>2008-6/2013 (N=619)</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94.635000000000005</c:v>
                </c:pt>
                <c:pt idx="2">
                  <c:v>93.466999999999999</c:v>
                </c:pt>
                <c:pt idx="3">
                  <c:v>92.113</c:v>
                </c:pt>
                <c:pt idx="4">
                  <c:v>91.263000000000005</c:v>
                </c:pt>
                <c:pt idx="5">
                  <c:v>90.923000000000002</c:v>
                </c:pt>
                <c:pt idx="6">
                  <c:v>89.554000000000002</c:v>
                </c:pt>
                <c:pt idx="7">
                  <c:v>89.21</c:v>
                </c:pt>
                <c:pt idx="8">
                  <c:v>88.349000000000004</c:v>
                </c:pt>
                <c:pt idx="9">
                  <c:v>87.483999999999995</c:v>
                </c:pt>
                <c:pt idx="10">
                  <c:v>86.613</c:v>
                </c:pt>
                <c:pt idx="11">
                  <c:v>85.561999999999998</c:v>
                </c:pt>
                <c:pt idx="12">
                  <c:v>84.311999999999998</c:v>
                </c:pt>
                <c:pt idx="13">
                  <c:v>74.353999999999999</c:v>
                </c:pt>
                <c:pt idx="14">
                  <c:v>67.902000000000001</c:v>
                </c:pt>
                <c:pt idx="15">
                  <c:v>62.787999999999997</c:v>
                </c:pt>
                <c:pt idx="16">
                  <c:v>56.436999999999998</c:v>
                </c:pt>
              </c:numCache>
            </c:numRef>
          </c:yVal>
          <c:smooth val="0"/>
        </c:ser>
        <c:dLbls>
          <c:showLegendKey val="0"/>
          <c:showVal val="0"/>
          <c:showCatName val="0"/>
          <c:showSerName val="0"/>
          <c:showPercent val="0"/>
          <c:showBubbleSize val="0"/>
        </c:dLbls>
        <c:axId val="882021456"/>
        <c:axId val="882022632"/>
      </c:scatterChart>
      <c:valAx>
        <c:axId val="88202145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2632"/>
        <c:crosses val="autoZero"/>
        <c:crossBetween val="midCat"/>
        <c:majorUnit val="1"/>
      </c:valAx>
      <c:valAx>
        <c:axId val="8820226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21456"/>
        <c:crosses val="autoZero"/>
        <c:crossBetween val="midCat"/>
        <c:majorUnit val="25"/>
      </c:valAx>
      <c:spPr>
        <a:solidFill>
          <a:schemeClr val="bg2"/>
        </a:solidFill>
        <a:ln>
          <a:solidFill>
            <a:schemeClr val="tx1"/>
          </a:solidFill>
        </a:ln>
      </c:spPr>
    </c:plotArea>
    <c:legend>
      <c:legendPos val="r"/>
      <c:layout>
        <c:manualLayout>
          <c:xMode val="edge"/>
          <c:yMode val="edge"/>
          <c:x val="0.1089748681857246"/>
          <c:y val="0.61671723019916636"/>
          <c:w val="0.25289828815645832"/>
          <c:h val="0.187379573876794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0-10 years (N=252)</c:v>
                </c:pt>
              </c:strCache>
            </c:strRef>
          </c:tx>
          <c:spPr>
            <a:ln w="41275">
              <a:solidFill>
                <a:srgbClr val="00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94.046000000000006</c:v>
                </c:pt>
                <c:pt idx="2">
                  <c:v>90.828000000000003</c:v>
                </c:pt>
                <c:pt idx="3">
                  <c:v>89.198999999999998</c:v>
                </c:pt>
                <c:pt idx="4">
                  <c:v>88.384</c:v>
                </c:pt>
                <c:pt idx="5">
                  <c:v>88.384</c:v>
                </c:pt>
                <c:pt idx="6">
                  <c:v>87.162000000000006</c:v>
                </c:pt>
                <c:pt idx="7">
                  <c:v>86.754999999999995</c:v>
                </c:pt>
                <c:pt idx="8">
                  <c:v>85.528999999999996</c:v>
                </c:pt>
                <c:pt idx="9">
                  <c:v>85.12</c:v>
                </c:pt>
                <c:pt idx="10">
                  <c:v>82.662999999999997</c:v>
                </c:pt>
                <c:pt idx="11">
                  <c:v>82.251000000000005</c:v>
                </c:pt>
                <c:pt idx="12">
                  <c:v>81.424999999999997</c:v>
                </c:pt>
                <c:pt idx="13">
                  <c:v>70.084000000000003</c:v>
                </c:pt>
                <c:pt idx="14">
                  <c:v>60.732999999999997</c:v>
                </c:pt>
                <c:pt idx="15">
                  <c:v>56.722999999999999</c:v>
                </c:pt>
                <c:pt idx="16">
                  <c:v>51.292999999999999</c:v>
                </c:pt>
                <c:pt idx="17">
                  <c:v>46.905999999999999</c:v>
                </c:pt>
                <c:pt idx="18">
                  <c:v>44.006</c:v>
                </c:pt>
                <c:pt idx="19">
                  <c:v>42.244999999999997</c:v>
                </c:pt>
                <c:pt idx="20">
                  <c:v>41.284999999999997</c:v>
                </c:pt>
                <c:pt idx="21">
                  <c:v>40.168999999999997</c:v>
                </c:pt>
                <c:pt idx="22">
                  <c:v>34.762</c:v>
                </c:pt>
                <c:pt idx="23">
                  <c:v>34.762</c:v>
                </c:pt>
                <c:pt idx="24">
                  <c:v>34.762</c:v>
                </c:pt>
                <c:pt idx="25">
                  <c:v>34.762</c:v>
                </c:pt>
                <c:pt idx="26">
                  <c:v>31.103000000000002</c:v>
                </c:pt>
                <c:pt idx="27">
                  <c:v>31.103000000000002</c:v>
                </c:pt>
                <c:pt idx="28">
                  <c:v>29.029</c:v>
                </c:pt>
              </c:numCache>
            </c:numRef>
          </c:yVal>
          <c:smooth val="0"/>
        </c:ser>
        <c:ser>
          <c:idx val="1"/>
          <c:order val="1"/>
          <c:tx>
            <c:strRef>
              <c:f>Sheet1!$C$1</c:f>
              <c:strCache>
                <c:ptCount val="1"/>
                <c:pt idx="0">
                  <c:v>11-17 years (N=421)</c:v>
                </c:pt>
              </c:strCache>
            </c:strRef>
          </c:tx>
          <c:spPr>
            <a:ln w="41275">
              <a:solidFill>
                <a:srgbClr val="FF0000"/>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94.992999999999995</c:v>
                </c:pt>
                <c:pt idx="2">
                  <c:v>94.512</c:v>
                </c:pt>
                <c:pt idx="3">
                  <c:v>94.025999999999996</c:v>
                </c:pt>
                <c:pt idx="4">
                  <c:v>92.320999999999998</c:v>
                </c:pt>
                <c:pt idx="5">
                  <c:v>91.834000000000003</c:v>
                </c:pt>
                <c:pt idx="6">
                  <c:v>90.120999999999995</c:v>
                </c:pt>
                <c:pt idx="7">
                  <c:v>89.14</c:v>
                </c:pt>
                <c:pt idx="8">
                  <c:v>88.156999999999996</c:v>
                </c:pt>
                <c:pt idx="9">
                  <c:v>87.17</c:v>
                </c:pt>
                <c:pt idx="10">
                  <c:v>85.683999999999997</c:v>
                </c:pt>
                <c:pt idx="11">
                  <c:v>85.436999999999998</c:v>
                </c:pt>
                <c:pt idx="12">
                  <c:v>84.44</c:v>
                </c:pt>
                <c:pt idx="13">
                  <c:v>71.799000000000007</c:v>
                </c:pt>
                <c:pt idx="14">
                  <c:v>63.709000000000003</c:v>
                </c:pt>
                <c:pt idx="15">
                  <c:v>57.256</c:v>
                </c:pt>
                <c:pt idx="16">
                  <c:v>49.139000000000003</c:v>
                </c:pt>
                <c:pt idx="17">
                  <c:v>43.713000000000001</c:v>
                </c:pt>
                <c:pt idx="18">
                  <c:v>39.999000000000002</c:v>
                </c:pt>
                <c:pt idx="19">
                  <c:v>37.576999999999998</c:v>
                </c:pt>
                <c:pt idx="20">
                  <c:v>35.241</c:v>
                </c:pt>
                <c:pt idx="21">
                  <c:v>31.541</c:v>
                </c:pt>
                <c:pt idx="22">
                  <c:v>30.414000000000001</c:v>
                </c:pt>
                <c:pt idx="23">
                  <c:v>30.414000000000001</c:v>
                </c:pt>
                <c:pt idx="24">
                  <c:v>27.119</c:v>
                </c:pt>
                <c:pt idx="25">
                  <c:v>27.119</c:v>
                </c:pt>
                <c:pt idx="26">
                  <c:v>25.033000000000001</c:v>
                </c:pt>
                <c:pt idx="27">
                  <c:v>25.033000000000001</c:v>
                </c:pt>
              </c:numCache>
            </c:numRef>
          </c:yVal>
          <c:smooth val="0"/>
        </c:ser>
        <c:ser>
          <c:idx val="2"/>
          <c:order val="2"/>
          <c:tx>
            <c:strRef>
              <c:f>Sheet1!$D$1</c:f>
              <c:strCache>
                <c:ptCount val="1"/>
                <c:pt idx="0">
                  <c:v>18-34 years (N=304)</c:v>
                </c:pt>
              </c:strCache>
            </c:strRef>
          </c:tx>
          <c:spPr>
            <a:ln w="41275">
              <a:solidFill>
                <a:srgbClr val="FF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90.078999999999994</c:v>
                </c:pt>
                <c:pt idx="2">
                  <c:v>87.728999999999999</c:v>
                </c:pt>
                <c:pt idx="3">
                  <c:v>85.7</c:v>
                </c:pt>
                <c:pt idx="4">
                  <c:v>84.683999999999997</c:v>
                </c:pt>
                <c:pt idx="5">
                  <c:v>83.668000000000006</c:v>
                </c:pt>
                <c:pt idx="6">
                  <c:v>82.989000000000004</c:v>
                </c:pt>
                <c:pt idx="7">
                  <c:v>82.989000000000004</c:v>
                </c:pt>
                <c:pt idx="8">
                  <c:v>82.989000000000004</c:v>
                </c:pt>
                <c:pt idx="9">
                  <c:v>82.646000000000001</c:v>
                </c:pt>
                <c:pt idx="10">
                  <c:v>81.611999999999995</c:v>
                </c:pt>
                <c:pt idx="11">
                  <c:v>77.808000000000007</c:v>
                </c:pt>
                <c:pt idx="12">
                  <c:v>77.459000000000003</c:v>
                </c:pt>
                <c:pt idx="13">
                  <c:v>67.459999999999994</c:v>
                </c:pt>
                <c:pt idx="14">
                  <c:v>59.790999999999997</c:v>
                </c:pt>
                <c:pt idx="15">
                  <c:v>53.712000000000003</c:v>
                </c:pt>
                <c:pt idx="16">
                  <c:v>47.613</c:v>
                </c:pt>
                <c:pt idx="17">
                  <c:v>43.078000000000003</c:v>
                </c:pt>
                <c:pt idx="18">
                  <c:v>40.575000000000003</c:v>
                </c:pt>
                <c:pt idx="19">
                  <c:v>39.585000000000001</c:v>
                </c:pt>
                <c:pt idx="20">
                  <c:v>38.347999999999999</c:v>
                </c:pt>
                <c:pt idx="21">
                  <c:v>38.347999999999999</c:v>
                </c:pt>
                <c:pt idx="22">
                  <c:v>36.680999999999997</c:v>
                </c:pt>
                <c:pt idx="23">
                  <c:v>34.523000000000003</c:v>
                </c:pt>
                <c:pt idx="24">
                  <c:v>29.591000000000001</c:v>
                </c:pt>
              </c:numCache>
            </c:numRef>
          </c:yVal>
          <c:smooth val="0"/>
        </c:ser>
        <c:ser>
          <c:idx val="3"/>
          <c:order val="3"/>
          <c:tx>
            <c:strRef>
              <c:f>Sheet1!$E$1</c:f>
              <c:strCache>
                <c:ptCount val="1"/>
                <c:pt idx="0">
                  <c:v>35-49 years (N=236)</c:v>
                </c:pt>
              </c:strCache>
            </c:strRef>
          </c:tx>
          <c:spPr>
            <a:ln w="41275">
              <a:solidFill>
                <a:schemeClr val="bg1">
                  <a:lumMod val="50000"/>
                  <a:lumOff val="50000"/>
                </a:schemeClr>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Sheet1!$E$2:$E$30</c:f>
              <c:numCache>
                <c:formatCode>General</c:formatCode>
                <c:ptCount val="29"/>
                <c:pt idx="0">
                  <c:v>100</c:v>
                </c:pt>
                <c:pt idx="1">
                  <c:v>86.841999999999999</c:v>
                </c:pt>
                <c:pt idx="2">
                  <c:v>85.117999999999995</c:v>
                </c:pt>
                <c:pt idx="3">
                  <c:v>83.350999999999999</c:v>
                </c:pt>
                <c:pt idx="4">
                  <c:v>82.021000000000001</c:v>
                </c:pt>
                <c:pt idx="5">
                  <c:v>79.361000000000004</c:v>
                </c:pt>
                <c:pt idx="6">
                  <c:v>77.134</c:v>
                </c:pt>
                <c:pt idx="7">
                  <c:v>76.686000000000007</c:v>
                </c:pt>
                <c:pt idx="8">
                  <c:v>76.686000000000007</c:v>
                </c:pt>
                <c:pt idx="9">
                  <c:v>76.228999999999999</c:v>
                </c:pt>
                <c:pt idx="10">
                  <c:v>75.311000000000007</c:v>
                </c:pt>
                <c:pt idx="11">
                  <c:v>75.311000000000007</c:v>
                </c:pt>
                <c:pt idx="12">
                  <c:v>74.846000000000004</c:v>
                </c:pt>
                <c:pt idx="13">
                  <c:v>65.602999999999994</c:v>
                </c:pt>
                <c:pt idx="14">
                  <c:v>60.231999999999999</c:v>
                </c:pt>
                <c:pt idx="15">
                  <c:v>56.542000000000002</c:v>
                </c:pt>
                <c:pt idx="16">
                  <c:v>53.134</c:v>
                </c:pt>
                <c:pt idx="17">
                  <c:v>42.731000000000002</c:v>
                </c:pt>
                <c:pt idx="18">
                  <c:v>41.436</c:v>
                </c:pt>
                <c:pt idx="19">
                  <c:v>41.436</c:v>
                </c:pt>
                <c:pt idx="20">
                  <c:v>37.225999999999999</c:v>
                </c:pt>
                <c:pt idx="21">
                  <c:v>34.124000000000002</c:v>
                </c:pt>
              </c:numCache>
            </c:numRef>
          </c:yVal>
          <c:smooth val="0"/>
        </c:ser>
        <c:ser>
          <c:idx val="4"/>
          <c:order val="4"/>
          <c:tx>
            <c:strRef>
              <c:f>Sheet1!$F$1</c:f>
              <c:strCache>
                <c:ptCount val="1"/>
                <c:pt idx="0">
                  <c:v>50+ years (N=116)</c:v>
                </c:pt>
              </c:strCache>
            </c:strRef>
          </c:tx>
          <c:spPr>
            <a:ln w="41275">
              <a:solidFill>
                <a:srgbClr val="FF99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Sheet1!$F$2:$F$30</c:f>
              <c:numCache>
                <c:formatCode>General</c:formatCode>
                <c:ptCount val="29"/>
                <c:pt idx="0">
                  <c:v>100</c:v>
                </c:pt>
                <c:pt idx="1">
                  <c:v>85.344999999999999</c:v>
                </c:pt>
                <c:pt idx="2">
                  <c:v>80.978999999999999</c:v>
                </c:pt>
                <c:pt idx="3">
                  <c:v>79.2</c:v>
                </c:pt>
                <c:pt idx="4">
                  <c:v>77.42</c:v>
                </c:pt>
                <c:pt idx="5">
                  <c:v>76.52</c:v>
                </c:pt>
                <c:pt idx="6">
                  <c:v>76.52</c:v>
                </c:pt>
                <c:pt idx="7">
                  <c:v>75.619</c:v>
                </c:pt>
                <c:pt idx="8">
                  <c:v>72.918999999999997</c:v>
                </c:pt>
                <c:pt idx="9">
                  <c:v>72.018000000000001</c:v>
                </c:pt>
                <c:pt idx="10">
                  <c:v>71.117999999999995</c:v>
                </c:pt>
                <c:pt idx="11">
                  <c:v>70.218000000000004</c:v>
                </c:pt>
                <c:pt idx="12">
                  <c:v>68.37</c:v>
                </c:pt>
                <c:pt idx="13">
                  <c:v>63.432000000000002</c:v>
                </c:pt>
                <c:pt idx="14">
                  <c:v>53.023000000000003</c:v>
                </c:pt>
                <c:pt idx="15">
                  <c:v>48.871000000000002</c:v>
                </c:pt>
                <c:pt idx="16">
                  <c:v>42.793999999999997</c:v>
                </c:pt>
                <c:pt idx="17">
                  <c:v>39.058</c:v>
                </c:pt>
                <c:pt idx="18">
                  <c:v>33.85</c:v>
                </c:pt>
                <c:pt idx="19">
                  <c:v>31.029</c:v>
                </c:pt>
              </c:numCache>
            </c:numRef>
          </c:yVal>
          <c:smooth val="0"/>
        </c:ser>
        <c:dLbls>
          <c:showLegendKey val="0"/>
          <c:showVal val="0"/>
          <c:showCatName val="0"/>
          <c:showSerName val="0"/>
          <c:showPercent val="0"/>
          <c:showBubbleSize val="0"/>
        </c:dLbls>
        <c:axId val="882038312"/>
        <c:axId val="882029296"/>
      </c:scatterChart>
      <c:valAx>
        <c:axId val="882038312"/>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9296"/>
        <c:crosses val="autoZero"/>
        <c:crossBetween val="midCat"/>
        <c:majorUnit val="1"/>
      </c:valAx>
      <c:valAx>
        <c:axId val="88202929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38312"/>
        <c:crosses val="autoZero"/>
        <c:crossBetween val="midCat"/>
        <c:majorUnit val="25"/>
      </c:valAx>
      <c:spPr>
        <a:solidFill>
          <a:schemeClr val="bg2"/>
        </a:solidFill>
        <a:ln>
          <a:solidFill>
            <a:schemeClr val="tx1"/>
          </a:solidFill>
        </a:ln>
      </c:spPr>
    </c:plotArea>
    <c:legend>
      <c:legendPos val="r"/>
      <c:layout>
        <c:manualLayout>
          <c:xMode val="edge"/>
          <c:yMode val="edge"/>
          <c:x val="0.10868975936831424"/>
          <c:y val="0.55625445450840894"/>
          <c:w val="0.23765486725663718"/>
          <c:h val="0.278743654101232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Deceased Donor (N=1,347)</c:v>
                </c:pt>
              </c:strCache>
            </c:strRef>
          </c:tx>
          <c:spPr>
            <a:ln w="41275">
              <a:solidFill>
                <a:srgbClr val="00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91.289000000000001</c:v>
                </c:pt>
                <c:pt idx="2">
                  <c:v>89.251000000000005</c:v>
                </c:pt>
                <c:pt idx="3">
                  <c:v>87.802999999999997</c:v>
                </c:pt>
                <c:pt idx="4">
                  <c:v>86.501999999999995</c:v>
                </c:pt>
                <c:pt idx="5">
                  <c:v>85.584000000000003</c:v>
                </c:pt>
                <c:pt idx="6">
                  <c:v>84.203000000000003</c:v>
                </c:pt>
                <c:pt idx="7">
                  <c:v>83.664000000000001</c:v>
                </c:pt>
                <c:pt idx="8">
                  <c:v>82.891999999999996</c:v>
                </c:pt>
                <c:pt idx="9">
                  <c:v>82.272000000000006</c:v>
                </c:pt>
                <c:pt idx="10">
                  <c:v>80.873000000000005</c:v>
                </c:pt>
                <c:pt idx="11">
                  <c:v>79.78</c:v>
                </c:pt>
                <c:pt idx="12">
                  <c:v>78.837999999999994</c:v>
                </c:pt>
                <c:pt idx="13">
                  <c:v>68.308999999999997</c:v>
                </c:pt>
                <c:pt idx="14">
                  <c:v>60.243000000000002</c:v>
                </c:pt>
                <c:pt idx="15">
                  <c:v>55.067</c:v>
                </c:pt>
                <c:pt idx="16">
                  <c:v>48.945</c:v>
                </c:pt>
                <c:pt idx="17">
                  <c:v>43.463000000000001</c:v>
                </c:pt>
                <c:pt idx="18">
                  <c:v>40.466999999999999</c:v>
                </c:pt>
                <c:pt idx="19">
                  <c:v>38.811</c:v>
                </c:pt>
                <c:pt idx="20">
                  <c:v>36.604999999999997</c:v>
                </c:pt>
                <c:pt idx="21">
                  <c:v>34.494</c:v>
                </c:pt>
                <c:pt idx="22">
                  <c:v>31.89</c:v>
                </c:pt>
                <c:pt idx="23">
                  <c:v>30.579000000000001</c:v>
                </c:pt>
                <c:pt idx="24">
                  <c:v>27.766999999999999</c:v>
                </c:pt>
                <c:pt idx="25">
                  <c:v>27.212</c:v>
                </c:pt>
                <c:pt idx="26">
                  <c:v>25.408999999999999</c:v>
                </c:pt>
                <c:pt idx="27">
                  <c:v>24.789000000000001</c:v>
                </c:pt>
                <c:pt idx="28">
                  <c:v>23.283999999999999</c:v>
                </c:pt>
                <c:pt idx="29">
                  <c:v>21.321999999999999</c:v>
                </c:pt>
                <c:pt idx="30">
                  <c:v>21.321999999999999</c:v>
                </c:pt>
              </c:numCache>
            </c:numRef>
          </c:yVal>
          <c:smooth val="0"/>
        </c:ser>
        <c:ser>
          <c:idx val="1"/>
          <c:order val="1"/>
          <c:tx>
            <c:strRef>
              <c:f>Sheet1!$C$1</c:f>
              <c:strCache>
                <c:ptCount val="1"/>
                <c:pt idx="0">
                  <c:v>Living Donor       (N=85)</c:v>
                </c:pt>
              </c:strCache>
            </c:strRef>
          </c:tx>
          <c:spPr>
            <a:ln w="41275">
              <a:solidFill>
                <a:srgbClr val="4DEAF1"/>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91.602000000000004</c:v>
                </c:pt>
                <c:pt idx="2">
                  <c:v>90.381</c:v>
                </c:pt>
                <c:pt idx="3">
                  <c:v>89.159000000000006</c:v>
                </c:pt>
                <c:pt idx="4">
                  <c:v>85.495000000000005</c:v>
                </c:pt>
                <c:pt idx="5">
                  <c:v>84.274000000000001</c:v>
                </c:pt>
                <c:pt idx="6">
                  <c:v>78.167000000000002</c:v>
                </c:pt>
                <c:pt idx="7">
                  <c:v>72.06</c:v>
                </c:pt>
                <c:pt idx="8">
                  <c:v>72.06</c:v>
                </c:pt>
                <c:pt idx="9">
                  <c:v>72.06</c:v>
                </c:pt>
                <c:pt idx="10">
                  <c:v>72.06</c:v>
                </c:pt>
                <c:pt idx="11">
                  <c:v>72.06</c:v>
                </c:pt>
                <c:pt idx="12">
                  <c:v>70.838999999999999</c:v>
                </c:pt>
                <c:pt idx="13">
                  <c:v>62.289000000000001</c:v>
                </c:pt>
                <c:pt idx="14">
                  <c:v>57.271999999999998</c:v>
                </c:pt>
                <c:pt idx="15">
                  <c:v>49.363999999999997</c:v>
                </c:pt>
                <c:pt idx="16">
                  <c:v>38.691000000000003</c:v>
                </c:pt>
                <c:pt idx="17">
                  <c:v>36.023000000000003</c:v>
                </c:pt>
                <c:pt idx="18">
                  <c:v>36.023000000000003</c:v>
                </c:pt>
                <c:pt idx="19">
                  <c:v>28.158000000000001</c:v>
                </c:pt>
                <c:pt idx="20">
                  <c:v>26.501000000000001</c:v>
                </c:pt>
                <c:pt idx="21">
                  <c:v>26.501000000000001</c:v>
                </c:pt>
                <c:pt idx="22">
                  <c:v>26.501000000000001</c:v>
                </c:pt>
              </c:numCache>
            </c:numRef>
          </c:yVal>
          <c:smooth val="0"/>
        </c:ser>
        <c:dLbls>
          <c:showLegendKey val="0"/>
          <c:showVal val="0"/>
          <c:showCatName val="0"/>
          <c:showSerName val="0"/>
          <c:showPercent val="0"/>
          <c:showBubbleSize val="0"/>
        </c:dLbls>
        <c:axId val="882030472"/>
        <c:axId val="882029688"/>
      </c:scatterChart>
      <c:valAx>
        <c:axId val="882030472"/>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9688"/>
        <c:crosses val="autoZero"/>
        <c:crossBetween val="midCat"/>
        <c:majorUnit val="1"/>
      </c:valAx>
      <c:valAx>
        <c:axId val="8820296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30472"/>
        <c:crosses val="autoZero"/>
        <c:crossBetween val="midCat"/>
        <c:majorUnit val="25"/>
      </c:valAx>
      <c:spPr>
        <a:solidFill>
          <a:schemeClr val="bg2"/>
        </a:solidFill>
        <a:ln>
          <a:solidFill>
            <a:schemeClr val="tx1"/>
          </a:solidFill>
        </a:ln>
      </c:spPr>
    </c:plotArea>
    <c:legend>
      <c:legendPos val="r"/>
      <c:layout>
        <c:manualLayout>
          <c:xMode val="edge"/>
          <c:yMode val="edge"/>
          <c:x val="0.10602501567835002"/>
          <c:y val="0.67569150010094936"/>
          <c:w val="0.30530241794997537"/>
          <c:h val="0.15939188667593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342"/>
          <c:h val="0.7702108204216408"/>
        </c:manualLayout>
      </c:layout>
      <c:barChart>
        <c:barDir val="col"/>
        <c:grouping val="stacked"/>
        <c:varyColors val="0"/>
        <c:ser>
          <c:idx val="0"/>
          <c:order val="0"/>
          <c:tx>
            <c:strRef>
              <c:f>Sheet1!$B$1</c:f>
              <c:strCache>
                <c:ptCount val="1"/>
                <c:pt idx="0">
                  <c:v>N</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Sheet1!$A$2:$A$6</c:f>
              <c:strCache>
                <c:ptCount val="5"/>
                <c:pt idx="0">
                  <c:v>0 - &lt;1           month</c:v>
                </c:pt>
                <c:pt idx="1">
                  <c:v>1 - &lt;12         months</c:v>
                </c:pt>
                <c:pt idx="2">
                  <c:v>12 - &lt;36      months</c:v>
                </c:pt>
                <c:pt idx="3">
                  <c:v>36+            months</c:v>
                </c:pt>
                <c:pt idx="4">
                  <c:v>Not Reported</c:v>
                </c:pt>
              </c:strCache>
            </c:strRef>
          </c:cat>
          <c:val>
            <c:numRef>
              <c:f>Sheet1!$B$2:$B$6</c:f>
              <c:numCache>
                <c:formatCode>General</c:formatCode>
                <c:ptCount val="5"/>
                <c:pt idx="0">
                  <c:v>6</c:v>
                </c:pt>
                <c:pt idx="1">
                  <c:v>8</c:v>
                </c:pt>
                <c:pt idx="2">
                  <c:v>25</c:v>
                </c:pt>
                <c:pt idx="3">
                  <c:v>31</c:v>
                </c:pt>
                <c:pt idx="4">
                  <c:v>7</c:v>
                </c:pt>
              </c:numCache>
            </c:numRef>
          </c:val>
        </c:ser>
        <c:dLbls>
          <c:showLegendKey val="0"/>
          <c:showVal val="0"/>
          <c:showCatName val="0"/>
          <c:showSerName val="0"/>
          <c:showPercent val="0"/>
          <c:showBubbleSize val="0"/>
        </c:dLbls>
        <c:gapWidth val="35"/>
        <c:overlap val="100"/>
        <c:axId val="882035960"/>
        <c:axId val="882037528"/>
      </c:barChart>
      <c:catAx>
        <c:axId val="882035960"/>
        <c:scaling>
          <c:orientation val="minMax"/>
        </c:scaling>
        <c:delete val="0"/>
        <c:axPos val="b"/>
        <c:title>
          <c:tx>
            <c:rich>
              <a:bodyPr/>
              <a:lstStyle/>
              <a:p>
                <a:pPr>
                  <a:defRPr sz="1700"/>
                </a:pPr>
                <a:r>
                  <a:rPr lang="en-US" sz="1700" dirty="0" smtClean="0"/>
                  <a:t>Time Between Previous and Current Transplant</a:t>
                </a:r>
                <a:endParaRPr lang="en-US" sz="1700" dirty="0"/>
              </a:p>
            </c:rich>
          </c:tx>
          <c:layout>
            <c:manualLayout>
              <c:xMode val="edge"/>
              <c:yMode val="edge"/>
              <c:x val="0.28350416927972499"/>
              <c:y val="0.92185685443165755"/>
            </c:manualLayout>
          </c:layout>
          <c:overlay val="0"/>
        </c:title>
        <c:numFmt formatCode="General" sourceLinked="1"/>
        <c:majorTickMark val="out"/>
        <c:minorTickMark val="none"/>
        <c:tickLblPos val="nextTo"/>
        <c:txPr>
          <a:bodyPr rot="0"/>
          <a:lstStyle/>
          <a:p>
            <a:pPr>
              <a:defRPr sz="1500" b="1"/>
            </a:pPr>
            <a:endParaRPr lang="en-US"/>
          </a:p>
        </c:txPr>
        <c:crossAx val="882037528"/>
        <c:crosses val="autoZero"/>
        <c:auto val="1"/>
        <c:lblAlgn val="ctr"/>
        <c:lblOffset val="100"/>
        <c:tickLblSkip val="1"/>
        <c:noMultiLvlLbl val="0"/>
      </c:catAx>
      <c:valAx>
        <c:axId val="882037528"/>
        <c:scaling>
          <c:orientation val="minMax"/>
        </c:scaling>
        <c:delete val="0"/>
        <c:axPos val="l"/>
        <c:majorGridlines>
          <c:spPr>
            <a:ln>
              <a:prstDash val="sysDash"/>
            </a:ln>
          </c:spPr>
        </c:majorGridlines>
        <c:title>
          <c:tx>
            <c:rich>
              <a:bodyPr rot="-5400000" vert="horz"/>
              <a:lstStyle/>
              <a:p>
                <a:pPr>
                  <a:defRPr sz="1700"/>
                </a:pPr>
                <a:r>
                  <a:rPr lang="en-US" sz="1700" dirty="0" smtClean="0"/>
                  <a:t>Number of Retransplants</a:t>
                </a:r>
                <a:endParaRPr lang="en-US" sz="1700" dirty="0"/>
              </a:p>
            </c:rich>
          </c:tx>
          <c:layout>
            <c:manualLayout>
              <c:xMode val="edge"/>
              <c:yMode val="edge"/>
              <c:x val="1.4277286135693184E-2"/>
              <c:y val="0.14421340601655591"/>
            </c:manualLayout>
          </c:layout>
          <c:overlay val="0"/>
        </c:title>
        <c:numFmt formatCode="General" sourceLinked="1"/>
        <c:majorTickMark val="out"/>
        <c:minorTickMark val="none"/>
        <c:tickLblPos val="nextTo"/>
        <c:txPr>
          <a:bodyPr/>
          <a:lstStyle/>
          <a:p>
            <a:pPr>
              <a:defRPr sz="1500" b="1"/>
            </a:pPr>
            <a:endParaRPr lang="en-US"/>
          </a:p>
        </c:txPr>
        <c:crossAx val="882035960"/>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367195577825491"/>
        </c:manualLayout>
      </c:layout>
      <c:scatterChart>
        <c:scatterStyle val="lineMarker"/>
        <c:varyColors val="0"/>
        <c:ser>
          <c:idx val="0"/>
          <c:order val="0"/>
          <c:tx>
            <c:strRef>
              <c:f>Sheet1!$B$1</c:f>
              <c:strCache>
                <c:ptCount val="1"/>
                <c:pt idx="0">
                  <c:v>Retransplant (N = 65)</c:v>
                </c:pt>
              </c:strCache>
            </c:strRef>
          </c:tx>
          <c:spPr>
            <a:ln w="41275">
              <a:solidFill>
                <a:srgbClr val="FFC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82.968999999999994</c:v>
                </c:pt>
                <c:pt idx="2">
                  <c:v>81.341999999999999</c:v>
                </c:pt>
                <c:pt idx="3">
                  <c:v>81.341999999999999</c:v>
                </c:pt>
                <c:pt idx="4">
                  <c:v>78.087999999999994</c:v>
                </c:pt>
                <c:pt idx="5">
                  <c:v>74.834999999999994</c:v>
                </c:pt>
                <c:pt idx="6">
                  <c:v>71.581000000000003</c:v>
                </c:pt>
                <c:pt idx="7">
                  <c:v>71.581000000000003</c:v>
                </c:pt>
                <c:pt idx="8">
                  <c:v>71.581000000000003</c:v>
                </c:pt>
                <c:pt idx="9">
                  <c:v>69.953999999999994</c:v>
                </c:pt>
                <c:pt idx="10">
                  <c:v>63.447000000000003</c:v>
                </c:pt>
                <c:pt idx="11">
                  <c:v>63.447000000000003</c:v>
                </c:pt>
                <c:pt idx="12">
                  <c:v>61.777000000000001</c:v>
                </c:pt>
                <c:pt idx="13">
                  <c:v>54.912999999999997</c:v>
                </c:pt>
                <c:pt idx="14">
                  <c:v>53.197000000000003</c:v>
                </c:pt>
                <c:pt idx="15">
                  <c:v>53.197000000000003</c:v>
                </c:pt>
                <c:pt idx="16">
                  <c:v>51.423999999999999</c:v>
                </c:pt>
                <c:pt idx="17">
                  <c:v>51.423999999999999</c:v>
                </c:pt>
                <c:pt idx="18">
                  <c:v>51.423999999999999</c:v>
                </c:pt>
                <c:pt idx="19">
                  <c:v>49.587000000000003</c:v>
                </c:pt>
                <c:pt idx="20">
                  <c:v>47.750999999999998</c:v>
                </c:pt>
                <c:pt idx="21">
                  <c:v>47.750999999999998</c:v>
                </c:pt>
                <c:pt idx="22">
                  <c:v>47.750999999999998</c:v>
                </c:pt>
                <c:pt idx="23">
                  <c:v>47.750999999999998</c:v>
                </c:pt>
                <c:pt idx="24">
                  <c:v>45.914000000000001</c:v>
                </c:pt>
                <c:pt idx="25">
                  <c:v>45.914000000000001</c:v>
                </c:pt>
                <c:pt idx="26">
                  <c:v>45.914000000000001</c:v>
                </c:pt>
                <c:pt idx="27">
                  <c:v>45.914000000000001</c:v>
                </c:pt>
                <c:pt idx="28">
                  <c:v>45.914000000000001</c:v>
                </c:pt>
                <c:pt idx="29">
                  <c:v>45.914000000000001</c:v>
                </c:pt>
                <c:pt idx="30">
                  <c:v>45.914000000000001</c:v>
                </c:pt>
                <c:pt idx="31">
                  <c:v>45.914000000000001</c:v>
                </c:pt>
                <c:pt idx="32">
                  <c:v>45.914000000000001</c:v>
                </c:pt>
                <c:pt idx="33">
                  <c:v>45.914000000000001</c:v>
                </c:pt>
                <c:pt idx="34">
                  <c:v>45.914000000000001</c:v>
                </c:pt>
                <c:pt idx="35">
                  <c:v>45.914000000000001</c:v>
                </c:pt>
                <c:pt idx="36">
                  <c:v>45.914000000000001</c:v>
                </c:pt>
                <c:pt idx="37">
                  <c:v>45.914000000000001</c:v>
                </c:pt>
                <c:pt idx="38">
                  <c:v>45.914000000000001</c:v>
                </c:pt>
                <c:pt idx="39">
                  <c:v>45.914000000000001</c:v>
                </c:pt>
                <c:pt idx="40">
                  <c:v>45.914000000000001</c:v>
                </c:pt>
                <c:pt idx="41">
                  <c:v>45.914000000000001</c:v>
                </c:pt>
                <c:pt idx="42">
                  <c:v>45.914000000000001</c:v>
                </c:pt>
                <c:pt idx="43">
                  <c:v>45.914000000000001</c:v>
                </c:pt>
                <c:pt idx="44">
                  <c:v>45.914000000000001</c:v>
                </c:pt>
                <c:pt idx="45">
                  <c:v>43.826999999999998</c:v>
                </c:pt>
                <c:pt idx="46">
                  <c:v>41.74</c:v>
                </c:pt>
                <c:pt idx="47">
                  <c:v>41.74</c:v>
                </c:pt>
                <c:pt idx="48">
                  <c:v>41.74</c:v>
                </c:pt>
                <c:pt idx="49">
                  <c:v>41.74</c:v>
                </c:pt>
                <c:pt idx="50">
                  <c:v>41.74</c:v>
                </c:pt>
                <c:pt idx="51">
                  <c:v>41.74</c:v>
                </c:pt>
                <c:pt idx="52">
                  <c:v>41.74</c:v>
                </c:pt>
                <c:pt idx="53">
                  <c:v>39.420999999999999</c:v>
                </c:pt>
                <c:pt idx="54">
                  <c:v>39.420999999999999</c:v>
                </c:pt>
                <c:pt idx="55">
                  <c:v>37.101999999999997</c:v>
                </c:pt>
                <c:pt idx="56">
                  <c:v>37.101999999999997</c:v>
                </c:pt>
                <c:pt idx="57">
                  <c:v>34.783000000000001</c:v>
                </c:pt>
                <c:pt idx="58">
                  <c:v>34.783000000000001</c:v>
                </c:pt>
                <c:pt idx="59">
                  <c:v>34.783000000000001</c:v>
                </c:pt>
                <c:pt idx="60">
                  <c:v>34.783000000000001</c:v>
                </c:pt>
                <c:pt idx="61">
                  <c:v>34.783000000000001</c:v>
                </c:pt>
                <c:pt idx="62">
                  <c:v>34.783000000000001</c:v>
                </c:pt>
                <c:pt idx="63">
                  <c:v>32.298999999999999</c:v>
                </c:pt>
                <c:pt idx="64">
                  <c:v>29.814</c:v>
                </c:pt>
                <c:pt idx="65">
                  <c:v>29.814</c:v>
                </c:pt>
                <c:pt idx="66">
                  <c:v>29.814</c:v>
                </c:pt>
                <c:pt idx="67">
                  <c:v>29.814</c:v>
                </c:pt>
                <c:pt idx="68">
                  <c:v>29.814</c:v>
                </c:pt>
                <c:pt idx="69">
                  <c:v>29.814</c:v>
                </c:pt>
                <c:pt idx="70">
                  <c:v>29.814</c:v>
                </c:pt>
                <c:pt idx="71">
                  <c:v>29.814</c:v>
                </c:pt>
                <c:pt idx="72">
                  <c:v>29.814</c:v>
                </c:pt>
                <c:pt idx="73">
                  <c:v>29.814</c:v>
                </c:pt>
                <c:pt idx="74">
                  <c:v>29.814</c:v>
                </c:pt>
                <c:pt idx="75">
                  <c:v>29.814</c:v>
                </c:pt>
                <c:pt idx="76">
                  <c:v>29.814</c:v>
                </c:pt>
                <c:pt idx="77">
                  <c:v>29.814</c:v>
                </c:pt>
                <c:pt idx="78">
                  <c:v>29.814</c:v>
                </c:pt>
                <c:pt idx="79">
                  <c:v>29.814</c:v>
                </c:pt>
                <c:pt idx="80">
                  <c:v>29.814</c:v>
                </c:pt>
                <c:pt idx="81">
                  <c:v>29.814</c:v>
                </c:pt>
                <c:pt idx="82">
                  <c:v>29.814</c:v>
                </c:pt>
                <c:pt idx="83">
                  <c:v>29.814</c:v>
                </c:pt>
                <c:pt idx="84">
                  <c:v>27.33</c:v>
                </c:pt>
              </c:numCache>
            </c:numRef>
          </c:yVal>
          <c:smooth val="0"/>
        </c:ser>
        <c:ser>
          <c:idx val="1"/>
          <c:order val="1"/>
          <c:tx>
            <c:strRef>
              <c:f>Sheet1!$C$1</c:f>
              <c:strCache>
                <c:ptCount val="1"/>
                <c:pt idx="0">
                  <c:v>Primary (N = 1,206)</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94.338999999999999</c:v>
                </c:pt>
                <c:pt idx="2">
                  <c:v>92.311999999999998</c:v>
                </c:pt>
                <c:pt idx="3">
                  <c:v>91.114000000000004</c:v>
                </c:pt>
                <c:pt idx="4">
                  <c:v>90.341999999999999</c:v>
                </c:pt>
                <c:pt idx="5">
                  <c:v>89.655000000000001</c:v>
                </c:pt>
                <c:pt idx="6">
                  <c:v>88.88</c:v>
                </c:pt>
                <c:pt idx="7">
                  <c:v>88.448999999999998</c:v>
                </c:pt>
                <c:pt idx="8">
                  <c:v>87.757999999999996</c:v>
                </c:pt>
                <c:pt idx="9">
                  <c:v>87.236999999999995</c:v>
                </c:pt>
                <c:pt idx="10">
                  <c:v>86.018000000000001</c:v>
                </c:pt>
                <c:pt idx="11">
                  <c:v>84.966999999999999</c:v>
                </c:pt>
                <c:pt idx="12">
                  <c:v>84.173000000000002</c:v>
                </c:pt>
                <c:pt idx="13">
                  <c:v>83.623999999999995</c:v>
                </c:pt>
                <c:pt idx="14">
                  <c:v>83.156999999999996</c:v>
                </c:pt>
                <c:pt idx="15">
                  <c:v>82.308999999999997</c:v>
                </c:pt>
                <c:pt idx="16">
                  <c:v>81.363</c:v>
                </c:pt>
                <c:pt idx="17">
                  <c:v>80.222999999999999</c:v>
                </c:pt>
                <c:pt idx="18">
                  <c:v>79.176000000000002</c:v>
                </c:pt>
                <c:pt idx="19">
                  <c:v>78.793999999999997</c:v>
                </c:pt>
                <c:pt idx="20">
                  <c:v>78.025000000000006</c:v>
                </c:pt>
                <c:pt idx="21">
                  <c:v>77.153999999999996</c:v>
                </c:pt>
                <c:pt idx="22">
                  <c:v>76.667000000000002</c:v>
                </c:pt>
                <c:pt idx="23">
                  <c:v>75.59</c:v>
                </c:pt>
                <c:pt idx="24">
                  <c:v>74.997</c:v>
                </c:pt>
                <c:pt idx="25">
                  <c:v>74.489999999999995</c:v>
                </c:pt>
                <c:pt idx="26">
                  <c:v>74.073999999999998</c:v>
                </c:pt>
                <c:pt idx="27">
                  <c:v>73.548000000000002</c:v>
                </c:pt>
                <c:pt idx="28">
                  <c:v>72.911000000000001</c:v>
                </c:pt>
                <c:pt idx="29">
                  <c:v>71.953000000000003</c:v>
                </c:pt>
                <c:pt idx="30">
                  <c:v>70.879000000000005</c:v>
                </c:pt>
                <c:pt idx="31">
                  <c:v>70.447000000000003</c:v>
                </c:pt>
                <c:pt idx="32">
                  <c:v>70.230999999999995</c:v>
                </c:pt>
                <c:pt idx="33">
                  <c:v>69.683000000000007</c:v>
                </c:pt>
                <c:pt idx="34">
                  <c:v>68.793000000000006</c:v>
                </c:pt>
                <c:pt idx="35">
                  <c:v>68.119</c:v>
                </c:pt>
                <c:pt idx="36">
                  <c:v>67.546999999999997</c:v>
                </c:pt>
                <c:pt idx="37">
                  <c:v>66.837999999999994</c:v>
                </c:pt>
                <c:pt idx="38">
                  <c:v>66.233000000000004</c:v>
                </c:pt>
                <c:pt idx="39">
                  <c:v>65.984999999999999</c:v>
                </c:pt>
                <c:pt idx="40">
                  <c:v>65.734999999999999</c:v>
                </c:pt>
                <c:pt idx="41">
                  <c:v>65.231999999999999</c:v>
                </c:pt>
                <c:pt idx="42">
                  <c:v>64.852999999999994</c:v>
                </c:pt>
                <c:pt idx="43">
                  <c:v>63.829000000000001</c:v>
                </c:pt>
                <c:pt idx="44">
                  <c:v>63.572000000000003</c:v>
                </c:pt>
                <c:pt idx="45">
                  <c:v>63.313000000000002</c:v>
                </c:pt>
                <c:pt idx="46">
                  <c:v>62.79</c:v>
                </c:pt>
                <c:pt idx="47">
                  <c:v>62.116</c:v>
                </c:pt>
                <c:pt idx="48">
                  <c:v>61.698999999999998</c:v>
                </c:pt>
                <c:pt idx="49">
                  <c:v>61.271999999999998</c:v>
                </c:pt>
                <c:pt idx="50">
                  <c:v>60.68</c:v>
                </c:pt>
                <c:pt idx="51">
                  <c:v>60.232999999999997</c:v>
                </c:pt>
                <c:pt idx="52">
                  <c:v>60.232999999999997</c:v>
                </c:pt>
                <c:pt idx="53">
                  <c:v>59.476999999999997</c:v>
                </c:pt>
                <c:pt idx="54">
                  <c:v>59.17</c:v>
                </c:pt>
                <c:pt idx="55">
                  <c:v>58.552</c:v>
                </c:pt>
                <c:pt idx="56">
                  <c:v>58.396999999999998</c:v>
                </c:pt>
                <c:pt idx="57">
                  <c:v>57.448999999999998</c:v>
                </c:pt>
                <c:pt idx="58">
                  <c:v>56.963000000000001</c:v>
                </c:pt>
                <c:pt idx="59">
                  <c:v>56.307000000000002</c:v>
                </c:pt>
                <c:pt idx="60">
                  <c:v>56.140999999999998</c:v>
                </c:pt>
                <c:pt idx="61">
                  <c:v>56.140999999999998</c:v>
                </c:pt>
                <c:pt idx="62">
                  <c:v>55.780999999999999</c:v>
                </c:pt>
                <c:pt idx="63">
                  <c:v>55.6</c:v>
                </c:pt>
                <c:pt idx="64">
                  <c:v>55.6</c:v>
                </c:pt>
                <c:pt idx="65">
                  <c:v>55.037999999999997</c:v>
                </c:pt>
                <c:pt idx="66">
                  <c:v>54.281999999999996</c:v>
                </c:pt>
                <c:pt idx="67">
                  <c:v>53.707000000000001</c:v>
                </c:pt>
                <c:pt idx="68">
                  <c:v>52.936999999999998</c:v>
                </c:pt>
                <c:pt idx="69">
                  <c:v>52.545999999999999</c:v>
                </c:pt>
                <c:pt idx="70">
                  <c:v>51.759</c:v>
                </c:pt>
                <c:pt idx="71">
                  <c:v>51.360999999999997</c:v>
                </c:pt>
                <c:pt idx="72">
                  <c:v>51.360999999999997</c:v>
                </c:pt>
                <c:pt idx="73">
                  <c:v>51.137999999999998</c:v>
                </c:pt>
                <c:pt idx="74">
                  <c:v>50.664000000000001</c:v>
                </c:pt>
                <c:pt idx="75">
                  <c:v>50.664000000000001</c:v>
                </c:pt>
                <c:pt idx="76">
                  <c:v>50.186</c:v>
                </c:pt>
                <c:pt idx="77">
                  <c:v>49.945999999999998</c:v>
                </c:pt>
                <c:pt idx="78">
                  <c:v>49.703000000000003</c:v>
                </c:pt>
                <c:pt idx="79">
                  <c:v>49.46</c:v>
                </c:pt>
                <c:pt idx="80">
                  <c:v>48.966999999999999</c:v>
                </c:pt>
                <c:pt idx="81">
                  <c:v>48.719000000000001</c:v>
                </c:pt>
                <c:pt idx="82">
                  <c:v>48.719000000000001</c:v>
                </c:pt>
                <c:pt idx="83">
                  <c:v>48.203000000000003</c:v>
                </c:pt>
                <c:pt idx="84">
                  <c:v>47.936999999999998</c:v>
                </c:pt>
                <c:pt idx="85">
                  <c:v>47.662999999999997</c:v>
                </c:pt>
                <c:pt idx="86">
                  <c:v>47.662999999999997</c:v>
                </c:pt>
                <c:pt idx="87">
                  <c:v>47.662999999999997</c:v>
                </c:pt>
                <c:pt idx="88">
                  <c:v>47.082000000000001</c:v>
                </c:pt>
                <c:pt idx="89">
                  <c:v>47.082000000000001</c:v>
                </c:pt>
                <c:pt idx="90">
                  <c:v>47.082000000000001</c:v>
                </c:pt>
                <c:pt idx="91">
                  <c:v>46.473999999999997</c:v>
                </c:pt>
                <c:pt idx="92">
                  <c:v>46.165999999999997</c:v>
                </c:pt>
                <c:pt idx="93">
                  <c:v>46.165999999999997</c:v>
                </c:pt>
                <c:pt idx="94">
                  <c:v>46.165999999999997</c:v>
                </c:pt>
                <c:pt idx="95">
                  <c:v>45.847999999999999</c:v>
                </c:pt>
                <c:pt idx="96">
                  <c:v>45.847999999999999</c:v>
                </c:pt>
                <c:pt idx="97">
                  <c:v>45.12</c:v>
                </c:pt>
                <c:pt idx="98">
                  <c:v>45.12</c:v>
                </c:pt>
                <c:pt idx="99">
                  <c:v>44.741</c:v>
                </c:pt>
                <c:pt idx="100">
                  <c:v>44.741</c:v>
                </c:pt>
                <c:pt idx="101">
                  <c:v>44.741</c:v>
                </c:pt>
                <c:pt idx="102">
                  <c:v>44.741</c:v>
                </c:pt>
                <c:pt idx="103">
                  <c:v>44.341999999999999</c:v>
                </c:pt>
                <c:pt idx="104">
                  <c:v>43.927</c:v>
                </c:pt>
                <c:pt idx="105">
                  <c:v>43.509</c:v>
                </c:pt>
                <c:pt idx="106">
                  <c:v>42.22</c:v>
                </c:pt>
                <c:pt idx="107">
                  <c:v>41.771000000000001</c:v>
                </c:pt>
                <c:pt idx="108">
                  <c:v>41.771000000000001</c:v>
                </c:pt>
                <c:pt idx="109">
                  <c:v>40.72</c:v>
                </c:pt>
                <c:pt idx="110">
                  <c:v>39.587000000000003</c:v>
                </c:pt>
                <c:pt idx="111">
                  <c:v>37.841000000000001</c:v>
                </c:pt>
                <c:pt idx="112">
                  <c:v>37.841000000000001</c:v>
                </c:pt>
                <c:pt idx="113">
                  <c:v>37.259</c:v>
                </c:pt>
                <c:pt idx="114">
                  <c:v>37.259</c:v>
                </c:pt>
                <c:pt idx="115">
                  <c:v>37.259</c:v>
                </c:pt>
                <c:pt idx="116">
                  <c:v>37.259</c:v>
                </c:pt>
                <c:pt idx="117">
                  <c:v>36.616</c:v>
                </c:pt>
                <c:pt idx="118">
                  <c:v>36.616</c:v>
                </c:pt>
                <c:pt idx="119">
                  <c:v>36.616</c:v>
                </c:pt>
                <c:pt idx="120">
                  <c:v>36.616</c:v>
                </c:pt>
              </c:numCache>
            </c:numRef>
          </c:yVal>
          <c:smooth val="0"/>
        </c:ser>
        <c:dLbls>
          <c:showLegendKey val="0"/>
          <c:showVal val="0"/>
          <c:showCatName val="0"/>
          <c:showSerName val="0"/>
          <c:showPercent val="0"/>
          <c:showBubbleSize val="0"/>
        </c:dLbls>
        <c:axId val="882036352"/>
        <c:axId val="882050072"/>
      </c:scatterChart>
      <c:valAx>
        <c:axId val="88203635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0072"/>
        <c:crosses val="autoZero"/>
        <c:crossBetween val="midCat"/>
        <c:majorUnit val="1"/>
      </c:valAx>
      <c:valAx>
        <c:axId val="8820500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36352"/>
        <c:crosses val="autoZero"/>
        <c:crossBetween val="midCat"/>
        <c:majorUnit val="20"/>
      </c:valAx>
      <c:spPr>
        <a:solidFill>
          <a:schemeClr val="bg2"/>
        </a:solidFill>
        <a:ln>
          <a:solidFill>
            <a:schemeClr val="tx1"/>
          </a:solidFill>
        </a:ln>
      </c:spPr>
    </c:plotArea>
    <c:legend>
      <c:legendPos val="r"/>
      <c:layout>
        <c:manualLayout>
          <c:xMode val="edge"/>
          <c:yMode val="edge"/>
          <c:x val="0.62676247880519353"/>
          <c:y val="6.1646385110952037E-2"/>
          <c:w val="0.32896023505911504"/>
          <c:h val="0.1107464875714065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02E-2"/>
          <c:w val="0.89292662330252193"/>
          <c:h val="0.82823590907068823"/>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5.7971014492753624E-3"/>
                  <c:y val="0.27640483447633551"/>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3478260869565747E-3"/>
                  <c:y val="0.2840426297519261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1.4492753623189468E-3"/>
                  <c:y val="0.3139875963085258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nchor="b" anchorCtr="1"/>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1 Year                           (N=282)</c:v>
                </c:pt>
                <c:pt idx="1">
                  <c:v>2 Years                          (N=243)</c:v>
                </c:pt>
                <c:pt idx="2">
                  <c:v>3 Years                          (N=205)</c:v>
                </c:pt>
                <c:pt idx="3">
                  <c:v>column2</c:v>
                </c:pt>
              </c:strCache>
            </c:strRef>
          </c:cat>
          <c:val>
            <c:numRef>
              <c:f>Sheet1!$B$2:$E$2</c:f>
              <c:numCache>
                <c:formatCode>General</c:formatCode>
                <c:ptCount val="4"/>
                <c:pt idx="0">
                  <c:v>151</c:v>
                </c:pt>
                <c:pt idx="1">
                  <c:v>132</c:v>
                </c:pt>
                <c:pt idx="2">
                  <c:v>127</c:v>
                </c:pt>
              </c:numCache>
            </c:numRef>
          </c:val>
        </c:ser>
        <c:ser>
          <c:idx val="1"/>
          <c:order val="1"/>
          <c:tx>
            <c:strRef>
              <c:f>Sheet1!$A$3</c:f>
              <c:strCache>
                <c:ptCount val="1"/>
                <c:pt idx="0">
                  <c:v>90%</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Sheet1!$B$1:$E$1</c:f>
              <c:strCache>
                <c:ptCount val="4"/>
                <c:pt idx="0">
                  <c:v>1 Year                           (N=282)</c:v>
                </c:pt>
                <c:pt idx="1">
                  <c:v>2 Years                          (N=243)</c:v>
                </c:pt>
                <c:pt idx="2">
                  <c:v>3 Years                          (N=205)</c:v>
                </c:pt>
                <c:pt idx="3">
                  <c:v>column2</c:v>
                </c:pt>
              </c:strCache>
            </c:strRef>
          </c:cat>
          <c:val>
            <c:numRef>
              <c:f>Sheet1!$B$3:$E$3</c:f>
              <c:numCache>
                <c:formatCode>General</c:formatCode>
                <c:ptCount val="4"/>
                <c:pt idx="0">
                  <c:v>55</c:v>
                </c:pt>
                <c:pt idx="1">
                  <c:v>46</c:v>
                </c:pt>
                <c:pt idx="2">
                  <c:v>32</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4"/>
                <c:pt idx="0">
                  <c:v>1 Year                           (N=282)</c:v>
                </c:pt>
                <c:pt idx="1">
                  <c:v>2 Years                          (N=243)</c:v>
                </c:pt>
                <c:pt idx="2">
                  <c:v>3 Years                          (N=205)</c:v>
                </c:pt>
                <c:pt idx="3">
                  <c:v>column2</c:v>
                </c:pt>
              </c:strCache>
            </c:strRef>
          </c:cat>
          <c:val>
            <c:numRef>
              <c:f>Sheet1!$B$4:$E$4</c:f>
              <c:numCache>
                <c:formatCode>General</c:formatCode>
                <c:ptCount val="4"/>
                <c:pt idx="0">
                  <c:v>21</c:v>
                </c:pt>
                <c:pt idx="1">
                  <c:v>23</c:v>
                </c:pt>
                <c:pt idx="2">
                  <c:v>17</c:v>
                </c:pt>
              </c:numCache>
            </c:numRef>
          </c:val>
        </c:ser>
        <c:ser>
          <c:idx val="3"/>
          <c:order val="3"/>
          <c:tx>
            <c:strRef>
              <c:f>Sheet1!$A$5</c:f>
              <c:strCache>
                <c:ptCount val="1"/>
                <c:pt idx="0">
                  <c:v>70%</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Sheet1!$B$1:$E$1</c:f>
              <c:strCache>
                <c:ptCount val="4"/>
                <c:pt idx="0">
                  <c:v>1 Year                           (N=282)</c:v>
                </c:pt>
                <c:pt idx="1">
                  <c:v>2 Years                          (N=243)</c:v>
                </c:pt>
                <c:pt idx="2">
                  <c:v>3 Years                          (N=205)</c:v>
                </c:pt>
                <c:pt idx="3">
                  <c:v>column2</c:v>
                </c:pt>
              </c:strCache>
            </c:strRef>
          </c:cat>
          <c:val>
            <c:numRef>
              <c:f>Sheet1!$B$5:$E$5</c:f>
              <c:numCache>
                <c:formatCode>General</c:formatCode>
                <c:ptCount val="4"/>
                <c:pt idx="0">
                  <c:v>12</c:v>
                </c:pt>
                <c:pt idx="1">
                  <c:v>11</c:v>
                </c:pt>
                <c:pt idx="2">
                  <c:v>6</c:v>
                </c:pt>
              </c:numCache>
            </c:numRef>
          </c:val>
        </c:ser>
        <c:ser>
          <c:idx val="4"/>
          <c:order val="4"/>
          <c:tx>
            <c:strRef>
              <c:f>Sheet1!$A$6</c:f>
              <c:strCache>
                <c:ptCount val="1"/>
                <c:pt idx="0">
                  <c:v>60%</c:v>
                </c:pt>
              </c:strCache>
            </c:strRef>
          </c:tx>
          <c:spPr>
            <a:gradFill flip="none" rotWithShape="1">
              <a:gsLst>
                <a:gs pos="0">
                  <a:srgbClr val="000077"/>
                </a:gs>
                <a:gs pos="50000">
                  <a:srgbClr val="2626FF"/>
                </a:gs>
                <a:gs pos="100000">
                  <a:srgbClr val="000077"/>
                </a:gs>
              </a:gsLst>
              <a:lin ang="10800000" scaled="1"/>
              <a:tileRect/>
            </a:gradFill>
            <a:ln>
              <a:solidFill>
                <a:srgbClr val="000000"/>
              </a:solidFill>
            </a:ln>
          </c:spPr>
          <c:invertIfNegative val="0"/>
          <c:cat>
            <c:strRef>
              <c:f>Sheet1!$B$1:$E$1</c:f>
              <c:strCache>
                <c:ptCount val="4"/>
                <c:pt idx="0">
                  <c:v>1 Year                           (N=282)</c:v>
                </c:pt>
                <c:pt idx="1">
                  <c:v>2 Years                          (N=243)</c:v>
                </c:pt>
                <c:pt idx="2">
                  <c:v>3 Years                          (N=205)</c:v>
                </c:pt>
                <c:pt idx="3">
                  <c:v>column2</c:v>
                </c:pt>
              </c:strCache>
            </c:strRef>
          </c:cat>
          <c:val>
            <c:numRef>
              <c:f>Sheet1!$B$6:$E$6</c:f>
              <c:numCache>
                <c:formatCode>General</c:formatCode>
                <c:ptCount val="4"/>
                <c:pt idx="0">
                  <c:v>14</c:v>
                </c:pt>
                <c:pt idx="1">
                  <c:v>6</c:v>
                </c:pt>
                <c:pt idx="2">
                  <c:v>4</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4"/>
                <c:pt idx="0">
                  <c:v>1 Year                           (N=282)</c:v>
                </c:pt>
                <c:pt idx="1">
                  <c:v>2 Years                          (N=243)</c:v>
                </c:pt>
                <c:pt idx="2">
                  <c:v>3 Years                          (N=205)</c:v>
                </c:pt>
                <c:pt idx="3">
                  <c:v>column2</c:v>
                </c:pt>
              </c:strCache>
            </c:strRef>
          </c:cat>
          <c:val>
            <c:numRef>
              <c:f>Sheet1!$B$7:$E$7</c:f>
              <c:numCache>
                <c:formatCode>General</c:formatCode>
                <c:ptCount val="4"/>
                <c:pt idx="0">
                  <c:v>11</c:v>
                </c:pt>
                <c:pt idx="1">
                  <c:v>8</c:v>
                </c:pt>
                <c:pt idx="2">
                  <c:v>5</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4"/>
                <c:pt idx="0">
                  <c:v>1 Year                           (N=282)</c:v>
                </c:pt>
                <c:pt idx="1">
                  <c:v>2 Years                          (N=243)</c:v>
                </c:pt>
                <c:pt idx="2">
                  <c:v>3 Years                          (N=205)</c:v>
                </c:pt>
                <c:pt idx="3">
                  <c:v>column2</c:v>
                </c:pt>
              </c:strCache>
            </c:strRef>
          </c:cat>
          <c:val>
            <c:numRef>
              <c:f>Sheet1!$B$8:$E$8</c:f>
              <c:numCache>
                <c:formatCode>General</c:formatCode>
                <c:ptCount val="4"/>
                <c:pt idx="0">
                  <c:v>3</c:v>
                </c:pt>
                <c:pt idx="1">
                  <c:v>3</c:v>
                </c:pt>
                <c:pt idx="2">
                  <c:v>4</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4"/>
                <c:pt idx="0">
                  <c:v>1 Year                           (N=282)</c:v>
                </c:pt>
                <c:pt idx="1">
                  <c:v>2 Years                          (N=243)</c:v>
                </c:pt>
                <c:pt idx="2">
                  <c:v>3 Years                          (N=205)</c:v>
                </c:pt>
                <c:pt idx="3">
                  <c:v>column2</c:v>
                </c:pt>
              </c:strCache>
            </c:strRef>
          </c:cat>
          <c:val>
            <c:numRef>
              <c:f>Sheet1!$B$9:$E$9</c:f>
              <c:numCache>
                <c:formatCode>General</c:formatCode>
                <c:ptCount val="4"/>
                <c:pt idx="0">
                  <c:v>6</c:v>
                </c:pt>
                <c:pt idx="1">
                  <c:v>2</c:v>
                </c:pt>
                <c:pt idx="2">
                  <c:v>0</c:v>
                </c:pt>
              </c:numCache>
            </c:numRef>
          </c:val>
        </c:ser>
        <c:ser>
          <c:idx val="8"/>
          <c:order val="8"/>
          <c:tx>
            <c:strRef>
              <c:f>Sheet1!$A$10</c:f>
              <c:strCache>
                <c:ptCount val="1"/>
                <c:pt idx="0">
                  <c:v>20%</c:v>
                </c:pt>
              </c:strCache>
            </c:strRef>
          </c:tx>
          <c:spPr>
            <a:gradFill>
              <a:gsLst>
                <a:gs pos="0">
                  <a:srgbClr val="CC6600"/>
                </a:gs>
                <a:gs pos="50000">
                  <a:srgbClr val="FF9900"/>
                </a:gs>
                <a:gs pos="100000">
                  <a:srgbClr val="CC6600"/>
                </a:gs>
              </a:gsLst>
              <a:lin ang="10800000" scaled="1"/>
            </a:gradFill>
            <a:ln>
              <a:solidFill>
                <a:srgbClr val="000000"/>
              </a:solidFill>
            </a:ln>
          </c:spPr>
          <c:invertIfNegative val="0"/>
          <c:cat>
            <c:strRef>
              <c:f>Sheet1!$B$1:$E$1</c:f>
              <c:strCache>
                <c:ptCount val="4"/>
                <c:pt idx="0">
                  <c:v>1 Year                           (N=282)</c:v>
                </c:pt>
                <c:pt idx="1">
                  <c:v>2 Years                          (N=243)</c:v>
                </c:pt>
                <c:pt idx="2">
                  <c:v>3 Years                          (N=205)</c:v>
                </c:pt>
                <c:pt idx="3">
                  <c:v>column2</c:v>
                </c:pt>
              </c:strCache>
            </c:strRef>
          </c:cat>
          <c:val>
            <c:numRef>
              <c:f>Sheet1!$B$10:$E$10</c:f>
              <c:numCache>
                <c:formatCode>General</c:formatCode>
                <c:ptCount val="4"/>
                <c:pt idx="0">
                  <c:v>2</c:v>
                </c:pt>
                <c:pt idx="1">
                  <c:v>3</c:v>
                </c:pt>
                <c:pt idx="2">
                  <c:v>8</c:v>
                </c:pt>
              </c:numCache>
            </c:numRef>
          </c:val>
        </c:ser>
        <c:ser>
          <c:idx val="9"/>
          <c:order val="9"/>
          <c:tx>
            <c:strRef>
              <c:f>Sheet1!$A$11</c:f>
              <c:strCache>
                <c:ptCount val="1"/>
                <c:pt idx="0">
                  <c:v>10%</c:v>
                </c:pt>
              </c:strCache>
            </c:strRef>
          </c:tx>
          <c:spPr>
            <a:gradFill flip="none" rotWithShape="1">
              <a:gsLst>
                <a:gs pos="0">
                  <a:srgbClr val="008080"/>
                </a:gs>
                <a:gs pos="50000">
                  <a:srgbClr val="00FFFF"/>
                </a:gs>
                <a:gs pos="100000">
                  <a:srgbClr val="008080"/>
                </a:gs>
              </a:gsLst>
              <a:lin ang="10800000" scaled="1"/>
              <a:tileRect/>
            </a:gradFill>
            <a:ln>
              <a:solidFill>
                <a:srgbClr val="000000"/>
              </a:solidFill>
            </a:ln>
          </c:spPr>
          <c:invertIfNegative val="0"/>
          <c:cat>
            <c:strRef>
              <c:f>Sheet1!$B$1:$E$1</c:f>
              <c:strCache>
                <c:ptCount val="4"/>
                <c:pt idx="0">
                  <c:v>1 Year                           (N=282)</c:v>
                </c:pt>
                <c:pt idx="1">
                  <c:v>2 Years                          (N=243)</c:v>
                </c:pt>
                <c:pt idx="2">
                  <c:v>3 Years                          (N=205)</c:v>
                </c:pt>
                <c:pt idx="3">
                  <c:v>column2</c:v>
                </c:pt>
              </c:strCache>
            </c:strRef>
          </c:cat>
          <c:val>
            <c:numRef>
              <c:f>Sheet1!$B$11:$E$11</c:f>
              <c:numCache>
                <c:formatCode>General</c:formatCode>
                <c:ptCount val="4"/>
                <c:pt idx="0">
                  <c:v>7</c:v>
                </c:pt>
                <c:pt idx="1">
                  <c:v>9</c:v>
                </c:pt>
                <c:pt idx="2">
                  <c:v>2</c:v>
                </c:pt>
              </c:numCache>
            </c:numRef>
          </c:val>
        </c:ser>
        <c:dLbls>
          <c:showLegendKey val="0"/>
          <c:showVal val="0"/>
          <c:showCatName val="0"/>
          <c:showSerName val="0"/>
          <c:showPercent val="0"/>
          <c:showBubbleSize val="0"/>
        </c:dLbls>
        <c:gapWidth val="50"/>
        <c:overlap val="100"/>
        <c:axId val="882049680"/>
        <c:axId val="882047720"/>
      </c:barChart>
      <c:catAx>
        <c:axId val="882049680"/>
        <c:scaling>
          <c:orientation val="minMax"/>
        </c:scaling>
        <c:delete val="1"/>
        <c:axPos val="b"/>
        <c:numFmt formatCode="General" sourceLinked="0"/>
        <c:majorTickMark val="out"/>
        <c:minorTickMark val="none"/>
        <c:tickLblPos val="none"/>
        <c:crossAx val="882047720"/>
        <c:crosses val="autoZero"/>
        <c:auto val="1"/>
        <c:lblAlgn val="ctr"/>
        <c:lblOffset val="100"/>
        <c:noMultiLvlLbl val="0"/>
      </c:catAx>
      <c:valAx>
        <c:axId val="88204772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82049680"/>
        <c:crosses val="autoZero"/>
        <c:crossBetween val="between"/>
        <c:majorUnit val="0.2"/>
      </c:valAx>
      <c:spPr>
        <a:solidFill>
          <a:srgbClr val="000000"/>
        </a:solidFill>
        <a:ln>
          <a:solidFill>
            <a:srgbClr val="FFFFFF"/>
          </a:solidFill>
        </a:ln>
      </c:spPr>
    </c:plotArea>
    <c:legend>
      <c:legendPos val="r"/>
      <c:layout>
        <c:manualLayout>
          <c:xMode val="edge"/>
          <c:yMode val="edge"/>
          <c:x val="0.79872304005477579"/>
          <c:y val="1.5540174413682158E-2"/>
          <c:w val="0.13895811936551408"/>
          <c:h val="0.87059626619253239"/>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57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371437786378397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3436643089105387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7971014492753624E-3"/>
                  <c:y val="0.3782496997197388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Up to 1 Year (N=315)</c:v>
                </c:pt>
                <c:pt idx="1">
                  <c:v>Between 2 and 3 Years (N=227)</c:v>
                </c:pt>
                <c:pt idx="2">
                  <c:v>Between 4 and 5 Years (N=156)</c:v>
                </c:pt>
              </c:strCache>
            </c:strRef>
          </c:cat>
          <c:val>
            <c:numRef>
              <c:f>Sheet1!$B$2:$D$2</c:f>
              <c:numCache>
                <c:formatCode>General</c:formatCode>
                <c:ptCount val="3"/>
                <c:pt idx="0">
                  <c:v>131</c:v>
                </c:pt>
                <c:pt idx="1">
                  <c:v>123</c:v>
                </c:pt>
                <c:pt idx="2">
                  <c:v>90</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(N=315)</c:v>
                </c:pt>
                <c:pt idx="1">
                  <c:v>Between 2 and 3 Years (N=227)</c:v>
                </c:pt>
                <c:pt idx="2">
                  <c:v>Between 4 and 5 Years (N=156)</c:v>
                </c:pt>
              </c:strCache>
            </c:strRef>
          </c:cat>
          <c:val>
            <c:numRef>
              <c:f>Sheet1!$B$3:$D$3</c:f>
              <c:numCache>
                <c:formatCode>General</c:formatCode>
                <c:ptCount val="3"/>
                <c:pt idx="0">
                  <c:v>46</c:v>
                </c:pt>
                <c:pt idx="1">
                  <c:v>30</c:v>
                </c:pt>
                <c:pt idx="2">
                  <c:v>18</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(N=315)</c:v>
                </c:pt>
                <c:pt idx="1">
                  <c:v>Between 2 and 3 Years (N=227)</c:v>
                </c:pt>
                <c:pt idx="2">
                  <c:v>Between 4 and 5 Years (N=156)</c:v>
                </c:pt>
              </c:strCache>
            </c:strRef>
          </c:cat>
          <c:val>
            <c:numRef>
              <c:f>Sheet1!$B$4:$D$4</c:f>
              <c:numCache>
                <c:formatCode>General</c:formatCode>
                <c:ptCount val="3"/>
                <c:pt idx="0">
                  <c:v>20</c:v>
                </c:pt>
                <c:pt idx="1">
                  <c:v>9</c:v>
                </c:pt>
                <c:pt idx="2">
                  <c:v>12</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(N=315)</c:v>
                </c:pt>
                <c:pt idx="1">
                  <c:v>Between 2 and 3 Years (N=227)</c:v>
                </c:pt>
                <c:pt idx="2">
                  <c:v>Between 4 and 5 Years (N=156)</c:v>
                </c:pt>
              </c:strCache>
            </c:strRef>
          </c:cat>
          <c:val>
            <c:numRef>
              <c:f>Sheet1!$B$5:$D$5</c:f>
              <c:numCache>
                <c:formatCode>General</c:formatCode>
                <c:ptCount val="3"/>
                <c:pt idx="0">
                  <c:v>84</c:v>
                </c:pt>
                <c:pt idx="1">
                  <c:v>47</c:v>
                </c:pt>
                <c:pt idx="2">
                  <c:v>24</c:v>
                </c:pt>
              </c:numCache>
            </c:numRef>
          </c:val>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Sheet1!$B$1:$D$1</c:f>
              <c:strCache>
                <c:ptCount val="3"/>
                <c:pt idx="0">
                  <c:v>Up to 1 Year (N=315)</c:v>
                </c:pt>
                <c:pt idx="1">
                  <c:v>Between 2 and 3 Years (N=227)</c:v>
                </c:pt>
                <c:pt idx="2">
                  <c:v>Between 4 and 5 Years (N=156)</c:v>
                </c:pt>
              </c:strCache>
            </c:strRef>
          </c:cat>
          <c:val>
            <c:numRef>
              <c:f>Sheet1!$B$6:$D$6</c:f>
              <c:numCache>
                <c:formatCode>General</c:formatCode>
                <c:ptCount val="3"/>
                <c:pt idx="0">
                  <c:v>34</c:v>
                </c:pt>
                <c:pt idx="1">
                  <c:v>18</c:v>
                </c:pt>
                <c:pt idx="2">
                  <c:v>12</c:v>
                </c:pt>
              </c:numCache>
            </c:numRef>
          </c:val>
        </c:ser>
        <c:dLbls>
          <c:showLegendKey val="0"/>
          <c:showVal val="0"/>
          <c:showCatName val="0"/>
          <c:showSerName val="0"/>
          <c:showPercent val="0"/>
          <c:showBubbleSize val="0"/>
        </c:dLbls>
        <c:gapWidth val="100"/>
        <c:overlap val="100"/>
        <c:axId val="882047328"/>
        <c:axId val="882046544"/>
      </c:barChart>
      <c:catAx>
        <c:axId val="882047328"/>
        <c:scaling>
          <c:orientation val="minMax"/>
        </c:scaling>
        <c:delete val="1"/>
        <c:axPos val="b"/>
        <c:numFmt formatCode="General" sourceLinked="0"/>
        <c:majorTickMark val="out"/>
        <c:minorTickMark val="none"/>
        <c:tickLblPos val="none"/>
        <c:crossAx val="882046544"/>
        <c:crosses val="autoZero"/>
        <c:auto val="1"/>
        <c:lblAlgn val="ctr"/>
        <c:lblOffset val="100"/>
        <c:noMultiLvlLbl val="0"/>
      </c:catAx>
      <c:valAx>
        <c:axId val="882046544"/>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82047328"/>
        <c:crosses val="autoZero"/>
        <c:crossBetween val="between"/>
        <c:majorUnit val="0.2"/>
      </c:valAx>
      <c:spPr>
        <a:solidFill>
          <a:srgbClr val="000000"/>
        </a:solidFill>
        <a:ln>
          <a:solidFill>
            <a:srgbClr val="FFFFFF"/>
          </a:solidFill>
        </a:ln>
      </c:spPr>
    </c:plotArea>
    <c:legend>
      <c:legendPos val="b"/>
      <c:layout>
        <c:manualLayout>
          <c:xMode val="edge"/>
          <c:yMode val="edge"/>
          <c:x val="0.115937272546814"/>
          <c:y val="0.6643624845498779"/>
          <c:w val="0.8516963320761376"/>
          <c:h val="0.18323270182200779"/>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85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layout>
                <c:manualLayout>
                  <c:x val="2.8985507246376812E-3"/>
                  <c:y val="0.23714377863783975"/>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0"/>
                  <c:y val="0.34366430891053878"/>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7971014492753624E-3"/>
                  <c:y val="0.37824969971973882"/>
                </c:manualLayout>
              </c:layout>
              <c:dLblPos val="ctr"/>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Up to 1 Year (N=315)</c:v>
                </c:pt>
                <c:pt idx="1">
                  <c:v>Between 1 and 3 Years (N=212)</c:v>
                </c:pt>
                <c:pt idx="2">
                  <c:v>Between 3 and 5 Years (N=139)</c:v>
                </c:pt>
              </c:strCache>
            </c:strRef>
          </c:cat>
          <c:val>
            <c:numRef>
              <c:f>Sheet1!$B$2:$D$2</c:f>
              <c:numCache>
                <c:formatCode>General</c:formatCode>
                <c:ptCount val="3"/>
                <c:pt idx="0">
                  <c:v>131</c:v>
                </c:pt>
                <c:pt idx="1">
                  <c:v>65</c:v>
                </c:pt>
                <c:pt idx="2">
                  <c:v>53</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(N=315)</c:v>
                </c:pt>
                <c:pt idx="1">
                  <c:v>Between 1 and 3 Years (N=212)</c:v>
                </c:pt>
                <c:pt idx="2">
                  <c:v>Between 3 and 5 Years (N=139)</c:v>
                </c:pt>
              </c:strCache>
            </c:strRef>
          </c:cat>
          <c:val>
            <c:numRef>
              <c:f>Sheet1!$B$3:$D$3</c:f>
              <c:numCache>
                <c:formatCode>General</c:formatCode>
                <c:ptCount val="3"/>
                <c:pt idx="0">
                  <c:v>46</c:v>
                </c:pt>
                <c:pt idx="1">
                  <c:v>41</c:v>
                </c:pt>
                <c:pt idx="2">
                  <c:v>18</c:v>
                </c:pt>
              </c:numCache>
            </c:numRef>
          </c:val>
        </c:ser>
        <c:ser>
          <c:idx val="2"/>
          <c:order val="2"/>
          <c:tx>
            <c:strRef>
              <c:f>Sheet1!$A$4</c:f>
              <c:strCache>
                <c:ptCount val="1"/>
                <c:pt idx="0">
                  <c:v>Hospitalized, Rejection</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(N=315)</c:v>
                </c:pt>
                <c:pt idx="1">
                  <c:v>Between 1 and 3 Years (N=212)</c:v>
                </c:pt>
                <c:pt idx="2">
                  <c:v>Between 3 and 5 Years (N=139)</c:v>
                </c:pt>
              </c:strCache>
            </c:strRef>
          </c:cat>
          <c:val>
            <c:numRef>
              <c:f>Sheet1!$B$4:$D$4</c:f>
              <c:numCache>
                <c:formatCode>General</c:formatCode>
                <c:ptCount val="3"/>
                <c:pt idx="0">
                  <c:v>20</c:v>
                </c:pt>
                <c:pt idx="1">
                  <c:v>10</c:v>
                </c:pt>
                <c:pt idx="2">
                  <c:v>14</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(N=315)</c:v>
                </c:pt>
                <c:pt idx="1">
                  <c:v>Between 1 and 3 Years (N=212)</c:v>
                </c:pt>
                <c:pt idx="2">
                  <c:v>Between 3 and 5 Years (N=139)</c:v>
                </c:pt>
              </c:strCache>
            </c:strRef>
          </c:cat>
          <c:val>
            <c:numRef>
              <c:f>Sheet1!$B$5:$D$5</c:f>
              <c:numCache>
                <c:formatCode>General</c:formatCode>
                <c:ptCount val="3"/>
                <c:pt idx="0">
                  <c:v>84</c:v>
                </c:pt>
                <c:pt idx="1">
                  <c:v>64</c:v>
                </c:pt>
                <c:pt idx="2">
                  <c:v>37</c:v>
                </c:pt>
              </c:numCache>
            </c:numRef>
          </c:val>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Sheet1!$B$1:$D$1</c:f>
              <c:strCache>
                <c:ptCount val="3"/>
                <c:pt idx="0">
                  <c:v>Up to 1 Year (N=315)</c:v>
                </c:pt>
                <c:pt idx="1">
                  <c:v>Between 1 and 3 Years (N=212)</c:v>
                </c:pt>
                <c:pt idx="2">
                  <c:v>Between 3 and 5 Years (N=139)</c:v>
                </c:pt>
              </c:strCache>
            </c:strRef>
          </c:cat>
          <c:val>
            <c:numRef>
              <c:f>Sheet1!$B$6:$D$6</c:f>
              <c:numCache>
                <c:formatCode>General</c:formatCode>
                <c:ptCount val="3"/>
                <c:pt idx="0">
                  <c:v>34</c:v>
                </c:pt>
                <c:pt idx="1">
                  <c:v>32</c:v>
                </c:pt>
                <c:pt idx="2">
                  <c:v>17</c:v>
                </c:pt>
              </c:numCache>
            </c:numRef>
          </c:val>
        </c:ser>
        <c:dLbls>
          <c:showLegendKey val="0"/>
          <c:showVal val="0"/>
          <c:showCatName val="0"/>
          <c:showSerName val="0"/>
          <c:showPercent val="0"/>
          <c:showBubbleSize val="0"/>
        </c:dLbls>
        <c:gapWidth val="100"/>
        <c:overlap val="100"/>
        <c:axId val="882045368"/>
        <c:axId val="882044976"/>
      </c:barChart>
      <c:catAx>
        <c:axId val="882045368"/>
        <c:scaling>
          <c:orientation val="minMax"/>
        </c:scaling>
        <c:delete val="1"/>
        <c:axPos val="b"/>
        <c:numFmt formatCode="General" sourceLinked="0"/>
        <c:majorTickMark val="out"/>
        <c:minorTickMark val="none"/>
        <c:tickLblPos val="none"/>
        <c:crossAx val="882044976"/>
        <c:crosses val="autoZero"/>
        <c:auto val="1"/>
        <c:lblAlgn val="ctr"/>
        <c:lblOffset val="100"/>
        <c:noMultiLvlLbl val="0"/>
      </c:catAx>
      <c:valAx>
        <c:axId val="882044976"/>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882045368"/>
        <c:crosses val="autoZero"/>
        <c:crossBetween val="between"/>
        <c:majorUnit val="0.2"/>
      </c:valAx>
      <c:spPr>
        <a:solidFill>
          <a:srgbClr val="000000"/>
        </a:solidFill>
        <a:ln>
          <a:solidFill>
            <a:srgbClr val="FFFFFF"/>
          </a:solidFill>
        </a:ln>
      </c:spPr>
    </c:plotArea>
    <c:legend>
      <c:legendPos val="b"/>
      <c:layout>
        <c:manualLayout>
          <c:xMode val="edge"/>
          <c:yMode val="edge"/>
          <c:x val="0.115937272546814"/>
          <c:y val="0.6643624845498779"/>
          <c:w val="0.8516963320761376"/>
          <c:h val="0.18323270182200779"/>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2774164099049E-2"/>
          <c:y val="2.2896174863387977E-2"/>
          <c:w val="0.88828026931416193"/>
          <c:h val="0.84898240178993956"/>
        </c:manualLayout>
      </c:layout>
      <c:barChart>
        <c:barDir val="col"/>
        <c:grouping val="clustered"/>
        <c:varyColors val="0"/>
        <c:ser>
          <c:idx val="0"/>
          <c:order val="0"/>
          <c:tx>
            <c:strRef>
              <c:f>Sheet1!$B$1</c:f>
              <c:strCache>
                <c:ptCount val="1"/>
                <c:pt idx="0">
                  <c:v>Discharge</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Sheet1!$A$2:$A$4</c:f>
              <c:strCache>
                <c:ptCount val="3"/>
                <c:pt idx="0">
                  <c:v>Any Induction                                      (N = 244)</c:v>
                </c:pt>
                <c:pt idx="1">
                  <c:v>Polyclonal ALG/ATG                          (N = 48)</c:v>
                </c:pt>
                <c:pt idx="2">
                  <c:v>IL-2R Antagonist                                  (N = 197)</c:v>
                </c:pt>
              </c:strCache>
            </c:strRef>
          </c:cat>
          <c:val>
            <c:numRef>
              <c:f>Sheet1!$B$2:$B$4</c:f>
              <c:numCache>
                <c:formatCode>General</c:formatCode>
                <c:ptCount val="3"/>
                <c:pt idx="0">
                  <c:v>67.9666</c:v>
                </c:pt>
                <c:pt idx="1">
                  <c:v>13.3705</c:v>
                </c:pt>
                <c:pt idx="2">
                  <c:v>54.874699999999997</c:v>
                </c:pt>
              </c:numCache>
            </c:numRef>
          </c:val>
        </c:ser>
        <c:dLbls>
          <c:showLegendKey val="0"/>
          <c:showVal val="0"/>
          <c:showCatName val="0"/>
          <c:showSerName val="0"/>
          <c:showPercent val="0"/>
          <c:showBubbleSize val="0"/>
        </c:dLbls>
        <c:gapWidth val="40"/>
        <c:overlap val="-80"/>
        <c:axId val="882044192"/>
        <c:axId val="882035176"/>
      </c:barChart>
      <c:catAx>
        <c:axId val="882044192"/>
        <c:scaling>
          <c:orientation val="minMax"/>
        </c:scaling>
        <c:delete val="0"/>
        <c:axPos val="b"/>
        <c:numFmt formatCode="General" sourceLinked="0"/>
        <c:majorTickMark val="out"/>
        <c:minorTickMark val="none"/>
        <c:tickLblPos val="nextTo"/>
        <c:txPr>
          <a:bodyPr/>
          <a:lstStyle/>
          <a:p>
            <a:pPr>
              <a:defRPr sz="1500" b="1"/>
            </a:pPr>
            <a:endParaRPr lang="en-US"/>
          </a:p>
        </c:txPr>
        <c:crossAx val="882035176"/>
        <c:crosses val="autoZero"/>
        <c:auto val="1"/>
        <c:lblAlgn val="ctr"/>
        <c:lblOffset val="100"/>
        <c:noMultiLvlLbl val="0"/>
      </c:catAx>
      <c:valAx>
        <c:axId val="882035176"/>
        <c:scaling>
          <c:orientation val="minMax"/>
          <c:max val="9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82044192"/>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1</c:v>
                </c:pt>
                <c:pt idx="1">
                  <c:v>2</c:v>
                </c:pt>
                <c:pt idx="2">
                  <c:v>5</c:v>
                </c:pt>
                <c:pt idx="3">
                  <c:v>7</c:v>
                </c:pt>
                <c:pt idx="4">
                  <c:v>22</c:v>
                </c:pt>
                <c:pt idx="5">
                  <c:v>42</c:v>
                </c:pt>
                <c:pt idx="6">
                  <c:v>48</c:v>
                </c:pt>
                <c:pt idx="7">
                  <c:v>45</c:v>
                </c:pt>
                <c:pt idx="8">
                  <c:v>50</c:v>
                </c:pt>
                <c:pt idx="9">
                  <c:v>84</c:v>
                </c:pt>
                <c:pt idx="10">
                  <c:v>75</c:v>
                </c:pt>
                <c:pt idx="11">
                  <c:v>86</c:v>
                </c:pt>
                <c:pt idx="12">
                  <c:v>82</c:v>
                </c:pt>
                <c:pt idx="13">
                  <c:v>58</c:v>
                </c:pt>
                <c:pt idx="14">
                  <c:v>65</c:v>
                </c:pt>
                <c:pt idx="15">
                  <c:v>60</c:v>
                </c:pt>
                <c:pt idx="16">
                  <c:v>68</c:v>
                </c:pt>
                <c:pt idx="17">
                  <c:v>74</c:v>
                </c:pt>
                <c:pt idx="18">
                  <c:v>85</c:v>
                </c:pt>
                <c:pt idx="19">
                  <c:v>95</c:v>
                </c:pt>
                <c:pt idx="20">
                  <c:v>100</c:v>
                </c:pt>
                <c:pt idx="21">
                  <c:v>106</c:v>
                </c:pt>
                <c:pt idx="22">
                  <c:v>111</c:v>
                </c:pt>
                <c:pt idx="23">
                  <c:v>125</c:v>
                </c:pt>
                <c:pt idx="24">
                  <c:v>123</c:v>
                </c:pt>
                <c:pt idx="25">
                  <c:v>104</c:v>
                </c:pt>
                <c:pt idx="26">
                  <c:v>93</c:v>
                </c:pt>
                <c:pt idx="27">
                  <c:v>124</c:v>
                </c:pt>
              </c:numCache>
            </c:numRef>
          </c:val>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0</c:v>
                </c:pt>
                <c:pt idx="1">
                  <c:v>1</c:v>
                </c:pt>
                <c:pt idx="2">
                  <c:v>0</c:v>
                </c:pt>
                <c:pt idx="3">
                  <c:v>0</c:v>
                </c:pt>
                <c:pt idx="4">
                  <c:v>1</c:v>
                </c:pt>
                <c:pt idx="5">
                  <c:v>4</c:v>
                </c:pt>
                <c:pt idx="6">
                  <c:v>0</c:v>
                </c:pt>
                <c:pt idx="7">
                  <c:v>3</c:v>
                </c:pt>
                <c:pt idx="8">
                  <c:v>2</c:v>
                </c:pt>
                <c:pt idx="9">
                  <c:v>11</c:v>
                </c:pt>
                <c:pt idx="10">
                  <c:v>5</c:v>
                </c:pt>
                <c:pt idx="11">
                  <c:v>8</c:v>
                </c:pt>
                <c:pt idx="12">
                  <c:v>14</c:v>
                </c:pt>
                <c:pt idx="13">
                  <c:v>14</c:v>
                </c:pt>
                <c:pt idx="14">
                  <c:v>8</c:v>
                </c:pt>
                <c:pt idx="15">
                  <c:v>12</c:v>
                </c:pt>
                <c:pt idx="16">
                  <c:v>6</c:v>
                </c:pt>
                <c:pt idx="17">
                  <c:v>5</c:v>
                </c:pt>
                <c:pt idx="18">
                  <c:v>4</c:v>
                </c:pt>
                <c:pt idx="19">
                  <c:v>1</c:v>
                </c:pt>
                <c:pt idx="20">
                  <c:v>1</c:v>
                </c:pt>
                <c:pt idx="21">
                  <c:v>1</c:v>
                </c:pt>
                <c:pt idx="22">
                  <c:v>3</c:v>
                </c:pt>
                <c:pt idx="23">
                  <c:v>2</c:v>
                </c:pt>
                <c:pt idx="24">
                  <c:v>3</c:v>
                </c:pt>
                <c:pt idx="25">
                  <c:v>2</c:v>
                </c:pt>
                <c:pt idx="26">
                  <c:v>2</c:v>
                </c:pt>
                <c:pt idx="27">
                  <c:v>0</c:v>
                </c:pt>
              </c:numCache>
            </c:numRef>
          </c:val>
        </c:ser>
        <c:dLbls>
          <c:showLegendKey val="0"/>
          <c:showVal val="0"/>
          <c:showCatName val="0"/>
          <c:showSerName val="0"/>
          <c:showPercent val="0"/>
          <c:showBubbleSize val="0"/>
        </c:dLbls>
        <c:gapWidth val="25"/>
        <c:overlap val="100"/>
        <c:axId val="882081432"/>
        <c:axId val="882067712"/>
      </c:barChart>
      <c:catAx>
        <c:axId val="882081432"/>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882067712"/>
        <c:crosses val="autoZero"/>
        <c:auto val="1"/>
        <c:lblAlgn val="ctr"/>
        <c:lblOffset val="100"/>
        <c:tickLblSkip val="1"/>
        <c:noMultiLvlLbl val="0"/>
      </c:catAx>
      <c:valAx>
        <c:axId val="882067712"/>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82081432"/>
        <c:crosses val="autoZero"/>
        <c:crossBetween val="between"/>
      </c:valAx>
      <c:spPr>
        <a:solidFill>
          <a:schemeClr val="bg2"/>
        </a:solidFill>
        <a:ln>
          <a:solidFill>
            <a:schemeClr val="tx1"/>
          </a:solidFill>
        </a:ln>
      </c:spPr>
    </c:plotArea>
    <c:legend>
      <c:legendPos val="l"/>
      <c:layout>
        <c:manualLayout>
          <c:xMode val="edge"/>
          <c:yMode val="edge"/>
          <c:x val="0.12684365781710916"/>
          <c:y val="7.0441819772528447E-2"/>
          <c:w val="0.16242468585232159"/>
          <c:h val="0.1525864530091633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475812290705029E-2"/>
          <c:y val="2.3565466201970635E-2"/>
          <c:w val="0.89643960991944949"/>
          <c:h val="0.76420399294350583"/>
        </c:manualLayout>
      </c:layout>
      <c:barChart>
        <c:barDir val="col"/>
        <c:grouping val="clustered"/>
        <c:varyColors val="0"/>
        <c:ser>
          <c:idx val="0"/>
          <c:order val="0"/>
          <c:tx>
            <c:strRef>
              <c:f>Sheet1!$B$1</c:f>
              <c:strCache>
                <c:ptCount val="1"/>
                <c:pt idx="0">
                  <c:v>percent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13"/>
            <c:invertIfNegative val="0"/>
            <c:bubble3D val="0"/>
            <c:spPr>
              <a:gradFill flip="none" rotWithShape="1">
                <a:gsLst>
                  <a:gs pos="0">
                    <a:srgbClr val="00B050"/>
                  </a:gs>
                  <a:gs pos="50000">
                    <a:srgbClr val="20F703"/>
                  </a:gs>
                  <a:gs pos="100000">
                    <a:srgbClr val="00B050"/>
                  </a:gs>
                </a:gsLst>
                <a:lin ang="10800000" scaled="1"/>
                <a:tileRect/>
              </a:gradFill>
              <a:ln>
                <a:solidFill>
                  <a:schemeClr val="bg2"/>
                </a:solidFill>
              </a:ln>
            </c:spPr>
          </c:dPt>
          <c:dPt>
            <c:idx val="14"/>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5"/>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6"/>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7"/>
            <c:invertIfNegative val="0"/>
            <c:bubble3D val="0"/>
            <c:spPr>
              <a:gradFill flip="none" rotWithShape="1">
                <a:gsLst>
                  <a:gs pos="50000">
                    <a:srgbClr val="FFC000"/>
                  </a:gs>
                  <a:gs pos="0">
                    <a:srgbClr val="CC6600"/>
                  </a:gs>
                  <a:gs pos="100000">
                    <a:srgbClr val="CC6600"/>
                  </a:gs>
                </a:gsLst>
                <a:lin ang="10800000" scaled="1"/>
                <a:tileRect/>
              </a:gradFill>
              <a:ln>
                <a:solidFill>
                  <a:schemeClr val="bg2"/>
                </a:solidFill>
              </a:ln>
            </c:spPr>
          </c:dPt>
          <c:dPt>
            <c:idx val="18"/>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19"/>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0"/>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1"/>
            <c:invertIfNegative val="0"/>
            <c:bubble3D val="0"/>
            <c:spPr>
              <a:gradFill>
                <a:gsLst>
                  <a:gs pos="50000">
                    <a:srgbClr val="FFC000"/>
                  </a:gs>
                  <a:gs pos="100000">
                    <a:srgbClr val="CC6600"/>
                  </a:gs>
                  <a:gs pos="50000">
                    <a:srgbClr val="FFC000"/>
                  </a:gs>
                  <a:gs pos="0">
                    <a:srgbClr val="CC6600"/>
                  </a:gs>
                  <a:gs pos="100000">
                    <a:srgbClr val="00B050"/>
                  </a:gs>
                </a:gsLst>
                <a:lin ang="10800000" scaled="1"/>
              </a:gradFill>
              <a:ln>
                <a:solidFill>
                  <a:schemeClr val="bg2"/>
                </a:solidFill>
              </a:ln>
            </c:spPr>
          </c:dPt>
          <c:dPt>
            <c:idx val="22"/>
            <c:invertIfNegative val="0"/>
            <c:bubble3D val="0"/>
            <c:spPr>
              <a:gradFill flip="none" rotWithShape="1">
                <a:gsLst>
                  <a:gs pos="100000">
                    <a:srgbClr val="CC6600"/>
                  </a:gs>
                  <a:gs pos="0">
                    <a:srgbClr val="CC6600"/>
                  </a:gs>
                  <a:gs pos="50000">
                    <a:srgbClr val="FFC000"/>
                  </a:gs>
                  <a:gs pos="100000">
                    <a:srgbClr val="7030A0"/>
                  </a:gs>
                </a:gsLst>
                <a:lin ang="10800000" scaled="1"/>
                <a:tileRect/>
              </a:gradFill>
              <a:ln>
                <a:solidFill>
                  <a:schemeClr val="bg2"/>
                </a:solidFill>
              </a:ln>
            </c:spPr>
          </c:dPt>
          <c:dPt>
            <c:idx val="23"/>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4"/>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5"/>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6"/>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7"/>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8"/>
            <c:invertIfNegative val="0"/>
            <c:bubble3D val="0"/>
            <c:spPr>
              <a:gradFill flip="none" rotWithShape="1">
                <a:gsLst>
                  <a:gs pos="0">
                    <a:srgbClr val="CC6600"/>
                  </a:gs>
                  <a:gs pos="50000">
                    <a:srgbClr val="FFC000"/>
                  </a:gs>
                  <a:gs pos="100000">
                    <a:srgbClr val="CC6600"/>
                  </a:gs>
                </a:gsLst>
                <a:lin ang="10800000" scaled="1"/>
                <a:tileRect/>
              </a:gradFill>
              <a:ln>
                <a:solidFill>
                  <a:schemeClr val="bg2"/>
                </a:solidFill>
              </a:ln>
            </c:spPr>
          </c:dPt>
          <c:dPt>
            <c:idx val="29"/>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0"/>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1"/>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2"/>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3"/>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4"/>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5"/>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6"/>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7"/>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8"/>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39"/>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40"/>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41"/>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42"/>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dPt>
            <c:idx val="43"/>
            <c:invertIfNegative val="0"/>
            <c:bubble3D val="0"/>
            <c:spPr>
              <a:gradFill flip="none" rotWithShape="1">
                <a:gsLst>
                  <a:gs pos="0">
                    <a:srgbClr val="6600CC"/>
                  </a:gs>
                  <a:gs pos="50000">
                    <a:srgbClr val="9933FF"/>
                  </a:gs>
                  <a:gs pos="100000">
                    <a:srgbClr val="6600CC"/>
                  </a:gs>
                </a:gsLst>
                <a:lin ang="10800000" scaled="1"/>
                <a:tileRect/>
              </a:gradFill>
              <a:ln>
                <a:solidFill>
                  <a:schemeClr val="bg2"/>
                </a:solidFill>
              </a:ln>
            </c:spPr>
          </c:dPt>
          <c:cat>
            <c:strRef>
              <c:f>Sheet1!$A$2:$A$45</c:f>
              <c:strCache>
                <c:ptCount val="4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1/14-6/14</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1/14-6/14</c:v>
                </c:pt>
                <c:pt idx="30">
                  <c:v>2001</c:v>
                </c:pt>
                <c:pt idx="31">
                  <c:v>2002</c:v>
                </c:pt>
                <c:pt idx="32">
                  <c:v>2003</c:v>
                </c:pt>
                <c:pt idx="33">
                  <c:v>2004</c:v>
                </c:pt>
                <c:pt idx="34">
                  <c:v>2005</c:v>
                </c:pt>
                <c:pt idx="35">
                  <c:v>2006</c:v>
                </c:pt>
                <c:pt idx="36">
                  <c:v>2007</c:v>
                </c:pt>
                <c:pt idx="37">
                  <c:v>2008</c:v>
                </c:pt>
                <c:pt idx="38">
                  <c:v>2009</c:v>
                </c:pt>
                <c:pt idx="39">
                  <c:v>2010</c:v>
                </c:pt>
                <c:pt idx="40">
                  <c:v>2011</c:v>
                </c:pt>
                <c:pt idx="41">
                  <c:v>2012</c:v>
                </c:pt>
                <c:pt idx="42">
                  <c:v>2013</c:v>
                </c:pt>
                <c:pt idx="43">
                  <c:v>1/14-6/14</c:v>
                </c:pt>
              </c:strCache>
            </c:strRef>
          </c:cat>
          <c:val>
            <c:numRef>
              <c:f>Sheet1!$B$2:$B$45</c:f>
              <c:numCache>
                <c:formatCode>General</c:formatCode>
                <c:ptCount val="44"/>
                <c:pt idx="0">
                  <c:v>51.9</c:v>
                </c:pt>
                <c:pt idx="1">
                  <c:v>66.7</c:v>
                </c:pt>
                <c:pt idx="2">
                  <c:v>56.5</c:v>
                </c:pt>
                <c:pt idx="3">
                  <c:v>53.1</c:v>
                </c:pt>
                <c:pt idx="4">
                  <c:v>60</c:v>
                </c:pt>
                <c:pt idx="5">
                  <c:v>61.8</c:v>
                </c:pt>
                <c:pt idx="6">
                  <c:v>53.8</c:v>
                </c:pt>
                <c:pt idx="7">
                  <c:v>50.9</c:v>
                </c:pt>
                <c:pt idx="8">
                  <c:v>75</c:v>
                </c:pt>
                <c:pt idx="9">
                  <c:v>75</c:v>
                </c:pt>
                <c:pt idx="10">
                  <c:v>75</c:v>
                </c:pt>
                <c:pt idx="11">
                  <c:v>69.400000000000006</c:v>
                </c:pt>
                <c:pt idx="12">
                  <c:v>58.6</c:v>
                </c:pt>
                <c:pt idx="13">
                  <c:v>79.2</c:v>
                </c:pt>
                <c:pt idx="15">
                  <c:v>14.8</c:v>
                </c:pt>
                <c:pt idx="16">
                  <c:v>21.4</c:v>
                </c:pt>
                <c:pt idx="17">
                  <c:v>8.6999999999999993</c:v>
                </c:pt>
                <c:pt idx="18">
                  <c:v>16.3</c:v>
                </c:pt>
                <c:pt idx="19">
                  <c:v>8.3000000000000007</c:v>
                </c:pt>
                <c:pt idx="20">
                  <c:v>18.2</c:v>
                </c:pt>
                <c:pt idx="21">
                  <c:v>5.8</c:v>
                </c:pt>
                <c:pt idx="22">
                  <c:v>7.5</c:v>
                </c:pt>
                <c:pt idx="23">
                  <c:v>13.2</c:v>
                </c:pt>
                <c:pt idx="24">
                  <c:v>15.6</c:v>
                </c:pt>
                <c:pt idx="25">
                  <c:v>4.5</c:v>
                </c:pt>
                <c:pt idx="26">
                  <c:v>16.7</c:v>
                </c:pt>
                <c:pt idx="27">
                  <c:v>15.7</c:v>
                </c:pt>
                <c:pt idx="28">
                  <c:v>25</c:v>
                </c:pt>
                <c:pt idx="30">
                  <c:v>37</c:v>
                </c:pt>
                <c:pt idx="31">
                  <c:v>47.6</c:v>
                </c:pt>
                <c:pt idx="32">
                  <c:v>47.8</c:v>
                </c:pt>
                <c:pt idx="33">
                  <c:v>38.799999999999997</c:v>
                </c:pt>
                <c:pt idx="34">
                  <c:v>45</c:v>
                </c:pt>
                <c:pt idx="35">
                  <c:v>43.6</c:v>
                </c:pt>
                <c:pt idx="36">
                  <c:v>46.2</c:v>
                </c:pt>
                <c:pt idx="37">
                  <c:v>43.4</c:v>
                </c:pt>
                <c:pt idx="38">
                  <c:v>61.8</c:v>
                </c:pt>
                <c:pt idx="39">
                  <c:v>59.4</c:v>
                </c:pt>
                <c:pt idx="40">
                  <c:v>70.5</c:v>
                </c:pt>
                <c:pt idx="41">
                  <c:v>52.8</c:v>
                </c:pt>
                <c:pt idx="42">
                  <c:v>41.4</c:v>
                </c:pt>
                <c:pt idx="43">
                  <c:v>62.5</c:v>
                </c:pt>
              </c:numCache>
            </c:numRef>
          </c:val>
        </c:ser>
        <c:dLbls>
          <c:showLegendKey val="0"/>
          <c:showVal val="0"/>
          <c:showCatName val="0"/>
          <c:showSerName val="0"/>
          <c:showPercent val="0"/>
          <c:showBubbleSize val="0"/>
        </c:dLbls>
        <c:gapWidth val="0"/>
        <c:axId val="882039488"/>
        <c:axId val="882040272"/>
      </c:barChart>
      <c:catAx>
        <c:axId val="882039488"/>
        <c:scaling>
          <c:orientation val="minMax"/>
        </c:scaling>
        <c:delete val="0"/>
        <c:axPos val="b"/>
        <c:numFmt formatCode="General" sourceLinked="0"/>
        <c:majorTickMark val="out"/>
        <c:minorTickMark val="none"/>
        <c:tickLblPos val="nextTo"/>
        <c:txPr>
          <a:bodyPr rot="-2400000"/>
          <a:lstStyle/>
          <a:p>
            <a:pPr>
              <a:defRPr sz="1200" b="1"/>
            </a:pPr>
            <a:endParaRPr lang="en-US"/>
          </a:p>
        </c:txPr>
        <c:crossAx val="882040272"/>
        <c:crosses val="autoZero"/>
        <c:auto val="1"/>
        <c:lblAlgn val="ctr"/>
        <c:lblOffset val="100"/>
        <c:tickLblSkip val="1"/>
        <c:noMultiLvlLbl val="0"/>
      </c:catAx>
      <c:valAx>
        <c:axId val="882040272"/>
        <c:scaling>
          <c:orientation val="minMax"/>
        </c:scaling>
        <c:delete val="0"/>
        <c:axPos val="l"/>
        <c:majorGridlines>
          <c:spPr>
            <a:ln>
              <a:prstDash val="sysDash"/>
            </a:ln>
          </c:spPr>
        </c:majorGridlines>
        <c:title>
          <c:tx>
            <c:rich>
              <a:bodyPr rot="-5400000" vert="horz"/>
              <a:lstStyle/>
              <a:p>
                <a:pPr>
                  <a:defRPr sz="1700"/>
                </a:pPr>
                <a:r>
                  <a:rPr lang="en-US" sz="1700" dirty="0" smtClean="0"/>
                  <a:t>% </a:t>
                </a:r>
                <a:r>
                  <a:rPr lang="en-US" sz="1700" smtClean="0"/>
                  <a:t>of patients</a:t>
                </a:r>
                <a:endParaRPr lang="en-US" sz="1700" dirty="0"/>
              </a:p>
            </c:rich>
          </c:tx>
          <c:layout>
            <c:manualLayout>
              <c:xMode val="edge"/>
              <c:yMode val="edge"/>
              <c:x val="5.1013666395148928E-3"/>
              <c:y val="0.25294888343875072"/>
            </c:manualLayout>
          </c:layout>
          <c:overlay val="0"/>
        </c:title>
        <c:numFmt formatCode="General" sourceLinked="1"/>
        <c:majorTickMark val="out"/>
        <c:minorTickMark val="none"/>
        <c:tickLblPos val="nextTo"/>
        <c:txPr>
          <a:bodyPr/>
          <a:lstStyle/>
          <a:p>
            <a:pPr>
              <a:defRPr sz="1500" b="1"/>
            </a:pPr>
            <a:endParaRPr lang="en-US"/>
          </a:p>
        </c:txPr>
        <c:crossAx val="882039488"/>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7737962511323264"/>
          <c:h val="0.82181779696892732"/>
        </c:manualLayout>
      </c:layout>
      <c:scatterChart>
        <c:scatterStyle val="lineMarker"/>
        <c:varyColors val="0"/>
        <c:ser>
          <c:idx val="0"/>
          <c:order val="0"/>
          <c:tx>
            <c:strRef>
              <c:f>Sheet1!$B$1</c:f>
              <c:strCache>
                <c:ptCount val="1"/>
                <c:pt idx="0">
                  <c:v>Induction (N = 209)</c:v>
                </c:pt>
              </c:strCache>
            </c:strRef>
          </c:tx>
          <c:spPr>
            <a:ln w="41275">
              <a:solidFill>
                <a:srgbClr val="00FF00"/>
              </a:solidFill>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Sheet1!$B$2:$B$18</c:f>
              <c:numCache>
                <c:formatCode>General</c:formatCode>
                <c:ptCount val="17"/>
                <c:pt idx="0">
                  <c:v>100</c:v>
                </c:pt>
                <c:pt idx="1">
                  <c:v>99.519000000000005</c:v>
                </c:pt>
                <c:pt idx="2">
                  <c:v>99.519000000000005</c:v>
                </c:pt>
                <c:pt idx="3">
                  <c:v>98.534000000000006</c:v>
                </c:pt>
                <c:pt idx="4">
                  <c:v>97.055999999999997</c:v>
                </c:pt>
                <c:pt idx="5">
                  <c:v>96.563000000000002</c:v>
                </c:pt>
                <c:pt idx="6">
                  <c:v>94.581999999999994</c:v>
                </c:pt>
                <c:pt idx="7">
                  <c:v>93.587000000000003</c:v>
                </c:pt>
                <c:pt idx="8">
                  <c:v>92.587999999999994</c:v>
                </c:pt>
                <c:pt idx="9">
                  <c:v>91.587000000000003</c:v>
                </c:pt>
                <c:pt idx="10">
                  <c:v>90.585999999999999</c:v>
                </c:pt>
                <c:pt idx="11">
                  <c:v>88.584999999999994</c:v>
                </c:pt>
                <c:pt idx="12">
                  <c:v>87.554000000000002</c:v>
                </c:pt>
                <c:pt idx="13">
                  <c:v>76.849999999999994</c:v>
                </c:pt>
                <c:pt idx="14">
                  <c:v>67.495999999999995</c:v>
                </c:pt>
                <c:pt idx="15">
                  <c:v>61.524000000000001</c:v>
                </c:pt>
                <c:pt idx="16">
                  <c:v>55.908000000000001</c:v>
                </c:pt>
              </c:numCache>
            </c:numRef>
          </c:yVal>
          <c:smooth val="0"/>
        </c:ser>
        <c:ser>
          <c:idx val="1"/>
          <c:order val="1"/>
          <c:tx>
            <c:strRef>
              <c:f>Sheet1!$C$1</c:f>
              <c:strCache>
                <c:ptCount val="1"/>
                <c:pt idx="0">
                  <c:v>No Induction (N = 92)</c:v>
                </c:pt>
              </c:strCache>
            </c:strRef>
          </c:tx>
          <c:spPr>
            <a:ln w="41275">
              <a:solidFill>
                <a:srgbClr val="9933FF"/>
              </a:solidFill>
              <a:prstDash val="solid"/>
            </a:ln>
          </c:spPr>
          <c:marker>
            <c:symbol val="none"/>
          </c:marker>
          <c:xVal>
            <c:numRef>
              <c:f>Sheet1!$A$2:$A$18</c:f>
              <c:numCache>
                <c:formatCode>General</c:formatCode>
                <c:ptCount val="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numCache>
            </c:numRef>
          </c:xVal>
          <c:yVal>
            <c:numRef>
              <c:f>Sheet1!$C$2:$C$18</c:f>
              <c:numCache>
                <c:formatCode>General</c:formatCode>
                <c:ptCount val="17"/>
                <c:pt idx="0">
                  <c:v>100</c:v>
                </c:pt>
                <c:pt idx="1">
                  <c:v>100</c:v>
                </c:pt>
                <c:pt idx="2">
                  <c:v>100</c:v>
                </c:pt>
                <c:pt idx="3">
                  <c:v>100</c:v>
                </c:pt>
                <c:pt idx="4">
                  <c:v>100</c:v>
                </c:pt>
                <c:pt idx="5">
                  <c:v>98.888999999999996</c:v>
                </c:pt>
                <c:pt idx="6">
                  <c:v>95.555999999999997</c:v>
                </c:pt>
                <c:pt idx="7">
                  <c:v>95.555999999999997</c:v>
                </c:pt>
                <c:pt idx="8">
                  <c:v>94.444000000000003</c:v>
                </c:pt>
                <c:pt idx="9">
                  <c:v>93.332999999999998</c:v>
                </c:pt>
                <c:pt idx="10">
                  <c:v>92.221999999999994</c:v>
                </c:pt>
                <c:pt idx="11">
                  <c:v>92.221999999999994</c:v>
                </c:pt>
                <c:pt idx="12">
                  <c:v>88.888999999999996</c:v>
                </c:pt>
                <c:pt idx="13">
                  <c:v>78.578999999999994</c:v>
                </c:pt>
                <c:pt idx="14">
                  <c:v>69.099000000000004</c:v>
                </c:pt>
                <c:pt idx="15">
                  <c:v>60.972999999999999</c:v>
                </c:pt>
                <c:pt idx="16">
                  <c:v>52.372</c:v>
                </c:pt>
              </c:numCache>
            </c:numRef>
          </c:yVal>
          <c:smooth val="0"/>
        </c:ser>
        <c:dLbls>
          <c:showLegendKey val="0"/>
          <c:showVal val="0"/>
          <c:showCatName val="0"/>
          <c:showSerName val="0"/>
          <c:showPercent val="0"/>
          <c:showBubbleSize val="0"/>
        </c:dLbls>
        <c:axId val="882039880"/>
        <c:axId val="882034784"/>
      </c:scatterChart>
      <c:valAx>
        <c:axId val="882039880"/>
        <c:scaling>
          <c:orientation val="minMax"/>
          <c:max val="5"/>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34784"/>
        <c:crosses val="autoZero"/>
        <c:crossBetween val="midCat"/>
        <c:majorUnit val="1"/>
      </c:valAx>
      <c:valAx>
        <c:axId val="8820347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39880"/>
        <c:crosses val="autoZero"/>
        <c:crossBetween val="midCat"/>
        <c:majorUnit val="25"/>
      </c:valAx>
      <c:spPr>
        <a:solidFill>
          <a:schemeClr val="bg2"/>
        </a:solidFill>
        <a:ln>
          <a:solidFill>
            <a:schemeClr val="tx1"/>
          </a:solidFill>
        </a:ln>
      </c:spPr>
    </c:plotArea>
    <c:legend>
      <c:legendPos val="r"/>
      <c:layout>
        <c:manualLayout>
          <c:xMode val="edge"/>
          <c:yMode val="edge"/>
          <c:x val="0.12372413072259776"/>
          <c:y val="0.67688489543645747"/>
          <c:w val="0.26276554479362629"/>
          <c:h val="0.145073236813140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375"/>
          <c:h val="0.73795275590551179"/>
        </c:manualLayout>
      </c:layout>
      <c:barChart>
        <c:barDir val="col"/>
        <c:grouping val="clustered"/>
        <c:varyColors val="0"/>
        <c:ser>
          <c:idx val="0"/>
          <c:order val="0"/>
          <c:tx>
            <c:strRef>
              <c:f>Sheet1!$B$1</c:f>
              <c:strCache>
                <c:ptCount val="1"/>
                <c:pt idx="0">
                  <c:v>Year 1 (N = 277)</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1.8050999999999999</c:v>
                </c:pt>
                <c:pt idx="1">
                  <c:v>97.472899999999996</c:v>
                </c:pt>
                <c:pt idx="2">
                  <c:v>3.6101000000000001</c:v>
                </c:pt>
                <c:pt idx="3">
                  <c:v>82.310500000000005</c:v>
                </c:pt>
                <c:pt idx="4">
                  <c:v>11.1913</c:v>
                </c:pt>
                <c:pt idx="5">
                  <c:v>94.945800000000006</c:v>
                </c:pt>
              </c:numCache>
            </c:numRef>
          </c:val>
        </c:ser>
        <c:ser>
          <c:idx val="1"/>
          <c:order val="1"/>
          <c:tx>
            <c:strRef>
              <c:f>Sheet1!$C$1</c:f>
              <c:strCache>
                <c:ptCount val="1"/>
                <c:pt idx="0">
                  <c:v>Year 5 (N = 142)</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11.9718</c:v>
                </c:pt>
                <c:pt idx="1">
                  <c:v>88.732399999999998</c:v>
                </c:pt>
                <c:pt idx="2">
                  <c:v>7.0423</c:v>
                </c:pt>
                <c:pt idx="3">
                  <c:v>69.014099999999999</c:v>
                </c:pt>
                <c:pt idx="4">
                  <c:v>17.605599999999999</c:v>
                </c:pt>
                <c:pt idx="5">
                  <c:v>91.549300000000002</c:v>
                </c:pt>
              </c:numCache>
            </c:numRef>
          </c:val>
        </c:ser>
        <c:dLbls>
          <c:showLegendKey val="0"/>
          <c:showVal val="0"/>
          <c:showCatName val="0"/>
          <c:showSerName val="0"/>
          <c:showPercent val="0"/>
          <c:showBubbleSize val="0"/>
        </c:dLbls>
        <c:gapWidth val="35"/>
        <c:axId val="882032824"/>
        <c:axId val="882048504"/>
      </c:barChart>
      <c:catAx>
        <c:axId val="882032824"/>
        <c:scaling>
          <c:orientation val="minMax"/>
        </c:scaling>
        <c:delete val="0"/>
        <c:axPos val="b"/>
        <c:numFmt formatCode="General" sourceLinked="1"/>
        <c:majorTickMark val="out"/>
        <c:minorTickMark val="none"/>
        <c:tickLblPos val="nextTo"/>
        <c:txPr>
          <a:bodyPr rot="0"/>
          <a:lstStyle/>
          <a:p>
            <a:pPr>
              <a:defRPr sz="1500" b="1"/>
            </a:pPr>
            <a:endParaRPr lang="en-US"/>
          </a:p>
        </c:txPr>
        <c:crossAx val="882048504"/>
        <c:crosses val="autoZero"/>
        <c:auto val="1"/>
        <c:lblAlgn val="ctr"/>
        <c:lblOffset val="100"/>
        <c:tickLblSkip val="1"/>
        <c:noMultiLvlLbl val="0"/>
      </c:catAx>
      <c:valAx>
        <c:axId val="882048504"/>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929E-2"/>
              <c:y val="0.21671132842265844"/>
            </c:manualLayout>
          </c:layout>
          <c:overlay val="0"/>
        </c:title>
        <c:numFmt formatCode="General" sourceLinked="1"/>
        <c:majorTickMark val="out"/>
        <c:minorTickMark val="none"/>
        <c:tickLblPos val="nextTo"/>
        <c:txPr>
          <a:bodyPr/>
          <a:lstStyle/>
          <a:p>
            <a:pPr>
              <a:defRPr sz="1500" b="1"/>
            </a:pPr>
            <a:endParaRPr lang="en-US"/>
          </a:p>
        </c:txPr>
        <c:crossAx val="882032824"/>
        <c:crosses val="autoZero"/>
        <c:crossBetween val="between"/>
        <c:majorUnit val="20"/>
      </c:valAx>
      <c:spPr>
        <a:solidFill>
          <a:schemeClr val="bg2"/>
        </a:solidFill>
        <a:ln>
          <a:solidFill>
            <a:schemeClr val="tx1"/>
          </a:solidFill>
        </a:ln>
      </c:spPr>
    </c:plotArea>
    <c:legend>
      <c:legendPos val="r"/>
      <c:layout>
        <c:manualLayout>
          <c:xMode val="edge"/>
          <c:yMode val="edge"/>
          <c:x val="0.63567985970780205"/>
          <c:y val="6.2072855812378307E-2"/>
          <c:w val="0.19377430144240823"/>
          <c:h val="0.1617864702396071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409"/>
          <c:h val="0.62504953009906794"/>
        </c:manualLayout>
      </c:layout>
      <c:barChart>
        <c:barDir val="col"/>
        <c:grouping val="stacked"/>
        <c:varyColors val="0"/>
        <c:ser>
          <c:idx val="0"/>
          <c:order val="0"/>
          <c:tx>
            <c:strRef>
              <c:f>Sheet1!$B$1</c:f>
              <c:strCache>
                <c:ptCount val="1"/>
                <c:pt idx="0">
                  <c:v>N</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6"/>
            <c:invertIfNegative val="0"/>
            <c:bubble3D val="0"/>
            <c:spPr>
              <a:gradFill>
                <a:gsLst>
                  <a:gs pos="0">
                    <a:srgbClr val="6600CC"/>
                  </a:gs>
                  <a:gs pos="50000">
                    <a:srgbClr val="9933FF"/>
                  </a:gs>
                  <a:gs pos="100000">
                    <a:srgbClr val="6600CC"/>
                  </a:gs>
                </a:gsLst>
                <a:lin ang="10800000" scaled="1"/>
              </a:gradFill>
              <a:ln>
                <a:solidFill>
                  <a:schemeClr val="bg2"/>
                </a:solidFill>
              </a:ln>
            </c:spPr>
          </c:dPt>
          <c:cat>
            <c:strRef>
              <c:f>Sheet1!$A$2:$A$8</c:f>
              <c:strCache>
                <c:ptCount val="7"/>
                <c:pt idx="0">
                  <c:v>Calcineurin Inhibitor</c:v>
                </c:pt>
                <c:pt idx="1">
                  <c:v>CellCycle</c:v>
                </c:pt>
                <c:pt idx="2">
                  <c:v>Prednisone</c:v>
                </c:pt>
                <c:pt idx="4">
                  <c:v>Calcineurin Inhibitor</c:v>
                </c:pt>
                <c:pt idx="5">
                  <c:v>CellCycle</c:v>
                </c:pt>
                <c:pt idx="6">
                  <c:v>Prednisone</c:v>
                </c:pt>
              </c:strCache>
            </c:strRef>
          </c:cat>
          <c:val>
            <c:numRef>
              <c:f>Sheet1!$B$2:$B$8</c:f>
              <c:numCache>
                <c:formatCode>General</c:formatCode>
                <c:ptCount val="7"/>
                <c:pt idx="0">
                  <c:v>1.8050999999999999</c:v>
                </c:pt>
                <c:pt idx="1">
                  <c:v>10.830299999999999</c:v>
                </c:pt>
                <c:pt idx="2">
                  <c:v>94.945800000000006</c:v>
                </c:pt>
                <c:pt idx="4">
                  <c:v>11.2676</c:v>
                </c:pt>
                <c:pt idx="5">
                  <c:v>17.605599999999999</c:v>
                </c:pt>
                <c:pt idx="6">
                  <c:v>91.549300000000002</c:v>
                </c:pt>
              </c:numCache>
            </c:numRef>
          </c:val>
        </c:ser>
        <c:ser>
          <c:idx val="1"/>
          <c:order val="1"/>
          <c:tx>
            <c:strRef>
              <c:f>Sheet1!$C$1</c:f>
              <c:strCache>
                <c:ptCount val="1"/>
                <c:pt idx="0">
                  <c:v>N2</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7"/>
                <c:pt idx="0">
                  <c:v>Calcineurin Inhibitor</c:v>
                </c:pt>
                <c:pt idx="1">
                  <c:v>CellCycle</c:v>
                </c:pt>
                <c:pt idx="2">
                  <c:v>Prednisone</c:v>
                </c:pt>
                <c:pt idx="4">
                  <c:v>Calcineurin Inhibitor</c:v>
                </c:pt>
                <c:pt idx="5">
                  <c:v>CellCycle</c:v>
                </c:pt>
                <c:pt idx="6">
                  <c:v>Prednisone</c:v>
                </c:pt>
              </c:strCache>
            </c:strRef>
          </c:cat>
          <c:val>
            <c:numRef>
              <c:f>Sheet1!$C$2:$C$8</c:f>
              <c:numCache>
                <c:formatCode>General</c:formatCode>
                <c:ptCount val="7"/>
                <c:pt idx="0">
                  <c:v>97.472899999999996</c:v>
                </c:pt>
                <c:pt idx="1">
                  <c:v>81.9495</c:v>
                </c:pt>
                <c:pt idx="4">
                  <c:v>88.028199999999998</c:v>
                </c:pt>
                <c:pt idx="5">
                  <c:v>69.014099999999999</c:v>
                </c:pt>
              </c:numCache>
            </c:numRef>
          </c:val>
        </c:ser>
        <c:dLbls>
          <c:showLegendKey val="0"/>
          <c:showVal val="0"/>
          <c:showCatName val="0"/>
          <c:showSerName val="0"/>
          <c:showPercent val="0"/>
          <c:showBubbleSize val="0"/>
        </c:dLbls>
        <c:gapWidth val="35"/>
        <c:overlap val="100"/>
        <c:axId val="882041056"/>
        <c:axId val="882046152"/>
      </c:barChart>
      <c:catAx>
        <c:axId val="882041056"/>
        <c:scaling>
          <c:orientation val="minMax"/>
        </c:scaling>
        <c:delete val="0"/>
        <c:axPos val="b"/>
        <c:numFmt formatCode="General" sourceLinked="1"/>
        <c:majorTickMark val="out"/>
        <c:minorTickMark val="none"/>
        <c:tickLblPos val="nextTo"/>
        <c:txPr>
          <a:bodyPr rot="0"/>
          <a:lstStyle/>
          <a:p>
            <a:pPr>
              <a:defRPr sz="1500" b="1"/>
            </a:pPr>
            <a:endParaRPr lang="en-US"/>
          </a:p>
        </c:txPr>
        <c:crossAx val="882046152"/>
        <c:crosses val="autoZero"/>
        <c:auto val="1"/>
        <c:lblAlgn val="ctr"/>
        <c:lblOffset val="100"/>
        <c:tickLblSkip val="1"/>
        <c:noMultiLvlLbl val="0"/>
      </c:catAx>
      <c:valAx>
        <c:axId val="882046152"/>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922E-2"/>
              <c:y val="0.21671132842265844"/>
            </c:manualLayout>
          </c:layout>
          <c:overlay val="0"/>
        </c:title>
        <c:numFmt formatCode="General" sourceLinked="1"/>
        <c:majorTickMark val="out"/>
        <c:minorTickMark val="none"/>
        <c:tickLblPos val="nextTo"/>
        <c:txPr>
          <a:bodyPr/>
          <a:lstStyle/>
          <a:p>
            <a:pPr>
              <a:defRPr sz="1500" b="1"/>
            </a:pPr>
            <a:endParaRPr lang="en-US"/>
          </a:p>
        </c:txPr>
        <c:crossAx val="882041056"/>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68355585986536"/>
          <c:y val="3.6402642466303418E-2"/>
          <c:w val="0.88423097112860904"/>
          <c:h val="0.82823590907068823"/>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0"/>
                  <c:y val="0.2312920948440815"/>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Year 1                                                     (N = 277)</c:v>
                </c:pt>
                <c:pt idx="1">
                  <c:v>Year 5                                                  (N = 142)</c:v>
                </c:pt>
                <c:pt idx="2">
                  <c:v> </c:v>
                </c:pt>
              </c:strCache>
            </c:strRef>
          </c:cat>
          <c:val>
            <c:numRef>
              <c:f>Sheet1!$B$2:$D$2</c:f>
              <c:numCache>
                <c:formatCode>General</c:formatCode>
                <c:ptCount val="3"/>
                <c:pt idx="0">
                  <c:v>1</c:v>
                </c:pt>
                <c:pt idx="1">
                  <c:v>8</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Sheet1!$B$1:$D$1</c:f>
              <c:strCache>
                <c:ptCount val="3"/>
                <c:pt idx="0">
                  <c:v>Year 1                                                     (N = 277)</c:v>
                </c:pt>
                <c:pt idx="1">
                  <c:v>Year 5                                                  (N = 142)</c:v>
                </c:pt>
                <c:pt idx="2">
                  <c:v> </c:v>
                </c:pt>
              </c:strCache>
            </c:strRef>
          </c:cat>
          <c:val>
            <c:numRef>
              <c:f>Sheet1!$B$3:$D$3</c:f>
              <c:numCache>
                <c:formatCode>General</c:formatCode>
                <c:ptCount val="3"/>
                <c:pt idx="0">
                  <c:v>3</c:v>
                </c:pt>
                <c:pt idx="1">
                  <c:v>6</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Year 1                                                     (N = 277)</c:v>
                </c:pt>
                <c:pt idx="1">
                  <c:v>Year 5                                                  (N = 142)</c:v>
                </c:pt>
                <c:pt idx="2">
                  <c:v> </c:v>
                </c:pt>
              </c:strCache>
            </c:strRef>
          </c:cat>
          <c:val>
            <c:numRef>
              <c:f>Sheet1!$B$4:$D$4</c:f>
              <c:numCache>
                <c:formatCode>General</c:formatCode>
                <c:ptCount val="3"/>
                <c:pt idx="0">
                  <c:v>29</c:v>
                </c:pt>
                <c:pt idx="1">
                  <c:v>17</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Sheet1!$B$1:$D$1</c:f>
              <c:strCache>
                <c:ptCount val="3"/>
                <c:pt idx="0">
                  <c:v>Year 1                                                     (N = 277)</c:v>
                </c:pt>
                <c:pt idx="1">
                  <c:v>Year 5                                                  (N = 142)</c:v>
                </c:pt>
                <c:pt idx="2">
                  <c:v> </c:v>
                </c:pt>
              </c:strCache>
            </c:strRef>
          </c:cat>
          <c:val>
            <c:numRef>
              <c:f>Sheet1!$B$5:$D$5</c:f>
              <c:numCache>
                <c:formatCode>General</c:formatCode>
                <c:ptCount val="3"/>
                <c:pt idx="0">
                  <c:v>217</c:v>
                </c:pt>
                <c:pt idx="1">
                  <c:v>87</c:v>
                </c:pt>
              </c:numCache>
            </c:numRef>
          </c:val>
        </c:ser>
        <c:ser>
          <c:idx val="4"/>
          <c:order val="4"/>
          <c:tx>
            <c:strRef>
              <c:f>Sheet1!$A$6</c:f>
              <c:strCache>
                <c:ptCount val="1"/>
                <c:pt idx="0">
                  <c:v>Tacrolimus</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Sheet1!$B$1:$D$1</c:f>
              <c:strCache>
                <c:ptCount val="3"/>
                <c:pt idx="0">
                  <c:v>Year 1                                                     (N = 277)</c:v>
                </c:pt>
                <c:pt idx="1">
                  <c:v>Year 5                                                  (N = 142)</c:v>
                </c:pt>
                <c:pt idx="2">
                  <c:v> </c:v>
                </c:pt>
              </c:strCache>
            </c:strRef>
          </c:cat>
          <c:val>
            <c:numRef>
              <c:f>Sheet1!$B$6:$D$6</c:f>
              <c:numCache>
                <c:formatCode>General</c:formatCode>
                <c:ptCount val="3"/>
                <c:pt idx="0">
                  <c:v>15</c:v>
                </c:pt>
                <c:pt idx="1">
                  <c:v>11</c:v>
                </c:pt>
              </c:numCache>
            </c:numRef>
          </c:val>
        </c:ser>
        <c:ser>
          <c:idx val="5"/>
          <c:order val="5"/>
          <c:tx>
            <c:strRef>
              <c:f>Sheet1!$A$7</c:f>
              <c:strCache>
                <c:ptCount val="1"/>
                <c:pt idx="0">
                  <c:v>Tacrolimus + Sirolimus/Everolimus</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invertIfNegative val="0"/>
          <c:cat>
            <c:strRef>
              <c:f>Sheet1!$B$1:$D$1</c:f>
              <c:strCache>
                <c:ptCount val="3"/>
                <c:pt idx="0">
                  <c:v>Year 1                                                     (N = 277)</c:v>
                </c:pt>
                <c:pt idx="1">
                  <c:v>Year 5                                                  (N = 142)</c:v>
                </c:pt>
                <c:pt idx="2">
                  <c:v> </c:v>
                </c:pt>
              </c:strCache>
            </c:strRef>
          </c:cat>
          <c:val>
            <c:numRef>
              <c:f>Sheet1!$B$7:$D$7</c:f>
              <c:numCache>
                <c:formatCode>General</c:formatCode>
                <c:ptCount val="3"/>
                <c:pt idx="0">
                  <c:v>3</c:v>
                </c:pt>
                <c:pt idx="1">
                  <c:v>6</c:v>
                </c:pt>
              </c:numCache>
            </c:numRef>
          </c:val>
        </c:ser>
        <c:ser>
          <c:idx val="6"/>
          <c:order val="6"/>
          <c:tx>
            <c:strRef>
              <c:f>Sheet1!$A$8</c:f>
              <c:strCache>
                <c:ptCount val="1"/>
                <c:pt idx="0">
                  <c:v>Other</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Sheet1!$B$1:$D$1</c:f>
              <c:strCache>
                <c:ptCount val="3"/>
                <c:pt idx="0">
                  <c:v>Year 1                                                     (N = 277)</c:v>
                </c:pt>
                <c:pt idx="1">
                  <c:v>Year 5                                                  (N = 142)</c:v>
                </c:pt>
                <c:pt idx="2">
                  <c:v> </c:v>
                </c:pt>
              </c:strCache>
            </c:strRef>
          </c:cat>
          <c:val>
            <c:numRef>
              <c:f>Sheet1!$B$8:$D$8</c:f>
              <c:numCache>
                <c:formatCode>General</c:formatCode>
                <c:ptCount val="3"/>
                <c:pt idx="0">
                  <c:v>9</c:v>
                </c:pt>
                <c:pt idx="1">
                  <c:v>7</c:v>
                </c:pt>
              </c:numCache>
            </c:numRef>
          </c:val>
        </c:ser>
        <c:dLbls>
          <c:showLegendKey val="0"/>
          <c:showVal val="0"/>
          <c:showCatName val="0"/>
          <c:showSerName val="0"/>
          <c:showPercent val="0"/>
          <c:showBubbleSize val="0"/>
        </c:dLbls>
        <c:gapWidth val="62"/>
        <c:overlap val="100"/>
        <c:axId val="882041448"/>
        <c:axId val="882041840"/>
      </c:barChart>
      <c:catAx>
        <c:axId val="882041448"/>
        <c:scaling>
          <c:orientation val="minMax"/>
        </c:scaling>
        <c:delete val="0"/>
        <c:axPos val="b"/>
        <c:numFmt formatCode="General" sourceLinked="0"/>
        <c:majorTickMark val="out"/>
        <c:minorTickMark val="none"/>
        <c:tickLblPos val="nextTo"/>
        <c:txPr>
          <a:bodyPr/>
          <a:lstStyle/>
          <a:p>
            <a:pPr>
              <a:defRPr sz="1600" b="1"/>
            </a:pPr>
            <a:endParaRPr lang="en-US"/>
          </a:p>
        </c:txPr>
        <c:crossAx val="882041840"/>
        <c:crosses val="autoZero"/>
        <c:auto val="1"/>
        <c:lblAlgn val="ctr"/>
        <c:lblOffset val="100"/>
        <c:noMultiLvlLbl val="0"/>
      </c:catAx>
      <c:valAx>
        <c:axId val="882041840"/>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82041448"/>
        <c:crosses val="autoZero"/>
        <c:crossBetween val="between"/>
        <c:majorUnit val="0.2"/>
      </c:valAx>
      <c:spPr>
        <a:solidFill>
          <a:srgbClr val="000000"/>
        </a:solidFill>
        <a:ln>
          <a:solidFill>
            <a:srgbClr val="FFFFFF"/>
          </a:solidFill>
        </a:ln>
      </c:spPr>
    </c:plotArea>
    <c:legend>
      <c:legendPos val="r"/>
      <c:layout>
        <c:manualLayout>
          <c:xMode val="edge"/>
          <c:yMode val="edge"/>
          <c:x val="0.70307086614173231"/>
          <c:y val="6.959184127407804E-2"/>
          <c:w val="0.26745087298870251"/>
          <c:h val="0.76167645357889591"/>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Freedom from OB</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99.596000000000004</c:v>
                </c:pt>
                <c:pt idx="3">
                  <c:v>99.326999999999998</c:v>
                </c:pt>
                <c:pt idx="4">
                  <c:v>99.057000000000002</c:v>
                </c:pt>
                <c:pt idx="5">
                  <c:v>97.293000000000006</c:v>
                </c:pt>
                <c:pt idx="6">
                  <c:v>94.019000000000005</c:v>
                </c:pt>
                <c:pt idx="7">
                  <c:v>88.55</c:v>
                </c:pt>
                <c:pt idx="8">
                  <c:v>87.585999999999999</c:v>
                </c:pt>
                <c:pt idx="9">
                  <c:v>87.031000000000006</c:v>
                </c:pt>
                <c:pt idx="10">
                  <c:v>87.031000000000006</c:v>
                </c:pt>
                <c:pt idx="11">
                  <c:v>87.031000000000006</c:v>
                </c:pt>
                <c:pt idx="12">
                  <c:v>87.031000000000006</c:v>
                </c:pt>
                <c:pt idx="13">
                  <c:v>87.031000000000006</c:v>
                </c:pt>
                <c:pt idx="14">
                  <c:v>87.031000000000006</c:v>
                </c:pt>
                <c:pt idx="15">
                  <c:v>86.847999999999999</c:v>
                </c:pt>
                <c:pt idx="16">
                  <c:v>85.566999999999993</c:v>
                </c:pt>
                <c:pt idx="17">
                  <c:v>84.1</c:v>
                </c:pt>
                <c:pt idx="18">
                  <c:v>80.057000000000002</c:v>
                </c:pt>
                <c:pt idx="19">
                  <c:v>75.25</c:v>
                </c:pt>
                <c:pt idx="20">
                  <c:v>73.766999999999996</c:v>
                </c:pt>
                <c:pt idx="21">
                  <c:v>73.02</c:v>
                </c:pt>
                <c:pt idx="22">
                  <c:v>72.83</c:v>
                </c:pt>
                <c:pt idx="23">
                  <c:v>72.83</c:v>
                </c:pt>
                <c:pt idx="24">
                  <c:v>72.83</c:v>
                </c:pt>
                <c:pt idx="25">
                  <c:v>72.83</c:v>
                </c:pt>
                <c:pt idx="26">
                  <c:v>72.83</c:v>
                </c:pt>
                <c:pt idx="27">
                  <c:v>72.83</c:v>
                </c:pt>
                <c:pt idx="28">
                  <c:v>72.600999999999999</c:v>
                </c:pt>
                <c:pt idx="29">
                  <c:v>70.995000000000005</c:v>
                </c:pt>
                <c:pt idx="30">
                  <c:v>68.007999999999996</c:v>
                </c:pt>
                <c:pt idx="31">
                  <c:v>63.64</c:v>
                </c:pt>
                <c:pt idx="32">
                  <c:v>62.718000000000004</c:v>
                </c:pt>
                <c:pt idx="33">
                  <c:v>62.253999999999998</c:v>
                </c:pt>
                <c:pt idx="34">
                  <c:v>62.253999999999998</c:v>
                </c:pt>
                <c:pt idx="35">
                  <c:v>62.253999999999998</c:v>
                </c:pt>
                <c:pt idx="36">
                  <c:v>62.253999999999998</c:v>
                </c:pt>
                <c:pt idx="37">
                  <c:v>62.253999999999998</c:v>
                </c:pt>
                <c:pt idx="38">
                  <c:v>61.972000000000001</c:v>
                </c:pt>
                <c:pt idx="39">
                  <c:v>61.972000000000001</c:v>
                </c:pt>
                <c:pt idx="40">
                  <c:v>61.689</c:v>
                </c:pt>
                <c:pt idx="41">
                  <c:v>59.423000000000002</c:v>
                </c:pt>
                <c:pt idx="42">
                  <c:v>57.432000000000002</c:v>
                </c:pt>
                <c:pt idx="43">
                  <c:v>54.862000000000002</c:v>
                </c:pt>
                <c:pt idx="44">
                  <c:v>54.57</c:v>
                </c:pt>
                <c:pt idx="45">
                  <c:v>54.268999999999998</c:v>
                </c:pt>
                <c:pt idx="46">
                  <c:v>54.268999999999998</c:v>
                </c:pt>
                <c:pt idx="47">
                  <c:v>54.268999999999998</c:v>
                </c:pt>
                <c:pt idx="48">
                  <c:v>54.268999999999998</c:v>
                </c:pt>
                <c:pt idx="49">
                  <c:v>54.268999999999998</c:v>
                </c:pt>
                <c:pt idx="50">
                  <c:v>53.904000000000003</c:v>
                </c:pt>
                <c:pt idx="51">
                  <c:v>53.904000000000003</c:v>
                </c:pt>
                <c:pt idx="52">
                  <c:v>53.165999999999997</c:v>
                </c:pt>
                <c:pt idx="53">
                  <c:v>51.689</c:v>
                </c:pt>
                <c:pt idx="54">
                  <c:v>48.734999999999999</c:v>
                </c:pt>
                <c:pt idx="55">
                  <c:v>45.386000000000003</c:v>
                </c:pt>
                <c:pt idx="56">
                  <c:v>45.386000000000003</c:v>
                </c:pt>
                <c:pt idx="57">
                  <c:v>45.386000000000003</c:v>
                </c:pt>
                <c:pt idx="58">
                  <c:v>45.386000000000003</c:v>
                </c:pt>
                <c:pt idx="59">
                  <c:v>45.386000000000003</c:v>
                </c:pt>
                <c:pt idx="60">
                  <c:v>45.386000000000003</c:v>
                </c:pt>
                <c:pt idx="61">
                  <c:v>45.386000000000003</c:v>
                </c:pt>
                <c:pt idx="62">
                  <c:v>44.892000000000003</c:v>
                </c:pt>
                <c:pt idx="63">
                  <c:v>44.892000000000003</c:v>
                </c:pt>
                <c:pt idx="64">
                  <c:v>44.393999999999998</c:v>
                </c:pt>
                <c:pt idx="65">
                  <c:v>43.384999999999998</c:v>
                </c:pt>
                <c:pt idx="66">
                  <c:v>40.334000000000003</c:v>
                </c:pt>
                <c:pt idx="67">
                  <c:v>39.311999999999998</c:v>
                </c:pt>
                <c:pt idx="68">
                  <c:v>38.802</c:v>
                </c:pt>
                <c:pt idx="69">
                  <c:v>38.802</c:v>
                </c:pt>
                <c:pt idx="70">
                  <c:v>38.277999999999999</c:v>
                </c:pt>
                <c:pt idx="71">
                  <c:v>38.277999999999999</c:v>
                </c:pt>
                <c:pt idx="72">
                  <c:v>38.277999999999999</c:v>
                </c:pt>
                <c:pt idx="73">
                  <c:v>38.277999999999999</c:v>
                </c:pt>
                <c:pt idx="74">
                  <c:v>38.277999999999999</c:v>
                </c:pt>
                <c:pt idx="75">
                  <c:v>37.659999999999997</c:v>
                </c:pt>
                <c:pt idx="76">
                  <c:v>37.659999999999997</c:v>
                </c:pt>
                <c:pt idx="77">
                  <c:v>36.384</c:v>
                </c:pt>
                <c:pt idx="78">
                  <c:v>36.384</c:v>
                </c:pt>
                <c:pt idx="79">
                  <c:v>35.106999999999999</c:v>
                </c:pt>
                <c:pt idx="80">
                  <c:v>34.432000000000002</c:v>
                </c:pt>
                <c:pt idx="81">
                  <c:v>34.432000000000002</c:v>
                </c:pt>
                <c:pt idx="82">
                  <c:v>34.432000000000002</c:v>
                </c:pt>
                <c:pt idx="83">
                  <c:v>34.432000000000002</c:v>
                </c:pt>
                <c:pt idx="84">
                  <c:v>34.432000000000002</c:v>
                </c:pt>
                <c:pt idx="85">
                  <c:v>34.432000000000002</c:v>
                </c:pt>
                <c:pt idx="86">
                  <c:v>34.432000000000002</c:v>
                </c:pt>
                <c:pt idx="87">
                  <c:v>34.432000000000002</c:v>
                </c:pt>
                <c:pt idx="88">
                  <c:v>34.432000000000002</c:v>
                </c:pt>
                <c:pt idx="89">
                  <c:v>32.71</c:v>
                </c:pt>
                <c:pt idx="90">
                  <c:v>30.989000000000001</c:v>
                </c:pt>
                <c:pt idx="91">
                  <c:v>28.405999999999999</c:v>
                </c:pt>
                <c:pt idx="92">
                  <c:v>28.405999999999999</c:v>
                </c:pt>
                <c:pt idx="93">
                  <c:v>28.405999999999999</c:v>
                </c:pt>
                <c:pt idx="94">
                  <c:v>28.405999999999999</c:v>
                </c:pt>
                <c:pt idx="95">
                  <c:v>28.405999999999999</c:v>
                </c:pt>
                <c:pt idx="96">
                  <c:v>28.405999999999999</c:v>
                </c:pt>
                <c:pt idx="97">
                  <c:v>28.405999999999999</c:v>
                </c:pt>
                <c:pt idx="98">
                  <c:v>28.405999999999999</c:v>
                </c:pt>
                <c:pt idx="99">
                  <c:v>27.114999999999998</c:v>
                </c:pt>
                <c:pt idx="100">
                  <c:v>27.114999999999998</c:v>
                </c:pt>
                <c:pt idx="101">
                  <c:v>27.114999999999998</c:v>
                </c:pt>
                <c:pt idx="102">
                  <c:v>27.114999999999998</c:v>
                </c:pt>
                <c:pt idx="103">
                  <c:v>27.114999999999998</c:v>
                </c:pt>
                <c:pt idx="104">
                  <c:v>27.114999999999998</c:v>
                </c:pt>
                <c:pt idx="105">
                  <c:v>27.114999999999998</c:v>
                </c:pt>
                <c:pt idx="106">
                  <c:v>27.114999999999998</c:v>
                </c:pt>
                <c:pt idx="107">
                  <c:v>27.114999999999998</c:v>
                </c:pt>
                <c:pt idx="108">
                  <c:v>27.114999999999998</c:v>
                </c:pt>
                <c:pt idx="109">
                  <c:v>27.114999999999998</c:v>
                </c:pt>
                <c:pt idx="110">
                  <c:v>27.114999999999998</c:v>
                </c:pt>
                <c:pt idx="111">
                  <c:v>27.114999999999998</c:v>
                </c:pt>
                <c:pt idx="112">
                  <c:v>27.114999999999998</c:v>
                </c:pt>
                <c:pt idx="113">
                  <c:v>24.65</c:v>
                </c:pt>
                <c:pt idx="114">
                  <c:v>24.65</c:v>
                </c:pt>
                <c:pt idx="115">
                  <c:v>24.65</c:v>
                </c:pt>
                <c:pt idx="116">
                  <c:v>24.65</c:v>
                </c:pt>
                <c:pt idx="117">
                  <c:v>24.65</c:v>
                </c:pt>
                <c:pt idx="118">
                  <c:v>24.65</c:v>
                </c:pt>
                <c:pt idx="119">
                  <c:v>24.65</c:v>
                </c:pt>
                <c:pt idx="120">
                  <c:v>24.65</c:v>
                </c:pt>
              </c:numCache>
            </c:numRef>
          </c:yVal>
          <c:smooth val="0"/>
        </c:ser>
        <c:dLbls>
          <c:showLegendKey val="0"/>
          <c:showVal val="0"/>
          <c:showCatName val="0"/>
          <c:showSerName val="0"/>
          <c:showPercent val="0"/>
          <c:showBubbleSize val="0"/>
        </c:dLbls>
        <c:axId val="882021064"/>
        <c:axId val="882059088"/>
      </c:scatterChart>
      <c:valAx>
        <c:axId val="88202106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9088"/>
        <c:crosses val="autoZero"/>
        <c:crossBetween val="midCat"/>
        <c:majorUnit val="1"/>
      </c:valAx>
      <c:valAx>
        <c:axId val="88205908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21064"/>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4/1994-2003 (N=306)</c:v>
                </c:pt>
              </c:strCache>
            </c:strRef>
          </c:tx>
          <c:spPr>
            <a:ln w="41275">
              <a:solidFill>
                <a:srgbClr val="00FF00"/>
              </a:solidFill>
            </a:ln>
          </c:spPr>
          <c:marker>
            <c:symbol val="none"/>
          </c:marker>
          <c:xVal>
            <c:numRef>
              <c:f>Sheet1!$A$2:$A$98</c:f>
              <c:numCache>
                <c:formatCode>General</c:formatCode>
                <c:ptCount val="9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numCache>
            </c:numRef>
          </c:xVal>
          <c:yVal>
            <c:numRef>
              <c:f>Sheet1!$B$2:$B$98</c:f>
              <c:numCache>
                <c:formatCode>General</c:formatCode>
                <c:ptCount val="97"/>
                <c:pt idx="0">
                  <c:v>100</c:v>
                </c:pt>
                <c:pt idx="1">
                  <c:v>100</c:v>
                </c:pt>
                <c:pt idx="2">
                  <c:v>99.673000000000002</c:v>
                </c:pt>
                <c:pt idx="3">
                  <c:v>99.346000000000004</c:v>
                </c:pt>
                <c:pt idx="4">
                  <c:v>99.016999999999996</c:v>
                </c:pt>
                <c:pt idx="5">
                  <c:v>97.024000000000001</c:v>
                </c:pt>
                <c:pt idx="6">
                  <c:v>93.010999999999996</c:v>
                </c:pt>
                <c:pt idx="7">
                  <c:v>87.292000000000002</c:v>
                </c:pt>
                <c:pt idx="8">
                  <c:v>85.927999999999997</c:v>
                </c:pt>
                <c:pt idx="9">
                  <c:v>85.584999999999994</c:v>
                </c:pt>
                <c:pt idx="10">
                  <c:v>85.584999999999994</c:v>
                </c:pt>
                <c:pt idx="11">
                  <c:v>85.584999999999994</c:v>
                </c:pt>
                <c:pt idx="12">
                  <c:v>85.584999999999994</c:v>
                </c:pt>
                <c:pt idx="13">
                  <c:v>85.584999999999994</c:v>
                </c:pt>
                <c:pt idx="14">
                  <c:v>85.584999999999994</c:v>
                </c:pt>
                <c:pt idx="15">
                  <c:v>85.584999999999994</c:v>
                </c:pt>
                <c:pt idx="16">
                  <c:v>84.32</c:v>
                </c:pt>
                <c:pt idx="17">
                  <c:v>83.051000000000002</c:v>
                </c:pt>
                <c:pt idx="18">
                  <c:v>79.227999999999994</c:v>
                </c:pt>
                <c:pt idx="19">
                  <c:v>72.813000000000002</c:v>
                </c:pt>
                <c:pt idx="20">
                  <c:v>71.099999999999994</c:v>
                </c:pt>
                <c:pt idx="21">
                  <c:v>70.233000000000004</c:v>
                </c:pt>
                <c:pt idx="22">
                  <c:v>69.790999999999997</c:v>
                </c:pt>
                <c:pt idx="23">
                  <c:v>69.790999999999997</c:v>
                </c:pt>
                <c:pt idx="24">
                  <c:v>69.790999999999997</c:v>
                </c:pt>
                <c:pt idx="25">
                  <c:v>69.790999999999997</c:v>
                </c:pt>
                <c:pt idx="26">
                  <c:v>69.790999999999997</c:v>
                </c:pt>
                <c:pt idx="27">
                  <c:v>69.790999999999997</c:v>
                </c:pt>
                <c:pt idx="28">
                  <c:v>69.790999999999997</c:v>
                </c:pt>
                <c:pt idx="29">
                  <c:v>68.738</c:v>
                </c:pt>
                <c:pt idx="30">
                  <c:v>65.564999999999998</c:v>
                </c:pt>
                <c:pt idx="31">
                  <c:v>60.802</c:v>
                </c:pt>
                <c:pt idx="32">
                  <c:v>59.201999999999998</c:v>
                </c:pt>
                <c:pt idx="33">
                  <c:v>58.662999999999997</c:v>
                </c:pt>
                <c:pt idx="34">
                  <c:v>58.662999999999997</c:v>
                </c:pt>
                <c:pt idx="35">
                  <c:v>58.662999999999997</c:v>
                </c:pt>
                <c:pt idx="36">
                  <c:v>58.662999999999997</c:v>
                </c:pt>
                <c:pt idx="37">
                  <c:v>58.662999999999997</c:v>
                </c:pt>
                <c:pt idx="38">
                  <c:v>58.662999999999997</c:v>
                </c:pt>
                <c:pt idx="39">
                  <c:v>58.662999999999997</c:v>
                </c:pt>
                <c:pt idx="40">
                  <c:v>58.662999999999997</c:v>
                </c:pt>
                <c:pt idx="41">
                  <c:v>57.414999999999999</c:v>
                </c:pt>
                <c:pt idx="42">
                  <c:v>56.167000000000002</c:v>
                </c:pt>
                <c:pt idx="43">
                  <c:v>53.046999999999997</c:v>
                </c:pt>
                <c:pt idx="44">
                  <c:v>52.414999999999999</c:v>
                </c:pt>
                <c:pt idx="45">
                  <c:v>52.414999999999999</c:v>
                </c:pt>
                <c:pt idx="46">
                  <c:v>52.414999999999999</c:v>
                </c:pt>
                <c:pt idx="47">
                  <c:v>52.414999999999999</c:v>
                </c:pt>
                <c:pt idx="48">
                  <c:v>52.414999999999999</c:v>
                </c:pt>
                <c:pt idx="49">
                  <c:v>52.414999999999999</c:v>
                </c:pt>
                <c:pt idx="50">
                  <c:v>51.686999999999998</c:v>
                </c:pt>
                <c:pt idx="51">
                  <c:v>51.686999999999998</c:v>
                </c:pt>
                <c:pt idx="52">
                  <c:v>50.21</c:v>
                </c:pt>
                <c:pt idx="53">
                  <c:v>49.472000000000001</c:v>
                </c:pt>
                <c:pt idx="54">
                  <c:v>47.256999999999998</c:v>
                </c:pt>
                <c:pt idx="55">
                  <c:v>43.529000000000003</c:v>
                </c:pt>
                <c:pt idx="56">
                  <c:v>43.529000000000003</c:v>
                </c:pt>
                <c:pt idx="57">
                  <c:v>43.529000000000003</c:v>
                </c:pt>
                <c:pt idx="58">
                  <c:v>43.529000000000003</c:v>
                </c:pt>
                <c:pt idx="59">
                  <c:v>43.529000000000003</c:v>
                </c:pt>
                <c:pt idx="60">
                  <c:v>43.529000000000003</c:v>
                </c:pt>
                <c:pt idx="61">
                  <c:v>43.529000000000003</c:v>
                </c:pt>
                <c:pt idx="62">
                  <c:v>42.582000000000001</c:v>
                </c:pt>
                <c:pt idx="63">
                  <c:v>42.582000000000001</c:v>
                </c:pt>
                <c:pt idx="64">
                  <c:v>41.636000000000003</c:v>
                </c:pt>
                <c:pt idx="65">
                  <c:v>40.69</c:v>
                </c:pt>
                <c:pt idx="66">
                  <c:v>38.774000000000001</c:v>
                </c:pt>
                <c:pt idx="67">
                  <c:v>38.774000000000001</c:v>
                </c:pt>
                <c:pt idx="68">
                  <c:v>37.805</c:v>
                </c:pt>
                <c:pt idx="69">
                  <c:v>37.805</c:v>
                </c:pt>
                <c:pt idx="70">
                  <c:v>36.835000000000001</c:v>
                </c:pt>
                <c:pt idx="71">
                  <c:v>36.835000000000001</c:v>
                </c:pt>
                <c:pt idx="72">
                  <c:v>36.835000000000001</c:v>
                </c:pt>
                <c:pt idx="73">
                  <c:v>36.835000000000001</c:v>
                </c:pt>
                <c:pt idx="74">
                  <c:v>36.835000000000001</c:v>
                </c:pt>
                <c:pt idx="75">
                  <c:v>35.752000000000002</c:v>
                </c:pt>
                <c:pt idx="76">
                  <c:v>35.752000000000002</c:v>
                </c:pt>
                <c:pt idx="77">
                  <c:v>33.518000000000001</c:v>
                </c:pt>
                <c:pt idx="78">
                  <c:v>33.518000000000001</c:v>
                </c:pt>
                <c:pt idx="79">
                  <c:v>31.283000000000001</c:v>
                </c:pt>
                <c:pt idx="80">
                  <c:v>31.283000000000001</c:v>
                </c:pt>
                <c:pt idx="81">
                  <c:v>31.283000000000001</c:v>
                </c:pt>
                <c:pt idx="82">
                  <c:v>31.283000000000001</c:v>
                </c:pt>
                <c:pt idx="83">
                  <c:v>31.283000000000001</c:v>
                </c:pt>
                <c:pt idx="84">
                  <c:v>31.283000000000001</c:v>
                </c:pt>
                <c:pt idx="85">
                  <c:v>31.283000000000001</c:v>
                </c:pt>
                <c:pt idx="86">
                  <c:v>31.283000000000001</c:v>
                </c:pt>
                <c:pt idx="87">
                  <c:v>31.283000000000001</c:v>
                </c:pt>
                <c:pt idx="88">
                  <c:v>31.283000000000001</c:v>
                </c:pt>
                <c:pt idx="89">
                  <c:v>28.562999999999999</c:v>
                </c:pt>
                <c:pt idx="90">
                  <c:v>27.202999999999999</c:v>
                </c:pt>
                <c:pt idx="91">
                  <c:v>24.481999999999999</c:v>
                </c:pt>
                <c:pt idx="92">
                  <c:v>24.481999999999999</c:v>
                </c:pt>
                <c:pt idx="93">
                  <c:v>24.481999999999999</c:v>
                </c:pt>
                <c:pt idx="94">
                  <c:v>24.481999999999999</c:v>
                </c:pt>
                <c:pt idx="95">
                  <c:v>24.481999999999999</c:v>
                </c:pt>
                <c:pt idx="96">
                  <c:v>24.481999999999999</c:v>
                </c:pt>
              </c:numCache>
            </c:numRef>
          </c:yVal>
          <c:smooth val="0"/>
        </c:ser>
        <c:ser>
          <c:idx val="1"/>
          <c:order val="1"/>
          <c:tx>
            <c:strRef>
              <c:f>Sheet1!$C$1</c:f>
              <c:strCache>
                <c:ptCount val="1"/>
                <c:pt idx="0">
                  <c:v>2004-6/2013 (N=411)</c:v>
                </c:pt>
              </c:strCache>
            </c:strRef>
          </c:tx>
          <c:spPr>
            <a:ln w="47625">
              <a:solidFill>
                <a:srgbClr val="00FFFF"/>
              </a:solidFill>
            </a:ln>
          </c:spPr>
          <c:marker>
            <c:symbol val="none"/>
          </c:marker>
          <c:xVal>
            <c:numRef>
              <c:f>Sheet1!$A$2:$A$98</c:f>
              <c:numCache>
                <c:formatCode>General</c:formatCode>
                <c:ptCount val="9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numCache>
            </c:numRef>
          </c:xVal>
          <c:yVal>
            <c:numRef>
              <c:f>Sheet1!$C$2:$C$98</c:f>
              <c:numCache>
                <c:formatCode>General</c:formatCode>
                <c:ptCount val="97"/>
                <c:pt idx="0">
                  <c:v>100</c:v>
                </c:pt>
                <c:pt idx="1">
                  <c:v>100</c:v>
                </c:pt>
                <c:pt idx="2">
                  <c:v>99.513000000000005</c:v>
                </c:pt>
                <c:pt idx="3">
                  <c:v>99.27</c:v>
                </c:pt>
                <c:pt idx="4">
                  <c:v>99.27</c:v>
                </c:pt>
                <c:pt idx="5">
                  <c:v>97.805999999999997</c:v>
                </c:pt>
                <c:pt idx="6">
                  <c:v>94.866</c:v>
                </c:pt>
                <c:pt idx="7">
                  <c:v>90.207999999999998</c:v>
                </c:pt>
                <c:pt idx="8">
                  <c:v>89.715999999999994</c:v>
                </c:pt>
                <c:pt idx="9">
                  <c:v>89.468999999999994</c:v>
                </c:pt>
                <c:pt idx="10">
                  <c:v>89.468999999999994</c:v>
                </c:pt>
                <c:pt idx="11">
                  <c:v>89.468999999999994</c:v>
                </c:pt>
                <c:pt idx="12">
                  <c:v>89.468999999999994</c:v>
                </c:pt>
                <c:pt idx="13">
                  <c:v>89.468999999999994</c:v>
                </c:pt>
                <c:pt idx="14">
                  <c:v>89.468999999999994</c:v>
                </c:pt>
                <c:pt idx="15">
                  <c:v>89.138999999999996</c:v>
                </c:pt>
                <c:pt idx="16">
                  <c:v>87.816999999999993</c:v>
                </c:pt>
                <c:pt idx="17">
                  <c:v>86.491</c:v>
                </c:pt>
                <c:pt idx="18">
                  <c:v>82.183000000000007</c:v>
                </c:pt>
                <c:pt idx="19">
                  <c:v>78.192999999999998</c:v>
                </c:pt>
                <c:pt idx="20">
                  <c:v>77.19</c:v>
                </c:pt>
                <c:pt idx="21">
                  <c:v>76.852999999999994</c:v>
                </c:pt>
                <c:pt idx="22">
                  <c:v>76.515000000000001</c:v>
                </c:pt>
                <c:pt idx="23">
                  <c:v>76.515000000000001</c:v>
                </c:pt>
                <c:pt idx="24">
                  <c:v>76.515000000000001</c:v>
                </c:pt>
                <c:pt idx="25">
                  <c:v>76.515000000000001</c:v>
                </c:pt>
                <c:pt idx="26">
                  <c:v>76.515000000000001</c:v>
                </c:pt>
                <c:pt idx="27">
                  <c:v>76.515000000000001</c:v>
                </c:pt>
                <c:pt idx="28">
                  <c:v>76.100999999999999</c:v>
                </c:pt>
                <c:pt idx="29">
                  <c:v>73.62</c:v>
                </c:pt>
                <c:pt idx="30">
                  <c:v>70.311000000000007</c:v>
                </c:pt>
                <c:pt idx="31">
                  <c:v>66.587999999999994</c:v>
                </c:pt>
                <c:pt idx="32">
                  <c:v>66.174999999999997</c:v>
                </c:pt>
                <c:pt idx="33">
                  <c:v>65.760999999999996</c:v>
                </c:pt>
                <c:pt idx="34">
                  <c:v>65.760999999999996</c:v>
                </c:pt>
                <c:pt idx="35">
                  <c:v>65.760999999999996</c:v>
                </c:pt>
                <c:pt idx="36">
                  <c:v>65.760999999999996</c:v>
                </c:pt>
                <c:pt idx="37">
                  <c:v>65.760999999999996</c:v>
                </c:pt>
                <c:pt idx="38">
                  <c:v>65.242999999999995</c:v>
                </c:pt>
                <c:pt idx="39">
                  <c:v>65.242999999999995</c:v>
                </c:pt>
                <c:pt idx="40">
                  <c:v>65.242999999999995</c:v>
                </c:pt>
                <c:pt idx="41">
                  <c:v>62.103000000000002</c:v>
                </c:pt>
                <c:pt idx="42">
                  <c:v>59.472000000000001</c:v>
                </c:pt>
                <c:pt idx="43">
                  <c:v>57.356999999999999</c:v>
                </c:pt>
                <c:pt idx="44">
                  <c:v>57.356999999999999</c:v>
                </c:pt>
                <c:pt idx="45">
                  <c:v>56.8</c:v>
                </c:pt>
                <c:pt idx="46">
                  <c:v>56.8</c:v>
                </c:pt>
                <c:pt idx="47">
                  <c:v>56.8</c:v>
                </c:pt>
                <c:pt idx="48">
                  <c:v>56.8</c:v>
                </c:pt>
                <c:pt idx="49">
                  <c:v>56.8</c:v>
                </c:pt>
                <c:pt idx="50">
                  <c:v>56.8</c:v>
                </c:pt>
                <c:pt idx="51">
                  <c:v>56.8</c:v>
                </c:pt>
                <c:pt idx="52">
                  <c:v>56.8</c:v>
                </c:pt>
                <c:pt idx="53">
                  <c:v>54.643000000000001</c:v>
                </c:pt>
                <c:pt idx="54">
                  <c:v>50.329000000000001</c:v>
                </c:pt>
                <c:pt idx="55">
                  <c:v>48.15</c:v>
                </c:pt>
                <c:pt idx="56">
                  <c:v>48.15</c:v>
                </c:pt>
                <c:pt idx="57">
                  <c:v>48.15</c:v>
                </c:pt>
                <c:pt idx="58">
                  <c:v>48.15</c:v>
                </c:pt>
                <c:pt idx="59">
                  <c:v>48.15</c:v>
                </c:pt>
                <c:pt idx="60">
                  <c:v>48.15</c:v>
                </c:pt>
                <c:pt idx="61">
                  <c:v>48.15</c:v>
                </c:pt>
                <c:pt idx="62">
                  <c:v>48.15</c:v>
                </c:pt>
                <c:pt idx="63">
                  <c:v>48.15</c:v>
                </c:pt>
                <c:pt idx="64">
                  <c:v>48.15</c:v>
                </c:pt>
                <c:pt idx="65">
                  <c:v>47.103000000000002</c:v>
                </c:pt>
                <c:pt idx="66">
                  <c:v>42.915999999999997</c:v>
                </c:pt>
                <c:pt idx="67">
                  <c:v>41.87</c:v>
                </c:pt>
                <c:pt idx="68">
                  <c:v>41.87</c:v>
                </c:pt>
                <c:pt idx="69">
                  <c:v>41.87</c:v>
                </c:pt>
                <c:pt idx="70">
                  <c:v>41.87</c:v>
                </c:pt>
                <c:pt idx="71">
                  <c:v>41.87</c:v>
                </c:pt>
                <c:pt idx="72">
                  <c:v>41.87</c:v>
                </c:pt>
                <c:pt idx="73">
                  <c:v>41.87</c:v>
                </c:pt>
                <c:pt idx="74">
                  <c:v>41.87</c:v>
                </c:pt>
                <c:pt idx="75">
                  <c:v>41.87</c:v>
                </c:pt>
                <c:pt idx="76">
                  <c:v>41.87</c:v>
                </c:pt>
                <c:pt idx="77">
                  <c:v>41.87</c:v>
                </c:pt>
                <c:pt idx="78">
                  <c:v>41.87</c:v>
                </c:pt>
                <c:pt idx="79">
                  <c:v>41.87</c:v>
                </c:pt>
                <c:pt idx="80">
                  <c:v>40.259</c:v>
                </c:pt>
                <c:pt idx="81">
                  <c:v>40.259</c:v>
                </c:pt>
                <c:pt idx="82">
                  <c:v>40.259</c:v>
                </c:pt>
                <c:pt idx="83">
                  <c:v>40.259</c:v>
                </c:pt>
                <c:pt idx="84">
                  <c:v>40.259</c:v>
                </c:pt>
                <c:pt idx="85">
                  <c:v>40.259</c:v>
                </c:pt>
                <c:pt idx="86">
                  <c:v>40.259</c:v>
                </c:pt>
                <c:pt idx="87">
                  <c:v>40.259</c:v>
                </c:pt>
                <c:pt idx="88">
                  <c:v>40.259</c:v>
                </c:pt>
                <c:pt idx="89">
                  <c:v>40.259</c:v>
                </c:pt>
                <c:pt idx="90">
                  <c:v>38.246000000000002</c:v>
                </c:pt>
                <c:pt idx="91">
                  <c:v>36.232999999999997</c:v>
                </c:pt>
                <c:pt idx="92">
                  <c:v>36.232999999999997</c:v>
                </c:pt>
                <c:pt idx="93">
                  <c:v>36.232999999999997</c:v>
                </c:pt>
                <c:pt idx="94">
                  <c:v>36.232999999999997</c:v>
                </c:pt>
                <c:pt idx="95">
                  <c:v>36.232999999999997</c:v>
                </c:pt>
                <c:pt idx="96">
                  <c:v>36.232999999999997</c:v>
                </c:pt>
              </c:numCache>
            </c:numRef>
          </c:yVal>
          <c:smooth val="0"/>
        </c:ser>
        <c:dLbls>
          <c:showLegendKey val="0"/>
          <c:showVal val="0"/>
          <c:showCatName val="0"/>
          <c:showSerName val="0"/>
          <c:showPercent val="0"/>
          <c:showBubbleSize val="0"/>
        </c:dLbls>
        <c:axId val="882043408"/>
        <c:axId val="882052032"/>
      </c:scatterChart>
      <c:valAx>
        <c:axId val="882043408"/>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2032"/>
        <c:crosses val="autoZero"/>
        <c:crossBetween val="midCat"/>
        <c:majorUnit val="1"/>
      </c:valAx>
      <c:valAx>
        <c:axId val="88205203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43408"/>
        <c:crosses val="autoZero"/>
        <c:crossBetween val="midCat"/>
        <c:majorUnit val="20"/>
      </c:valAx>
      <c:spPr>
        <a:solidFill>
          <a:schemeClr val="bg2"/>
        </a:solidFill>
        <a:ln>
          <a:solidFill>
            <a:schemeClr val="tx1"/>
          </a:solidFill>
        </a:ln>
      </c:spPr>
    </c:plotArea>
    <c:legend>
      <c:legendPos val="r"/>
      <c:layout>
        <c:manualLayout>
          <c:xMode val="edge"/>
          <c:yMode val="edge"/>
          <c:x val="0.16432591578226638"/>
          <c:y val="0.68013519143440404"/>
          <c:w val="0.250710487276047"/>
          <c:h val="0.11953589134691497"/>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15"/>
          <c:h val="0.83794682922699193"/>
        </c:manualLayout>
      </c:layout>
      <c:scatterChart>
        <c:scatterStyle val="lineMarker"/>
        <c:varyColors val="0"/>
        <c:ser>
          <c:idx val="0"/>
          <c:order val="0"/>
          <c:tx>
            <c:strRef>
              <c:f>Sheet1!$B$1</c:f>
              <c:strCache>
                <c:ptCount val="1"/>
                <c:pt idx="0">
                  <c:v>&lt;1 year        (N=60)</c:v>
                </c:pt>
              </c:strCache>
            </c:strRef>
          </c:tx>
          <c:spPr>
            <a:ln w="41275">
              <a:solidFill>
                <a:srgbClr val="9933FF"/>
              </a:solidFill>
            </a:ln>
          </c:spPr>
          <c:marker>
            <c:symbol val="none"/>
          </c:marker>
          <c:xVal>
            <c:numRef>
              <c:f>Sheet1!$A$2:$A$98</c:f>
              <c:numCache>
                <c:formatCode>General</c:formatCode>
                <c:ptCount val="9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numCache>
            </c:numRef>
          </c:xVal>
          <c:yVal>
            <c:numRef>
              <c:f>Sheet1!$B$2:$B$98</c:f>
              <c:numCache>
                <c:formatCode>General</c:formatCode>
                <c:ptCount val="97"/>
                <c:pt idx="0">
                  <c:v>100</c:v>
                </c:pt>
                <c:pt idx="1">
                  <c:v>100</c:v>
                </c:pt>
                <c:pt idx="2">
                  <c:v>98.332999999999998</c:v>
                </c:pt>
                <c:pt idx="3">
                  <c:v>98.332999999999998</c:v>
                </c:pt>
                <c:pt idx="4">
                  <c:v>98.332999999999998</c:v>
                </c:pt>
                <c:pt idx="5">
                  <c:v>98.332999999999998</c:v>
                </c:pt>
                <c:pt idx="6">
                  <c:v>94.942999999999998</c:v>
                </c:pt>
                <c:pt idx="7">
                  <c:v>93.247</c:v>
                </c:pt>
                <c:pt idx="8">
                  <c:v>91.552000000000007</c:v>
                </c:pt>
                <c:pt idx="9">
                  <c:v>91.552000000000007</c:v>
                </c:pt>
                <c:pt idx="10">
                  <c:v>91.552000000000007</c:v>
                </c:pt>
                <c:pt idx="11">
                  <c:v>91.552000000000007</c:v>
                </c:pt>
                <c:pt idx="12">
                  <c:v>91.552000000000007</c:v>
                </c:pt>
                <c:pt idx="13">
                  <c:v>91.552000000000007</c:v>
                </c:pt>
                <c:pt idx="14">
                  <c:v>91.552000000000007</c:v>
                </c:pt>
                <c:pt idx="15">
                  <c:v>91.552000000000007</c:v>
                </c:pt>
                <c:pt idx="16">
                  <c:v>91.552000000000007</c:v>
                </c:pt>
                <c:pt idx="17">
                  <c:v>91.552000000000007</c:v>
                </c:pt>
                <c:pt idx="18">
                  <c:v>86.974000000000004</c:v>
                </c:pt>
                <c:pt idx="19">
                  <c:v>82.397000000000006</c:v>
                </c:pt>
                <c:pt idx="20">
                  <c:v>82.397000000000006</c:v>
                </c:pt>
                <c:pt idx="21">
                  <c:v>82.397000000000006</c:v>
                </c:pt>
                <c:pt idx="22">
                  <c:v>82.397000000000006</c:v>
                </c:pt>
                <c:pt idx="23">
                  <c:v>82.397000000000006</c:v>
                </c:pt>
                <c:pt idx="24">
                  <c:v>82.397000000000006</c:v>
                </c:pt>
                <c:pt idx="25">
                  <c:v>82.397000000000006</c:v>
                </c:pt>
                <c:pt idx="26">
                  <c:v>82.397000000000006</c:v>
                </c:pt>
                <c:pt idx="27">
                  <c:v>82.397000000000006</c:v>
                </c:pt>
                <c:pt idx="28">
                  <c:v>82.397000000000006</c:v>
                </c:pt>
                <c:pt idx="29">
                  <c:v>82.397000000000006</c:v>
                </c:pt>
                <c:pt idx="30">
                  <c:v>79.555000000000007</c:v>
                </c:pt>
                <c:pt idx="31">
                  <c:v>79.555000000000007</c:v>
                </c:pt>
                <c:pt idx="32">
                  <c:v>73.662000000000006</c:v>
                </c:pt>
                <c:pt idx="33">
                  <c:v>73.662000000000006</c:v>
                </c:pt>
                <c:pt idx="34">
                  <c:v>73.662000000000006</c:v>
                </c:pt>
                <c:pt idx="35">
                  <c:v>73.662000000000006</c:v>
                </c:pt>
                <c:pt idx="36">
                  <c:v>73.662000000000006</c:v>
                </c:pt>
                <c:pt idx="37">
                  <c:v>73.662000000000006</c:v>
                </c:pt>
                <c:pt idx="38">
                  <c:v>73.662000000000006</c:v>
                </c:pt>
                <c:pt idx="39">
                  <c:v>73.662000000000006</c:v>
                </c:pt>
                <c:pt idx="40">
                  <c:v>73.662000000000006</c:v>
                </c:pt>
                <c:pt idx="41">
                  <c:v>73.662000000000006</c:v>
                </c:pt>
                <c:pt idx="42">
                  <c:v>73.662000000000006</c:v>
                </c:pt>
                <c:pt idx="43">
                  <c:v>73.662000000000006</c:v>
                </c:pt>
                <c:pt idx="44">
                  <c:v>73.662000000000006</c:v>
                </c:pt>
                <c:pt idx="45">
                  <c:v>73.662000000000006</c:v>
                </c:pt>
                <c:pt idx="46">
                  <c:v>73.662000000000006</c:v>
                </c:pt>
                <c:pt idx="47">
                  <c:v>73.662000000000006</c:v>
                </c:pt>
                <c:pt idx="48">
                  <c:v>73.662000000000006</c:v>
                </c:pt>
                <c:pt idx="49">
                  <c:v>73.662000000000006</c:v>
                </c:pt>
                <c:pt idx="50">
                  <c:v>73.662000000000006</c:v>
                </c:pt>
                <c:pt idx="51">
                  <c:v>73.662000000000006</c:v>
                </c:pt>
                <c:pt idx="52">
                  <c:v>69.058000000000007</c:v>
                </c:pt>
                <c:pt idx="53">
                  <c:v>69.058000000000007</c:v>
                </c:pt>
                <c:pt idx="54">
                  <c:v>59.850999999999999</c:v>
                </c:pt>
                <c:pt idx="55">
                  <c:v>59.850999999999999</c:v>
                </c:pt>
                <c:pt idx="56">
                  <c:v>59.850999999999999</c:v>
                </c:pt>
                <c:pt idx="57">
                  <c:v>59.850999999999999</c:v>
                </c:pt>
                <c:pt idx="58">
                  <c:v>59.850999999999999</c:v>
                </c:pt>
                <c:pt idx="59">
                  <c:v>59.850999999999999</c:v>
                </c:pt>
                <c:pt idx="60">
                  <c:v>59.850999999999999</c:v>
                </c:pt>
                <c:pt idx="61">
                  <c:v>59.850999999999999</c:v>
                </c:pt>
              </c:numCache>
            </c:numRef>
          </c:yVal>
          <c:smooth val="0"/>
        </c:ser>
        <c:ser>
          <c:idx val="1"/>
          <c:order val="1"/>
          <c:tx>
            <c:strRef>
              <c:f>Sheet1!$C$1</c:f>
              <c:strCache>
                <c:ptCount val="1"/>
                <c:pt idx="0">
                  <c:v>1-5 Years     (N=79)</c:v>
                </c:pt>
              </c:strCache>
            </c:strRef>
          </c:tx>
          <c:spPr>
            <a:ln w="41275">
              <a:solidFill>
                <a:srgbClr val="FFFF00"/>
              </a:solidFill>
            </a:ln>
          </c:spPr>
          <c:marker>
            <c:symbol val="none"/>
          </c:marker>
          <c:xVal>
            <c:numRef>
              <c:f>Sheet1!$A$2:$A$98</c:f>
              <c:numCache>
                <c:formatCode>General</c:formatCode>
                <c:ptCount val="9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numCache>
            </c:numRef>
          </c:xVal>
          <c:yVal>
            <c:numRef>
              <c:f>Sheet1!$C$2:$C$98</c:f>
              <c:numCache>
                <c:formatCode>General</c:formatCode>
                <c:ptCount val="97"/>
                <c:pt idx="0">
                  <c:v>100</c:v>
                </c:pt>
                <c:pt idx="1">
                  <c:v>100</c:v>
                </c:pt>
                <c:pt idx="2">
                  <c:v>100</c:v>
                </c:pt>
                <c:pt idx="3">
                  <c:v>100</c:v>
                </c:pt>
                <c:pt idx="4">
                  <c:v>100</c:v>
                </c:pt>
                <c:pt idx="5">
                  <c:v>97.436000000000007</c:v>
                </c:pt>
                <c:pt idx="6">
                  <c:v>96.153999999999996</c:v>
                </c:pt>
                <c:pt idx="7">
                  <c:v>92.308000000000007</c:v>
                </c:pt>
                <c:pt idx="8">
                  <c:v>91.007999999999996</c:v>
                </c:pt>
                <c:pt idx="9">
                  <c:v>91.007999999999996</c:v>
                </c:pt>
                <c:pt idx="10">
                  <c:v>91.007999999999996</c:v>
                </c:pt>
                <c:pt idx="11">
                  <c:v>91.007999999999996</c:v>
                </c:pt>
                <c:pt idx="12">
                  <c:v>91.007999999999996</c:v>
                </c:pt>
                <c:pt idx="13">
                  <c:v>91.007999999999996</c:v>
                </c:pt>
                <c:pt idx="14">
                  <c:v>91.007999999999996</c:v>
                </c:pt>
                <c:pt idx="15">
                  <c:v>91.007999999999996</c:v>
                </c:pt>
                <c:pt idx="16">
                  <c:v>91.007999999999996</c:v>
                </c:pt>
                <c:pt idx="17">
                  <c:v>89.186999999999998</c:v>
                </c:pt>
                <c:pt idx="18">
                  <c:v>87.367000000000004</c:v>
                </c:pt>
                <c:pt idx="19">
                  <c:v>83.727000000000004</c:v>
                </c:pt>
                <c:pt idx="20">
                  <c:v>81.906999999999996</c:v>
                </c:pt>
                <c:pt idx="21">
                  <c:v>81.906999999999996</c:v>
                </c:pt>
                <c:pt idx="22">
                  <c:v>81.906999999999996</c:v>
                </c:pt>
                <c:pt idx="23">
                  <c:v>81.906999999999996</c:v>
                </c:pt>
                <c:pt idx="24">
                  <c:v>81.906999999999996</c:v>
                </c:pt>
                <c:pt idx="25">
                  <c:v>81.906999999999996</c:v>
                </c:pt>
                <c:pt idx="26">
                  <c:v>81.906999999999996</c:v>
                </c:pt>
                <c:pt idx="27">
                  <c:v>81.906999999999996</c:v>
                </c:pt>
                <c:pt idx="28">
                  <c:v>81.906999999999996</c:v>
                </c:pt>
                <c:pt idx="29">
                  <c:v>81.906999999999996</c:v>
                </c:pt>
                <c:pt idx="30">
                  <c:v>77.706000000000003</c:v>
                </c:pt>
                <c:pt idx="31">
                  <c:v>75.605999999999995</c:v>
                </c:pt>
                <c:pt idx="32">
                  <c:v>75.605999999999995</c:v>
                </c:pt>
                <c:pt idx="33">
                  <c:v>75.605999999999995</c:v>
                </c:pt>
                <c:pt idx="34">
                  <c:v>75.605999999999995</c:v>
                </c:pt>
                <c:pt idx="35">
                  <c:v>75.605999999999995</c:v>
                </c:pt>
                <c:pt idx="36">
                  <c:v>75.605999999999995</c:v>
                </c:pt>
                <c:pt idx="37">
                  <c:v>75.605999999999995</c:v>
                </c:pt>
                <c:pt idx="38">
                  <c:v>72.805999999999997</c:v>
                </c:pt>
                <c:pt idx="39">
                  <c:v>72.805999999999997</c:v>
                </c:pt>
                <c:pt idx="40">
                  <c:v>72.805999999999997</c:v>
                </c:pt>
                <c:pt idx="41">
                  <c:v>72.805999999999997</c:v>
                </c:pt>
                <c:pt idx="42">
                  <c:v>70.006</c:v>
                </c:pt>
                <c:pt idx="43">
                  <c:v>64.405000000000001</c:v>
                </c:pt>
                <c:pt idx="44">
                  <c:v>61.478000000000002</c:v>
                </c:pt>
                <c:pt idx="45">
                  <c:v>61.478000000000002</c:v>
                </c:pt>
                <c:pt idx="46">
                  <c:v>61.478000000000002</c:v>
                </c:pt>
                <c:pt idx="47">
                  <c:v>61.478000000000002</c:v>
                </c:pt>
                <c:pt idx="48">
                  <c:v>61.478000000000002</c:v>
                </c:pt>
                <c:pt idx="49">
                  <c:v>61.478000000000002</c:v>
                </c:pt>
                <c:pt idx="50">
                  <c:v>61.478000000000002</c:v>
                </c:pt>
                <c:pt idx="51">
                  <c:v>61.478000000000002</c:v>
                </c:pt>
                <c:pt idx="52">
                  <c:v>61.478000000000002</c:v>
                </c:pt>
                <c:pt idx="53">
                  <c:v>61.478000000000002</c:v>
                </c:pt>
                <c:pt idx="54">
                  <c:v>61.478000000000002</c:v>
                </c:pt>
                <c:pt idx="55">
                  <c:v>61.478000000000002</c:v>
                </c:pt>
                <c:pt idx="56">
                  <c:v>61.478000000000002</c:v>
                </c:pt>
                <c:pt idx="57">
                  <c:v>61.478000000000002</c:v>
                </c:pt>
                <c:pt idx="58">
                  <c:v>61.478000000000002</c:v>
                </c:pt>
                <c:pt idx="59">
                  <c:v>61.478000000000002</c:v>
                </c:pt>
                <c:pt idx="60">
                  <c:v>61.478000000000002</c:v>
                </c:pt>
                <c:pt idx="61">
                  <c:v>61.478000000000002</c:v>
                </c:pt>
                <c:pt idx="62">
                  <c:v>61.478000000000002</c:v>
                </c:pt>
                <c:pt idx="63">
                  <c:v>61.478000000000002</c:v>
                </c:pt>
                <c:pt idx="64">
                  <c:v>56.354999999999997</c:v>
                </c:pt>
                <c:pt idx="65">
                  <c:v>56.354999999999997</c:v>
                </c:pt>
                <c:pt idx="66">
                  <c:v>56.354999999999997</c:v>
                </c:pt>
                <c:pt idx="67">
                  <c:v>56.354999999999997</c:v>
                </c:pt>
                <c:pt idx="68">
                  <c:v>56.354999999999997</c:v>
                </c:pt>
                <c:pt idx="69">
                  <c:v>56.354999999999997</c:v>
                </c:pt>
                <c:pt idx="70">
                  <c:v>56.354999999999997</c:v>
                </c:pt>
                <c:pt idx="71">
                  <c:v>56.354999999999997</c:v>
                </c:pt>
                <c:pt idx="72">
                  <c:v>56.354999999999997</c:v>
                </c:pt>
                <c:pt idx="73">
                  <c:v>56.354999999999997</c:v>
                </c:pt>
                <c:pt idx="74">
                  <c:v>56.354999999999997</c:v>
                </c:pt>
                <c:pt idx="75">
                  <c:v>56.354999999999997</c:v>
                </c:pt>
                <c:pt idx="76">
                  <c:v>56.354999999999997</c:v>
                </c:pt>
                <c:pt idx="77">
                  <c:v>56.354999999999997</c:v>
                </c:pt>
                <c:pt idx="78">
                  <c:v>56.354999999999997</c:v>
                </c:pt>
                <c:pt idx="79">
                  <c:v>56.354999999999997</c:v>
                </c:pt>
              </c:numCache>
            </c:numRef>
          </c:yVal>
          <c:smooth val="0"/>
        </c:ser>
        <c:ser>
          <c:idx val="2"/>
          <c:order val="2"/>
          <c:tx>
            <c:strRef>
              <c:f>Sheet1!$D$1</c:f>
              <c:strCache>
                <c:ptCount val="1"/>
                <c:pt idx="0">
                  <c:v>6-10 Years   (N=128)</c:v>
                </c:pt>
              </c:strCache>
            </c:strRef>
          </c:tx>
          <c:spPr>
            <a:ln w="41275">
              <a:solidFill>
                <a:srgbClr val="FF0000"/>
              </a:solidFill>
            </a:ln>
          </c:spPr>
          <c:marker>
            <c:symbol val="none"/>
          </c:marker>
          <c:xVal>
            <c:numRef>
              <c:f>Sheet1!$A$2:$A$98</c:f>
              <c:numCache>
                <c:formatCode>General</c:formatCode>
                <c:ptCount val="9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numCache>
            </c:numRef>
          </c:xVal>
          <c:yVal>
            <c:numRef>
              <c:f>Sheet1!$D$2:$D$98</c:f>
              <c:numCache>
                <c:formatCode>General</c:formatCode>
                <c:ptCount val="97"/>
                <c:pt idx="0">
                  <c:v>100</c:v>
                </c:pt>
                <c:pt idx="1">
                  <c:v>100</c:v>
                </c:pt>
                <c:pt idx="2">
                  <c:v>100</c:v>
                </c:pt>
                <c:pt idx="3">
                  <c:v>100</c:v>
                </c:pt>
                <c:pt idx="4">
                  <c:v>99.212999999999994</c:v>
                </c:pt>
                <c:pt idx="5">
                  <c:v>98.412000000000006</c:v>
                </c:pt>
                <c:pt idx="6">
                  <c:v>94.412000000000006</c:v>
                </c:pt>
                <c:pt idx="7">
                  <c:v>88.79</c:v>
                </c:pt>
                <c:pt idx="8">
                  <c:v>87.983000000000004</c:v>
                </c:pt>
                <c:pt idx="9">
                  <c:v>87.168000000000006</c:v>
                </c:pt>
                <c:pt idx="10">
                  <c:v>87.168000000000006</c:v>
                </c:pt>
                <c:pt idx="11">
                  <c:v>87.168000000000006</c:v>
                </c:pt>
                <c:pt idx="12">
                  <c:v>87.168000000000006</c:v>
                </c:pt>
                <c:pt idx="13">
                  <c:v>87.168000000000006</c:v>
                </c:pt>
                <c:pt idx="14">
                  <c:v>87.168000000000006</c:v>
                </c:pt>
                <c:pt idx="15">
                  <c:v>87.168000000000006</c:v>
                </c:pt>
                <c:pt idx="16">
                  <c:v>87.168000000000006</c:v>
                </c:pt>
                <c:pt idx="17">
                  <c:v>85.042000000000002</c:v>
                </c:pt>
                <c:pt idx="18">
                  <c:v>81.852999999999994</c:v>
                </c:pt>
                <c:pt idx="19">
                  <c:v>76.537999999999997</c:v>
                </c:pt>
                <c:pt idx="20">
                  <c:v>74.412000000000006</c:v>
                </c:pt>
                <c:pt idx="21">
                  <c:v>71.222999999999999</c:v>
                </c:pt>
                <c:pt idx="22">
                  <c:v>71.222999999999999</c:v>
                </c:pt>
                <c:pt idx="23">
                  <c:v>71.222999999999999</c:v>
                </c:pt>
                <c:pt idx="24">
                  <c:v>71.222999999999999</c:v>
                </c:pt>
                <c:pt idx="25">
                  <c:v>71.222999999999999</c:v>
                </c:pt>
                <c:pt idx="26">
                  <c:v>71.222999999999999</c:v>
                </c:pt>
                <c:pt idx="27">
                  <c:v>71.222999999999999</c:v>
                </c:pt>
                <c:pt idx="28">
                  <c:v>71.222999999999999</c:v>
                </c:pt>
                <c:pt idx="29">
                  <c:v>68.584999999999994</c:v>
                </c:pt>
                <c:pt idx="30">
                  <c:v>63.308999999999997</c:v>
                </c:pt>
                <c:pt idx="31">
                  <c:v>58.033000000000001</c:v>
                </c:pt>
                <c:pt idx="32">
                  <c:v>58.033000000000001</c:v>
                </c:pt>
                <c:pt idx="33">
                  <c:v>56.713999999999999</c:v>
                </c:pt>
                <c:pt idx="34">
                  <c:v>56.713999999999999</c:v>
                </c:pt>
                <c:pt idx="35">
                  <c:v>56.713999999999999</c:v>
                </c:pt>
                <c:pt idx="36">
                  <c:v>56.713999999999999</c:v>
                </c:pt>
                <c:pt idx="37">
                  <c:v>56.713999999999999</c:v>
                </c:pt>
                <c:pt idx="38">
                  <c:v>56.713999999999999</c:v>
                </c:pt>
                <c:pt idx="39">
                  <c:v>56.713999999999999</c:v>
                </c:pt>
                <c:pt idx="40">
                  <c:v>56.713999999999999</c:v>
                </c:pt>
                <c:pt idx="41">
                  <c:v>56.713999999999999</c:v>
                </c:pt>
                <c:pt idx="42">
                  <c:v>56.713999999999999</c:v>
                </c:pt>
                <c:pt idx="43">
                  <c:v>53.473999999999997</c:v>
                </c:pt>
                <c:pt idx="44">
                  <c:v>53.473999999999997</c:v>
                </c:pt>
                <c:pt idx="45">
                  <c:v>53.473999999999997</c:v>
                </c:pt>
                <c:pt idx="46">
                  <c:v>53.473999999999997</c:v>
                </c:pt>
                <c:pt idx="47">
                  <c:v>53.473999999999997</c:v>
                </c:pt>
                <c:pt idx="48">
                  <c:v>53.473999999999997</c:v>
                </c:pt>
                <c:pt idx="49">
                  <c:v>53.473999999999997</c:v>
                </c:pt>
                <c:pt idx="50">
                  <c:v>51.493000000000002</c:v>
                </c:pt>
                <c:pt idx="51">
                  <c:v>51.493000000000002</c:v>
                </c:pt>
                <c:pt idx="52">
                  <c:v>51.493000000000002</c:v>
                </c:pt>
                <c:pt idx="53">
                  <c:v>51.493000000000002</c:v>
                </c:pt>
                <c:pt idx="54">
                  <c:v>49.433</c:v>
                </c:pt>
                <c:pt idx="55">
                  <c:v>47.283999999999999</c:v>
                </c:pt>
                <c:pt idx="56">
                  <c:v>47.283999999999999</c:v>
                </c:pt>
                <c:pt idx="57">
                  <c:v>47.283999999999999</c:v>
                </c:pt>
                <c:pt idx="58">
                  <c:v>47.283999999999999</c:v>
                </c:pt>
                <c:pt idx="59">
                  <c:v>47.283999999999999</c:v>
                </c:pt>
                <c:pt idx="60">
                  <c:v>47.283999999999999</c:v>
                </c:pt>
                <c:pt idx="61">
                  <c:v>47.283999999999999</c:v>
                </c:pt>
                <c:pt idx="62">
                  <c:v>47.283999999999999</c:v>
                </c:pt>
                <c:pt idx="63">
                  <c:v>47.283999999999999</c:v>
                </c:pt>
                <c:pt idx="64">
                  <c:v>47.283999999999999</c:v>
                </c:pt>
                <c:pt idx="65">
                  <c:v>47.283999999999999</c:v>
                </c:pt>
                <c:pt idx="66">
                  <c:v>44.656999999999996</c:v>
                </c:pt>
                <c:pt idx="67">
                  <c:v>42.03</c:v>
                </c:pt>
                <c:pt idx="68">
                  <c:v>39.402999999999999</c:v>
                </c:pt>
                <c:pt idx="69">
                  <c:v>39.402999999999999</c:v>
                </c:pt>
                <c:pt idx="70">
                  <c:v>39.402999999999999</c:v>
                </c:pt>
                <c:pt idx="71">
                  <c:v>39.402999999999999</c:v>
                </c:pt>
                <c:pt idx="72">
                  <c:v>39.402999999999999</c:v>
                </c:pt>
                <c:pt idx="73">
                  <c:v>39.402999999999999</c:v>
                </c:pt>
                <c:pt idx="74">
                  <c:v>39.402999999999999</c:v>
                </c:pt>
                <c:pt idx="75">
                  <c:v>39.402999999999999</c:v>
                </c:pt>
                <c:pt idx="76">
                  <c:v>39.402999999999999</c:v>
                </c:pt>
                <c:pt idx="77">
                  <c:v>36.119999999999997</c:v>
                </c:pt>
                <c:pt idx="78">
                  <c:v>36.119999999999997</c:v>
                </c:pt>
                <c:pt idx="79">
                  <c:v>36.119999999999997</c:v>
                </c:pt>
                <c:pt idx="80">
                  <c:v>36.119999999999997</c:v>
                </c:pt>
                <c:pt idx="81">
                  <c:v>36.119999999999997</c:v>
                </c:pt>
                <c:pt idx="82">
                  <c:v>36.119999999999997</c:v>
                </c:pt>
                <c:pt idx="83">
                  <c:v>36.119999999999997</c:v>
                </c:pt>
                <c:pt idx="84">
                  <c:v>36.119999999999997</c:v>
                </c:pt>
              </c:numCache>
            </c:numRef>
          </c:yVal>
          <c:smooth val="0"/>
        </c:ser>
        <c:ser>
          <c:idx val="3"/>
          <c:order val="3"/>
          <c:tx>
            <c:strRef>
              <c:f>Sheet1!$E$1</c:f>
              <c:strCache>
                <c:ptCount val="1"/>
                <c:pt idx="0">
                  <c:v>11-17 years (N=476)</c:v>
                </c:pt>
              </c:strCache>
            </c:strRef>
          </c:tx>
          <c:spPr>
            <a:ln w="41275">
              <a:solidFill>
                <a:srgbClr val="00FF00"/>
              </a:solidFill>
            </a:ln>
          </c:spPr>
          <c:marker>
            <c:symbol val="none"/>
          </c:marker>
          <c:xVal>
            <c:numRef>
              <c:f>Sheet1!$A$2:$A$98</c:f>
              <c:numCache>
                <c:formatCode>General</c:formatCode>
                <c:ptCount val="9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numCache>
            </c:numRef>
          </c:xVal>
          <c:yVal>
            <c:numRef>
              <c:f>Sheet1!$E$2:$E$98</c:f>
              <c:numCache>
                <c:formatCode>General</c:formatCode>
                <c:ptCount val="97"/>
                <c:pt idx="0">
                  <c:v>100</c:v>
                </c:pt>
                <c:pt idx="1">
                  <c:v>100</c:v>
                </c:pt>
                <c:pt idx="2">
                  <c:v>99.58</c:v>
                </c:pt>
                <c:pt idx="3">
                  <c:v>99.16</c:v>
                </c:pt>
                <c:pt idx="4">
                  <c:v>98.948999999999998</c:v>
                </c:pt>
                <c:pt idx="5">
                  <c:v>96.837999999999994</c:v>
                </c:pt>
                <c:pt idx="6">
                  <c:v>93.44</c:v>
                </c:pt>
                <c:pt idx="7">
                  <c:v>87.266999999999996</c:v>
                </c:pt>
                <c:pt idx="8">
                  <c:v>86.409000000000006</c:v>
                </c:pt>
                <c:pt idx="9">
                  <c:v>85.76</c:v>
                </c:pt>
                <c:pt idx="10">
                  <c:v>85.76</c:v>
                </c:pt>
                <c:pt idx="11">
                  <c:v>85.76</c:v>
                </c:pt>
                <c:pt idx="12">
                  <c:v>85.76</c:v>
                </c:pt>
                <c:pt idx="13">
                  <c:v>85.76</c:v>
                </c:pt>
                <c:pt idx="14">
                  <c:v>85.76</c:v>
                </c:pt>
                <c:pt idx="15">
                  <c:v>85.477999999999994</c:v>
                </c:pt>
                <c:pt idx="16">
                  <c:v>83.497</c:v>
                </c:pt>
                <c:pt idx="17">
                  <c:v>82.078999999999994</c:v>
                </c:pt>
                <c:pt idx="18">
                  <c:v>77.528000000000006</c:v>
                </c:pt>
                <c:pt idx="19">
                  <c:v>72.652000000000001</c:v>
                </c:pt>
                <c:pt idx="20">
                  <c:v>71.209999999999994</c:v>
                </c:pt>
                <c:pt idx="21">
                  <c:v>70.92</c:v>
                </c:pt>
                <c:pt idx="22">
                  <c:v>70.623000000000005</c:v>
                </c:pt>
                <c:pt idx="23">
                  <c:v>70.623000000000005</c:v>
                </c:pt>
                <c:pt idx="24">
                  <c:v>70.623000000000005</c:v>
                </c:pt>
                <c:pt idx="25">
                  <c:v>70.623000000000005</c:v>
                </c:pt>
                <c:pt idx="26">
                  <c:v>70.623000000000005</c:v>
                </c:pt>
                <c:pt idx="27">
                  <c:v>70.623000000000005</c:v>
                </c:pt>
                <c:pt idx="28">
                  <c:v>70.263000000000005</c:v>
                </c:pt>
                <c:pt idx="29">
                  <c:v>68.453000000000003</c:v>
                </c:pt>
                <c:pt idx="30">
                  <c:v>66.28</c:v>
                </c:pt>
                <c:pt idx="31">
                  <c:v>61.21</c:v>
                </c:pt>
                <c:pt idx="32">
                  <c:v>60.484999999999999</c:v>
                </c:pt>
                <c:pt idx="33">
                  <c:v>60.121000000000002</c:v>
                </c:pt>
                <c:pt idx="34">
                  <c:v>60.121000000000002</c:v>
                </c:pt>
                <c:pt idx="35">
                  <c:v>60.121000000000002</c:v>
                </c:pt>
                <c:pt idx="36">
                  <c:v>60.121000000000002</c:v>
                </c:pt>
                <c:pt idx="37">
                  <c:v>60.121000000000002</c:v>
                </c:pt>
                <c:pt idx="38">
                  <c:v>60.121000000000002</c:v>
                </c:pt>
                <c:pt idx="39">
                  <c:v>60.121000000000002</c:v>
                </c:pt>
                <c:pt idx="40">
                  <c:v>59.688000000000002</c:v>
                </c:pt>
                <c:pt idx="41">
                  <c:v>56.222000000000001</c:v>
                </c:pt>
                <c:pt idx="42">
                  <c:v>53.606999999999999</c:v>
                </c:pt>
                <c:pt idx="43">
                  <c:v>51.42</c:v>
                </c:pt>
                <c:pt idx="44">
                  <c:v>51.42</c:v>
                </c:pt>
                <c:pt idx="45">
                  <c:v>50.960999999999999</c:v>
                </c:pt>
                <c:pt idx="46">
                  <c:v>50.960999999999999</c:v>
                </c:pt>
                <c:pt idx="47">
                  <c:v>50.960999999999999</c:v>
                </c:pt>
                <c:pt idx="48">
                  <c:v>50.960999999999999</c:v>
                </c:pt>
                <c:pt idx="49">
                  <c:v>50.960999999999999</c:v>
                </c:pt>
                <c:pt idx="50">
                  <c:v>50.960999999999999</c:v>
                </c:pt>
                <c:pt idx="51">
                  <c:v>50.960999999999999</c:v>
                </c:pt>
                <c:pt idx="52">
                  <c:v>50.395000000000003</c:v>
                </c:pt>
                <c:pt idx="53">
                  <c:v>48.13</c:v>
                </c:pt>
                <c:pt idx="54">
                  <c:v>45.298999999999999</c:v>
                </c:pt>
                <c:pt idx="55">
                  <c:v>40.753</c:v>
                </c:pt>
                <c:pt idx="56">
                  <c:v>40.753</c:v>
                </c:pt>
                <c:pt idx="57">
                  <c:v>40.753</c:v>
                </c:pt>
                <c:pt idx="58">
                  <c:v>40.753</c:v>
                </c:pt>
                <c:pt idx="59">
                  <c:v>40.753</c:v>
                </c:pt>
                <c:pt idx="60">
                  <c:v>40.753</c:v>
                </c:pt>
                <c:pt idx="61">
                  <c:v>40.753</c:v>
                </c:pt>
                <c:pt idx="62">
                  <c:v>40.753</c:v>
                </c:pt>
                <c:pt idx="63">
                  <c:v>40.753</c:v>
                </c:pt>
                <c:pt idx="64">
                  <c:v>40.753</c:v>
                </c:pt>
                <c:pt idx="65">
                  <c:v>39.122999999999998</c:v>
                </c:pt>
                <c:pt idx="66">
                  <c:v>35.862000000000002</c:v>
                </c:pt>
                <c:pt idx="67">
                  <c:v>35.046999999999997</c:v>
                </c:pt>
                <c:pt idx="68">
                  <c:v>35.046999999999997</c:v>
                </c:pt>
                <c:pt idx="69">
                  <c:v>35.046999999999997</c:v>
                </c:pt>
                <c:pt idx="70">
                  <c:v>35.046999999999997</c:v>
                </c:pt>
                <c:pt idx="71">
                  <c:v>35.046999999999997</c:v>
                </c:pt>
                <c:pt idx="72">
                  <c:v>35.046999999999997</c:v>
                </c:pt>
                <c:pt idx="73">
                  <c:v>35.046999999999997</c:v>
                </c:pt>
                <c:pt idx="74">
                  <c:v>35.046999999999997</c:v>
                </c:pt>
                <c:pt idx="75">
                  <c:v>34.045999999999999</c:v>
                </c:pt>
                <c:pt idx="76">
                  <c:v>34.045999999999999</c:v>
                </c:pt>
                <c:pt idx="77">
                  <c:v>32.981999999999999</c:v>
                </c:pt>
                <c:pt idx="78">
                  <c:v>32.981999999999999</c:v>
                </c:pt>
                <c:pt idx="79">
                  <c:v>30.853999999999999</c:v>
                </c:pt>
                <c:pt idx="80">
                  <c:v>29.712</c:v>
                </c:pt>
                <c:pt idx="81">
                  <c:v>29.712</c:v>
                </c:pt>
                <c:pt idx="82">
                  <c:v>29.712</c:v>
                </c:pt>
                <c:pt idx="83">
                  <c:v>29.712</c:v>
                </c:pt>
                <c:pt idx="84">
                  <c:v>29.712</c:v>
                </c:pt>
                <c:pt idx="85">
                  <c:v>29.712</c:v>
                </c:pt>
                <c:pt idx="86">
                  <c:v>29.712</c:v>
                </c:pt>
                <c:pt idx="87">
                  <c:v>29.712</c:v>
                </c:pt>
                <c:pt idx="88">
                  <c:v>29.712</c:v>
                </c:pt>
                <c:pt idx="89">
                  <c:v>28.474</c:v>
                </c:pt>
                <c:pt idx="90">
                  <c:v>27.236000000000001</c:v>
                </c:pt>
                <c:pt idx="91">
                  <c:v>25.998000000000001</c:v>
                </c:pt>
                <c:pt idx="92">
                  <c:v>25.998000000000001</c:v>
                </c:pt>
                <c:pt idx="93">
                  <c:v>25.998000000000001</c:v>
                </c:pt>
                <c:pt idx="94">
                  <c:v>25.998000000000001</c:v>
                </c:pt>
                <c:pt idx="95">
                  <c:v>25.998000000000001</c:v>
                </c:pt>
                <c:pt idx="96">
                  <c:v>25.998000000000001</c:v>
                </c:pt>
              </c:numCache>
            </c:numRef>
          </c:yVal>
          <c:smooth val="0"/>
        </c:ser>
        <c:dLbls>
          <c:showLegendKey val="0"/>
          <c:showVal val="0"/>
          <c:showCatName val="0"/>
          <c:showSerName val="0"/>
          <c:showPercent val="0"/>
          <c:showBubbleSize val="0"/>
        </c:dLbls>
        <c:axId val="882032432"/>
        <c:axId val="882053208"/>
      </c:scatterChart>
      <c:valAx>
        <c:axId val="882032432"/>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3208"/>
        <c:crosses val="autoZero"/>
        <c:crossBetween val="midCat"/>
        <c:majorUnit val="1"/>
      </c:valAx>
      <c:valAx>
        <c:axId val="88205320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32432"/>
        <c:crosses val="autoZero"/>
        <c:crossBetween val="midCat"/>
        <c:majorUnit val="20"/>
      </c:valAx>
      <c:spPr>
        <a:solidFill>
          <a:schemeClr val="bg2"/>
        </a:solidFill>
        <a:ln>
          <a:solidFill>
            <a:schemeClr val="tx1"/>
          </a:solidFill>
        </a:ln>
      </c:spPr>
    </c:plotArea>
    <c:legend>
      <c:legendPos val="r"/>
      <c:layout>
        <c:manualLayout>
          <c:xMode val="edge"/>
          <c:yMode val="edge"/>
          <c:x val="0.14069321533923304"/>
          <c:y val="0.57832423164846325"/>
          <c:w val="0.25104719764011779"/>
          <c:h val="0.2429277791888919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48"/>
          <c:h val="0.80568876471086259"/>
        </c:manualLayout>
      </c:layout>
      <c:scatterChart>
        <c:scatterStyle val="lineMarker"/>
        <c:varyColors val="0"/>
        <c:ser>
          <c:idx val="0"/>
          <c:order val="0"/>
          <c:tx>
            <c:strRef>
              <c:f>Sheet1!$B$1</c:f>
              <c:strCache>
                <c:ptCount val="1"/>
                <c:pt idx="0">
                  <c:v>Cystic Fibrosis (N=398)</c:v>
                </c:pt>
              </c:strCache>
            </c:strRef>
          </c:tx>
          <c:spPr>
            <a:ln w="41275">
              <a:solidFill>
                <a:srgbClr val="4DEAF1"/>
              </a:solidFill>
            </a:ln>
          </c:spPr>
          <c:marker>
            <c:symbol val="none"/>
          </c:marker>
          <c:xVal>
            <c:numRef>
              <c:f>Sheet1!$A$2:$A$98</c:f>
              <c:numCache>
                <c:formatCode>General</c:formatCode>
                <c:ptCount val="9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numCache>
            </c:numRef>
          </c:xVal>
          <c:yVal>
            <c:numRef>
              <c:f>Sheet1!$B$2:$B$98</c:f>
              <c:numCache>
                <c:formatCode>General</c:formatCode>
                <c:ptCount val="97"/>
                <c:pt idx="0">
                  <c:v>100</c:v>
                </c:pt>
                <c:pt idx="1">
                  <c:v>100</c:v>
                </c:pt>
                <c:pt idx="2">
                  <c:v>100</c:v>
                </c:pt>
                <c:pt idx="3">
                  <c:v>99.497</c:v>
                </c:pt>
                <c:pt idx="4">
                  <c:v>98.992999999999995</c:v>
                </c:pt>
                <c:pt idx="5">
                  <c:v>97.221000000000004</c:v>
                </c:pt>
                <c:pt idx="6">
                  <c:v>94.429000000000002</c:v>
                </c:pt>
                <c:pt idx="7">
                  <c:v>88.314999999999998</c:v>
                </c:pt>
                <c:pt idx="8">
                  <c:v>87.284999999999997</c:v>
                </c:pt>
                <c:pt idx="9">
                  <c:v>86.248999999999995</c:v>
                </c:pt>
                <c:pt idx="10">
                  <c:v>86.248999999999995</c:v>
                </c:pt>
                <c:pt idx="11">
                  <c:v>86.248999999999995</c:v>
                </c:pt>
                <c:pt idx="12">
                  <c:v>86.248999999999995</c:v>
                </c:pt>
                <c:pt idx="13">
                  <c:v>86.248999999999995</c:v>
                </c:pt>
                <c:pt idx="14">
                  <c:v>86.248999999999995</c:v>
                </c:pt>
                <c:pt idx="15">
                  <c:v>85.912000000000006</c:v>
                </c:pt>
                <c:pt idx="16">
                  <c:v>83.882000000000005</c:v>
                </c:pt>
                <c:pt idx="17">
                  <c:v>81.515000000000001</c:v>
                </c:pt>
                <c:pt idx="18">
                  <c:v>76.430999999999997</c:v>
                </c:pt>
                <c:pt idx="19">
                  <c:v>71.304000000000002</c:v>
                </c:pt>
                <c:pt idx="20">
                  <c:v>69.59</c:v>
                </c:pt>
                <c:pt idx="21">
                  <c:v>68.552999999999997</c:v>
                </c:pt>
                <c:pt idx="22">
                  <c:v>68.552999999999997</c:v>
                </c:pt>
                <c:pt idx="23">
                  <c:v>68.552999999999997</c:v>
                </c:pt>
                <c:pt idx="24">
                  <c:v>68.552999999999997</c:v>
                </c:pt>
                <c:pt idx="25">
                  <c:v>68.552999999999997</c:v>
                </c:pt>
                <c:pt idx="26">
                  <c:v>68.552999999999997</c:v>
                </c:pt>
                <c:pt idx="27">
                  <c:v>68.552999999999997</c:v>
                </c:pt>
                <c:pt idx="28">
                  <c:v>68.552999999999997</c:v>
                </c:pt>
                <c:pt idx="29">
                  <c:v>67.228999999999999</c:v>
                </c:pt>
                <c:pt idx="30">
                  <c:v>66.344999999999999</c:v>
                </c:pt>
                <c:pt idx="31">
                  <c:v>61.478999999999999</c:v>
                </c:pt>
                <c:pt idx="32">
                  <c:v>60.594999999999999</c:v>
                </c:pt>
                <c:pt idx="33">
                  <c:v>59.707000000000001</c:v>
                </c:pt>
                <c:pt idx="34">
                  <c:v>59.707000000000001</c:v>
                </c:pt>
                <c:pt idx="35">
                  <c:v>59.707000000000001</c:v>
                </c:pt>
                <c:pt idx="36">
                  <c:v>59.707000000000001</c:v>
                </c:pt>
                <c:pt idx="37">
                  <c:v>59.707000000000001</c:v>
                </c:pt>
                <c:pt idx="38">
                  <c:v>59.707000000000001</c:v>
                </c:pt>
                <c:pt idx="39">
                  <c:v>59.707000000000001</c:v>
                </c:pt>
                <c:pt idx="40">
                  <c:v>59.154000000000003</c:v>
                </c:pt>
                <c:pt idx="41">
                  <c:v>56.39</c:v>
                </c:pt>
                <c:pt idx="42">
                  <c:v>54.731000000000002</c:v>
                </c:pt>
                <c:pt idx="43">
                  <c:v>52.508000000000003</c:v>
                </c:pt>
                <c:pt idx="44">
                  <c:v>52.508000000000003</c:v>
                </c:pt>
                <c:pt idx="45">
                  <c:v>52.508000000000003</c:v>
                </c:pt>
                <c:pt idx="46">
                  <c:v>52.508000000000003</c:v>
                </c:pt>
                <c:pt idx="47">
                  <c:v>52.508000000000003</c:v>
                </c:pt>
                <c:pt idx="48">
                  <c:v>52.508000000000003</c:v>
                </c:pt>
                <c:pt idx="49">
                  <c:v>52.508000000000003</c:v>
                </c:pt>
                <c:pt idx="50">
                  <c:v>51.768999999999998</c:v>
                </c:pt>
                <c:pt idx="51">
                  <c:v>51.768999999999998</c:v>
                </c:pt>
                <c:pt idx="52">
                  <c:v>51.768999999999998</c:v>
                </c:pt>
                <c:pt idx="53">
                  <c:v>51.029000000000003</c:v>
                </c:pt>
                <c:pt idx="54">
                  <c:v>47.331000000000003</c:v>
                </c:pt>
                <c:pt idx="55">
                  <c:v>43.582999999999998</c:v>
                </c:pt>
                <c:pt idx="56">
                  <c:v>43.582999999999998</c:v>
                </c:pt>
                <c:pt idx="57">
                  <c:v>43.582999999999998</c:v>
                </c:pt>
                <c:pt idx="58">
                  <c:v>43.582999999999998</c:v>
                </c:pt>
                <c:pt idx="59">
                  <c:v>43.582999999999998</c:v>
                </c:pt>
                <c:pt idx="60">
                  <c:v>43.582999999999998</c:v>
                </c:pt>
                <c:pt idx="61">
                  <c:v>43.582999999999998</c:v>
                </c:pt>
                <c:pt idx="62">
                  <c:v>43.582999999999998</c:v>
                </c:pt>
                <c:pt idx="63">
                  <c:v>43.582999999999998</c:v>
                </c:pt>
                <c:pt idx="64">
                  <c:v>43.582999999999998</c:v>
                </c:pt>
                <c:pt idx="65">
                  <c:v>41.555999999999997</c:v>
                </c:pt>
                <c:pt idx="66">
                  <c:v>38.515999999999998</c:v>
                </c:pt>
                <c:pt idx="67">
                  <c:v>37.502000000000002</c:v>
                </c:pt>
                <c:pt idx="68">
                  <c:v>36.488</c:v>
                </c:pt>
                <c:pt idx="69">
                  <c:v>36.488</c:v>
                </c:pt>
                <c:pt idx="70">
                  <c:v>36.488</c:v>
                </c:pt>
                <c:pt idx="71">
                  <c:v>36.488</c:v>
                </c:pt>
                <c:pt idx="72">
                  <c:v>36.488</c:v>
                </c:pt>
                <c:pt idx="73">
                  <c:v>36.488</c:v>
                </c:pt>
                <c:pt idx="74">
                  <c:v>36.488</c:v>
                </c:pt>
                <c:pt idx="75">
                  <c:v>35.271999999999998</c:v>
                </c:pt>
                <c:pt idx="76">
                  <c:v>35.271999999999998</c:v>
                </c:pt>
                <c:pt idx="77">
                  <c:v>32.753</c:v>
                </c:pt>
                <c:pt idx="78">
                  <c:v>32.753</c:v>
                </c:pt>
                <c:pt idx="79">
                  <c:v>30.233000000000001</c:v>
                </c:pt>
                <c:pt idx="80">
                  <c:v>28.919</c:v>
                </c:pt>
                <c:pt idx="81">
                  <c:v>28.919</c:v>
                </c:pt>
                <c:pt idx="82">
                  <c:v>28.919</c:v>
                </c:pt>
                <c:pt idx="83">
                  <c:v>28.919</c:v>
                </c:pt>
                <c:pt idx="84">
                  <c:v>28.919</c:v>
                </c:pt>
                <c:pt idx="85">
                  <c:v>28.919</c:v>
                </c:pt>
                <c:pt idx="86">
                  <c:v>28.919</c:v>
                </c:pt>
                <c:pt idx="87">
                  <c:v>28.919</c:v>
                </c:pt>
                <c:pt idx="88">
                  <c:v>28.919</c:v>
                </c:pt>
                <c:pt idx="89">
                  <c:v>27.312000000000001</c:v>
                </c:pt>
                <c:pt idx="90">
                  <c:v>25.706</c:v>
                </c:pt>
                <c:pt idx="91">
                  <c:v>20.885999999999999</c:v>
                </c:pt>
                <c:pt idx="92">
                  <c:v>20.885999999999999</c:v>
                </c:pt>
                <c:pt idx="93">
                  <c:v>20.885999999999999</c:v>
                </c:pt>
                <c:pt idx="94">
                  <c:v>20.885999999999999</c:v>
                </c:pt>
                <c:pt idx="95">
                  <c:v>20.885999999999999</c:v>
                </c:pt>
                <c:pt idx="96">
                  <c:v>20.885999999999999</c:v>
                </c:pt>
              </c:numCache>
            </c:numRef>
          </c:yVal>
          <c:smooth val="0"/>
        </c:ser>
        <c:ser>
          <c:idx val="1"/>
          <c:order val="1"/>
          <c:tx>
            <c:strRef>
              <c:f>Sheet1!$C$1</c:f>
              <c:strCache>
                <c:ptCount val="1"/>
                <c:pt idx="0">
                  <c:v>IPAH (N=68)</c:v>
                </c:pt>
              </c:strCache>
            </c:strRef>
          </c:tx>
          <c:spPr>
            <a:ln w="41275">
              <a:solidFill>
                <a:srgbClr val="00FF00"/>
              </a:solidFill>
            </a:ln>
          </c:spPr>
          <c:marker>
            <c:symbol val="none"/>
          </c:marker>
          <c:xVal>
            <c:numRef>
              <c:f>Sheet1!$A$2:$A$98</c:f>
              <c:numCache>
                <c:formatCode>General</c:formatCode>
                <c:ptCount val="9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numCache>
            </c:numRef>
          </c:xVal>
          <c:yVal>
            <c:numRef>
              <c:f>Sheet1!$C$2:$C$98</c:f>
              <c:numCache>
                <c:formatCode>General</c:formatCode>
                <c:ptCount val="97"/>
                <c:pt idx="0">
                  <c:v>100</c:v>
                </c:pt>
                <c:pt idx="1">
                  <c:v>100</c:v>
                </c:pt>
                <c:pt idx="2">
                  <c:v>98.528999999999996</c:v>
                </c:pt>
                <c:pt idx="3">
                  <c:v>98.528999999999996</c:v>
                </c:pt>
                <c:pt idx="4">
                  <c:v>98.528999999999996</c:v>
                </c:pt>
                <c:pt idx="5">
                  <c:v>94.117999999999995</c:v>
                </c:pt>
                <c:pt idx="6">
                  <c:v>94.117999999999995</c:v>
                </c:pt>
                <c:pt idx="7">
                  <c:v>91.176000000000002</c:v>
                </c:pt>
                <c:pt idx="8">
                  <c:v>89.706000000000003</c:v>
                </c:pt>
                <c:pt idx="9">
                  <c:v>89.706000000000003</c:v>
                </c:pt>
                <c:pt idx="10">
                  <c:v>89.706000000000003</c:v>
                </c:pt>
                <c:pt idx="11">
                  <c:v>89.706000000000003</c:v>
                </c:pt>
                <c:pt idx="12">
                  <c:v>89.706000000000003</c:v>
                </c:pt>
                <c:pt idx="13">
                  <c:v>89.706000000000003</c:v>
                </c:pt>
                <c:pt idx="14">
                  <c:v>89.706000000000003</c:v>
                </c:pt>
                <c:pt idx="15">
                  <c:v>89.706000000000003</c:v>
                </c:pt>
                <c:pt idx="16">
                  <c:v>89.706000000000003</c:v>
                </c:pt>
                <c:pt idx="17">
                  <c:v>89.706000000000003</c:v>
                </c:pt>
                <c:pt idx="18">
                  <c:v>89.706000000000003</c:v>
                </c:pt>
                <c:pt idx="19">
                  <c:v>85.888999999999996</c:v>
                </c:pt>
                <c:pt idx="20">
                  <c:v>85.888999999999996</c:v>
                </c:pt>
                <c:pt idx="21">
                  <c:v>85.888999999999996</c:v>
                </c:pt>
                <c:pt idx="22">
                  <c:v>85.888999999999996</c:v>
                </c:pt>
                <c:pt idx="23">
                  <c:v>85.888999999999996</c:v>
                </c:pt>
                <c:pt idx="24">
                  <c:v>85.888999999999996</c:v>
                </c:pt>
                <c:pt idx="25">
                  <c:v>85.888999999999996</c:v>
                </c:pt>
                <c:pt idx="26">
                  <c:v>85.888999999999996</c:v>
                </c:pt>
                <c:pt idx="27">
                  <c:v>85.888999999999996</c:v>
                </c:pt>
                <c:pt idx="28">
                  <c:v>83.793999999999997</c:v>
                </c:pt>
                <c:pt idx="29">
                  <c:v>81.698999999999998</c:v>
                </c:pt>
                <c:pt idx="30">
                  <c:v>77.509</c:v>
                </c:pt>
                <c:pt idx="31">
                  <c:v>75.414000000000001</c:v>
                </c:pt>
                <c:pt idx="32">
                  <c:v>75.414000000000001</c:v>
                </c:pt>
                <c:pt idx="33">
                  <c:v>75.414000000000001</c:v>
                </c:pt>
                <c:pt idx="34">
                  <c:v>75.414000000000001</c:v>
                </c:pt>
                <c:pt idx="35">
                  <c:v>75.414000000000001</c:v>
                </c:pt>
                <c:pt idx="36">
                  <c:v>75.414000000000001</c:v>
                </c:pt>
                <c:pt idx="37">
                  <c:v>75.414000000000001</c:v>
                </c:pt>
                <c:pt idx="38">
                  <c:v>73.058000000000007</c:v>
                </c:pt>
                <c:pt idx="39">
                  <c:v>73.058000000000007</c:v>
                </c:pt>
                <c:pt idx="40">
                  <c:v>73.058000000000007</c:v>
                </c:pt>
                <c:pt idx="41">
                  <c:v>73.058000000000007</c:v>
                </c:pt>
                <c:pt idx="42">
                  <c:v>73.058000000000007</c:v>
                </c:pt>
                <c:pt idx="43">
                  <c:v>70.700999999999993</c:v>
                </c:pt>
                <c:pt idx="44">
                  <c:v>70.700999999999993</c:v>
                </c:pt>
                <c:pt idx="45">
                  <c:v>68.343999999999994</c:v>
                </c:pt>
                <c:pt idx="46">
                  <c:v>68.343999999999994</c:v>
                </c:pt>
                <c:pt idx="47">
                  <c:v>68.343999999999994</c:v>
                </c:pt>
                <c:pt idx="48">
                  <c:v>68.343999999999994</c:v>
                </c:pt>
                <c:pt idx="49">
                  <c:v>68.343999999999994</c:v>
                </c:pt>
                <c:pt idx="50">
                  <c:v>68.343999999999994</c:v>
                </c:pt>
                <c:pt idx="51">
                  <c:v>68.343999999999994</c:v>
                </c:pt>
                <c:pt idx="52">
                  <c:v>68.343999999999994</c:v>
                </c:pt>
                <c:pt idx="53">
                  <c:v>65.373000000000005</c:v>
                </c:pt>
                <c:pt idx="54">
                  <c:v>62.401000000000003</c:v>
                </c:pt>
                <c:pt idx="55">
                  <c:v>56.161000000000001</c:v>
                </c:pt>
                <c:pt idx="56">
                  <c:v>56.161000000000001</c:v>
                </c:pt>
                <c:pt idx="57">
                  <c:v>56.161000000000001</c:v>
                </c:pt>
                <c:pt idx="58">
                  <c:v>56.161000000000001</c:v>
                </c:pt>
                <c:pt idx="59">
                  <c:v>56.161000000000001</c:v>
                </c:pt>
                <c:pt idx="60">
                  <c:v>56.161000000000001</c:v>
                </c:pt>
                <c:pt idx="61">
                  <c:v>56.161000000000001</c:v>
                </c:pt>
                <c:pt idx="62">
                  <c:v>56.161000000000001</c:v>
                </c:pt>
                <c:pt idx="63">
                  <c:v>56.161000000000001</c:v>
                </c:pt>
                <c:pt idx="64">
                  <c:v>52.651000000000003</c:v>
                </c:pt>
                <c:pt idx="65">
                  <c:v>52.651000000000003</c:v>
                </c:pt>
                <c:pt idx="66">
                  <c:v>44.816000000000003</c:v>
                </c:pt>
                <c:pt idx="67">
                  <c:v>44.816000000000003</c:v>
                </c:pt>
                <c:pt idx="68">
                  <c:v>44.816000000000003</c:v>
                </c:pt>
                <c:pt idx="69">
                  <c:v>44.816000000000003</c:v>
                </c:pt>
                <c:pt idx="70">
                  <c:v>44.816000000000003</c:v>
                </c:pt>
                <c:pt idx="71">
                  <c:v>44.816000000000003</c:v>
                </c:pt>
                <c:pt idx="72">
                  <c:v>44.816000000000003</c:v>
                </c:pt>
              </c:numCache>
            </c:numRef>
          </c:yVal>
          <c:smooth val="0"/>
        </c:ser>
        <c:dLbls>
          <c:showLegendKey val="0"/>
          <c:showVal val="0"/>
          <c:showCatName val="0"/>
          <c:showSerName val="0"/>
          <c:showPercent val="0"/>
          <c:showBubbleSize val="0"/>
        </c:dLbls>
        <c:axId val="882053992"/>
        <c:axId val="882054384"/>
      </c:scatterChart>
      <c:valAx>
        <c:axId val="882053992"/>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4384"/>
        <c:crosses val="autoZero"/>
        <c:crossBetween val="midCat"/>
        <c:majorUnit val="1"/>
      </c:valAx>
      <c:valAx>
        <c:axId val="8820543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53992"/>
        <c:crosses val="autoZero"/>
        <c:crossBetween val="midCat"/>
        <c:majorUnit val="20"/>
      </c:valAx>
      <c:spPr>
        <a:solidFill>
          <a:schemeClr val="bg2"/>
        </a:solidFill>
        <a:ln>
          <a:solidFill>
            <a:schemeClr val="tx1"/>
          </a:solidFill>
        </a:ln>
      </c:spPr>
    </c:plotArea>
    <c:legend>
      <c:legendPos val="r"/>
      <c:layout>
        <c:manualLayout>
          <c:xMode val="edge"/>
          <c:yMode val="edge"/>
          <c:x val="0.14216814159292035"/>
          <c:y val="0.59873749179790026"/>
          <c:w val="0.31865781710914803"/>
          <c:h val="0.19026035052070239"/>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81"/>
          <c:h val="0.83794682922699193"/>
        </c:manualLayout>
      </c:layout>
      <c:scatterChart>
        <c:scatterStyle val="lineMarker"/>
        <c:varyColors val="0"/>
        <c:ser>
          <c:idx val="0"/>
          <c:order val="0"/>
          <c:tx>
            <c:strRef>
              <c:f>Sheet1!$B$1</c:f>
              <c:strCache>
                <c:ptCount val="1"/>
                <c:pt idx="0">
                  <c:v>Induction (N = 355)</c:v>
                </c:pt>
              </c:strCache>
            </c:strRef>
          </c:tx>
          <c:spPr>
            <a:ln w="41275">
              <a:solidFill>
                <a:srgbClr val="00FF00"/>
              </a:solidFill>
            </a:ln>
          </c:spPr>
          <c:marker>
            <c:symbol val="none"/>
          </c:marker>
          <c:xVal>
            <c:numRef>
              <c:f>Sheet1!$A$2:$A$98</c:f>
              <c:numCache>
                <c:formatCode>General</c:formatCode>
                <c:ptCount val="9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numCache>
            </c:numRef>
          </c:xVal>
          <c:yVal>
            <c:numRef>
              <c:f>Sheet1!$B$2:$B$98</c:f>
              <c:numCache>
                <c:formatCode>General</c:formatCode>
                <c:ptCount val="97"/>
                <c:pt idx="0">
                  <c:v>100</c:v>
                </c:pt>
                <c:pt idx="1">
                  <c:v>100</c:v>
                </c:pt>
                <c:pt idx="2">
                  <c:v>99.436999999999998</c:v>
                </c:pt>
                <c:pt idx="3">
                  <c:v>99.155000000000001</c:v>
                </c:pt>
                <c:pt idx="4">
                  <c:v>99.155000000000001</c:v>
                </c:pt>
                <c:pt idx="5">
                  <c:v>97.457999999999998</c:v>
                </c:pt>
                <c:pt idx="6">
                  <c:v>95.183999999999997</c:v>
                </c:pt>
                <c:pt idx="7">
                  <c:v>88.628</c:v>
                </c:pt>
                <c:pt idx="8">
                  <c:v>88.340999999999994</c:v>
                </c:pt>
                <c:pt idx="9">
                  <c:v>88.340999999999994</c:v>
                </c:pt>
                <c:pt idx="10">
                  <c:v>88.340999999999994</c:v>
                </c:pt>
                <c:pt idx="11">
                  <c:v>88.340999999999994</c:v>
                </c:pt>
                <c:pt idx="12">
                  <c:v>88.340999999999994</c:v>
                </c:pt>
                <c:pt idx="13">
                  <c:v>88.340999999999994</c:v>
                </c:pt>
                <c:pt idx="14">
                  <c:v>88.340999999999994</c:v>
                </c:pt>
                <c:pt idx="15">
                  <c:v>87.947999999999993</c:v>
                </c:pt>
                <c:pt idx="16">
                  <c:v>86.373999999999995</c:v>
                </c:pt>
                <c:pt idx="17">
                  <c:v>84.796999999999997</c:v>
                </c:pt>
                <c:pt idx="18">
                  <c:v>82.036000000000001</c:v>
                </c:pt>
                <c:pt idx="19">
                  <c:v>77.263999999999996</c:v>
                </c:pt>
                <c:pt idx="20">
                  <c:v>77.263999999999996</c:v>
                </c:pt>
                <c:pt idx="21">
                  <c:v>76.462999999999994</c:v>
                </c:pt>
                <c:pt idx="22">
                  <c:v>76.462999999999994</c:v>
                </c:pt>
                <c:pt idx="23">
                  <c:v>76.462999999999994</c:v>
                </c:pt>
                <c:pt idx="24">
                  <c:v>76.462999999999994</c:v>
                </c:pt>
                <c:pt idx="25">
                  <c:v>76.462999999999994</c:v>
                </c:pt>
                <c:pt idx="26">
                  <c:v>76.462999999999994</c:v>
                </c:pt>
                <c:pt idx="27">
                  <c:v>76.462999999999994</c:v>
                </c:pt>
                <c:pt idx="28">
                  <c:v>75.97</c:v>
                </c:pt>
                <c:pt idx="29">
                  <c:v>72.994</c:v>
                </c:pt>
                <c:pt idx="30">
                  <c:v>70.013999999999996</c:v>
                </c:pt>
                <c:pt idx="31">
                  <c:v>64.055999999999997</c:v>
                </c:pt>
                <c:pt idx="32">
                  <c:v>63.558999999999997</c:v>
                </c:pt>
                <c:pt idx="33">
                  <c:v>63.558999999999997</c:v>
                </c:pt>
                <c:pt idx="34">
                  <c:v>63.558999999999997</c:v>
                </c:pt>
                <c:pt idx="35">
                  <c:v>63.558999999999997</c:v>
                </c:pt>
                <c:pt idx="36">
                  <c:v>63.558999999999997</c:v>
                </c:pt>
                <c:pt idx="37">
                  <c:v>63.558999999999997</c:v>
                </c:pt>
                <c:pt idx="38">
                  <c:v>63.558999999999997</c:v>
                </c:pt>
                <c:pt idx="39">
                  <c:v>63.558999999999997</c:v>
                </c:pt>
                <c:pt idx="40">
                  <c:v>63.558999999999997</c:v>
                </c:pt>
                <c:pt idx="41">
                  <c:v>61.69</c:v>
                </c:pt>
                <c:pt idx="42">
                  <c:v>59.801000000000002</c:v>
                </c:pt>
                <c:pt idx="43">
                  <c:v>57.268999999999998</c:v>
                </c:pt>
                <c:pt idx="44">
                  <c:v>57.268999999999998</c:v>
                </c:pt>
                <c:pt idx="45">
                  <c:v>57.268999999999998</c:v>
                </c:pt>
                <c:pt idx="46">
                  <c:v>57.268999999999998</c:v>
                </c:pt>
                <c:pt idx="47">
                  <c:v>57.268999999999998</c:v>
                </c:pt>
                <c:pt idx="48">
                  <c:v>57.268999999999998</c:v>
                </c:pt>
                <c:pt idx="49">
                  <c:v>57.268999999999998</c:v>
                </c:pt>
                <c:pt idx="50">
                  <c:v>57.268999999999998</c:v>
                </c:pt>
                <c:pt idx="51">
                  <c:v>57.268999999999998</c:v>
                </c:pt>
                <c:pt idx="52">
                  <c:v>56.402000000000001</c:v>
                </c:pt>
                <c:pt idx="53">
                  <c:v>54.665999999999997</c:v>
                </c:pt>
                <c:pt idx="54">
                  <c:v>52.930999999999997</c:v>
                </c:pt>
                <c:pt idx="55">
                  <c:v>49.366999999999997</c:v>
                </c:pt>
                <c:pt idx="56">
                  <c:v>49.366999999999997</c:v>
                </c:pt>
                <c:pt idx="57">
                  <c:v>49.366999999999997</c:v>
                </c:pt>
                <c:pt idx="58">
                  <c:v>49.366999999999997</c:v>
                </c:pt>
                <c:pt idx="59">
                  <c:v>49.366999999999997</c:v>
                </c:pt>
                <c:pt idx="60">
                  <c:v>49.366999999999997</c:v>
                </c:pt>
                <c:pt idx="61">
                  <c:v>49.366999999999997</c:v>
                </c:pt>
                <c:pt idx="62">
                  <c:v>49.366999999999997</c:v>
                </c:pt>
                <c:pt idx="63">
                  <c:v>49.366999999999997</c:v>
                </c:pt>
                <c:pt idx="64">
                  <c:v>49.366999999999997</c:v>
                </c:pt>
                <c:pt idx="65">
                  <c:v>46.899000000000001</c:v>
                </c:pt>
                <c:pt idx="66">
                  <c:v>45.664000000000001</c:v>
                </c:pt>
                <c:pt idx="67">
                  <c:v>44.43</c:v>
                </c:pt>
                <c:pt idx="68">
                  <c:v>43.195999999999998</c:v>
                </c:pt>
                <c:pt idx="69">
                  <c:v>43.195999999999998</c:v>
                </c:pt>
                <c:pt idx="70">
                  <c:v>43.195999999999998</c:v>
                </c:pt>
                <c:pt idx="71">
                  <c:v>43.195999999999998</c:v>
                </c:pt>
                <c:pt idx="72">
                  <c:v>43.195999999999998</c:v>
                </c:pt>
                <c:pt idx="73">
                  <c:v>43.195999999999998</c:v>
                </c:pt>
                <c:pt idx="74">
                  <c:v>43.195999999999998</c:v>
                </c:pt>
                <c:pt idx="75">
                  <c:v>43.195999999999998</c:v>
                </c:pt>
                <c:pt idx="76">
                  <c:v>43.195999999999998</c:v>
                </c:pt>
                <c:pt idx="77">
                  <c:v>40.216999999999999</c:v>
                </c:pt>
                <c:pt idx="78">
                  <c:v>40.216999999999999</c:v>
                </c:pt>
                <c:pt idx="79">
                  <c:v>37.238</c:v>
                </c:pt>
                <c:pt idx="80">
                  <c:v>35.747999999999998</c:v>
                </c:pt>
                <c:pt idx="81">
                  <c:v>35.747999999999998</c:v>
                </c:pt>
                <c:pt idx="82">
                  <c:v>35.747999999999998</c:v>
                </c:pt>
                <c:pt idx="83">
                  <c:v>35.747999999999998</c:v>
                </c:pt>
                <c:pt idx="84">
                  <c:v>35.747999999999998</c:v>
                </c:pt>
                <c:pt idx="85">
                  <c:v>35.747999999999998</c:v>
                </c:pt>
                <c:pt idx="86">
                  <c:v>35.747999999999998</c:v>
                </c:pt>
                <c:pt idx="87">
                  <c:v>35.747999999999998</c:v>
                </c:pt>
                <c:pt idx="88">
                  <c:v>35.747999999999998</c:v>
                </c:pt>
                <c:pt idx="89">
                  <c:v>35.747999999999998</c:v>
                </c:pt>
                <c:pt idx="90">
                  <c:v>33.365000000000002</c:v>
                </c:pt>
                <c:pt idx="91">
                  <c:v>30.981999999999999</c:v>
                </c:pt>
                <c:pt idx="92">
                  <c:v>30.981999999999999</c:v>
                </c:pt>
                <c:pt idx="93">
                  <c:v>30.981999999999999</c:v>
                </c:pt>
                <c:pt idx="94">
                  <c:v>30.981999999999999</c:v>
                </c:pt>
                <c:pt idx="95">
                  <c:v>30.981999999999999</c:v>
                </c:pt>
                <c:pt idx="96">
                  <c:v>30.981999999999999</c:v>
                </c:pt>
              </c:numCache>
            </c:numRef>
          </c:yVal>
          <c:smooth val="0"/>
        </c:ser>
        <c:ser>
          <c:idx val="1"/>
          <c:order val="1"/>
          <c:tx>
            <c:strRef>
              <c:f>Sheet1!$C$1</c:f>
              <c:strCache>
                <c:ptCount val="1"/>
                <c:pt idx="0">
                  <c:v>No Induction (N = 378)</c:v>
                </c:pt>
              </c:strCache>
            </c:strRef>
          </c:tx>
          <c:spPr>
            <a:ln w="41275">
              <a:solidFill>
                <a:srgbClr val="9933FF"/>
              </a:solidFill>
            </a:ln>
          </c:spPr>
          <c:marker>
            <c:symbol val="none"/>
          </c:marker>
          <c:xVal>
            <c:numRef>
              <c:f>Sheet1!$A$2:$A$98</c:f>
              <c:numCache>
                <c:formatCode>General</c:formatCode>
                <c:ptCount val="9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numCache>
            </c:numRef>
          </c:xVal>
          <c:yVal>
            <c:numRef>
              <c:f>Sheet1!$C$2:$C$98</c:f>
              <c:numCache>
                <c:formatCode>General</c:formatCode>
                <c:ptCount val="97"/>
                <c:pt idx="0">
                  <c:v>100</c:v>
                </c:pt>
                <c:pt idx="1">
                  <c:v>100</c:v>
                </c:pt>
                <c:pt idx="2">
                  <c:v>99.734999999999999</c:v>
                </c:pt>
                <c:pt idx="3">
                  <c:v>99.471000000000004</c:v>
                </c:pt>
                <c:pt idx="4">
                  <c:v>98.94</c:v>
                </c:pt>
                <c:pt idx="5">
                  <c:v>97.069000000000003</c:v>
                </c:pt>
                <c:pt idx="6">
                  <c:v>92.774000000000001</c:v>
                </c:pt>
                <c:pt idx="7">
                  <c:v>88.203000000000003</c:v>
                </c:pt>
                <c:pt idx="8">
                  <c:v>87.123000000000005</c:v>
                </c:pt>
                <c:pt idx="9">
                  <c:v>86.578000000000003</c:v>
                </c:pt>
                <c:pt idx="10">
                  <c:v>86.578000000000003</c:v>
                </c:pt>
                <c:pt idx="11">
                  <c:v>86.578000000000003</c:v>
                </c:pt>
                <c:pt idx="12">
                  <c:v>86.578000000000003</c:v>
                </c:pt>
                <c:pt idx="13">
                  <c:v>86.578000000000003</c:v>
                </c:pt>
                <c:pt idx="14">
                  <c:v>86.578000000000003</c:v>
                </c:pt>
                <c:pt idx="15">
                  <c:v>86.578000000000003</c:v>
                </c:pt>
                <c:pt idx="16">
                  <c:v>85.534999999999997</c:v>
                </c:pt>
                <c:pt idx="17">
                  <c:v>84.144000000000005</c:v>
                </c:pt>
                <c:pt idx="18">
                  <c:v>78.921999999999997</c:v>
                </c:pt>
                <c:pt idx="19">
                  <c:v>74.033000000000001</c:v>
                </c:pt>
                <c:pt idx="20">
                  <c:v>71.239999999999995</c:v>
                </c:pt>
                <c:pt idx="21">
                  <c:v>70.531000000000006</c:v>
                </c:pt>
                <c:pt idx="22">
                  <c:v>70.168999999999997</c:v>
                </c:pt>
                <c:pt idx="23">
                  <c:v>70.168999999999997</c:v>
                </c:pt>
                <c:pt idx="24">
                  <c:v>70.168999999999997</c:v>
                </c:pt>
                <c:pt idx="25">
                  <c:v>70.168999999999997</c:v>
                </c:pt>
                <c:pt idx="26">
                  <c:v>70.168999999999997</c:v>
                </c:pt>
                <c:pt idx="27">
                  <c:v>70.168999999999997</c:v>
                </c:pt>
                <c:pt idx="28">
                  <c:v>70.168999999999997</c:v>
                </c:pt>
                <c:pt idx="29">
                  <c:v>69.736000000000004</c:v>
                </c:pt>
                <c:pt idx="30">
                  <c:v>66.703999999999994</c:v>
                </c:pt>
                <c:pt idx="31">
                  <c:v>63.668999999999997</c:v>
                </c:pt>
                <c:pt idx="32">
                  <c:v>62.360999999999997</c:v>
                </c:pt>
                <c:pt idx="33">
                  <c:v>61.481999999999999</c:v>
                </c:pt>
                <c:pt idx="34">
                  <c:v>61.481999999999999</c:v>
                </c:pt>
                <c:pt idx="35">
                  <c:v>61.481999999999999</c:v>
                </c:pt>
                <c:pt idx="36">
                  <c:v>61.481999999999999</c:v>
                </c:pt>
                <c:pt idx="37">
                  <c:v>61.481999999999999</c:v>
                </c:pt>
                <c:pt idx="38">
                  <c:v>60.957000000000001</c:v>
                </c:pt>
                <c:pt idx="39">
                  <c:v>60.957000000000001</c:v>
                </c:pt>
                <c:pt idx="40">
                  <c:v>60.430999999999997</c:v>
                </c:pt>
                <c:pt idx="41">
                  <c:v>57.804000000000002</c:v>
                </c:pt>
                <c:pt idx="42">
                  <c:v>55.701999999999998</c:v>
                </c:pt>
                <c:pt idx="43">
                  <c:v>53.069000000000003</c:v>
                </c:pt>
                <c:pt idx="44">
                  <c:v>52.539000000000001</c:v>
                </c:pt>
                <c:pt idx="45">
                  <c:v>52.002000000000002</c:v>
                </c:pt>
                <c:pt idx="46">
                  <c:v>52.002000000000002</c:v>
                </c:pt>
                <c:pt idx="47">
                  <c:v>52.002000000000002</c:v>
                </c:pt>
                <c:pt idx="48">
                  <c:v>52.002000000000002</c:v>
                </c:pt>
                <c:pt idx="49">
                  <c:v>52.002000000000002</c:v>
                </c:pt>
                <c:pt idx="50">
                  <c:v>51.368000000000002</c:v>
                </c:pt>
                <c:pt idx="51">
                  <c:v>51.368000000000002</c:v>
                </c:pt>
                <c:pt idx="52">
                  <c:v>50.725999999999999</c:v>
                </c:pt>
                <c:pt idx="53">
                  <c:v>49.442</c:v>
                </c:pt>
                <c:pt idx="54">
                  <c:v>45.588999999999999</c:v>
                </c:pt>
                <c:pt idx="55">
                  <c:v>42.378999999999998</c:v>
                </c:pt>
                <c:pt idx="56">
                  <c:v>42.378999999999998</c:v>
                </c:pt>
                <c:pt idx="57">
                  <c:v>42.378999999999998</c:v>
                </c:pt>
                <c:pt idx="58">
                  <c:v>42.378999999999998</c:v>
                </c:pt>
                <c:pt idx="59">
                  <c:v>42.378999999999998</c:v>
                </c:pt>
                <c:pt idx="60">
                  <c:v>42.378999999999998</c:v>
                </c:pt>
                <c:pt idx="61">
                  <c:v>42.378999999999998</c:v>
                </c:pt>
                <c:pt idx="62">
                  <c:v>41.548000000000002</c:v>
                </c:pt>
                <c:pt idx="63">
                  <c:v>41.548000000000002</c:v>
                </c:pt>
                <c:pt idx="64">
                  <c:v>40.700000000000003</c:v>
                </c:pt>
                <c:pt idx="65">
                  <c:v>40.700000000000003</c:v>
                </c:pt>
                <c:pt idx="66">
                  <c:v>36.387</c:v>
                </c:pt>
                <c:pt idx="67">
                  <c:v>35.520000000000003</c:v>
                </c:pt>
                <c:pt idx="68">
                  <c:v>35.520000000000003</c:v>
                </c:pt>
                <c:pt idx="69">
                  <c:v>35.520000000000003</c:v>
                </c:pt>
                <c:pt idx="70">
                  <c:v>34.631999999999998</c:v>
                </c:pt>
                <c:pt idx="71">
                  <c:v>34.631999999999998</c:v>
                </c:pt>
                <c:pt idx="72">
                  <c:v>34.631999999999998</c:v>
                </c:pt>
                <c:pt idx="73">
                  <c:v>34.631999999999998</c:v>
                </c:pt>
                <c:pt idx="74">
                  <c:v>34.631999999999998</c:v>
                </c:pt>
                <c:pt idx="75">
                  <c:v>33.515000000000001</c:v>
                </c:pt>
                <c:pt idx="76">
                  <c:v>33.515000000000001</c:v>
                </c:pt>
                <c:pt idx="77">
                  <c:v>33.515000000000001</c:v>
                </c:pt>
                <c:pt idx="78">
                  <c:v>33.515000000000001</c:v>
                </c:pt>
                <c:pt idx="79">
                  <c:v>33.515000000000001</c:v>
                </c:pt>
                <c:pt idx="80">
                  <c:v>33.515000000000001</c:v>
                </c:pt>
                <c:pt idx="81">
                  <c:v>33.515000000000001</c:v>
                </c:pt>
                <c:pt idx="82">
                  <c:v>33.515000000000001</c:v>
                </c:pt>
                <c:pt idx="83">
                  <c:v>33.515000000000001</c:v>
                </c:pt>
                <c:pt idx="84">
                  <c:v>33.515000000000001</c:v>
                </c:pt>
                <c:pt idx="85">
                  <c:v>33.515000000000001</c:v>
                </c:pt>
                <c:pt idx="86">
                  <c:v>33.515000000000001</c:v>
                </c:pt>
                <c:pt idx="87">
                  <c:v>33.515000000000001</c:v>
                </c:pt>
                <c:pt idx="88">
                  <c:v>33.515000000000001</c:v>
                </c:pt>
                <c:pt idx="89">
                  <c:v>30.834</c:v>
                </c:pt>
                <c:pt idx="90">
                  <c:v>29.492999999999999</c:v>
                </c:pt>
                <c:pt idx="91">
                  <c:v>26.812000000000001</c:v>
                </c:pt>
                <c:pt idx="92">
                  <c:v>26.812000000000001</c:v>
                </c:pt>
                <c:pt idx="93">
                  <c:v>26.812000000000001</c:v>
                </c:pt>
                <c:pt idx="94">
                  <c:v>26.812000000000001</c:v>
                </c:pt>
                <c:pt idx="95">
                  <c:v>26.812000000000001</c:v>
                </c:pt>
                <c:pt idx="96">
                  <c:v>26.812000000000001</c:v>
                </c:pt>
              </c:numCache>
            </c:numRef>
          </c:yVal>
          <c:smooth val="0"/>
        </c:ser>
        <c:dLbls>
          <c:showLegendKey val="0"/>
          <c:showVal val="0"/>
          <c:showCatName val="0"/>
          <c:showSerName val="0"/>
          <c:showPercent val="0"/>
          <c:showBubbleSize val="0"/>
        </c:dLbls>
        <c:axId val="882057128"/>
        <c:axId val="882057520"/>
      </c:scatterChart>
      <c:valAx>
        <c:axId val="882057128"/>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7520"/>
        <c:crosses val="autoZero"/>
        <c:crossBetween val="midCat"/>
        <c:majorUnit val="1"/>
      </c:valAx>
      <c:valAx>
        <c:axId val="88205752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Bronchiolitis Obliterans Syndrome</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57128"/>
        <c:crosses val="autoZero"/>
        <c:crossBetween val="midCat"/>
        <c:majorUnit val="20"/>
      </c:valAx>
      <c:spPr>
        <a:solidFill>
          <a:schemeClr val="bg2"/>
        </a:solidFill>
        <a:ln>
          <a:solidFill>
            <a:schemeClr val="tx1"/>
          </a:solidFill>
        </a:ln>
      </c:spPr>
    </c:plotArea>
    <c:legend>
      <c:legendPos val="r"/>
      <c:layout>
        <c:manualLayout>
          <c:xMode val="edge"/>
          <c:yMode val="edge"/>
          <c:x val="0.13921828908554573"/>
          <c:y val="0.67509842519685037"/>
          <c:w val="0.30789828815646136"/>
          <c:h val="0.1483456100245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7317724664524"/>
          <c:y val="3.6626238252476614E-2"/>
          <c:w val="0.85720263396279062"/>
          <c:h val="0.72182372364744729"/>
        </c:manualLayout>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Sheet1!$A$2:$A$15</c:f>
              <c:strCache>
                <c:ptCount val="14"/>
                <c:pt idx="0">
                  <c:v>&lt;1</c:v>
                </c:pt>
                <c:pt idx="1">
                  <c:v>1-5</c:v>
                </c:pt>
                <c:pt idx="2">
                  <c:v>6-10</c:v>
                </c:pt>
                <c:pt idx="3">
                  <c:v>11-17</c:v>
                </c:pt>
                <c:pt idx="5">
                  <c:v>&lt;1</c:v>
                </c:pt>
                <c:pt idx="6">
                  <c:v>1-5</c:v>
                </c:pt>
                <c:pt idx="7">
                  <c:v>6-10</c:v>
                </c:pt>
                <c:pt idx="8">
                  <c:v>11-17</c:v>
                </c:pt>
                <c:pt idx="10">
                  <c:v>&lt;1</c:v>
                </c:pt>
                <c:pt idx="11">
                  <c:v>1-5</c:v>
                </c:pt>
                <c:pt idx="12">
                  <c:v>6-10</c:v>
                </c:pt>
                <c:pt idx="13">
                  <c:v>11-17</c:v>
                </c:pt>
              </c:strCache>
            </c:strRef>
          </c:cat>
          <c:val>
            <c:numRef>
              <c:f>Sheet1!$B$2:$B$15</c:f>
              <c:numCache>
                <c:formatCode>General</c:formatCode>
                <c:ptCount val="14"/>
                <c:pt idx="0">
                  <c:v>44</c:v>
                </c:pt>
                <c:pt idx="1">
                  <c:v>54</c:v>
                </c:pt>
                <c:pt idx="2">
                  <c:v>106</c:v>
                </c:pt>
                <c:pt idx="3">
                  <c:v>400</c:v>
                </c:pt>
                <c:pt idx="5">
                  <c:v>28</c:v>
                </c:pt>
                <c:pt idx="6">
                  <c:v>47</c:v>
                </c:pt>
                <c:pt idx="7">
                  <c:v>85</c:v>
                </c:pt>
                <c:pt idx="8">
                  <c:v>493</c:v>
                </c:pt>
                <c:pt idx="10">
                  <c:v>27</c:v>
                </c:pt>
                <c:pt idx="11">
                  <c:v>44</c:v>
                </c:pt>
                <c:pt idx="12">
                  <c:v>106</c:v>
                </c:pt>
                <c:pt idx="13">
                  <c:v>541</c:v>
                </c:pt>
              </c:numCache>
            </c:numRef>
          </c:val>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Sheet1!$A$2:$A$15</c:f>
              <c:strCache>
                <c:ptCount val="14"/>
                <c:pt idx="0">
                  <c:v>&lt;1</c:v>
                </c:pt>
                <c:pt idx="1">
                  <c:v>1-5</c:v>
                </c:pt>
                <c:pt idx="2">
                  <c:v>6-10</c:v>
                </c:pt>
                <c:pt idx="3">
                  <c:v>11-17</c:v>
                </c:pt>
                <c:pt idx="5">
                  <c:v>&lt;1</c:v>
                </c:pt>
                <c:pt idx="6">
                  <c:v>1-5</c:v>
                </c:pt>
                <c:pt idx="7">
                  <c:v>6-10</c:v>
                </c:pt>
                <c:pt idx="8">
                  <c:v>11-17</c:v>
                </c:pt>
                <c:pt idx="10">
                  <c:v>&lt;1</c:v>
                </c:pt>
                <c:pt idx="11">
                  <c:v>1-5</c:v>
                </c:pt>
                <c:pt idx="12">
                  <c:v>6-10</c:v>
                </c:pt>
                <c:pt idx="13">
                  <c:v>11-17</c:v>
                </c:pt>
              </c:strCache>
            </c:strRef>
          </c:cat>
          <c:val>
            <c:numRef>
              <c:f>Sheet1!$C$2:$C$15</c:f>
              <c:numCache>
                <c:formatCode>General</c:formatCode>
                <c:ptCount val="14"/>
                <c:pt idx="0">
                  <c:v>0</c:v>
                </c:pt>
                <c:pt idx="1">
                  <c:v>2</c:v>
                </c:pt>
                <c:pt idx="2">
                  <c:v>11</c:v>
                </c:pt>
                <c:pt idx="3">
                  <c:v>49</c:v>
                </c:pt>
                <c:pt idx="5">
                  <c:v>0</c:v>
                </c:pt>
                <c:pt idx="6">
                  <c:v>0</c:v>
                </c:pt>
                <c:pt idx="7">
                  <c:v>5</c:v>
                </c:pt>
                <c:pt idx="8">
                  <c:v>33</c:v>
                </c:pt>
                <c:pt idx="10">
                  <c:v>0</c:v>
                </c:pt>
                <c:pt idx="11">
                  <c:v>0</c:v>
                </c:pt>
                <c:pt idx="12">
                  <c:v>7</c:v>
                </c:pt>
                <c:pt idx="13">
                  <c:v>5</c:v>
                </c:pt>
              </c:numCache>
            </c:numRef>
          </c:val>
        </c:ser>
        <c:dLbls>
          <c:showLegendKey val="0"/>
          <c:showVal val="0"/>
          <c:showCatName val="0"/>
          <c:showSerName val="0"/>
          <c:showPercent val="0"/>
          <c:showBubbleSize val="0"/>
        </c:dLbls>
        <c:gapWidth val="35"/>
        <c:overlap val="100"/>
        <c:axId val="882078296"/>
        <c:axId val="882056344"/>
      </c:barChart>
      <c:catAx>
        <c:axId val="882078296"/>
        <c:scaling>
          <c:orientation val="minMax"/>
        </c:scaling>
        <c:delete val="0"/>
        <c:axPos val="b"/>
        <c:title>
          <c:tx>
            <c:rich>
              <a:bodyPr/>
              <a:lstStyle/>
              <a:p>
                <a:pPr>
                  <a:defRPr sz="1700"/>
                </a:pPr>
                <a:r>
                  <a:rPr lang="en-US" sz="1700" dirty="0" smtClean="0"/>
                  <a:t>Recipient  Age (Years)</a:t>
                </a:r>
                <a:endParaRPr lang="en-US" sz="1700" dirty="0"/>
              </a:p>
            </c:rich>
          </c:tx>
          <c:layout>
            <c:manualLayout>
              <c:xMode val="edge"/>
              <c:yMode val="edge"/>
              <c:x val="0.42512211397304156"/>
              <c:y val="0.93669354838709673"/>
            </c:manualLayout>
          </c:layout>
          <c:overlay val="0"/>
        </c:title>
        <c:numFmt formatCode="General" sourceLinked="1"/>
        <c:majorTickMark val="out"/>
        <c:minorTickMark val="none"/>
        <c:tickLblPos val="nextTo"/>
        <c:txPr>
          <a:bodyPr rot="0"/>
          <a:lstStyle/>
          <a:p>
            <a:pPr>
              <a:defRPr sz="1500" b="1"/>
            </a:pPr>
            <a:endParaRPr lang="en-US"/>
          </a:p>
        </c:txPr>
        <c:crossAx val="882056344"/>
        <c:crosses val="autoZero"/>
        <c:auto val="1"/>
        <c:lblAlgn val="ctr"/>
        <c:lblOffset val="100"/>
        <c:tickLblSkip val="1"/>
        <c:noMultiLvlLbl val="0"/>
      </c:catAx>
      <c:valAx>
        <c:axId val="882056344"/>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1.8848198932030043E-2"/>
              <c:y val="0.11374100414867497"/>
            </c:manualLayout>
          </c:layout>
          <c:overlay val="0"/>
        </c:title>
        <c:numFmt formatCode="#,##0" sourceLinked="0"/>
        <c:majorTickMark val="out"/>
        <c:minorTickMark val="none"/>
        <c:tickLblPos val="nextTo"/>
        <c:txPr>
          <a:bodyPr/>
          <a:lstStyle/>
          <a:p>
            <a:pPr>
              <a:defRPr sz="1500" b="1"/>
            </a:pPr>
            <a:endParaRPr lang="en-US"/>
          </a:p>
        </c:txPr>
        <c:crossAx val="882078296"/>
        <c:crosses val="autoZero"/>
        <c:crossBetween val="between"/>
      </c:valAx>
      <c:spPr>
        <a:solidFill>
          <a:schemeClr val="bg2"/>
        </a:solidFill>
        <a:ln>
          <a:solidFill>
            <a:schemeClr val="tx1"/>
          </a:solidFill>
        </a:ln>
      </c:spPr>
    </c:plotArea>
    <c:legend>
      <c:legendPos val="l"/>
      <c:layout>
        <c:manualLayout>
          <c:xMode val="edge"/>
          <c:yMode val="edge"/>
          <c:x val="0.14263034387650697"/>
          <c:y val="6.2518838371010077E-2"/>
          <c:w val="0.14915034956913609"/>
          <c:h val="0.1321186167518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0568876471086259"/>
        </c:manualLayout>
      </c:layout>
      <c:scatterChart>
        <c:scatterStyle val="lineMarker"/>
        <c:varyColors val="0"/>
        <c:ser>
          <c:idx val="0"/>
          <c:order val="0"/>
          <c:tx>
            <c:strRef>
              <c:f>Sheet1!$B$1</c:f>
              <c:strCache>
                <c:ptCount val="1"/>
                <c:pt idx="0">
                  <c:v>Freedom</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99.748999999999995</c:v>
                </c:pt>
                <c:pt idx="3">
                  <c:v>99.497</c:v>
                </c:pt>
                <c:pt idx="4">
                  <c:v>99.245999999999995</c:v>
                </c:pt>
                <c:pt idx="5">
                  <c:v>98.864999999999995</c:v>
                </c:pt>
                <c:pt idx="6">
                  <c:v>98.228999999999999</c:v>
                </c:pt>
                <c:pt idx="7">
                  <c:v>97.078000000000003</c:v>
                </c:pt>
                <c:pt idx="8">
                  <c:v>97.078000000000003</c:v>
                </c:pt>
                <c:pt idx="9">
                  <c:v>97.078000000000003</c:v>
                </c:pt>
                <c:pt idx="10">
                  <c:v>97.078000000000003</c:v>
                </c:pt>
                <c:pt idx="11">
                  <c:v>97.078000000000003</c:v>
                </c:pt>
                <c:pt idx="12">
                  <c:v>97.078000000000003</c:v>
                </c:pt>
                <c:pt idx="13">
                  <c:v>97.078000000000003</c:v>
                </c:pt>
                <c:pt idx="14">
                  <c:v>97.078000000000003</c:v>
                </c:pt>
                <c:pt idx="15">
                  <c:v>96.744</c:v>
                </c:pt>
                <c:pt idx="16">
                  <c:v>96.744</c:v>
                </c:pt>
                <c:pt idx="17">
                  <c:v>96.575999999999993</c:v>
                </c:pt>
                <c:pt idx="18">
                  <c:v>96.408000000000001</c:v>
                </c:pt>
                <c:pt idx="19">
                  <c:v>95.563000000000002</c:v>
                </c:pt>
                <c:pt idx="20">
                  <c:v>95.563000000000002</c:v>
                </c:pt>
                <c:pt idx="21">
                  <c:v>95.391000000000005</c:v>
                </c:pt>
                <c:pt idx="22">
                  <c:v>95.391000000000005</c:v>
                </c:pt>
                <c:pt idx="23">
                  <c:v>95.391000000000005</c:v>
                </c:pt>
                <c:pt idx="24">
                  <c:v>95.391000000000005</c:v>
                </c:pt>
                <c:pt idx="25">
                  <c:v>95.391000000000005</c:v>
                </c:pt>
                <c:pt idx="26">
                  <c:v>95.391000000000005</c:v>
                </c:pt>
                <c:pt idx="27">
                  <c:v>95.391000000000005</c:v>
                </c:pt>
                <c:pt idx="28">
                  <c:v>95.391000000000005</c:v>
                </c:pt>
                <c:pt idx="29">
                  <c:v>95.391000000000005</c:v>
                </c:pt>
                <c:pt idx="30">
                  <c:v>94.521000000000001</c:v>
                </c:pt>
                <c:pt idx="31">
                  <c:v>94.521000000000001</c:v>
                </c:pt>
                <c:pt idx="32">
                  <c:v>94.078000000000003</c:v>
                </c:pt>
                <c:pt idx="33">
                  <c:v>94.078000000000003</c:v>
                </c:pt>
                <c:pt idx="34">
                  <c:v>94.078000000000003</c:v>
                </c:pt>
                <c:pt idx="35">
                  <c:v>94.078000000000003</c:v>
                </c:pt>
                <c:pt idx="36">
                  <c:v>94.078000000000003</c:v>
                </c:pt>
                <c:pt idx="37">
                  <c:v>94.078000000000003</c:v>
                </c:pt>
                <c:pt idx="38">
                  <c:v>94.078000000000003</c:v>
                </c:pt>
                <c:pt idx="39">
                  <c:v>94.078000000000003</c:v>
                </c:pt>
                <c:pt idx="40">
                  <c:v>94.078000000000003</c:v>
                </c:pt>
                <c:pt idx="41">
                  <c:v>94.078000000000003</c:v>
                </c:pt>
                <c:pt idx="42">
                  <c:v>93.21</c:v>
                </c:pt>
                <c:pt idx="43">
                  <c:v>92.914000000000001</c:v>
                </c:pt>
                <c:pt idx="44">
                  <c:v>92.914000000000001</c:v>
                </c:pt>
                <c:pt idx="45">
                  <c:v>92.914000000000001</c:v>
                </c:pt>
                <c:pt idx="46">
                  <c:v>92.914000000000001</c:v>
                </c:pt>
                <c:pt idx="47">
                  <c:v>92.914000000000001</c:v>
                </c:pt>
                <c:pt idx="48">
                  <c:v>92.914000000000001</c:v>
                </c:pt>
                <c:pt idx="49">
                  <c:v>92.914000000000001</c:v>
                </c:pt>
                <c:pt idx="50">
                  <c:v>92.914000000000001</c:v>
                </c:pt>
                <c:pt idx="51">
                  <c:v>92.914000000000001</c:v>
                </c:pt>
                <c:pt idx="52">
                  <c:v>92.914000000000001</c:v>
                </c:pt>
                <c:pt idx="53">
                  <c:v>92.52</c:v>
                </c:pt>
                <c:pt idx="54">
                  <c:v>91.335999999999999</c:v>
                </c:pt>
                <c:pt idx="55">
                  <c:v>90.938000000000002</c:v>
                </c:pt>
                <c:pt idx="56">
                  <c:v>90.938000000000002</c:v>
                </c:pt>
                <c:pt idx="57">
                  <c:v>90.938000000000002</c:v>
                </c:pt>
                <c:pt idx="58">
                  <c:v>90.938000000000002</c:v>
                </c:pt>
                <c:pt idx="59">
                  <c:v>90.938000000000002</c:v>
                </c:pt>
                <c:pt idx="60">
                  <c:v>90.938000000000002</c:v>
                </c:pt>
                <c:pt idx="61">
                  <c:v>90.938000000000002</c:v>
                </c:pt>
                <c:pt idx="62">
                  <c:v>90.938000000000002</c:v>
                </c:pt>
                <c:pt idx="63">
                  <c:v>90.938000000000002</c:v>
                </c:pt>
                <c:pt idx="64">
                  <c:v>90.938000000000002</c:v>
                </c:pt>
                <c:pt idx="65">
                  <c:v>90.415999999999997</c:v>
                </c:pt>
                <c:pt idx="66">
                  <c:v>89.364999999999995</c:v>
                </c:pt>
                <c:pt idx="67">
                  <c:v>89.364999999999995</c:v>
                </c:pt>
                <c:pt idx="68">
                  <c:v>88.832999999999998</c:v>
                </c:pt>
                <c:pt idx="69">
                  <c:v>88.832999999999998</c:v>
                </c:pt>
                <c:pt idx="70">
                  <c:v>88.832999999999998</c:v>
                </c:pt>
                <c:pt idx="71">
                  <c:v>88.832999999999998</c:v>
                </c:pt>
                <c:pt idx="72">
                  <c:v>88.832999999999998</c:v>
                </c:pt>
                <c:pt idx="73">
                  <c:v>88.832999999999998</c:v>
                </c:pt>
                <c:pt idx="74">
                  <c:v>88.832999999999998</c:v>
                </c:pt>
                <c:pt idx="75">
                  <c:v>88.17</c:v>
                </c:pt>
                <c:pt idx="76">
                  <c:v>88.17</c:v>
                </c:pt>
                <c:pt idx="77">
                  <c:v>86.792000000000002</c:v>
                </c:pt>
                <c:pt idx="78">
                  <c:v>86.102999999999994</c:v>
                </c:pt>
                <c:pt idx="79">
                  <c:v>86.102999999999994</c:v>
                </c:pt>
                <c:pt idx="80">
                  <c:v>85.397000000000006</c:v>
                </c:pt>
                <c:pt idx="81">
                  <c:v>85.397000000000006</c:v>
                </c:pt>
                <c:pt idx="82">
                  <c:v>85.397000000000006</c:v>
                </c:pt>
                <c:pt idx="83">
                  <c:v>85.397000000000006</c:v>
                </c:pt>
                <c:pt idx="84">
                  <c:v>85.397000000000006</c:v>
                </c:pt>
                <c:pt idx="85">
                  <c:v>85.397000000000006</c:v>
                </c:pt>
                <c:pt idx="86">
                  <c:v>85.397000000000006</c:v>
                </c:pt>
                <c:pt idx="87">
                  <c:v>85.397000000000006</c:v>
                </c:pt>
                <c:pt idx="88">
                  <c:v>85.397000000000006</c:v>
                </c:pt>
                <c:pt idx="89">
                  <c:v>85.397000000000006</c:v>
                </c:pt>
                <c:pt idx="90">
                  <c:v>85.397000000000006</c:v>
                </c:pt>
                <c:pt idx="91">
                  <c:v>84.516999999999996</c:v>
                </c:pt>
                <c:pt idx="92">
                  <c:v>84.516999999999996</c:v>
                </c:pt>
                <c:pt idx="93">
                  <c:v>84.516999999999996</c:v>
                </c:pt>
                <c:pt idx="94">
                  <c:v>84.516999999999996</c:v>
                </c:pt>
                <c:pt idx="95">
                  <c:v>84.516999999999996</c:v>
                </c:pt>
                <c:pt idx="96">
                  <c:v>84.516999999999996</c:v>
                </c:pt>
                <c:pt idx="97">
                  <c:v>84.516999999999996</c:v>
                </c:pt>
                <c:pt idx="98">
                  <c:v>84.516999999999996</c:v>
                </c:pt>
                <c:pt idx="99">
                  <c:v>84.516999999999996</c:v>
                </c:pt>
                <c:pt idx="100">
                  <c:v>83.31</c:v>
                </c:pt>
                <c:pt idx="101">
                  <c:v>80.858999999999995</c:v>
                </c:pt>
                <c:pt idx="102">
                  <c:v>79.634</c:v>
                </c:pt>
                <c:pt idx="103">
                  <c:v>77.146000000000001</c:v>
                </c:pt>
                <c:pt idx="104">
                  <c:v>77.146000000000001</c:v>
                </c:pt>
                <c:pt idx="105">
                  <c:v>77.146000000000001</c:v>
                </c:pt>
                <c:pt idx="106">
                  <c:v>77.146000000000001</c:v>
                </c:pt>
                <c:pt idx="107">
                  <c:v>77.146000000000001</c:v>
                </c:pt>
                <c:pt idx="108">
                  <c:v>77.146000000000001</c:v>
                </c:pt>
                <c:pt idx="109">
                  <c:v>77.146000000000001</c:v>
                </c:pt>
                <c:pt idx="110">
                  <c:v>77.146000000000001</c:v>
                </c:pt>
                <c:pt idx="111">
                  <c:v>77.146000000000001</c:v>
                </c:pt>
                <c:pt idx="112">
                  <c:v>77.146000000000001</c:v>
                </c:pt>
                <c:pt idx="113">
                  <c:v>77.146000000000001</c:v>
                </c:pt>
                <c:pt idx="114">
                  <c:v>77.146000000000001</c:v>
                </c:pt>
                <c:pt idx="115">
                  <c:v>77.146000000000001</c:v>
                </c:pt>
                <c:pt idx="116">
                  <c:v>77.146000000000001</c:v>
                </c:pt>
                <c:pt idx="117">
                  <c:v>74.656999999999996</c:v>
                </c:pt>
                <c:pt idx="118">
                  <c:v>74.656999999999996</c:v>
                </c:pt>
                <c:pt idx="119">
                  <c:v>74.656999999999996</c:v>
                </c:pt>
                <c:pt idx="120">
                  <c:v>74.656999999999996</c:v>
                </c:pt>
              </c:numCache>
            </c:numRef>
          </c:yVal>
          <c:smooth val="0"/>
        </c:ser>
        <c:dLbls>
          <c:showLegendKey val="0"/>
          <c:showVal val="0"/>
          <c:showCatName val="0"/>
          <c:showSerName val="0"/>
          <c:showPercent val="0"/>
          <c:showBubbleSize val="0"/>
        </c:dLbls>
        <c:axId val="882056736"/>
        <c:axId val="882059480"/>
      </c:scatterChart>
      <c:valAx>
        <c:axId val="882056736"/>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9480"/>
        <c:crosses val="autoZero"/>
        <c:crossBetween val="midCat"/>
        <c:majorUnit val="1"/>
      </c:valAx>
      <c:valAx>
        <c:axId val="882059480"/>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882056736"/>
        <c:crosses val="autoZero"/>
        <c:crossBetween val="midCat"/>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0568876471086259"/>
        </c:manualLayout>
      </c:layout>
      <c:scatterChart>
        <c:scatterStyle val="lineMarker"/>
        <c:varyColors val="0"/>
        <c:ser>
          <c:idx val="0"/>
          <c:order val="0"/>
          <c:tx>
            <c:strRef>
              <c:f>Sheet1!$B$1</c:f>
              <c:strCache>
                <c:ptCount val="1"/>
                <c:pt idx="0">
                  <c:v>4/1994-2003 (N=331)</c:v>
                </c:pt>
              </c:strCache>
            </c:strRef>
          </c:tx>
          <c:spPr>
            <a:ln w="41275">
              <a:solidFill>
                <a:srgbClr val="00FF00"/>
              </a:solidFill>
            </a:ln>
          </c:spPr>
          <c:marker>
            <c:symbol val="none"/>
          </c:marker>
          <c:xVal>
            <c:numRef>
              <c:f>Sheet1!$A$2:$A$98</c:f>
              <c:numCache>
                <c:formatCode>General</c:formatCode>
                <c:ptCount val="9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numCache>
            </c:numRef>
          </c:xVal>
          <c:yVal>
            <c:numRef>
              <c:f>Sheet1!$B$2:$B$98</c:f>
              <c:numCache>
                <c:formatCode>General</c:formatCode>
                <c:ptCount val="97"/>
                <c:pt idx="0">
                  <c:v>100</c:v>
                </c:pt>
                <c:pt idx="1">
                  <c:v>100</c:v>
                </c:pt>
                <c:pt idx="2">
                  <c:v>99.396000000000001</c:v>
                </c:pt>
                <c:pt idx="3">
                  <c:v>98.792000000000002</c:v>
                </c:pt>
                <c:pt idx="4">
                  <c:v>98.183999999999997</c:v>
                </c:pt>
                <c:pt idx="5">
                  <c:v>98.183999999999997</c:v>
                </c:pt>
                <c:pt idx="6">
                  <c:v>97.57</c:v>
                </c:pt>
                <c:pt idx="7">
                  <c:v>96.338999999999999</c:v>
                </c:pt>
                <c:pt idx="8">
                  <c:v>96.338999999999999</c:v>
                </c:pt>
                <c:pt idx="9">
                  <c:v>96.338999999999999</c:v>
                </c:pt>
                <c:pt idx="10">
                  <c:v>96.338999999999999</c:v>
                </c:pt>
                <c:pt idx="11">
                  <c:v>96.338999999999999</c:v>
                </c:pt>
                <c:pt idx="12">
                  <c:v>96.338999999999999</c:v>
                </c:pt>
                <c:pt idx="13">
                  <c:v>96.338999999999999</c:v>
                </c:pt>
                <c:pt idx="14">
                  <c:v>96.338999999999999</c:v>
                </c:pt>
                <c:pt idx="15">
                  <c:v>96.338999999999999</c:v>
                </c:pt>
                <c:pt idx="16">
                  <c:v>96.338999999999999</c:v>
                </c:pt>
                <c:pt idx="17">
                  <c:v>96.338999999999999</c:v>
                </c:pt>
                <c:pt idx="18">
                  <c:v>95.957999999999998</c:v>
                </c:pt>
                <c:pt idx="19">
                  <c:v>95.194999999999993</c:v>
                </c:pt>
                <c:pt idx="20">
                  <c:v>95.194999999999993</c:v>
                </c:pt>
                <c:pt idx="21">
                  <c:v>94.805000000000007</c:v>
                </c:pt>
                <c:pt idx="22">
                  <c:v>94.805000000000007</c:v>
                </c:pt>
                <c:pt idx="23">
                  <c:v>94.805000000000007</c:v>
                </c:pt>
                <c:pt idx="24">
                  <c:v>94.805000000000007</c:v>
                </c:pt>
                <c:pt idx="25">
                  <c:v>94.805000000000007</c:v>
                </c:pt>
                <c:pt idx="26">
                  <c:v>94.805000000000007</c:v>
                </c:pt>
                <c:pt idx="27">
                  <c:v>94.805000000000007</c:v>
                </c:pt>
                <c:pt idx="28">
                  <c:v>94.805000000000007</c:v>
                </c:pt>
                <c:pt idx="29">
                  <c:v>94.805000000000007</c:v>
                </c:pt>
                <c:pt idx="30">
                  <c:v>93.39</c:v>
                </c:pt>
                <c:pt idx="31">
                  <c:v>93.39</c:v>
                </c:pt>
                <c:pt idx="32">
                  <c:v>92.421999999999997</c:v>
                </c:pt>
                <c:pt idx="33">
                  <c:v>92.421999999999997</c:v>
                </c:pt>
                <c:pt idx="34">
                  <c:v>92.421999999999997</c:v>
                </c:pt>
                <c:pt idx="35">
                  <c:v>92.421999999999997</c:v>
                </c:pt>
                <c:pt idx="36">
                  <c:v>92.421999999999997</c:v>
                </c:pt>
                <c:pt idx="37">
                  <c:v>92.421999999999997</c:v>
                </c:pt>
                <c:pt idx="38">
                  <c:v>92.421999999999997</c:v>
                </c:pt>
                <c:pt idx="39">
                  <c:v>92.421999999999997</c:v>
                </c:pt>
                <c:pt idx="40">
                  <c:v>92.421999999999997</c:v>
                </c:pt>
                <c:pt idx="41">
                  <c:v>92.421999999999997</c:v>
                </c:pt>
                <c:pt idx="42">
                  <c:v>91.813999999999993</c:v>
                </c:pt>
                <c:pt idx="43">
                  <c:v>91.188999999999993</c:v>
                </c:pt>
                <c:pt idx="44">
                  <c:v>91.188999999999993</c:v>
                </c:pt>
                <c:pt idx="45">
                  <c:v>91.188999999999993</c:v>
                </c:pt>
                <c:pt idx="46">
                  <c:v>91.188999999999993</c:v>
                </c:pt>
                <c:pt idx="47">
                  <c:v>91.188999999999993</c:v>
                </c:pt>
                <c:pt idx="48">
                  <c:v>91.188999999999993</c:v>
                </c:pt>
                <c:pt idx="49">
                  <c:v>91.188999999999993</c:v>
                </c:pt>
                <c:pt idx="50">
                  <c:v>91.188999999999993</c:v>
                </c:pt>
                <c:pt idx="51">
                  <c:v>91.188999999999993</c:v>
                </c:pt>
                <c:pt idx="52">
                  <c:v>91.188999999999993</c:v>
                </c:pt>
                <c:pt idx="53">
                  <c:v>90.429000000000002</c:v>
                </c:pt>
                <c:pt idx="54">
                  <c:v>88.137</c:v>
                </c:pt>
                <c:pt idx="55">
                  <c:v>87.37</c:v>
                </c:pt>
                <c:pt idx="56">
                  <c:v>87.37</c:v>
                </c:pt>
                <c:pt idx="57">
                  <c:v>87.37</c:v>
                </c:pt>
                <c:pt idx="58">
                  <c:v>87.37</c:v>
                </c:pt>
                <c:pt idx="59">
                  <c:v>87.37</c:v>
                </c:pt>
                <c:pt idx="60">
                  <c:v>87.37</c:v>
                </c:pt>
                <c:pt idx="61">
                  <c:v>87.37</c:v>
                </c:pt>
                <c:pt idx="62">
                  <c:v>87.37</c:v>
                </c:pt>
                <c:pt idx="63">
                  <c:v>87.37</c:v>
                </c:pt>
                <c:pt idx="64">
                  <c:v>87.37</c:v>
                </c:pt>
                <c:pt idx="65">
                  <c:v>87.37</c:v>
                </c:pt>
                <c:pt idx="66">
                  <c:v>86.41</c:v>
                </c:pt>
                <c:pt idx="67">
                  <c:v>86.41</c:v>
                </c:pt>
                <c:pt idx="68">
                  <c:v>85.438999999999993</c:v>
                </c:pt>
                <c:pt idx="69">
                  <c:v>85.438999999999993</c:v>
                </c:pt>
                <c:pt idx="70">
                  <c:v>85.438999999999993</c:v>
                </c:pt>
                <c:pt idx="71">
                  <c:v>85.438999999999993</c:v>
                </c:pt>
                <c:pt idx="72">
                  <c:v>85.438999999999993</c:v>
                </c:pt>
                <c:pt idx="73">
                  <c:v>85.438999999999993</c:v>
                </c:pt>
                <c:pt idx="74">
                  <c:v>85.438999999999993</c:v>
                </c:pt>
                <c:pt idx="75">
                  <c:v>84.343999999999994</c:v>
                </c:pt>
                <c:pt idx="76">
                  <c:v>84.343999999999994</c:v>
                </c:pt>
                <c:pt idx="77">
                  <c:v>83.188000000000002</c:v>
                </c:pt>
                <c:pt idx="78">
                  <c:v>83.188000000000002</c:v>
                </c:pt>
                <c:pt idx="79">
                  <c:v>83.188000000000002</c:v>
                </c:pt>
                <c:pt idx="80">
                  <c:v>82.016999999999996</c:v>
                </c:pt>
                <c:pt idx="81">
                  <c:v>82.016999999999996</c:v>
                </c:pt>
                <c:pt idx="82">
                  <c:v>82.016999999999996</c:v>
                </c:pt>
                <c:pt idx="83">
                  <c:v>82.016999999999996</c:v>
                </c:pt>
                <c:pt idx="84">
                  <c:v>82.016999999999996</c:v>
                </c:pt>
                <c:pt idx="85">
                  <c:v>82.016999999999996</c:v>
                </c:pt>
                <c:pt idx="86">
                  <c:v>82.016999999999996</c:v>
                </c:pt>
                <c:pt idx="87">
                  <c:v>82.016999999999996</c:v>
                </c:pt>
                <c:pt idx="88">
                  <c:v>82.016999999999996</c:v>
                </c:pt>
                <c:pt idx="89">
                  <c:v>82.016999999999996</c:v>
                </c:pt>
                <c:pt idx="90">
                  <c:v>82.016999999999996</c:v>
                </c:pt>
                <c:pt idx="91">
                  <c:v>80.650000000000006</c:v>
                </c:pt>
                <c:pt idx="92">
                  <c:v>80.650000000000006</c:v>
                </c:pt>
                <c:pt idx="93">
                  <c:v>80.650000000000006</c:v>
                </c:pt>
                <c:pt idx="94">
                  <c:v>80.650000000000006</c:v>
                </c:pt>
                <c:pt idx="95">
                  <c:v>80.650000000000006</c:v>
                </c:pt>
                <c:pt idx="96">
                  <c:v>80.650000000000006</c:v>
                </c:pt>
              </c:numCache>
            </c:numRef>
          </c:yVal>
          <c:smooth val="0"/>
        </c:ser>
        <c:ser>
          <c:idx val="1"/>
          <c:order val="1"/>
          <c:tx>
            <c:strRef>
              <c:f>Sheet1!$C$1</c:f>
              <c:strCache>
                <c:ptCount val="1"/>
                <c:pt idx="0">
                  <c:v>2004-6/2013 (N=439)</c:v>
                </c:pt>
              </c:strCache>
            </c:strRef>
          </c:tx>
          <c:spPr>
            <a:ln w="47625">
              <a:solidFill>
                <a:srgbClr val="00FFFF"/>
              </a:solidFill>
            </a:ln>
          </c:spPr>
          <c:marker>
            <c:symbol val="none"/>
          </c:marker>
          <c:xVal>
            <c:numRef>
              <c:f>Sheet1!$A$2:$A$98</c:f>
              <c:numCache>
                <c:formatCode>General</c:formatCode>
                <c:ptCount val="97"/>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numCache>
            </c:numRef>
          </c:xVal>
          <c:yVal>
            <c:numRef>
              <c:f>Sheet1!$C$2:$C$98</c:f>
              <c:numCache>
                <c:formatCode>General</c:formatCode>
                <c:ptCount val="97"/>
                <c:pt idx="0">
                  <c:v>100</c:v>
                </c:pt>
                <c:pt idx="1">
                  <c:v>100</c:v>
                </c:pt>
                <c:pt idx="2">
                  <c:v>100</c:v>
                </c:pt>
                <c:pt idx="3">
                  <c:v>100</c:v>
                </c:pt>
                <c:pt idx="4">
                  <c:v>100</c:v>
                </c:pt>
                <c:pt idx="5">
                  <c:v>99.31</c:v>
                </c:pt>
                <c:pt idx="6">
                  <c:v>98.617000000000004</c:v>
                </c:pt>
                <c:pt idx="7">
                  <c:v>97.46</c:v>
                </c:pt>
                <c:pt idx="8">
                  <c:v>97.46</c:v>
                </c:pt>
                <c:pt idx="9">
                  <c:v>97.46</c:v>
                </c:pt>
                <c:pt idx="10">
                  <c:v>97.46</c:v>
                </c:pt>
                <c:pt idx="11">
                  <c:v>97.46</c:v>
                </c:pt>
                <c:pt idx="12">
                  <c:v>97.46</c:v>
                </c:pt>
                <c:pt idx="13">
                  <c:v>97.46</c:v>
                </c:pt>
                <c:pt idx="14">
                  <c:v>97.46</c:v>
                </c:pt>
                <c:pt idx="15">
                  <c:v>96.844999999999999</c:v>
                </c:pt>
                <c:pt idx="16">
                  <c:v>96.844999999999999</c:v>
                </c:pt>
                <c:pt idx="17">
                  <c:v>96.537999999999997</c:v>
                </c:pt>
                <c:pt idx="18">
                  <c:v>96.537999999999997</c:v>
                </c:pt>
                <c:pt idx="19">
                  <c:v>95.92</c:v>
                </c:pt>
                <c:pt idx="20">
                  <c:v>95.92</c:v>
                </c:pt>
                <c:pt idx="21">
                  <c:v>95.92</c:v>
                </c:pt>
                <c:pt idx="22">
                  <c:v>95.92</c:v>
                </c:pt>
                <c:pt idx="23">
                  <c:v>95.92</c:v>
                </c:pt>
                <c:pt idx="24">
                  <c:v>95.92</c:v>
                </c:pt>
                <c:pt idx="25">
                  <c:v>95.92</c:v>
                </c:pt>
                <c:pt idx="26">
                  <c:v>95.92</c:v>
                </c:pt>
                <c:pt idx="27">
                  <c:v>95.92</c:v>
                </c:pt>
                <c:pt idx="28">
                  <c:v>95.92</c:v>
                </c:pt>
                <c:pt idx="29">
                  <c:v>95.92</c:v>
                </c:pt>
                <c:pt idx="30">
                  <c:v>95.92</c:v>
                </c:pt>
                <c:pt idx="31">
                  <c:v>95.92</c:v>
                </c:pt>
                <c:pt idx="32">
                  <c:v>95.92</c:v>
                </c:pt>
                <c:pt idx="33">
                  <c:v>95.92</c:v>
                </c:pt>
                <c:pt idx="34">
                  <c:v>95.92</c:v>
                </c:pt>
                <c:pt idx="35">
                  <c:v>95.92</c:v>
                </c:pt>
                <c:pt idx="36">
                  <c:v>95.92</c:v>
                </c:pt>
                <c:pt idx="37">
                  <c:v>95.92</c:v>
                </c:pt>
                <c:pt idx="38">
                  <c:v>95.92</c:v>
                </c:pt>
                <c:pt idx="39">
                  <c:v>95.92</c:v>
                </c:pt>
                <c:pt idx="40">
                  <c:v>95.92</c:v>
                </c:pt>
                <c:pt idx="41">
                  <c:v>95.92</c:v>
                </c:pt>
                <c:pt idx="42">
                  <c:v>94.804000000000002</c:v>
                </c:pt>
                <c:pt idx="43">
                  <c:v>94.804000000000002</c:v>
                </c:pt>
                <c:pt idx="44">
                  <c:v>94.804000000000002</c:v>
                </c:pt>
                <c:pt idx="45">
                  <c:v>94.804000000000002</c:v>
                </c:pt>
                <c:pt idx="46">
                  <c:v>94.804000000000002</c:v>
                </c:pt>
                <c:pt idx="47">
                  <c:v>94.804000000000002</c:v>
                </c:pt>
                <c:pt idx="48">
                  <c:v>94.804000000000002</c:v>
                </c:pt>
                <c:pt idx="49">
                  <c:v>94.804000000000002</c:v>
                </c:pt>
                <c:pt idx="50">
                  <c:v>94.804000000000002</c:v>
                </c:pt>
                <c:pt idx="51">
                  <c:v>94.804000000000002</c:v>
                </c:pt>
                <c:pt idx="52">
                  <c:v>94.804000000000002</c:v>
                </c:pt>
                <c:pt idx="53">
                  <c:v>94.804000000000002</c:v>
                </c:pt>
                <c:pt idx="54">
                  <c:v>94.804000000000002</c:v>
                </c:pt>
                <c:pt idx="55">
                  <c:v>94.804000000000002</c:v>
                </c:pt>
                <c:pt idx="56">
                  <c:v>94.804000000000002</c:v>
                </c:pt>
                <c:pt idx="57">
                  <c:v>94.804000000000002</c:v>
                </c:pt>
                <c:pt idx="58">
                  <c:v>94.804000000000002</c:v>
                </c:pt>
                <c:pt idx="59">
                  <c:v>94.804000000000002</c:v>
                </c:pt>
                <c:pt idx="60">
                  <c:v>94.804000000000002</c:v>
                </c:pt>
                <c:pt idx="61">
                  <c:v>94.804000000000002</c:v>
                </c:pt>
                <c:pt idx="62">
                  <c:v>94.804000000000002</c:v>
                </c:pt>
                <c:pt idx="63">
                  <c:v>94.804000000000002</c:v>
                </c:pt>
                <c:pt idx="64">
                  <c:v>94.804000000000002</c:v>
                </c:pt>
                <c:pt idx="65">
                  <c:v>93.676000000000002</c:v>
                </c:pt>
                <c:pt idx="66">
                  <c:v>92.546999999999997</c:v>
                </c:pt>
                <c:pt idx="67">
                  <c:v>92.546999999999997</c:v>
                </c:pt>
                <c:pt idx="68">
                  <c:v>92.546999999999997</c:v>
                </c:pt>
                <c:pt idx="69">
                  <c:v>92.546999999999997</c:v>
                </c:pt>
                <c:pt idx="70">
                  <c:v>92.546999999999997</c:v>
                </c:pt>
                <c:pt idx="71">
                  <c:v>92.546999999999997</c:v>
                </c:pt>
                <c:pt idx="72">
                  <c:v>92.546999999999997</c:v>
                </c:pt>
                <c:pt idx="73">
                  <c:v>92.546999999999997</c:v>
                </c:pt>
                <c:pt idx="74">
                  <c:v>92.546999999999997</c:v>
                </c:pt>
                <c:pt idx="75">
                  <c:v>92.546999999999997</c:v>
                </c:pt>
                <c:pt idx="76">
                  <c:v>92.546999999999997</c:v>
                </c:pt>
                <c:pt idx="77">
                  <c:v>90.766999999999996</c:v>
                </c:pt>
                <c:pt idx="78">
                  <c:v>90.766999999999996</c:v>
                </c:pt>
                <c:pt idx="79">
                  <c:v>90.766999999999996</c:v>
                </c:pt>
                <c:pt idx="80">
                  <c:v>90.766999999999996</c:v>
                </c:pt>
                <c:pt idx="81">
                  <c:v>90.766999999999996</c:v>
                </c:pt>
                <c:pt idx="82">
                  <c:v>90.766999999999996</c:v>
                </c:pt>
                <c:pt idx="83">
                  <c:v>90.766999999999996</c:v>
                </c:pt>
                <c:pt idx="84">
                  <c:v>90.766999999999996</c:v>
                </c:pt>
                <c:pt idx="85">
                  <c:v>90.766999999999996</c:v>
                </c:pt>
                <c:pt idx="86">
                  <c:v>90.766999999999996</c:v>
                </c:pt>
                <c:pt idx="87">
                  <c:v>90.766999999999996</c:v>
                </c:pt>
                <c:pt idx="88">
                  <c:v>90.766999999999996</c:v>
                </c:pt>
                <c:pt idx="89">
                  <c:v>90.766999999999996</c:v>
                </c:pt>
                <c:pt idx="90">
                  <c:v>90.766999999999996</c:v>
                </c:pt>
                <c:pt idx="91">
                  <c:v>90.766999999999996</c:v>
                </c:pt>
                <c:pt idx="92">
                  <c:v>90.766999999999996</c:v>
                </c:pt>
                <c:pt idx="93">
                  <c:v>90.766999999999996</c:v>
                </c:pt>
                <c:pt idx="94">
                  <c:v>90.766999999999996</c:v>
                </c:pt>
                <c:pt idx="95">
                  <c:v>90.766999999999996</c:v>
                </c:pt>
                <c:pt idx="96">
                  <c:v>90.766999999999996</c:v>
                </c:pt>
              </c:numCache>
            </c:numRef>
          </c:yVal>
          <c:smooth val="0"/>
        </c:ser>
        <c:dLbls>
          <c:showLegendKey val="0"/>
          <c:showVal val="0"/>
          <c:showCatName val="0"/>
          <c:showSerName val="0"/>
          <c:showPercent val="0"/>
          <c:showBubbleSize val="0"/>
        </c:dLbls>
        <c:axId val="882055168"/>
        <c:axId val="882055560"/>
      </c:scatterChart>
      <c:valAx>
        <c:axId val="882055168"/>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55560"/>
        <c:crosses val="autoZero"/>
        <c:crossBetween val="midCat"/>
        <c:majorUnit val="1"/>
      </c:valAx>
      <c:valAx>
        <c:axId val="882055560"/>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882055168"/>
        <c:crosses val="autoZero"/>
        <c:crossBetween val="midCat"/>
        <c:majorUnit val="20"/>
      </c:valAx>
      <c:spPr>
        <a:solidFill>
          <a:schemeClr val="bg2"/>
        </a:solidFill>
        <a:ln>
          <a:solidFill>
            <a:schemeClr val="tx1"/>
          </a:solidFill>
        </a:ln>
      </c:spPr>
    </c:plotArea>
    <c:legend>
      <c:legendPos val="r"/>
      <c:layout>
        <c:manualLayout>
          <c:xMode val="edge"/>
          <c:yMode val="edge"/>
          <c:x val="0.1451104452651383"/>
          <c:y val="0.6070080790682415"/>
          <c:w val="0.29792070239007734"/>
          <c:h val="0.1749598097112860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48"/>
          <c:h val="0.82715283666465278"/>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99.724000000000004</c:v>
                </c:pt>
                <c:pt idx="3">
                  <c:v>99.448999999999998</c:v>
                </c:pt>
                <c:pt idx="4">
                  <c:v>99.171999999999997</c:v>
                </c:pt>
                <c:pt idx="5">
                  <c:v>98.754000000000005</c:v>
                </c:pt>
                <c:pt idx="6">
                  <c:v>97.203999999999994</c:v>
                </c:pt>
                <c:pt idx="7">
                  <c:v>94.521000000000001</c:v>
                </c:pt>
                <c:pt idx="8">
                  <c:v>94.234999999999999</c:v>
                </c:pt>
                <c:pt idx="9">
                  <c:v>94.091999999999999</c:v>
                </c:pt>
                <c:pt idx="10">
                  <c:v>94.091999999999999</c:v>
                </c:pt>
                <c:pt idx="11">
                  <c:v>94.091999999999999</c:v>
                </c:pt>
                <c:pt idx="12">
                  <c:v>94.091999999999999</c:v>
                </c:pt>
                <c:pt idx="13">
                  <c:v>94.091999999999999</c:v>
                </c:pt>
                <c:pt idx="14">
                  <c:v>94.091999999999999</c:v>
                </c:pt>
                <c:pt idx="15">
                  <c:v>94.091999999999999</c:v>
                </c:pt>
                <c:pt idx="16">
                  <c:v>94.091999999999999</c:v>
                </c:pt>
                <c:pt idx="17">
                  <c:v>93.905000000000001</c:v>
                </c:pt>
                <c:pt idx="18">
                  <c:v>93.905000000000001</c:v>
                </c:pt>
                <c:pt idx="19">
                  <c:v>93.153000000000006</c:v>
                </c:pt>
                <c:pt idx="20">
                  <c:v>92.963999999999999</c:v>
                </c:pt>
                <c:pt idx="21">
                  <c:v>92.771000000000001</c:v>
                </c:pt>
                <c:pt idx="22">
                  <c:v>92.771000000000001</c:v>
                </c:pt>
                <c:pt idx="23">
                  <c:v>92.771000000000001</c:v>
                </c:pt>
                <c:pt idx="24">
                  <c:v>92.771000000000001</c:v>
                </c:pt>
                <c:pt idx="25">
                  <c:v>92.771000000000001</c:v>
                </c:pt>
                <c:pt idx="26">
                  <c:v>92.771000000000001</c:v>
                </c:pt>
                <c:pt idx="27">
                  <c:v>92.771000000000001</c:v>
                </c:pt>
                <c:pt idx="28">
                  <c:v>92.771000000000001</c:v>
                </c:pt>
                <c:pt idx="29">
                  <c:v>92.771000000000001</c:v>
                </c:pt>
                <c:pt idx="30">
                  <c:v>92.055000000000007</c:v>
                </c:pt>
                <c:pt idx="31">
                  <c:v>91.813999999999993</c:v>
                </c:pt>
                <c:pt idx="32">
                  <c:v>91.813999999999993</c:v>
                </c:pt>
                <c:pt idx="33">
                  <c:v>91.813999999999993</c:v>
                </c:pt>
                <c:pt idx="34">
                  <c:v>91.813999999999993</c:v>
                </c:pt>
                <c:pt idx="35">
                  <c:v>91.813999999999993</c:v>
                </c:pt>
                <c:pt idx="36">
                  <c:v>91.813999999999993</c:v>
                </c:pt>
                <c:pt idx="37">
                  <c:v>91.813999999999993</c:v>
                </c:pt>
                <c:pt idx="38">
                  <c:v>91.513000000000005</c:v>
                </c:pt>
                <c:pt idx="39">
                  <c:v>91.513000000000005</c:v>
                </c:pt>
                <c:pt idx="40">
                  <c:v>91.206999999999994</c:v>
                </c:pt>
                <c:pt idx="41">
                  <c:v>90.899000000000001</c:v>
                </c:pt>
                <c:pt idx="42">
                  <c:v>90.283000000000001</c:v>
                </c:pt>
                <c:pt idx="43">
                  <c:v>89.971999999999994</c:v>
                </c:pt>
                <c:pt idx="44">
                  <c:v>89.971999999999994</c:v>
                </c:pt>
                <c:pt idx="45">
                  <c:v>89.971999999999994</c:v>
                </c:pt>
                <c:pt idx="46">
                  <c:v>89.971999999999994</c:v>
                </c:pt>
                <c:pt idx="47">
                  <c:v>89.971999999999994</c:v>
                </c:pt>
                <c:pt idx="48">
                  <c:v>89.971999999999994</c:v>
                </c:pt>
                <c:pt idx="49">
                  <c:v>89.971999999999994</c:v>
                </c:pt>
                <c:pt idx="50">
                  <c:v>89.971999999999994</c:v>
                </c:pt>
                <c:pt idx="51">
                  <c:v>89.971999999999994</c:v>
                </c:pt>
                <c:pt idx="52">
                  <c:v>88.748999999999995</c:v>
                </c:pt>
                <c:pt idx="53">
                  <c:v>88.748999999999995</c:v>
                </c:pt>
                <c:pt idx="54">
                  <c:v>88.748999999999995</c:v>
                </c:pt>
                <c:pt idx="55">
                  <c:v>88.328999999999994</c:v>
                </c:pt>
                <c:pt idx="56">
                  <c:v>87.896000000000001</c:v>
                </c:pt>
                <c:pt idx="57">
                  <c:v>87.896000000000001</c:v>
                </c:pt>
                <c:pt idx="58">
                  <c:v>87.896000000000001</c:v>
                </c:pt>
                <c:pt idx="59">
                  <c:v>87.896000000000001</c:v>
                </c:pt>
                <c:pt idx="60">
                  <c:v>87.896000000000001</c:v>
                </c:pt>
                <c:pt idx="61">
                  <c:v>87.896000000000001</c:v>
                </c:pt>
                <c:pt idx="62">
                  <c:v>87.896000000000001</c:v>
                </c:pt>
                <c:pt idx="63">
                  <c:v>87.896000000000001</c:v>
                </c:pt>
                <c:pt idx="64">
                  <c:v>87.896000000000001</c:v>
                </c:pt>
                <c:pt idx="65">
                  <c:v>86.811000000000007</c:v>
                </c:pt>
                <c:pt idx="66">
                  <c:v>86.811000000000007</c:v>
                </c:pt>
                <c:pt idx="67">
                  <c:v>86.811000000000007</c:v>
                </c:pt>
                <c:pt idx="68">
                  <c:v>86.811000000000007</c:v>
                </c:pt>
                <c:pt idx="69">
                  <c:v>86.811000000000007</c:v>
                </c:pt>
                <c:pt idx="70">
                  <c:v>86.811000000000007</c:v>
                </c:pt>
                <c:pt idx="71">
                  <c:v>86.811000000000007</c:v>
                </c:pt>
                <c:pt idx="72">
                  <c:v>86.811000000000007</c:v>
                </c:pt>
                <c:pt idx="73">
                  <c:v>86.811000000000007</c:v>
                </c:pt>
                <c:pt idx="74">
                  <c:v>86.811000000000007</c:v>
                </c:pt>
                <c:pt idx="75">
                  <c:v>86.811000000000007</c:v>
                </c:pt>
                <c:pt idx="76">
                  <c:v>86.811000000000007</c:v>
                </c:pt>
                <c:pt idx="77">
                  <c:v>86.811000000000007</c:v>
                </c:pt>
                <c:pt idx="78">
                  <c:v>86.811000000000007</c:v>
                </c:pt>
                <c:pt idx="79">
                  <c:v>86.811000000000007</c:v>
                </c:pt>
                <c:pt idx="80">
                  <c:v>86.811000000000007</c:v>
                </c:pt>
                <c:pt idx="81">
                  <c:v>86.811000000000007</c:v>
                </c:pt>
                <c:pt idx="82">
                  <c:v>86.811000000000007</c:v>
                </c:pt>
                <c:pt idx="83">
                  <c:v>86.811000000000007</c:v>
                </c:pt>
                <c:pt idx="84">
                  <c:v>86.811000000000007</c:v>
                </c:pt>
                <c:pt idx="85">
                  <c:v>86.811000000000007</c:v>
                </c:pt>
                <c:pt idx="86">
                  <c:v>86.811000000000007</c:v>
                </c:pt>
                <c:pt idx="87">
                  <c:v>86.811000000000007</c:v>
                </c:pt>
                <c:pt idx="88">
                  <c:v>86.811000000000007</c:v>
                </c:pt>
                <c:pt idx="89">
                  <c:v>84.153000000000006</c:v>
                </c:pt>
                <c:pt idx="90">
                  <c:v>82.372</c:v>
                </c:pt>
                <c:pt idx="91">
                  <c:v>80.581000000000003</c:v>
                </c:pt>
                <c:pt idx="92">
                  <c:v>80.581000000000003</c:v>
                </c:pt>
                <c:pt idx="93">
                  <c:v>80.581000000000003</c:v>
                </c:pt>
                <c:pt idx="94">
                  <c:v>80.581000000000003</c:v>
                </c:pt>
                <c:pt idx="95">
                  <c:v>80.581000000000003</c:v>
                </c:pt>
                <c:pt idx="96">
                  <c:v>80.581000000000003</c:v>
                </c:pt>
                <c:pt idx="97">
                  <c:v>80.581000000000003</c:v>
                </c:pt>
                <c:pt idx="98">
                  <c:v>80.581000000000003</c:v>
                </c:pt>
                <c:pt idx="99">
                  <c:v>80.581000000000003</c:v>
                </c:pt>
                <c:pt idx="100">
                  <c:v>80.581000000000003</c:v>
                </c:pt>
                <c:pt idx="101">
                  <c:v>80.581000000000003</c:v>
                </c:pt>
                <c:pt idx="102">
                  <c:v>80.581000000000003</c:v>
                </c:pt>
                <c:pt idx="103">
                  <c:v>80.581000000000003</c:v>
                </c:pt>
                <c:pt idx="104">
                  <c:v>80.581000000000003</c:v>
                </c:pt>
                <c:pt idx="105">
                  <c:v>80.581000000000003</c:v>
                </c:pt>
                <c:pt idx="106">
                  <c:v>80.581000000000003</c:v>
                </c:pt>
                <c:pt idx="107">
                  <c:v>80.581000000000003</c:v>
                </c:pt>
                <c:pt idx="108">
                  <c:v>80.581000000000003</c:v>
                </c:pt>
                <c:pt idx="109">
                  <c:v>80.581000000000003</c:v>
                </c:pt>
                <c:pt idx="110">
                  <c:v>80.581000000000003</c:v>
                </c:pt>
                <c:pt idx="111">
                  <c:v>80.581000000000003</c:v>
                </c:pt>
                <c:pt idx="112">
                  <c:v>80.581000000000003</c:v>
                </c:pt>
                <c:pt idx="113">
                  <c:v>80.581000000000003</c:v>
                </c:pt>
                <c:pt idx="114">
                  <c:v>80.581000000000003</c:v>
                </c:pt>
                <c:pt idx="115">
                  <c:v>80.581000000000003</c:v>
                </c:pt>
                <c:pt idx="116">
                  <c:v>80.581000000000003</c:v>
                </c:pt>
                <c:pt idx="117">
                  <c:v>80.581000000000003</c:v>
                </c:pt>
                <c:pt idx="118">
                  <c:v>80.581000000000003</c:v>
                </c:pt>
                <c:pt idx="119">
                  <c:v>80.581000000000003</c:v>
                </c:pt>
                <c:pt idx="120">
                  <c:v>80.581000000000003</c:v>
                </c:pt>
              </c:numCache>
            </c:numRef>
          </c:yVal>
          <c:smooth val="0"/>
        </c:ser>
        <c:ser>
          <c:idx val="1"/>
          <c:order val="1"/>
          <c:tx>
            <c:strRef>
              <c:f>Sheet1!$C$1</c:f>
              <c:strCache>
                <c:ptCount val="1"/>
                <c:pt idx="0">
                  <c:v>Lymphoma</c:v>
                </c:pt>
              </c:strCache>
            </c:strRef>
          </c:tx>
          <c:spPr>
            <a:ln w="41275">
              <a:solidFill>
                <a:srgbClr val="00FF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99.722999999999999</c:v>
                </c:pt>
                <c:pt idx="3">
                  <c:v>99.444999999999993</c:v>
                </c:pt>
                <c:pt idx="4">
                  <c:v>99.305999999999997</c:v>
                </c:pt>
                <c:pt idx="5">
                  <c:v>98.885000000000005</c:v>
                </c:pt>
                <c:pt idx="6">
                  <c:v>97.465000000000003</c:v>
                </c:pt>
                <c:pt idx="7">
                  <c:v>95.048000000000002</c:v>
                </c:pt>
                <c:pt idx="8">
                  <c:v>94.76</c:v>
                </c:pt>
                <c:pt idx="9">
                  <c:v>94.614999999999995</c:v>
                </c:pt>
                <c:pt idx="10">
                  <c:v>94.614999999999995</c:v>
                </c:pt>
                <c:pt idx="11">
                  <c:v>94.614999999999995</c:v>
                </c:pt>
                <c:pt idx="12">
                  <c:v>94.614999999999995</c:v>
                </c:pt>
                <c:pt idx="13">
                  <c:v>94.614999999999995</c:v>
                </c:pt>
                <c:pt idx="14">
                  <c:v>94.614999999999995</c:v>
                </c:pt>
                <c:pt idx="15">
                  <c:v>94.614999999999995</c:v>
                </c:pt>
                <c:pt idx="16">
                  <c:v>94.614999999999995</c:v>
                </c:pt>
                <c:pt idx="17">
                  <c:v>94.424999999999997</c:v>
                </c:pt>
                <c:pt idx="18">
                  <c:v>94.424999999999997</c:v>
                </c:pt>
                <c:pt idx="19">
                  <c:v>93.66</c:v>
                </c:pt>
                <c:pt idx="20">
                  <c:v>93.466999999999999</c:v>
                </c:pt>
                <c:pt idx="21">
                  <c:v>93.27</c:v>
                </c:pt>
                <c:pt idx="22">
                  <c:v>93.27</c:v>
                </c:pt>
                <c:pt idx="23">
                  <c:v>93.27</c:v>
                </c:pt>
                <c:pt idx="24">
                  <c:v>93.27</c:v>
                </c:pt>
                <c:pt idx="25">
                  <c:v>93.27</c:v>
                </c:pt>
                <c:pt idx="26">
                  <c:v>93.27</c:v>
                </c:pt>
                <c:pt idx="27">
                  <c:v>93.27</c:v>
                </c:pt>
                <c:pt idx="28">
                  <c:v>93.27</c:v>
                </c:pt>
                <c:pt idx="29">
                  <c:v>93.27</c:v>
                </c:pt>
                <c:pt idx="30">
                  <c:v>92.537999999999997</c:v>
                </c:pt>
                <c:pt idx="31">
                  <c:v>92.290999999999997</c:v>
                </c:pt>
                <c:pt idx="32">
                  <c:v>92.290999999999997</c:v>
                </c:pt>
                <c:pt idx="33">
                  <c:v>92.290999999999997</c:v>
                </c:pt>
                <c:pt idx="34">
                  <c:v>92.290999999999997</c:v>
                </c:pt>
                <c:pt idx="35">
                  <c:v>92.290999999999997</c:v>
                </c:pt>
                <c:pt idx="36">
                  <c:v>92.290999999999997</c:v>
                </c:pt>
                <c:pt idx="37">
                  <c:v>92.290999999999997</c:v>
                </c:pt>
                <c:pt idx="38">
                  <c:v>91.980999999999995</c:v>
                </c:pt>
                <c:pt idx="39">
                  <c:v>91.980999999999995</c:v>
                </c:pt>
                <c:pt idx="40">
                  <c:v>91.665999999999997</c:v>
                </c:pt>
                <c:pt idx="41">
                  <c:v>91.349000000000004</c:v>
                </c:pt>
                <c:pt idx="42">
                  <c:v>90.715000000000003</c:v>
                </c:pt>
                <c:pt idx="43">
                  <c:v>90.715000000000003</c:v>
                </c:pt>
                <c:pt idx="44">
                  <c:v>90.715000000000003</c:v>
                </c:pt>
                <c:pt idx="45">
                  <c:v>90.715000000000003</c:v>
                </c:pt>
                <c:pt idx="46">
                  <c:v>90.715000000000003</c:v>
                </c:pt>
                <c:pt idx="47">
                  <c:v>90.715000000000003</c:v>
                </c:pt>
                <c:pt idx="48">
                  <c:v>90.715000000000003</c:v>
                </c:pt>
                <c:pt idx="49">
                  <c:v>90.715000000000003</c:v>
                </c:pt>
                <c:pt idx="50">
                  <c:v>90.715000000000003</c:v>
                </c:pt>
                <c:pt idx="51">
                  <c:v>90.715000000000003</c:v>
                </c:pt>
                <c:pt idx="52">
                  <c:v>89.856999999999999</c:v>
                </c:pt>
                <c:pt idx="53">
                  <c:v>89.856999999999999</c:v>
                </c:pt>
                <c:pt idx="54">
                  <c:v>89.856999999999999</c:v>
                </c:pt>
                <c:pt idx="55">
                  <c:v>89.417000000000002</c:v>
                </c:pt>
                <c:pt idx="56">
                  <c:v>88.962999999999994</c:v>
                </c:pt>
                <c:pt idx="57">
                  <c:v>88.962999999999994</c:v>
                </c:pt>
                <c:pt idx="58">
                  <c:v>88.962999999999994</c:v>
                </c:pt>
                <c:pt idx="59">
                  <c:v>88.962999999999994</c:v>
                </c:pt>
                <c:pt idx="60">
                  <c:v>88.962999999999994</c:v>
                </c:pt>
                <c:pt idx="61">
                  <c:v>88.962999999999994</c:v>
                </c:pt>
                <c:pt idx="62">
                  <c:v>88.962999999999994</c:v>
                </c:pt>
                <c:pt idx="63">
                  <c:v>88.962999999999994</c:v>
                </c:pt>
                <c:pt idx="64">
                  <c:v>88.962999999999994</c:v>
                </c:pt>
                <c:pt idx="65">
                  <c:v>87.807000000000002</c:v>
                </c:pt>
                <c:pt idx="66">
                  <c:v>87.807000000000002</c:v>
                </c:pt>
                <c:pt idx="67">
                  <c:v>87.807000000000002</c:v>
                </c:pt>
                <c:pt idx="68">
                  <c:v>87.807000000000002</c:v>
                </c:pt>
                <c:pt idx="69">
                  <c:v>87.807000000000002</c:v>
                </c:pt>
                <c:pt idx="70">
                  <c:v>87.807000000000002</c:v>
                </c:pt>
                <c:pt idx="71">
                  <c:v>87.807000000000002</c:v>
                </c:pt>
                <c:pt idx="72">
                  <c:v>87.807000000000002</c:v>
                </c:pt>
                <c:pt idx="73">
                  <c:v>87.807000000000002</c:v>
                </c:pt>
                <c:pt idx="74">
                  <c:v>87.807000000000002</c:v>
                </c:pt>
                <c:pt idx="75">
                  <c:v>87.807000000000002</c:v>
                </c:pt>
                <c:pt idx="76">
                  <c:v>87.807000000000002</c:v>
                </c:pt>
                <c:pt idx="77">
                  <c:v>87.807000000000002</c:v>
                </c:pt>
                <c:pt idx="78">
                  <c:v>87.807000000000002</c:v>
                </c:pt>
                <c:pt idx="79">
                  <c:v>87.807000000000002</c:v>
                </c:pt>
                <c:pt idx="80">
                  <c:v>87.807000000000002</c:v>
                </c:pt>
                <c:pt idx="81">
                  <c:v>87.807000000000002</c:v>
                </c:pt>
                <c:pt idx="82">
                  <c:v>87.807000000000002</c:v>
                </c:pt>
                <c:pt idx="83">
                  <c:v>87.807000000000002</c:v>
                </c:pt>
                <c:pt idx="84">
                  <c:v>87.807000000000002</c:v>
                </c:pt>
                <c:pt idx="85">
                  <c:v>87.807000000000002</c:v>
                </c:pt>
                <c:pt idx="86">
                  <c:v>87.807000000000002</c:v>
                </c:pt>
                <c:pt idx="87">
                  <c:v>87.807000000000002</c:v>
                </c:pt>
                <c:pt idx="88">
                  <c:v>87.807000000000002</c:v>
                </c:pt>
                <c:pt idx="89">
                  <c:v>86.81</c:v>
                </c:pt>
                <c:pt idx="90">
                  <c:v>84.802000000000007</c:v>
                </c:pt>
                <c:pt idx="91">
                  <c:v>82.783000000000001</c:v>
                </c:pt>
                <c:pt idx="92">
                  <c:v>82.783000000000001</c:v>
                </c:pt>
                <c:pt idx="93">
                  <c:v>82.783000000000001</c:v>
                </c:pt>
                <c:pt idx="94">
                  <c:v>82.783000000000001</c:v>
                </c:pt>
                <c:pt idx="95">
                  <c:v>82.783000000000001</c:v>
                </c:pt>
                <c:pt idx="96">
                  <c:v>82.783000000000001</c:v>
                </c:pt>
                <c:pt idx="97">
                  <c:v>82.783000000000001</c:v>
                </c:pt>
                <c:pt idx="98">
                  <c:v>82.783000000000001</c:v>
                </c:pt>
                <c:pt idx="99">
                  <c:v>82.783000000000001</c:v>
                </c:pt>
                <c:pt idx="100">
                  <c:v>82.783000000000001</c:v>
                </c:pt>
                <c:pt idx="101">
                  <c:v>81.489999999999995</c:v>
                </c:pt>
                <c:pt idx="102">
                  <c:v>81.489999999999995</c:v>
                </c:pt>
                <c:pt idx="103">
                  <c:v>81.489999999999995</c:v>
                </c:pt>
                <c:pt idx="104">
                  <c:v>81.489999999999995</c:v>
                </c:pt>
                <c:pt idx="105">
                  <c:v>81.489999999999995</c:v>
                </c:pt>
                <c:pt idx="106">
                  <c:v>81.489999999999995</c:v>
                </c:pt>
                <c:pt idx="107">
                  <c:v>81.489999999999995</c:v>
                </c:pt>
                <c:pt idx="108">
                  <c:v>81.489999999999995</c:v>
                </c:pt>
                <c:pt idx="109">
                  <c:v>81.489999999999995</c:v>
                </c:pt>
                <c:pt idx="110">
                  <c:v>81.489999999999995</c:v>
                </c:pt>
                <c:pt idx="111">
                  <c:v>81.489999999999995</c:v>
                </c:pt>
                <c:pt idx="112">
                  <c:v>81.489999999999995</c:v>
                </c:pt>
                <c:pt idx="113">
                  <c:v>81.489999999999995</c:v>
                </c:pt>
                <c:pt idx="114">
                  <c:v>81.489999999999995</c:v>
                </c:pt>
                <c:pt idx="115">
                  <c:v>81.489999999999995</c:v>
                </c:pt>
                <c:pt idx="116">
                  <c:v>81.489999999999995</c:v>
                </c:pt>
                <c:pt idx="117">
                  <c:v>81.489999999999995</c:v>
                </c:pt>
                <c:pt idx="118">
                  <c:v>81.489999999999995</c:v>
                </c:pt>
                <c:pt idx="119">
                  <c:v>81.489999999999995</c:v>
                </c:pt>
                <c:pt idx="120">
                  <c:v>81.489999999999995</c:v>
                </c:pt>
              </c:numCache>
            </c:numRef>
          </c:yVal>
          <c:smooth val="0"/>
        </c:ser>
        <c:ser>
          <c:idx val="2"/>
          <c:order val="2"/>
          <c:tx>
            <c:strRef>
              <c:f>Sheet1!$D$1</c:f>
              <c:strCache>
                <c:ptCount val="1"/>
                <c:pt idx="0">
                  <c:v>Skin</c:v>
                </c:pt>
              </c:strCache>
            </c:strRef>
          </c:tx>
          <c:spPr>
            <a:ln w="41275">
              <a:solidFill>
                <a:srgbClr val="4DEAF1"/>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100</c:v>
                </c:pt>
                <c:pt idx="60">
                  <c:v>100</c:v>
                </c:pt>
                <c:pt idx="61">
                  <c:v>100</c:v>
                </c:pt>
                <c:pt idx="62">
                  <c:v>100</c:v>
                </c:pt>
                <c:pt idx="63">
                  <c:v>100</c:v>
                </c:pt>
                <c:pt idx="64">
                  <c:v>100</c:v>
                </c:pt>
                <c:pt idx="65">
                  <c:v>100</c:v>
                </c:pt>
                <c:pt idx="66">
                  <c:v>100</c:v>
                </c:pt>
                <c:pt idx="67">
                  <c:v>100</c:v>
                </c:pt>
                <c:pt idx="68">
                  <c:v>100</c:v>
                </c:pt>
                <c:pt idx="69">
                  <c:v>100</c:v>
                </c:pt>
                <c:pt idx="70">
                  <c:v>100</c:v>
                </c:pt>
                <c:pt idx="71">
                  <c:v>100</c:v>
                </c:pt>
                <c:pt idx="72">
                  <c:v>100</c:v>
                </c:pt>
                <c:pt idx="73">
                  <c:v>100</c:v>
                </c:pt>
                <c:pt idx="74">
                  <c:v>100</c:v>
                </c:pt>
                <c:pt idx="75">
                  <c:v>100</c:v>
                </c:pt>
                <c:pt idx="76">
                  <c:v>100</c:v>
                </c:pt>
                <c:pt idx="77">
                  <c:v>100</c:v>
                </c:pt>
                <c:pt idx="78">
                  <c:v>100</c:v>
                </c:pt>
                <c:pt idx="79">
                  <c:v>100</c:v>
                </c:pt>
                <c:pt idx="80">
                  <c:v>100</c:v>
                </c:pt>
                <c:pt idx="81">
                  <c:v>100</c:v>
                </c:pt>
                <c:pt idx="82">
                  <c:v>100</c:v>
                </c:pt>
                <c:pt idx="83">
                  <c:v>100</c:v>
                </c:pt>
                <c:pt idx="84">
                  <c:v>100</c:v>
                </c:pt>
                <c:pt idx="85">
                  <c:v>100</c:v>
                </c:pt>
                <c:pt idx="86">
                  <c:v>100</c:v>
                </c:pt>
                <c:pt idx="87">
                  <c:v>100</c:v>
                </c:pt>
                <c:pt idx="88">
                  <c:v>100</c:v>
                </c:pt>
                <c:pt idx="89">
                  <c:v>100</c:v>
                </c:pt>
                <c:pt idx="90">
                  <c:v>100</c:v>
                </c:pt>
                <c:pt idx="91">
                  <c:v>100</c:v>
                </c:pt>
                <c:pt idx="92">
                  <c:v>100</c:v>
                </c:pt>
                <c:pt idx="93">
                  <c:v>100</c:v>
                </c:pt>
                <c:pt idx="94">
                  <c:v>100</c:v>
                </c:pt>
                <c:pt idx="95">
                  <c:v>100</c:v>
                </c:pt>
                <c:pt idx="96">
                  <c:v>100</c:v>
                </c:pt>
                <c:pt idx="97">
                  <c:v>100</c:v>
                </c:pt>
                <c:pt idx="98">
                  <c:v>100</c:v>
                </c:pt>
                <c:pt idx="99">
                  <c:v>100</c:v>
                </c:pt>
                <c:pt idx="100">
                  <c:v>100</c:v>
                </c:pt>
                <c:pt idx="101">
                  <c:v>100</c:v>
                </c:pt>
                <c:pt idx="102">
                  <c:v>100</c:v>
                </c:pt>
                <c:pt idx="103">
                  <c:v>100</c:v>
                </c:pt>
                <c:pt idx="104">
                  <c:v>100</c:v>
                </c:pt>
                <c:pt idx="105">
                  <c:v>100</c:v>
                </c:pt>
                <c:pt idx="106">
                  <c:v>100</c:v>
                </c:pt>
                <c:pt idx="107">
                  <c:v>100</c:v>
                </c:pt>
                <c:pt idx="108">
                  <c:v>100</c:v>
                </c:pt>
                <c:pt idx="109">
                  <c:v>100</c:v>
                </c:pt>
                <c:pt idx="110">
                  <c:v>100</c:v>
                </c:pt>
                <c:pt idx="111">
                  <c:v>100</c:v>
                </c:pt>
                <c:pt idx="112">
                  <c:v>100</c:v>
                </c:pt>
                <c:pt idx="113">
                  <c:v>100</c:v>
                </c:pt>
                <c:pt idx="114">
                  <c:v>100</c:v>
                </c:pt>
                <c:pt idx="115">
                  <c:v>100</c:v>
                </c:pt>
                <c:pt idx="116">
                  <c:v>100</c:v>
                </c:pt>
                <c:pt idx="117">
                  <c:v>100</c:v>
                </c:pt>
                <c:pt idx="118">
                  <c:v>100</c:v>
                </c:pt>
                <c:pt idx="119">
                  <c:v>100</c:v>
                </c:pt>
                <c:pt idx="120">
                  <c:v>100</c:v>
                </c:pt>
              </c:numCache>
            </c:numRef>
          </c:yVal>
          <c:smooth val="0"/>
        </c:ser>
        <c:ser>
          <c:idx val="3"/>
          <c:order val="3"/>
          <c:tx>
            <c:strRef>
              <c:f>Sheet1!$E$1</c:f>
              <c:strCache>
                <c:ptCount val="1"/>
                <c:pt idx="0">
                  <c:v>Other</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100</c:v>
                </c:pt>
                <c:pt idx="7">
                  <c:v>99.703000000000003</c:v>
                </c:pt>
                <c:pt idx="8">
                  <c:v>99.703000000000003</c:v>
                </c:pt>
                <c:pt idx="9">
                  <c:v>99.703000000000003</c:v>
                </c:pt>
                <c:pt idx="10">
                  <c:v>99.703000000000003</c:v>
                </c:pt>
                <c:pt idx="11">
                  <c:v>99.703000000000003</c:v>
                </c:pt>
                <c:pt idx="12">
                  <c:v>99.703000000000003</c:v>
                </c:pt>
                <c:pt idx="13">
                  <c:v>99.703000000000003</c:v>
                </c:pt>
                <c:pt idx="14">
                  <c:v>99.703000000000003</c:v>
                </c:pt>
                <c:pt idx="15">
                  <c:v>99.703000000000003</c:v>
                </c:pt>
                <c:pt idx="16">
                  <c:v>99.703000000000003</c:v>
                </c:pt>
                <c:pt idx="17">
                  <c:v>99.703000000000003</c:v>
                </c:pt>
                <c:pt idx="18">
                  <c:v>99.703000000000003</c:v>
                </c:pt>
                <c:pt idx="19">
                  <c:v>99.703000000000003</c:v>
                </c:pt>
                <c:pt idx="20">
                  <c:v>99.703000000000003</c:v>
                </c:pt>
                <c:pt idx="21">
                  <c:v>99.703000000000003</c:v>
                </c:pt>
                <c:pt idx="22">
                  <c:v>99.703000000000003</c:v>
                </c:pt>
                <c:pt idx="23">
                  <c:v>99.703000000000003</c:v>
                </c:pt>
                <c:pt idx="24">
                  <c:v>99.703000000000003</c:v>
                </c:pt>
                <c:pt idx="25">
                  <c:v>99.703000000000003</c:v>
                </c:pt>
                <c:pt idx="26">
                  <c:v>99.703000000000003</c:v>
                </c:pt>
                <c:pt idx="27">
                  <c:v>99.703000000000003</c:v>
                </c:pt>
                <c:pt idx="28">
                  <c:v>99.703000000000003</c:v>
                </c:pt>
                <c:pt idx="29">
                  <c:v>99.703000000000003</c:v>
                </c:pt>
                <c:pt idx="30">
                  <c:v>99.703000000000003</c:v>
                </c:pt>
                <c:pt idx="31">
                  <c:v>99.703000000000003</c:v>
                </c:pt>
                <c:pt idx="32">
                  <c:v>99.703000000000003</c:v>
                </c:pt>
                <c:pt idx="33">
                  <c:v>99.703000000000003</c:v>
                </c:pt>
                <c:pt idx="34">
                  <c:v>99.703000000000003</c:v>
                </c:pt>
                <c:pt idx="35">
                  <c:v>99.703000000000003</c:v>
                </c:pt>
                <c:pt idx="36">
                  <c:v>99.703000000000003</c:v>
                </c:pt>
                <c:pt idx="37">
                  <c:v>99.703000000000003</c:v>
                </c:pt>
                <c:pt idx="38">
                  <c:v>99.703000000000003</c:v>
                </c:pt>
                <c:pt idx="39">
                  <c:v>99.703000000000003</c:v>
                </c:pt>
                <c:pt idx="40">
                  <c:v>99.703000000000003</c:v>
                </c:pt>
                <c:pt idx="41">
                  <c:v>99.703000000000003</c:v>
                </c:pt>
                <c:pt idx="42">
                  <c:v>99.703000000000003</c:v>
                </c:pt>
                <c:pt idx="43">
                  <c:v>99.703000000000003</c:v>
                </c:pt>
                <c:pt idx="44">
                  <c:v>99.703000000000003</c:v>
                </c:pt>
                <c:pt idx="45">
                  <c:v>99.703000000000003</c:v>
                </c:pt>
                <c:pt idx="46">
                  <c:v>99.703000000000003</c:v>
                </c:pt>
                <c:pt idx="47">
                  <c:v>99.703000000000003</c:v>
                </c:pt>
                <c:pt idx="48">
                  <c:v>99.703000000000003</c:v>
                </c:pt>
                <c:pt idx="49">
                  <c:v>99.703000000000003</c:v>
                </c:pt>
                <c:pt idx="50">
                  <c:v>99.703000000000003</c:v>
                </c:pt>
                <c:pt idx="51">
                  <c:v>99.703000000000003</c:v>
                </c:pt>
                <c:pt idx="52">
                  <c:v>99.703000000000003</c:v>
                </c:pt>
                <c:pt idx="53">
                  <c:v>99.703000000000003</c:v>
                </c:pt>
                <c:pt idx="54">
                  <c:v>99.703000000000003</c:v>
                </c:pt>
                <c:pt idx="55">
                  <c:v>99.703000000000003</c:v>
                </c:pt>
                <c:pt idx="56">
                  <c:v>99.703000000000003</c:v>
                </c:pt>
                <c:pt idx="57">
                  <c:v>99.703000000000003</c:v>
                </c:pt>
                <c:pt idx="58">
                  <c:v>99.703000000000003</c:v>
                </c:pt>
                <c:pt idx="59">
                  <c:v>99.703000000000003</c:v>
                </c:pt>
                <c:pt idx="60">
                  <c:v>99.703000000000003</c:v>
                </c:pt>
                <c:pt idx="61">
                  <c:v>99.703000000000003</c:v>
                </c:pt>
                <c:pt idx="62">
                  <c:v>99.703000000000003</c:v>
                </c:pt>
                <c:pt idx="63">
                  <c:v>99.703000000000003</c:v>
                </c:pt>
                <c:pt idx="64">
                  <c:v>99.703000000000003</c:v>
                </c:pt>
                <c:pt idx="65">
                  <c:v>99.703000000000003</c:v>
                </c:pt>
                <c:pt idx="66">
                  <c:v>99.703000000000003</c:v>
                </c:pt>
                <c:pt idx="67">
                  <c:v>99.703000000000003</c:v>
                </c:pt>
                <c:pt idx="68">
                  <c:v>99.703000000000003</c:v>
                </c:pt>
                <c:pt idx="69">
                  <c:v>99.703000000000003</c:v>
                </c:pt>
                <c:pt idx="70">
                  <c:v>99.703000000000003</c:v>
                </c:pt>
                <c:pt idx="71">
                  <c:v>99.703000000000003</c:v>
                </c:pt>
                <c:pt idx="72">
                  <c:v>99.703000000000003</c:v>
                </c:pt>
                <c:pt idx="73">
                  <c:v>99.703000000000003</c:v>
                </c:pt>
                <c:pt idx="74">
                  <c:v>99.703000000000003</c:v>
                </c:pt>
                <c:pt idx="75">
                  <c:v>99.703000000000003</c:v>
                </c:pt>
                <c:pt idx="76">
                  <c:v>99.703000000000003</c:v>
                </c:pt>
                <c:pt idx="77">
                  <c:v>99.703000000000003</c:v>
                </c:pt>
                <c:pt idx="78">
                  <c:v>99.703000000000003</c:v>
                </c:pt>
                <c:pt idx="79">
                  <c:v>99.703000000000003</c:v>
                </c:pt>
                <c:pt idx="80">
                  <c:v>99.703000000000003</c:v>
                </c:pt>
                <c:pt idx="81">
                  <c:v>99.703000000000003</c:v>
                </c:pt>
                <c:pt idx="82">
                  <c:v>99.703000000000003</c:v>
                </c:pt>
                <c:pt idx="83">
                  <c:v>99.703000000000003</c:v>
                </c:pt>
                <c:pt idx="84">
                  <c:v>99.703000000000003</c:v>
                </c:pt>
                <c:pt idx="85">
                  <c:v>99.703000000000003</c:v>
                </c:pt>
                <c:pt idx="86">
                  <c:v>99.703000000000003</c:v>
                </c:pt>
                <c:pt idx="87">
                  <c:v>99.703000000000003</c:v>
                </c:pt>
                <c:pt idx="88">
                  <c:v>99.703000000000003</c:v>
                </c:pt>
                <c:pt idx="89">
                  <c:v>99.703000000000003</c:v>
                </c:pt>
                <c:pt idx="90">
                  <c:v>99.703000000000003</c:v>
                </c:pt>
                <c:pt idx="91">
                  <c:v>99.703000000000003</c:v>
                </c:pt>
                <c:pt idx="92">
                  <c:v>99.703000000000003</c:v>
                </c:pt>
                <c:pt idx="93">
                  <c:v>99.703000000000003</c:v>
                </c:pt>
                <c:pt idx="94">
                  <c:v>99.703000000000003</c:v>
                </c:pt>
                <c:pt idx="95">
                  <c:v>99.703000000000003</c:v>
                </c:pt>
                <c:pt idx="96">
                  <c:v>99.703000000000003</c:v>
                </c:pt>
                <c:pt idx="97">
                  <c:v>99.703000000000003</c:v>
                </c:pt>
                <c:pt idx="98">
                  <c:v>99.703000000000003</c:v>
                </c:pt>
                <c:pt idx="99">
                  <c:v>99.703000000000003</c:v>
                </c:pt>
                <c:pt idx="100">
                  <c:v>99.703000000000003</c:v>
                </c:pt>
                <c:pt idx="101">
                  <c:v>99.703000000000003</c:v>
                </c:pt>
                <c:pt idx="102">
                  <c:v>99.703000000000003</c:v>
                </c:pt>
                <c:pt idx="103">
                  <c:v>99.703000000000003</c:v>
                </c:pt>
                <c:pt idx="104">
                  <c:v>99.703000000000003</c:v>
                </c:pt>
                <c:pt idx="105">
                  <c:v>99.703000000000003</c:v>
                </c:pt>
                <c:pt idx="106">
                  <c:v>99.703000000000003</c:v>
                </c:pt>
                <c:pt idx="107">
                  <c:v>99.703000000000003</c:v>
                </c:pt>
                <c:pt idx="108">
                  <c:v>99.703000000000003</c:v>
                </c:pt>
                <c:pt idx="109">
                  <c:v>99.703000000000003</c:v>
                </c:pt>
                <c:pt idx="110">
                  <c:v>99.703000000000003</c:v>
                </c:pt>
                <c:pt idx="111">
                  <c:v>99.703000000000003</c:v>
                </c:pt>
                <c:pt idx="112">
                  <c:v>99.703000000000003</c:v>
                </c:pt>
                <c:pt idx="113">
                  <c:v>99.703000000000003</c:v>
                </c:pt>
                <c:pt idx="114">
                  <c:v>99.703000000000003</c:v>
                </c:pt>
                <c:pt idx="115">
                  <c:v>99.703000000000003</c:v>
                </c:pt>
                <c:pt idx="116">
                  <c:v>99.703000000000003</c:v>
                </c:pt>
                <c:pt idx="117">
                  <c:v>99.703000000000003</c:v>
                </c:pt>
                <c:pt idx="118">
                  <c:v>99.703000000000003</c:v>
                </c:pt>
                <c:pt idx="119">
                  <c:v>99.703000000000003</c:v>
                </c:pt>
                <c:pt idx="120">
                  <c:v>99.703000000000003</c:v>
                </c:pt>
              </c:numCache>
            </c:numRef>
          </c:yVal>
          <c:smooth val="0"/>
        </c:ser>
        <c:dLbls>
          <c:showLegendKey val="0"/>
          <c:showVal val="0"/>
          <c:showCatName val="0"/>
          <c:showSerName val="0"/>
          <c:showPercent val="0"/>
          <c:showBubbleSize val="0"/>
        </c:dLbls>
        <c:axId val="882061832"/>
        <c:axId val="882063008"/>
      </c:scatterChart>
      <c:valAx>
        <c:axId val="88206183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63008"/>
        <c:crosses val="autoZero"/>
        <c:crossBetween val="midCat"/>
        <c:majorUnit val="1"/>
      </c:valAx>
      <c:valAx>
        <c:axId val="882063008"/>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Free from Malignancy</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82061832"/>
        <c:crosses val="autoZero"/>
        <c:crossBetween val="midCat"/>
        <c:majorUnit val="10"/>
      </c:valAx>
      <c:spPr>
        <a:solidFill>
          <a:schemeClr val="bg2"/>
        </a:solidFill>
        <a:ln>
          <a:solidFill>
            <a:schemeClr val="tx1"/>
          </a:solidFill>
        </a:ln>
      </c:spPr>
    </c:plotArea>
    <c:legend>
      <c:legendPos val="r"/>
      <c:layout>
        <c:manualLayout>
          <c:xMode val="edge"/>
          <c:yMode val="edge"/>
          <c:x val="0.14487729097965318"/>
          <c:y val="0.55186412275388652"/>
          <c:w val="0.21209439528023794"/>
          <c:h val="0.2485499697153263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Year</c:v>
                </c:pt>
              </c:strCache>
            </c:strRef>
          </c:tx>
          <c:spPr>
            <a:ln w="41275">
              <a:solidFill>
                <a:srgbClr val="9933FF"/>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Sheet1!$B$2:$B$110</c:f>
              <c:numCache>
                <c:formatCode>General</c:formatCode>
                <c:ptCount val="109"/>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97.058999999999997</c:v>
                </c:pt>
                <c:pt idx="31">
                  <c:v>97.058999999999997</c:v>
                </c:pt>
                <c:pt idx="32">
                  <c:v>97.058999999999997</c:v>
                </c:pt>
                <c:pt idx="33">
                  <c:v>97.058999999999997</c:v>
                </c:pt>
                <c:pt idx="34">
                  <c:v>97.058999999999997</c:v>
                </c:pt>
                <c:pt idx="35">
                  <c:v>97.058999999999997</c:v>
                </c:pt>
                <c:pt idx="36">
                  <c:v>97.058999999999997</c:v>
                </c:pt>
                <c:pt idx="37">
                  <c:v>97.058999999999997</c:v>
                </c:pt>
                <c:pt idx="38">
                  <c:v>97.058999999999997</c:v>
                </c:pt>
                <c:pt idx="39">
                  <c:v>97.058999999999997</c:v>
                </c:pt>
                <c:pt idx="40">
                  <c:v>97.058999999999997</c:v>
                </c:pt>
                <c:pt idx="41">
                  <c:v>97.058999999999997</c:v>
                </c:pt>
                <c:pt idx="42">
                  <c:v>97.058999999999997</c:v>
                </c:pt>
                <c:pt idx="43">
                  <c:v>97.058999999999997</c:v>
                </c:pt>
                <c:pt idx="44">
                  <c:v>97.058999999999997</c:v>
                </c:pt>
                <c:pt idx="45">
                  <c:v>97.058999999999997</c:v>
                </c:pt>
                <c:pt idx="46">
                  <c:v>97.058999999999997</c:v>
                </c:pt>
                <c:pt idx="47">
                  <c:v>97.058999999999997</c:v>
                </c:pt>
                <c:pt idx="48">
                  <c:v>97.058999999999997</c:v>
                </c:pt>
                <c:pt idx="49">
                  <c:v>97.058999999999997</c:v>
                </c:pt>
                <c:pt idx="50">
                  <c:v>97.058999999999997</c:v>
                </c:pt>
                <c:pt idx="51">
                  <c:v>97.058999999999997</c:v>
                </c:pt>
                <c:pt idx="52">
                  <c:v>88.234999999999999</c:v>
                </c:pt>
                <c:pt idx="53">
                  <c:v>88.234999999999999</c:v>
                </c:pt>
                <c:pt idx="54">
                  <c:v>88.234999999999999</c:v>
                </c:pt>
                <c:pt idx="55">
                  <c:v>83.822999999999993</c:v>
                </c:pt>
                <c:pt idx="56">
                  <c:v>83.822999999999993</c:v>
                </c:pt>
                <c:pt idx="57">
                  <c:v>83.822999999999993</c:v>
                </c:pt>
                <c:pt idx="58">
                  <c:v>83.822999999999993</c:v>
                </c:pt>
                <c:pt idx="59">
                  <c:v>83.822999999999993</c:v>
                </c:pt>
                <c:pt idx="60">
                  <c:v>83.822999999999993</c:v>
                </c:pt>
                <c:pt idx="61">
                  <c:v>83.822999999999993</c:v>
                </c:pt>
                <c:pt idx="62">
                  <c:v>83.822999999999993</c:v>
                </c:pt>
                <c:pt idx="63">
                  <c:v>83.822999999999993</c:v>
                </c:pt>
                <c:pt idx="64">
                  <c:v>83.822999999999993</c:v>
                </c:pt>
                <c:pt idx="65">
                  <c:v>83.822999999999993</c:v>
                </c:pt>
                <c:pt idx="66">
                  <c:v>83.822999999999993</c:v>
                </c:pt>
                <c:pt idx="67">
                  <c:v>83.822999999999993</c:v>
                </c:pt>
                <c:pt idx="68">
                  <c:v>83.822999999999993</c:v>
                </c:pt>
                <c:pt idx="69">
                  <c:v>83.822999999999993</c:v>
                </c:pt>
                <c:pt idx="70">
                  <c:v>83.822999999999993</c:v>
                </c:pt>
                <c:pt idx="71">
                  <c:v>83.822999999999993</c:v>
                </c:pt>
                <c:pt idx="72">
                  <c:v>83.822999999999993</c:v>
                </c:pt>
                <c:pt idx="73">
                  <c:v>83.822999999999993</c:v>
                </c:pt>
                <c:pt idx="74">
                  <c:v>83.822999999999993</c:v>
                </c:pt>
                <c:pt idx="75">
                  <c:v>83.822999999999993</c:v>
                </c:pt>
                <c:pt idx="76">
                  <c:v>83.822999999999993</c:v>
                </c:pt>
                <c:pt idx="77">
                  <c:v>83.822999999999993</c:v>
                </c:pt>
                <c:pt idx="78">
                  <c:v>83.822999999999993</c:v>
                </c:pt>
              </c:numCache>
            </c:numRef>
          </c:yVal>
          <c:smooth val="0"/>
        </c:ser>
        <c:ser>
          <c:idx val="1"/>
          <c:order val="1"/>
          <c:tx>
            <c:strRef>
              <c:f>Sheet1!$C$1</c:f>
              <c:strCache>
                <c:ptCount val="1"/>
                <c:pt idx="0">
                  <c:v>1-5 years</c:v>
                </c:pt>
              </c:strCache>
            </c:strRef>
          </c:tx>
          <c:spPr>
            <a:ln w="41275">
              <a:solidFill>
                <a:srgbClr val="FFFF00"/>
              </a:solidFill>
              <a:prstDash val="solid"/>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Sheet1!$C$2:$C$110</c:f>
              <c:numCache>
                <c:formatCode>General</c:formatCode>
                <c:ptCount val="109"/>
                <c:pt idx="0">
                  <c:v>100</c:v>
                </c:pt>
                <c:pt idx="1">
                  <c:v>100</c:v>
                </c:pt>
                <c:pt idx="2">
                  <c:v>100</c:v>
                </c:pt>
                <c:pt idx="3">
                  <c:v>100</c:v>
                </c:pt>
                <c:pt idx="4">
                  <c:v>100</c:v>
                </c:pt>
                <c:pt idx="5">
                  <c:v>100</c:v>
                </c:pt>
                <c:pt idx="6">
                  <c:v>100</c:v>
                </c:pt>
                <c:pt idx="7">
                  <c:v>97.436000000000007</c:v>
                </c:pt>
                <c:pt idx="8">
                  <c:v>96.082999999999998</c:v>
                </c:pt>
                <c:pt idx="9">
                  <c:v>96.082999999999998</c:v>
                </c:pt>
                <c:pt idx="10">
                  <c:v>96.082999999999998</c:v>
                </c:pt>
                <c:pt idx="11">
                  <c:v>96.082999999999998</c:v>
                </c:pt>
                <c:pt idx="12">
                  <c:v>96.082999999999998</c:v>
                </c:pt>
                <c:pt idx="13">
                  <c:v>96.082999999999998</c:v>
                </c:pt>
                <c:pt idx="14">
                  <c:v>96.082999999999998</c:v>
                </c:pt>
                <c:pt idx="15">
                  <c:v>96.082999999999998</c:v>
                </c:pt>
                <c:pt idx="16">
                  <c:v>96.082999999999998</c:v>
                </c:pt>
                <c:pt idx="17">
                  <c:v>96.082999999999998</c:v>
                </c:pt>
                <c:pt idx="18">
                  <c:v>96.082999999999998</c:v>
                </c:pt>
                <c:pt idx="19">
                  <c:v>96.082999999999998</c:v>
                </c:pt>
                <c:pt idx="20">
                  <c:v>94.335999999999999</c:v>
                </c:pt>
                <c:pt idx="21">
                  <c:v>94.335999999999999</c:v>
                </c:pt>
                <c:pt idx="22">
                  <c:v>94.335999999999999</c:v>
                </c:pt>
                <c:pt idx="23">
                  <c:v>94.335999999999999</c:v>
                </c:pt>
                <c:pt idx="24">
                  <c:v>94.335999999999999</c:v>
                </c:pt>
                <c:pt idx="25">
                  <c:v>94.335999999999999</c:v>
                </c:pt>
                <c:pt idx="26">
                  <c:v>94.335999999999999</c:v>
                </c:pt>
                <c:pt idx="27">
                  <c:v>94.335999999999999</c:v>
                </c:pt>
                <c:pt idx="28">
                  <c:v>94.335999999999999</c:v>
                </c:pt>
                <c:pt idx="29">
                  <c:v>94.335999999999999</c:v>
                </c:pt>
                <c:pt idx="30">
                  <c:v>94.335999999999999</c:v>
                </c:pt>
                <c:pt idx="31">
                  <c:v>94.335999999999999</c:v>
                </c:pt>
                <c:pt idx="32">
                  <c:v>94.335999999999999</c:v>
                </c:pt>
                <c:pt idx="33">
                  <c:v>94.335999999999999</c:v>
                </c:pt>
                <c:pt idx="34">
                  <c:v>94.335999999999999</c:v>
                </c:pt>
                <c:pt idx="35">
                  <c:v>94.335999999999999</c:v>
                </c:pt>
                <c:pt idx="36">
                  <c:v>94.335999999999999</c:v>
                </c:pt>
                <c:pt idx="37">
                  <c:v>94.335999999999999</c:v>
                </c:pt>
                <c:pt idx="38">
                  <c:v>94.335999999999999</c:v>
                </c:pt>
                <c:pt idx="39">
                  <c:v>94.335999999999999</c:v>
                </c:pt>
                <c:pt idx="40">
                  <c:v>94.335999999999999</c:v>
                </c:pt>
                <c:pt idx="41">
                  <c:v>94.335999999999999</c:v>
                </c:pt>
                <c:pt idx="42">
                  <c:v>91.477000000000004</c:v>
                </c:pt>
                <c:pt idx="43">
                  <c:v>91.477000000000004</c:v>
                </c:pt>
                <c:pt idx="44">
                  <c:v>91.477000000000004</c:v>
                </c:pt>
                <c:pt idx="45">
                  <c:v>91.477000000000004</c:v>
                </c:pt>
                <c:pt idx="46">
                  <c:v>91.477000000000004</c:v>
                </c:pt>
                <c:pt idx="47">
                  <c:v>91.477000000000004</c:v>
                </c:pt>
                <c:pt idx="48">
                  <c:v>91.477000000000004</c:v>
                </c:pt>
                <c:pt idx="49">
                  <c:v>91.477000000000004</c:v>
                </c:pt>
                <c:pt idx="50">
                  <c:v>91.477000000000004</c:v>
                </c:pt>
                <c:pt idx="51">
                  <c:v>91.477000000000004</c:v>
                </c:pt>
                <c:pt idx="52">
                  <c:v>91.477000000000004</c:v>
                </c:pt>
                <c:pt idx="53">
                  <c:v>91.477000000000004</c:v>
                </c:pt>
                <c:pt idx="54">
                  <c:v>91.477000000000004</c:v>
                </c:pt>
                <c:pt idx="55">
                  <c:v>91.477000000000004</c:v>
                </c:pt>
                <c:pt idx="56">
                  <c:v>91.477000000000004</c:v>
                </c:pt>
                <c:pt idx="57">
                  <c:v>91.477000000000004</c:v>
                </c:pt>
                <c:pt idx="58">
                  <c:v>91.477000000000004</c:v>
                </c:pt>
                <c:pt idx="59">
                  <c:v>91.477000000000004</c:v>
                </c:pt>
                <c:pt idx="60">
                  <c:v>91.477000000000004</c:v>
                </c:pt>
                <c:pt idx="61">
                  <c:v>91.477000000000004</c:v>
                </c:pt>
                <c:pt idx="62">
                  <c:v>91.477000000000004</c:v>
                </c:pt>
                <c:pt idx="63">
                  <c:v>91.477000000000004</c:v>
                </c:pt>
                <c:pt idx="64">
                  <c:v>91.477000000000004</c:v>
                </c:pt>
                <c:pt idx="65">
                  <c:v>91.477000000000004</c:v>
                </c:pt>
                <c:pt idx="66">
                  <c:v>91.477000000000004</c:v>
                </c:pt>
                <c:pt idx="67">
                  <c:v>91.477000000000004</c:v>
                </c:pt>
                <c:pt idx="68">
                  <c:v>91.477000000000004</c:v>
                </c:pt>
                <c:pt idx="69">
                  <c:v>91.477000000000004</c:v>
                </c:pt>
                <c:pt idx="70">
                  <c:v>91.477000000000004</c:v>
                </c:pt>
                <c:pt idx="71">
                  <c:v>91.477000000000004</c:v>
                </c:pt>
                <c:pt idx="72">
                  <c:v>91.477000000000004</c:v>
                </c:pt>
                <c:pt idx="73">
                  <c:v>91.477000000000004</c:v>
                </c:pt>
                <c:pt idx="74">
                  <c:v>91.477000000000004</c:v>
                </c:pt>
                <c:pt idx="75">
                  <c:v>91.477000000000004</c:v>
                </c:pt>
                <c:pt idx="76">
                  <c:v>91.477000000000004</c:v>
                </c:pt>
                <c:pt idx="77">
                  <c:v>91.477000000000004</c:v>
                </c:pt>
                <c:pt idx="78">
                  <c:v>91.477000000000004</c:v>
                </c:pt>
                <c:pt idx="79">
                  <c:v>91.477000000000004</c:v>
                </c:pt>
                <c:pt idx="80">
                  <c:v>91.477000000000004</c:v>
                </c:pt>
                <c:pt idx="81">
                  <c:v>91.477000000000004</c:v>
                </c:pt>
                <c:pt idx="82">
                  <c:v>91.477000000000004</c:v>
                </c:pt>
                <c:pt idx="83">
                  <c:v>91.477000000000004</c:v>
                </c:pt>
                <c:pt idx="84">
                  <c:v>91.477000000000004</c:v>
                </c:pt>
                <c:pt idx="85">
                  <c:v>91.477000000000004</c:v>
                </c:pt>
                <c:pt idx="86">
                  <c:v>91.477000000000004</c:v>
                </c:pt>
                <c:pt idx="87">
                  <c:v>91.477000000000004</c:v>
                </c:pt>
                <c:pt idx="88">
                  <c:v>91.477000000000004</c:v>
                </c:pt>
                <c:pt idx="89">
                  <c:v>86.394999999999996</c:v>
                </c:pt>
                <c:pt idx="90">
                  <c:v>81.313000000000002</c:v>
                </c:pt>
                <c:pt idx="91">
                  <c:v>81.313000000000002</c:v>
                </c:pt>
                <c:pt idx="92">
                  <c:v>81.313000000000002</c:v>
                </c:pt>
                <c:pt idx="93">
                  <c:v>81.313000000000002</c:v>
                </c:pt>
                <c:pt idx="94">
                  <c:v>81.313000000000002</c:v>
                </c:pt>
                <c:pt idx="95">
                  <c:v>81.313000000000002</c:v>
                </c:pt>
                <c:pt idx="96">
                  <c:v>81.313000000000002</c:v>
                </c:pt>
                <c:pt idx="97">
                  <c:v>81.313000000000002</c:v>
                </c:pt>
                <c:pt idx="98">
                  <c:v>81.313000000000002</c:v>
                </c:pt>
                <c:pt idx="99">
                  <c:v>81.313000000000002</c:v>
                </c:pt>
                <c:pt idx="100">
                  <c:v>81.313000000000002</c:v>
                </c:pt>
                <c:pt idx="101">
                  <c:v>81.313000000000002</c:v>
                </c:pt>
                <c:pt idx="102">
                  <c:v>81.313000000000002</c:v>
                </c:pt>
                <c:pt idx="103">
                  <c:v>81.313000000000002</c:v>
                </c:pt>
                <c:pt idx="104">
                  <c:v>81.313000000000002</c:v>
                </c:pt>
                <c:pt idx="105">
                  <c:v>81.313000000000002</c:v>
                </c:pt>
                <c:pt idx="106">
                  <c:v>81.313000000000002</c:v>
                </c:pt>
                <c:pt idx="107">
                  <c:v>81.313000000000002</c:v>
                </c:pt>
                <c:pt idx="108">
                  <c:v>81.313000000000002</c:v>
                </c:pt>
              </c:numCache>
            </c:numRef>
          </c:yVal>
          <c:smooth val="0"/>
        </c:ser>
        <c:ser>
          <c:idx val="2"/>
          <c:order val="2"/>
          <c:tx>
            <c:strRef>
              <c:f>Sheet1!$D$1</c:f>
              <c:strCache>
                <c:ptCount val="1"/>
                <c:pt idx="0">
                  <c:v>6-10 years</c:v>
                </c:pt>
              </c:strCache>
            </c:strRef>
          </c:tx>
          <c:spPr>
            <a:ln w="41275">
              <a:solidFill>
                <a:srgbClr val="FF0000"/>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Sheet1!$D$2:$D$110</c:f>
              <c:numCache>
                <c:formatCode>General</c:formatCode>
                <c:ptCount val="109"/>
                <c:pt idx="0">
                  <c:v>100</c:v>
                </c:pt>
                <c:pt idx="1">
                  <c:v>100</c:v>
                </c:pt>
                <c:pt idx="2">
                  <c:v>100</c:v>
                </c:pt>
                <c:pt idx="3">
                  <c:v>100</c:v>
                </c:pt>
                <c:pt idx="4">
                  <c:v>100</c:v>
                </c:pt>
                <c:pt idx="5">
                  <c:v>100</c:v>
                </c:pt>
                <c:pt idx="6">
                  <c:v>100</c:v>
                </c:pt>
                <c:pt idx="7">
                  <c:v>98.253</c:v>
                </c:pt>
                <c:pt idx="8">
                  <c:v>97.376000000000005</c:v>
                </c:pt>
                <c:pt idx="9">
                  <c:v>97.376000000000005</c:v>
                </c:pt>
                <c:pt idx="10">
                  <c:v>97.376000000000005</c:v>
                </c:pt>
                <c:pt idx="11">
                  <c:v>97.376000000000005</c:v>
                </c:pt>
                <c:pt idx="12">
                  <c:v>97.376000000000005</c:v>
                </c:pt>
                <c:pt idx="13">
                  <c:v>97.376000000000005</c:v>
                </c:pt>
                <c:pt idx="14">
                  <c:v>97.376000000000005</c:v>
                </c:pt>
                <c:pt idx="15">
                  <c:v>97.376000000000005</c:v>
                </c:pt>
                <c:pt idx="16">
                  <c:v>97.376000000000005</c:v>
                </c:pt>
                <c:pt idx="17">
                  <c:v>97.376000000000005</c:v>
                </c:pt>
                <c:pt idx="18">
                  <c:v>97.376000000000005</c:v>
                </c:pt>
                <c:pt idx="19">
                  <c:v>95.212000000000003</c:v>
                </c:pt>
                <c:pt idx="20">
                  <c:v>95.212000000000003</c:v>
                </c:pt>
                <c:pt idx="21">
                  <c:v>95.212000000000003</c:v>
                </c:pt>
                <c:pt idx="22">
                  <c:v>95.212000000000003</c:v>
                </c:pt>
                <c:pt idx="23">
                  <c:v>95.212000000000003</c:v>
                </c:pt>
                <c:pt idx="24">
                  <c:v>95.212000000000003</c:v>
                </c:pt>
                <c:pt idx="25">
                  <c:v>95.212000000000003</c:v>
                </c:pt>
                <c:pt idx="26">
                  <c:v>95.212000000000003</c:v>
                </c:pt>
                <c:pt idx="27">
                  <c:v>95.212000000000003</c:v>
                </c:pt>
                <c:pt idx="28">
                  <c:v>95.212000000000003</c:v>
                </c:pt>
                <c:pt idx="29">
                  <c:v>95.212000000000003</c:v>
                </c:pt>
                <c:pt idx="30">
                  <c:v>93.852000000000004</c:v>
                </c:pt>
                <c:pt idx="31">
                  <c:v>93.852000000000004</c:v>
                </c:pt>
                <c:pt idx="32">
                  <c:v>93.852000000000004</c:v>
                </c:pt>
                <c:pt idx="33">
                  <c:v>93.852000000000004</c:v>
                </c:pt>
                <c:pt idx="34">
                  <c:v>93.852000000000004</c:v>
                </c:pt>
                <c:pt idx="35">
                  <c:v>93.852000000000004</c:v>
                </c:pt>
                <c:pt idx="36">
                  <c:v>93.852000000000004</c:v>
                </c:pt>
                <c:pt idx="37">
                  <c:v>93.852000000000004</c:v>
                </c:pt>
                <c:pt idx="38">
                  <c:v>92.144999999999996</c:v>
                </c:pt>
                <c:pt idx="39">
                  <c:v>92.144999999999996</c:v>
                </c:pt>
                <c:pt idx="40">
                  <c:v>92.144999999999996</c:v>
                </c:pt>
                <c:pt idx="41">
                  <c:v>92.144999999999996</c:v>
                </c:pt>
                <c:pt idx="42">
                  <c:v>92.144999999999996</c:v>
                </c:pt>
                <c:pt idx="43">
                  <c:v>92.144999999999996</c:v>
                </c:pt>
                <c:pt idx="44">
                  <c:v>92.144999999999996</c:v>
                </c:pt>
                <c:pt idx="45">
                  <c:v>92.144999999999996</c:v>
                </c:pt>
                <c:pt idx="46">
                  <c:v>92.144999999999996</c:v>
                </c:pt>
                <c:pt idx="47">
                  <c:v>92.144999999999996</c:v>
                </c:pt>
                <c:pt idx="48">
                  <c:v>92.144999999999996</c:v>
                </c:pt>
                <c:pt idx="49">
                  <c:v>92.144999999999996</c:v>
                </c:pt>
                <c:pt idx="50">
                  <c:v>92.144999999999996</c:v>
                </c:pt>
                <c:pt idx="51">
                  <c:v>92.144999999999996</c:v>
                </c:pt>
                <c:pt idx="52">
                  <c:v>89.950999999999993</c:v>
                </c:pt>
                <c:pt idx="53">
                  <c:v>89.950999999999993</c:v>
                </c:pt>
                <c:pt idx="54">
                  <c:v>89.950999999999993</c:v>
                </c:pt>
                <c:pt idx="55">
                  <c:v>89.950999999999993</c:v>
                </c:pt>
                <c:pt idx="56">
                  <c:v>87.644999999999996</c:v>
                </c:pt>
                <c:pt idx="57">
                  <c:v>87.644999999999996</c:v>
                </c:pt>
                <c:pt idx="58">
                  <c:v>87.644999999999996</c:v>
                </c:pt>
                <c:pt idx="59">
                  <c:v>87.644999999999996</c:v>
                </c:pt>
                <c:pt idx="60">
                  <c:v>87.644999999999996</c:v>
                </c:pt>
                <c:pt idx="61">
                  <c:v>87.644999999999996</c:v>
                </c:pt>
                <c:pt idx="62">
                  <c:v>87.644999999999996</c:v>
                </c:pt>
                <c:pt idx="63">
                  <c:v>87.644999999999996</c:v>
                </c:pt>
                <c:pt idx="64">
                  <c:v>87.644999999999996</c:v>
                </c:pt>
                <c:pt idx="65">
                  <c:v>84.906000000000006</c:v>
                </c:pt>
                <c:pt idx="66">
                  <c:v>84.906000000000006</c:v>
                </c:pt>
                <c:pt idx="67">
                  <c:v>84.906000000000006</c:v>
                </c:pt>
                <c:pt idx="68">
                  <c:v>84.906000000000006</c:v>
                </c:pt>
                <c:pt idx="69">
                  <c:v>84.906000000000006</c:v>
                </c:pt>
                <c:pt idx="70">
                  <c:v>84.906000000000006</c:v>
                </c:pt>
                <c:pt idx="71">
                  <c:v>84.906000000000006</c:v>
                </c:pt>
                <c:pt idx="72">
                  <c:v>84.906000000000006</c:v>
                </c:pt>
                <c:pt idx="73">
                  <c:v>84.906000000000006</c:v>
                </c:pt>
                <c:pt idx="74">
                  <c:v>84.906000000000006</c:v>
                </c:pt>
                <c:pt idx="75">
                  <c:v>84.906000000000006</c:v>
                </c:pt>
                <c:pt idx="76">
                  <c:v>84.906000000000006</c:v>
                </c:pt>
                <c:pt idx="77">
                  <c:v>84.906000000000006</c:v>
                </c:pt>
                <c:pt idx="78">
                  <c:v>84.906000000000006</c:v>
                </c:pt>
                <c:pt idx="79">
                  <c:v>84.906000000000006</c:v>
                </c:pt>
                <c:pt idx="80">
                  <c:v>84.906000000000006</c:v>
                </c:pt>
                <c:pt idx="81">
                  <c:v>84.906000000000006</c:v>
                </c:pt>
                <c:pt idx="82">
                  <c:v>84.906000000000006</c:v>
                </c:pt>
                <c:pt idx="83">
                  <c:v>84.906000000000006</c:v>
                </c:pt>
                <c:pt idx="84">
                  <c:v>84.906000000000006</c:v>
                </c:pt>
                <c:pt idx="85">
                  <c:v>84.906000000000006</c:v>
                </c:pt>
                <c:pt idx="86">
                  <c:v>84.906000000000006</c:v>
                </c:pt>
                <c:pt idx="87">
                  <c:v>84.906000000000006</c:v>
                </c:pt>
                <c:pt idx="88">
                  <c:v>84.906000000000006</c:v>
                </c:pt>
                <c:pt idx="89">
                  <c:v>84.906000000000006</c:v>
                </c:pt>
                <c:pt idx="90">
                  <c:v>84.906000000000006</c:v>
                </c:pt>
                <c:pt idx="91">
                  <c:v>84.906000000000006</c:v>
                </c:pt>
                <c:pt idx="92">
                  <c:v>84.906000000000006</c:v>
                </c:pt>
                <c:pt idx="93">
                  <c:v>84.906000000000006</c:v>
                </c:pt>
                <c:pt idx="94">
                  <c:v>84.906000000000006</c:v>
                </c:pt>
                <c:pt idx="95">
                  <c:v>84.906000000000006</c:v>
                </c:pt>
                <c:pt idx="96">
                  <c:v>84.906000000000006</c:v>
                </c:pt>
                <c:pt idx="97">
                  <c:v>84.906000000000006</c:v>
                </c:pt>
                <c:pt idx="98">
                  <c:v>84.906000000000006</c:v>
                </c:pt>
                <c:pt idx="99">
                  <c:v>84.906000000000006</c:v>
                </c:pt>
                <c:pt idx="100">
                  <c:v>84.906000000000006</c:v>
                </c:pt>
                <c:pt idx="101">
                  <c:v>84.906000000000006</c:v>
                </c:pt>
                <c:pt idx="102">
                  <c:v>84.906000000000006</c:v>
                </c:pt>
                <c:pt idx="103">
                  <c:v>84.906000000000006</c:v>
                </c:pt>
                <c:pt idx="104">
                  <c:v>84.906000000000006</c:v>
                </c:pt>
                <c:pt idx="105">
                  <c:v>84.906000000000006</c:v>
                </c:pt>
                <c:pt idx="106">
                  <c:v>84.906000000000006</c:v>
                </c:pt>
                <c:pt idx="107">
                  <c:v>84.906000000000006</c:v>
                </c:pt>
                <c:pt idx="108">
                  <c:v>84.906000000000006</c:v>
                </c:pt>
              </c:numCache>
            </c:numRef>
          </c:yVal>
          <c:smooth val="0"/>
        </c:ser>
        <c:ser>
          <c:idx val="3"/>
          <c:order val="3"/>
          <c:tx>
            <c:strRef>
              <c:f>Sheet1!$E$1</c:f>
              <c:strCache>
                <c:ptCount val="1"/>
                <c:pt idx="0">
                  <c:v>11-17 years</c:v>
                </c:pt>
              </c:strCache>
            </c:strRef>
          </c:tx>
          <c:spPr>
            <a:ln w="41275">
              <a:solidFill>
                <a:srgbClr val="20F703"/>
              </a:solidFill>
            </a:ln>
          </c:spPr>
          <c:marker>
            <c:symbol val="none"/>
          </c:marker>
          <c:xVal>
            <c:numRef>
              <c:f>Sheet1!$A$2:$A$110</c:f>
              <c:numCache>
                <c:formatCode>General</c:formatCode>
                <c:ptCount val="10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numCache>
            </c:numRef>
          </c:xVal>
          <c:yVal>
            <c:numRef>
              <c:f>Sheet1!$E$2:$E$110</c:f>
              <c:numCache>
                <c:formatCode>General</c:formatCode>
                <c:ptCount val="109"/>
                <c:pt idx="0">
                  <c:v>100</c:v>
                </c:pt>
                <c:pt idx="1">
                  <c:v>100</c:v>
                </c:pt>
                <c:pt idx="2">
                  <c:v>99.578000000000003</c:v>
                </c:pt>
                <c:pt idx="3">
                  <c:v>99.156000000000006</c:v>
                </c:pt>
                <c:pt idx="4">
                  <c:v>98.733000000000004</c:v>
                </c:pt>
                <c:pt idx="5">
                  <c:v>98.093999999999994</c:v>
                </c:pt>
                <c:pt idx="6">
                  <c:v>95.715000000000003</c:v>
                </c:pt>
                <c:pt idx="7">
                  <c:v>92.465999999999994</c:v>
                </c:pt>
                <c:pt idx="8">
                  <c:v>92.465999999999994</c:v>
                </c:pt>
                <c:pt idx="9">
                  <c:v>92.247</c:v>
                </c:pt>
                <c:pt idx="10">
                  <c:v>92.247</c:v>
                </c:pt>
                <c:pt idx="11">
                  <c:v>92.247</c:v>
                </c:pt>
                <c:pt idx="12">
                  <c:v>92.247</c:v>
                </c:pt>
                <c:pt idx="13">
                  <c:v>92.247</c:v>
                </c:pt>
                <c:pt idx="14">
                  <c:v>92.247</c:v>
                </c:pt>
                <c:pt idx="15">
                  <c:v>92.247</c:v>
                </c:pt>
                <c:pt idx="16">
                  <c:v>92.247</c:v>
                </c:pt>
                <c:pt idx="17">
                  <c:v>91.953000000000003</c:v>
                </c:pt>
                <c:pt idx="18">
                  <c:v>91.953000000000003</c:v>
                </c:pt>
                <c:pt idx="19">
                  <c:v>91.355000000000004</c:v>
                </c:pt>
                <c:pt idx="20">
                  <c:v>91.355000000000004</c:v>
                </c:pt>
                <c:pt idx="21">
                  <c:v>91.046999999999997</c:v>
                </c:pt>
                <c:pt idx="22">
                  <c:v>91.046999999999997</c:v>
                </c:pt>
                <c:pt idx="23">
                  <c:v>91.046999999999997</c:v>
                </c:pt>
                <c:pt idx="24">
                  <c:v>91.046999999999997</c:v>
                </c:pt>
                <c:pt idx="25">
                  <c:v>91.046999999999997</c:v>
                </c:pt>
                <c:pt idx="26">
                  <c:v>91.046999999999997</c:v>
                </c:pt>
                <c:pt idx="27">
                  <c:v>91.046999999999997</c:v>
                </c:pt>
                <c:pt idx="28">
                  <c:v>91.046999999999997</c:v>
                </c:pt>
                <c:pt idx="29">
                  <c:v>91.046999999999997</c:v>
                </c:pt>
                <c:pt idx="30">
                  <c:v>90.668000000000006</c:v>
                </c:pt>
                <c:pt idx="31">
                  <c:v>90.283000000000001</c:v>
                </c:pt>
                <c:pt idx="32">
                  <c:v>90.283000000000001</c:v>
                </c:pt>
                <c:pt idx="33">
                  <c:v>90.283000000000001</c:v>
                </c:pt>
                <c:pt idx="34">
                  <c:v>90.283000000000001</c:v>
                </c:pt>
                <c:pt idx="35">
                  <c:v>90.283000000000001</c:v>
                </c:pt>
                <c:pt idx="36">
                  <c:v>90.283000000000001</c:v>
                </c:pt>
                <c:pt idx="37">
                  <c:v>90.283000000000001</c:v>
                </c:pt>
                <c:pt idx="38">
                  <c:v>90.283000000000001</c:v>
                </c:pt>
                <c:pt idx="39">
                  <c:v>90.283000000000001</c:v>
                </c:pt>
                <c:pt idx="40">
                  <c:v>89.802999999999997</c:v>
                </c:pt>
                <c:pt idx="41">
                  <c:v>89.317999999999998</c:v>
                </c:pt>
                <c:pt idx="42">
                  <c:v>88.831999999999994</c:v>
                </c:pt>
                <c:pt idx="43">
                  <c:v>88.343999999999994</c:v>
                </c:pt>
                <c:pt idx="44">
                  <c:v>88.343999999999994</c:v>
                </c:pt>
                <c:pt idx="45">
                  <c:v>88.343999999999994</c:v>
                </c:pt>
                <c:pt idx="46">
                  <c:v>88.343999999999994</c:v>
                </c:pt>
                <c:pt idx="47">
                  <c:v>88.343999999999994</c:v>
                </c:pt>
                <c:pt idx="48">
                  <c:v>88.343999999999994</c:v>
                </c:pt>
                <c:pt idx="49">
                  <c:v>88.343999999999994</c:v>
                </c:pt>
                <c:pt idx="50">
                  <c:v>88.343999999999994</c:v>
                </c:pt>
                <c:pt idx="51">
                  <c:v>88.343999999999994</c:v>
                </c:pt>
                <c:pt idx="52">
                  <c:v>88.343999999999994</c:v>
                </c:pt>
                <c:pt idx="53">
                  <c:v>88.343999999999994</c:v>
                </c:pt>
                <c:pt idx="54">
                  <c:v>88.343999999999994</c:v>
                </c:pt>
                <c:pt idx="55">
                  <c:v>88.343999999999994</c:v>
                </c:pt>
                <c:pt idx="56">
                  <c:v>88.343999999999994</c:v>
                </c:pt>
                <c:pt idx="57">
                  <c:v>88.343999999999994</c:v>
                </c:pt>
                <c:pt idx="58">
                  <c:v>88.343999999999994</c:v>
                </c:pt>
                <c:pt idx="59">
                  <c:v>88.343999999999994</c:v>
                </c:pt>
                <c:pt idx="60">
                  <c:v>88.343999999999994</c:v>
                </c:pt>
                <c:pt idx="61">
                  <c:v>88.343999999999994</c:v>
                </c:pt>
                <c:pt idx="62">
                  <c:v>88.343999999999994</c:v>
                </c:pt>
                <c:pt idx="63">
                  <c:v>88.343999999999994</c:v>
                </c:pt>
                <c:pt idx="64">
                  <c:v>88.343999999999994</c:v>
                </c:pt>
                <c:pt idx="65">
                  <c:v>87.363</c:v>
                </c:pt>
                <c:pt idx="66">
                  <c:v>87.363</c:v>
                </c:pt>
                <c:pt idx="67">
                  <c:v>87.363</c:v>
                </c:pt>
                <c:pt idx="68">
                  <c:v>87.363</c:v>
                </c:pt>
                <c:pt idx="69">
                  <c:v>87.363</c:v>
                </c:pt>
                <c:pt idx="70">
                  <c:v>87.363</c:v>
                </c:pt>
                <c:pt idx="71">
                  <c:v>87.363</c:v>
                </c:pt>
                <c:pt idx="72">
                  <c:v>87.363</c:v>
                </c:pt>
                <c:pt idx="73">
                  <c:v>87.363</c:v>
                </c:pt>
                <c:pt idx="74">
                  <c:v>87.363</c:v>
                </c:pt>
                <c:pt idx="75">
                  <c:v>87.363</c:v>
                </c:pt>
                <c:pt idx="76">
                  <c:v>87.363</c:v>
                </c:pt>
                <c:pt idx="77">
                  <c:v>87.363</c:v>
                </c:pt>
                <c:pt idx="78">
                  <c:v>87.363</c:v>
                </c:pt>
                <c:pt idx="79">
                  <c:v>87.363</c:v>
                </c:pt>
                <c:pt idx="80">
                  <c:v>87.363</c:v>
                </c:pt>
                <c:pt idx="81">
                  <c:v>87.363</c:v>
                </c:pt>
                <c:pt idx="82">
                  <c:v>87.363</c:v>
                </c:pt>
                <c:pt idx="83">
                  <c:v>87.363</c:v>
                </c:pt>
                <c:pt idx="84">
                  <c:v>87.363</c:v>
                </c:pt>
                <c:pt idx="85">
                  <c:v>87.363</c:v>
                </c:pt>
                <c:pt idx="86">
                  <c:v>87.363</c:v>
                </c:pt>
                <c:pt idx="87">
                  <c:v>87.363</c:v>
                </c:pt>
                <c:pt idx="88">
                  <c:v>87.363</c:v>
                </c:pt>
                <c:pt idx="89">
                  <c:v>83.796999999999997</c:v>
                </c:pt>
                <c:pt idx="90">
                  <c:v>83.796999999999997</c:v>
                </c:pt>
                <c:pt idx="91">
                  <c:v>82.013999999999996</c:v>
                </c:pt>
                <c:pt idx="92">
                  <c:v>82.013999999999996</c:v>
                </c:pt>
                <c:pt idx="93">
                  <c:v>82.013999999999996</c:v>
                </c:pt>
                <c:pt idx="94">
                  <c:v>82.013999999999996</c:v>
                </c:pt>
                <c:pt idx="95">
                  <c:v>82.013999999999996</c:v>
                </c:pt>
                <c:pt idx="96">
                  <c:v>82.013999999999996</c:v>
                </c:pt>
                <c:pt idx="97">
                  <c:v>82.013999999999996</c:v>
                </c:pt>
                <c:pt idx="98">
                  <c:v>82.013999999999996</c:v>
                </c:pt>
                <c:pt idx="99">
                  <c:v>82.013999999999996</c:v>
                </c:pt>
                <c:pt idx="100">
                  <c:v>82.013999999999996</c:v>
                </c:pt>
                <c:pt idx="101">
                  <c:v>82.013999999999996</c:v>
                </c:pt>
                <c:pt idx="102">
                  <c:v>82.013999999999996</c:v>
                </c:pt>
                <c:pt idx="103">
                  <c:v>82.013999999999996</c:v>
                </c:pt>
                <c:pt idx="104">
                  <c:v>82.013999999999996</c:v>
                </c:pt>
                <c:pt idx="105">
                  <c:v>82.013999999999996</c:v>
                </c:pt>
                <c:pt idx="106">
                  <c:v>82.013999999999996</c:v>
                </c:pt>
                <c:pt idx="107">
                  <c:v>82.013999999999996</c:v>
                </c:pt>
                <c:pt idx="108">
                  <c:v>82.013999999999996</c:v>
                </c:pt>
              </c:numCache>
            </c:numRef>
          </c:yVal>
          <c:smooth val="0"/>
        </c:ser>
        <c:dLbls>
          <c:showLegendKey val="0"/>
          <c:showVal val="0"/>
          <c:showCatName val="0"/>
          <c:showSerName val="0"/>
          <c:showPercent val="0"/>
          <c:showBubbleSize val="0"/>
        </c:dLbls>
        <c:axId val="882026160"/>
        <c:axId val="882026552"/>
      </c:scatterChart>
      <c:valAx>
        <c:axId val="88202616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6552"/>
        <c:crosses val="autoZero"/>
        <c:crossBetween val="midCat"/>
        <c:majorUnit val="1"/>
      </c:valAx>
      <c:valAx>
        <c:axId val="882026552"/>
        <c:scaling>
          <c:orientation val="minMax"/>
          <c:max val="100"/>
          <c:min val="50"/>
        </c:scaling>
        <c:delete val="0"/>
        <c:axPos val="l"/>
        <c:majorGridlines>
          <c:spPr>
            <a:ln>
              <a:prstDash val="sysDash"/>
            </a:ln>
          </c:spPr>
        </c:majorGridlines>
        <c:title>
          <c:tx>
            <c:rich>
              <a:bodyPr rot="-5400000" vert="horz"/>
              <a:lstStyle/>
              <a:p>
                <a:pPr>
                  <a:defRPr sz="1700"/>
                </a:pPr>
                <a:r>
                  <a:rPr lang="en-US" sz="1800" b="1" i="0" baseline="0" dirty="0" smtClean="0"/>
                  <a:t>% Free from Malignancy</a:t>
                </a:r>
                <a:endParaRPr lang="en-US" sz="1800" b="1" i="0" baseline="0" dirty="0"/>
              </a:p>
            </c:rich>
          </c:tx>
          <c:layout/>
          <c:overlay val="0"/>
        </c:title>
        <c:numFmt formatCode="General" sourceLinked="1"/>
        <c:majorTickMark val="out"/>
        <c:minorTickMark val="none"/>
        <c:tickLblPos val="nextTo"/>
        <c:txPr>
          <a:bodyPr/>
          <a:lstStyle/>
          <a:p>
            <a:pPr>
              <a:defRPr sz="1500" b="1"/>
            </a:pPr>
            <a:endParaRPr lang="en-US"/>
          </a:p>
        </c:txPr>
        <c:crossAx val="882026160"/>
        <c:crosses val="autoZero"/>
        <c:crossBetween val="midCat"/>
        <c:majorUnit val="10"/>
      </c:valAx>
      <c:spPr>
        <a:solidFill>
          <a:schemeClr val="bg2"/>
        </a:solidFill>
        <a:ln>
          <a:solidFill>
            <a:schemeClr val="tx1"/>
          </a:solidFill>
        </a:ln>
      </c:spPr>
    </c:plotArea>
    <c:legend>
      <c:legendPos val="r"/>
      <c:layout>
        <c:manualLayout>
          <c:xMode val="edge"/>
          <c:yMode val="edge"/>
          <c:x val="0.12372413072259776"/>
          <c:y val="0.58011070188807035"/>
          <c:w val="0.2537389961210601"/>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03"/>
          <c:h val="0.83794682922699193"/>
        </c:manualLayout>
      </c:layout>
      <c:scatterChart>
        <c:scatterStyle val="lineMarker"/>
        <c:varyColors val="0"/>
        <c:ser>
          <c:idx val="0"/>
          <c:order val="0"/>
          <c:tx>
            <c:strRef>
              <c:f>Sheet1!$B$1</c:f>
              <c:strCache>
                <c:ptCount val="1"/>
                <c:pt idx="0">
                  <c:v>Induction</c:v>
                </c:pt>
              </c:strCache>
            </c:strRef>
          </c:tx>
          <c:spPr>
            <a:ln w="41275">
              <a:solidFill>
                <a:srgbClr val="00FF00"/>
              </a:solidFill>
            </a:ln>
          </c:spPr>
          <c:marker>
            <c:symbol val="none"/>
          </c:marker>
          <c:xVal>
            <c:numRef>
              <c:f>Sheet1!$A$2:$A$111</c:f>
              <c:numCache>
                <c:formatCode>General</c:formatCode>
                <c:ptCount val="11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numCache>
            </c:numRef>
          </c:xVal>
          <c:yVal>
            <c:numRef>
              <c:f>Sheet1!$B$2:$B$111</c:f>
              <c:numCache>
                <c:formatCode>General</c:formatCode>
                <c:ptCount val="110"/>
                <c:pt idx="0">
                  <c:v>100</c:v>
                </c:pt>
                <c:pt idx="1">
                  <c:v>100</c:v>
                </c:pt>
                <c:pt idx="2">
                  <c:v>100</c:v>
                </c:pt>
                <c:pt idx="3">
                  <c:v>100</c:v>
                </c:pt>
                <c:pt idx="4">
                  <c:v>100</c:v>
                </c:pt>
                <c:pt idx="5">
                  <c:v>100</c:v>
                </c:pt>
                <c:pt idx="6">
                  <c:v>98.17</c:v>
                </c:pt>
                <c:pt idx="7">
                  <c:v>96.028000000000006</c:v>
                </c:pt>
                <c:pt idx="8">
                  <c:v>95.411000000000001</c:v>
                </c:pt>
                <c:pt idx="9">
                  <c:v>95.411000000000001</c:v>
                </c:pt>
                <c:pt idx="10">
                  <c:v>95.411000000000001</c:v>
                </c:pt>
                <c:pt idx="11">
                  <c:v>95.411000000000001</c:v>
                </c:pt>
                <c:pt idx="12">
                  <c:v>95.411000000000001</c:v>
                </c:pt>
                <c:pt idx="13">
                  <c:v>95.411000000000001</c:v>
                </c:pt>
                <c:pt idx="14">
                  <c:v>95.411000000000001</c:v>
                </c:pt>
                <c:pt idx="15">
                  <c:v>95.411000000000001</c:v>
                </c:pt>
                <c:pt idx="16">
                  <c:v>95.411000000000001</c:v>
                </c:pt>
                <c:pt idx="17">
                  <c:v>94.991</c:v>
                </c:pt>
                <c:pt idx="18">
                  <c:v>94.991</c:v>
                </c:pt>
                <c:pt idx="19">
                  <c:v>93.710999999999999</c:v>
                </c:pt>
                <c:pt idx="20">
                  <c:v>93.710999999999999</c:v>
                </c:pt>
                <c:pt idx="21">
                  <c:v>93.710999999999999</c:v>
                </c:pt>
                <c:pt idx="22">
                  <c:v>93.710999999999999</c:v>
                </c:pt>
                <c:pt idx="23">
                  <c:v>93.710999999999999</c:v>
                </c:pt>
                <c:pt idx="24">
                  <c:v>93.710999999999999</c:v>
                </c:pt>
                <c:pt idx="25">
                  <c:v>93.710999999999999</c:v>
                </c:pt>
                <c:pt idx="26">
                  <c:v>93.710999999999999</c:v>
                </c:pt>
                <c:pt idx="27">
                  <c:v>93.710999999999999</c:v>
                </c:pt>
                <c:pt idx="28">
                  <c:v>93.710999999999999</c:v>
                </c:pt>
                <c:pt idx="29">
                  <c:v>93.710999999999999</c:v>
                </c:pt>
                <c:pt idx="30">
                  <c:v>93.710999999999999</c:v>
                </c:pt>
                <c:pt idx="31">
                  <c:v>93.710999999999999</c:v>
                </c:pt>
                <c:pt idx="32">
                  <c:v>93.710999999999999</c:v>
                </c:pt>
                <c:pt idx="33">
                  <c:v>93.710999999999999</c:v>
                </c:pt>
                <c:pt idx="34">
                  <c:v>93.710999999999999</c:v>
                </c:pt>
                <c:pt idx="35">
                  <c:v>93.710999999999999</c:v>
                </c:pt>
                <c:pt idx="36">
                  <c:v>93.710999999999999</c:v>
                </c:pt>
                <c:pt idx="37">
                  <c:v>93.710999999999999</c:v>
                </c:pt>
                <c:pt idx="38">
                  <c:v>92.966999999999999</c:v>
                </c:pt>
                <c:pt idx="39">
                  <c:v>92.966999999999999</c:v>
                </c:pt>
                <c:pt idx="40">
                  <c:v>92.966999999999999</c:v>
                </c:pt>
                <c:pt idx="41">
                  <c:v>92.966999999999999</c:v>
                </c:pt>
                <c:pt idx="42">
                  <c:v>92.204999999999998</c:v>
                </c:pt>
                <c:pt idx="43">
                  <c:v>92.204999999999998</c:v>
                </c:pt>
                <c:pt idx="44">
                  <c:v>92.204999999999998</c:v>
                </c:pt>
                <c:pt idx="45">
                  <c:v>92.204999999999998</c:v>
                </c:pt>
                <c:pt idx="46">
                  <c:v>92.204999999999998</c:v>
                </c:pt>
                <c:pt idx="47">
                  <c:v>92.204999999999998</c:v>
                </c:pt>
                <c:pt idx="48">
                  <c:v>92.204999999999998</c:v>
                </c:pt>
                <c:pt idx="49">
                  <c:v>92.204999999999998</c:v>
                </c:pt>
                <c:pt idx="50">
                  <c:v>92.204999999999998</c:v>
                </c:pt>
                <c:pt idx="51">
                  <c:v>92.204999999999998</c:v>
                </c:pt>
                <c:pt idx="52">
                  <c:v>91.120999999999995</c:v>
                </c:pt>
                <c:pt idx="53">
                  <c:v>91.120999999999995</c:v>
                </c:pt>
                <c:pt idx="54">
                  <c:v>91.120999999999995</c:v>
                </c:pt>
                <c:pt idx="55">
                  <c:v>91.120999999999995</c:v>
                </c:pt>
                <c:pt idx="56">
                  <c:v>89.981999999999999</c:v>
                </c:pt>
                <c:pt idx="57">
                  <c:v>89.981999999999999</c:v>
                </c:pt>
                <c:pt idx="58">
                  <c:v>89.981999999999999</c:v>
                </c:pt>
                <c:pt idx="59">
                  <c:v>89.981999999999999</c:v>
                </c:pt>
                <c:pt idx="60">
                  <c:v>89.981999999999999</c:v>
                </c:pt>
                <c:pt idx="61">
                  <c:v>89.981999999999999</c:v>
                </c:pt>
                <c:pt idx="62">
                  <c:v>89.981999999999999</c:v>
                </c:pt>
                <c:pt idx="63">
                  <c:v>89.981999999999999</c:v>
                </c:pt>
                <c:pt idx="64">
                  <c:v>89.981999999999999</c:v>
                </c:pt>
                <c:pt idx="65">
                  <c:v>89.981999999999999</c:v>
                </c:pt>
                <c:pt idx="66">
                  <c:v>89.981999999999999</c:v>
                </c:pt>
                <c:pt idx="67">
                  <c:v>89.981999999999999</c:v>
                </c:pt>
                <c:pt idx="68">
                  <c:v>89.981999999999999</c:v>
                </c:pt>
                <c:pt idx="69">
                  <c:v>89.981999999999999</c:v>
                </c:pt>
                <c:pt idx="70">
                  <c:v>89.981999999999999</c:v>
                </c:pt>
                <c:pt idx="71">
                  <c:v>89.981999999999999</c:v>
                </c:pt>
                <c:pt idx="72">
                  <c:v>89.981999999999999</c:v>
                </c:pt>
                <c:pt idx="73">
                  <c:v>89.981999999999999</c:v>
                </c:pt>
                <c:pt idx="74">
                  <c:v>89.981999999999999</c:v>
                </c:pt>
                <c:pt idx="75">
                  <c:v>89.981999999999999</c:v>
                </c:pt>
                <c:pt idx="76">
                  <c:v>89.981999999999999</c:v>
                </c:pt>
                <c:pt idx="77">
                  <c:v>89.981999999999999</c:v>
                </c:pt>
                <c:pt idx="78">
                  <c:v>89.981999999999999</c:v>
                </c:pt>
                <c:pt idx="79">
                  <c:v>89.981999999999999</c:v>
                </c:pt>
                <c:pt idx="80">
                  <c:v>89.981999999999999</c:v>
                </c:pt>
                <c:pt idx="81">
                  <c:v>89.981999999999999</c:v>
                </c:pt>
                <c:pt idx="82">
                  <c:v>89.981999999999999</c:v>
                </c:pt>
                <c:pt idx="83">
                  <c:v>89.981999999999999</c:v>
                </c:pt>
                <c:pt idx="84">
                  <c:v>89.981999999999999</c:v>
                </c:pt>
                <c:pt idx="85">
                  <c:v>89.981999999999999</c:v>
                </c:pt>
                <c:pt idx="86">
                  <c:v>89.981999999999999</c:v>
                </c:pt>
                <c:pt idx="87">
                  <c:v>89.981999999999999</c:v>
                </c:pt>
                <c:pt idx="88">
                  <c:v>89.981999999999999</c:v>
                </c:pt>
                <c:pt idx="89">
                  <c:v>84.84</c:v>
                </c:pt>
                <c:pt idx="90">
                  <c:v>82.269000000000005</c:v>
                </c:pt>
                <c:pt idx="91">
                  <c:v>82.269000000000005</c:v>
                </c:pt>
                <c:pt idx="92">
                  <c:v>82.269000000000005</c:v>
                </c:pt>
                <c:pt idx="93">
                  <c:v>82.269000000000005</c:v>
                </c:pt>
                <c:pt idx="94">
                  <c:v>82.269000000000005</c:v>
                </c:pt>
                <c:pt idx="95">
                  <c:v>82.269000000000005</c:v>
                </c:pt>
                <c:pt idx="96">
                  <c:v>82.269000000000005</c:v>
                </c:pt>
                <c:pt idx="97">
                  <c:v>82.269000000000005</c:v>
                </c:pt>
                <c:pt idx="98">
                  <c:v>82.269000000000005</c:v>
                </c:pt>
                <c:pt idx="99">
                  <c:v>82.269000000000005</c:v>
                </c:pt>
                <c:pt idx="100">
                  <c:v>82.269000000000005</c:v>
                </c:pt>
                <c:pt idx="101">
                  <c:v>82.269000000000005</c:v>
                </c:pt>
                <c:pt idx="102">
                  <c:v>82.269000000000005</c:v>
                </c:pt>
                <c:pt idx="103">
                  <c:v>82.269000000000005</c:v>
                </c:pt>
                <c:pt idx="104">
                  <c:v>82.269000000000005</c:v>
                </c:pt>
                <c:pt idx="105">
                  <c:v>82.269000000000005</c:v>
                </c:pt>
                <c:pt idx="106">
                  <c:v>82.269000000000005</c:v>
                </c:pt>
                <c:pt idx="107">
                  <c:v>82.269000000000005</c:v>
                </c:pt>
                <c:pt idx="108">
                  <c:v>82.269000000000005</c:v>
                </c:pt>
                <c:pt idx="109">
                  <c:v>82.269000000000005</c:v>
                </c:pt>
              </c:numCache>
            </c:numRef>
          </c:yVal>
          <c:smooth val="0"/>
        </c:ser>
        <c:ser>
          <c:idx val="1"/>
          <c:order val="1"/>
          <c:tx>
            <c:strRef>
              <c:f>Sheet1!$C$1</c:f>
              <c:strCache>
                <c:ptCount val="1"/>
                <c:pt idx="0">
                  <c:v>No Induction</c:v>
                </c:pt>
              </c:strCache>
            </c:strRef>
          </c:tx>
          <c:spPr>
            <a:ln w="41275">
              <a:solidFill>
                <a:srgbClr val="9933FF"/>
              </a:solidFill>
            </a:ln>
          </c:spPr>
          <c:marker>
            <c:symbol val="none"/>
          </c:marker>
          <c:xVal>
            <c:numRef>
              <c:f>Sheet1!$A$2:$A$111</c:f>
              <c:numCache>
                <c:formatCode>General</c:formatCode>
                <c:ptCount val="110"/>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numCache>
            </c:numRef>
          </c:xVal>
          <c:yVal>
            <c:numRef>
              <c:f>Sheet1!$C$2:$C$111</c:f>
              <c:numCache>
                <c:formatCode>General</c:formatCode>
                <c:ptCount val="110"/>
                <c:pt idx="0">
                  <c:v>100</c:v>
                </c:pt>
                <c:pt idx="1">
                  <c:v>100</c:v>
                </c:pt>
                <c:pt idx="2">
                  <c:v>99.49</c:v>
                </c:pt>
                <c:pt idx="3">
                  <c:v>99.49</c:v>
                </c:pt>
                <c:pt idx="4">
                  <c:v>98.977000000000004</c:v>
                </c:pt>
                <c:pt idx="5">
                  <c:v>98.977000000000004</c:v>
                </c:pt>
                <c:pt idx="6">
                  <c:v>96.893000000000001</c:v>
                </c:pt>
                <c:pt idx="7">
                  <c:v>94.81</c:v>
                </c:pt>
                <c:pt idx="8">
                  <c:v>94.81</c:v>
                </c:pt>
                <c:pt idx="9">
                  <c:v>94.81</c:v>
                </c:pt>
                <c:pt idx="10">
                  <c:v>94.81</c:v>
                </c:pt>
                <c:pt idx="11">
                  <c:v>94.81</c:v>
                </c:pt>
                <c:pt idx="12">
                  <c:v>94.81</c:v>
                </c:pt>
                <c:pt idx="13">
                  <c:v>94.81</c:v>
                </c:pt>
                <c:pt idx="14">
                  <c:v>94.81</c:v>
                </c:pt>
                <c:pt idx="15">
                  <c:v>94.81</c:v>
                </c:pt>
                <c:pt idx="16">
                  <c:v>94.81</c:v>
                </c:pt>
                <c:pt idx="17">
                  <c:v>94.81</c:v>
                </c:pt>
                <c:pt idx="18">
                  <c:v>94.81</c:v>
                </c:pt>
                <c:pt idx="19">
                  <c:v>94.81</c:v>
                </c:pt>
                <c:pt idx="20">
                  <c:v>94.81</c:v>
                </c:pt>
                <c:pt idx="21">
                  <c:v>94.81</c:v>
                </c:pt>
                <c:pt idx="22">
                  <c:v>94.81</c:v>
                </c:pt>
                <c:pt idx="23">
                  <c:v>94.81</c:v>
                </c:pt>
                <c:pt idx="24">
                  <c:v>94.81</c:v>
                </c:pt>
                <c:pt idx="25">
                  <c:v>94.81</c:v>
                </c:pt>
                <c:pt idx="26">
                  <c:v>94.81</c:v>
                </c:pt>
                <c:pt idx="27">
                  <c:v>94.81</c:v>
                </c:pt>
                <c:pt idx="28">
                  <c:v>94.81</c:v>
                </c:pt>
                <c:pt idx="29">
                  <c:v>94.81</c:v>
                </c:pt>
                <c:pt idx="30">
                  <c:v>94.006</c:v>
                </c:pt>
                <c:pt idx="31">
                  <c:v>94.006</c:v>
                </c:pt>
                <c:pt idx="32">
                  <c:v>94.006</c:v>
                </c:pt>
                <c:pt idx="33">
                  <c:v>94.006</c:v>
                </c:pt>
                <c:pt idx="34">
                  <c:v>94.006</c:v>
                </c:pt>
                <c:pt idx="35">
                  <c:v>94.006</c:v>
                </c:pt>
                <c:pt idx="36">
                  <c:v>94.006</c:v>
                </c:pt>
                <c:pt idx="37">
                  <c:v>94.006</c:v>
                </c:pt>
                <c:pt idx="38">
                  <c:v>94.006</c:v>
                </c:pt>
                <c:pt idx="39">
                  <c:v>94.006</c:v>
                </c:pt>
                <c:pt idx="40">
                  <c:v>93.027000000000001</c:v>
                </c:pt>
                <c:pt idx="41">
                  <c:v>92.037000000000006</c:v>
                </c:pt>
                <c:pt idx="42">
                  <c:v>91.046999999999997</c:v>
                </c:pt>
                <c:pt idx="43">
                  <c:v>91.046999999999997</c:v>
                </c:pt>
                <c:pt idx="44">
                  <c:v>91.046999999999997</c:v>
                </c:pt>
                <c:pt idx="45">
                  <c:v>91.046999999999997</c:v>
                </c:pt>
                <c:pt idx="46">
                  <c:v>91.046999999999997</c:v>
                </c:pt>
                <c:pt idx="47">
                  <c:v>91.046999999999997</c:v>
                </c:pt>
                <c:pt idx="48">
                  <c:v>91.046999999999997</c:v>
                </c:pt>
                <c:pt idx="49">
                  <c:v>91.046999999999997</c:v>
                </c:pt>
                <c:pt idx="50">
                  <c:v>91.046999999999997</c:v>
                </c:pt>
                <c:pt idx="51">
                  <c:v>91.046999999999997</c:v>
                </c:pt>
                <c:pt idx="52">
                  <c:v>88.388999999999996</c:v>
                </c:pt>
                <c:pt idx="53">
                  <c:v>88.388999999999996</c:v>
                </c:pt>
                <c:pt idx="54">
                  <c:v>88.388999999999996</c:v>
                </c:pt>
                <c:pt idx="55">
                  <c:v>88.388999999999996</c:v>
                </c:pt>
                <c:pt idx="56">
                  <c:v>88.388999999999996</c:v>
                </c:pt>
                <c:pt idx="57">
                  <c:v>88.388999999999996</c:v>
                </c:pt>
                <c:pt idx="58">
                  <c:v>88.388999999999996</c:v>
                </c:pt>
                <c:pt idx="59">
                  <c:v>88.388999999999996</c:v>
                </c:pt>
                <c:pt idx="60">
                  <c:v>88.388999999999996</c:v>
                </c:pt>
                <c:pt idx="61">
                  <c:v>88.388999999999996</c:v>
                </c:pt>
                <c:pt idx="62">
                  <c:v>88.388999999999996</c:v>
                </c:pt>
                <c:pt idx="63">
                  <c:v>88.388999999999996</c:v>
                </c:pt>
                <c:pt idx="64">
                  <c:v>88.388999999999996</c:v>
                </c:pt>
                <c:pt idx="65">
                  <c:v>88.388999999999996</c:v>
                </c:pt>
                <c:pt idx="66">
                  <c:v>88.388999999999996</c:v>
                </c:pt>
                <c:pt idx="67">
                  <c:v>88.388999999999996</c:v>
                </c:pt>
                <c:pt idx="68">
                  <c:v>88.388999999999996</c:v>
                </c:pt>
                <c:pt idx="69">
                  <c:v>88.388999999999996</c:v>
                </c:pt>
                <c:pt idx="70">
                  <c:v>88.388999999999996</c:v>
                </c:pt>
                <c:pt idx="71">
                  <c:v>88.388999999999996</c:v>
                </c:pt>
                <c:pt idx="72">
                  <c:v>88.388999999999996</c:v>
                </c:pt>
                <c:pt idx="73">
                  <c:v>88.388999999999996</c:v>
                </c:pt>
                <c:pt idx="74">
                  <c:v>88.388999999999996</c:v>
                </c:pt>
                <c:pt idx="75">
                  <c:v>88.388999999999996</c:v>
                </c:pt>
                <c:pt idx="76">
                  <c:v>88.388999999999996</c:v>
                </c:pt>
                <c:pt idx="77">
                  <c:v>88.388999999999996</c:v>
                </c:pt>
                <c:pt idx="78">
                  <c:v>88.388999999999996</c:v>
                </c:pt>
                <c:pt idx="79">
                  <c:v>88.388999999999996</c:v>
                </c:pt>
                <c:pt idx="80">
                  <c:v>88.388999999999996</c:v>
                </c:pt>
                <c:pt idx="81">
                  <c:v>88.388999999999996</c:v>
                </c:pt>
                <c:pt idx="82">
                  <c:v>88.388999999999996</c:v>
                </c:pt>
                <c:pt idx="83">
                  <c:v>88.388999999999996</c:v>
                </c:pt>
                <c:pt idx="84">
                  <c:v>88.388999999999996</c:v>
                </c:pt>
                <c:pt idx="85">
                  <c:v>88.388999999999996</c:v>
                </c:pt>
                <c:pt idx="86">
                  <c:v>88.388999999999996</c:v>
                </c:pt>
                <c:pt idx="87">
                  <c:v>88.388999999999996</c:v>
                </c:pt>
                <c:pt idx="88">
                  <c:v>88.388999999999996</c:v>
                </c:pt>
                <c:pt idx="89">
                  <c:v>88.388999999999996</c:v>
                </c:pt>
                <c:pt idx="90">
                  <c:v>88.388999999999996</c:v>
                </c:pt>
                <c:pt idx="91">
                  <c:v>84.546000000000006</c:v>
                </c:pt>
                <c:pt idx="92">
                  <c:v>84.546000000000006</c:v>
                </c:pt>
                <c:pt idx="93">
                  <c:v>84.546000000000006</c:v>
                </c:pt>
                <c:pt idx="94">
                  <c:v>84.546000000000006</c:v>
                </c:pt>
                <c:pt idx="95">
                  <c:v>84.546000000000006</c:v>
                </c:pt>
                <c:pt idx="96">
                  <c:v>84.546000000000006</c:v>
                </c:pt>
                <c:pt idx="97">
                  <c:v>84.546000000000006</c:v>
                </c:pt>
                <c:pt idx="98">
                  <c:v>84.546000000000006</c:v>
                </c:pt>
                <c:pt idx="99">
                  <c:v>84.546000000000006</c:v>
                </c:pt>
                <c:pt idx="100">
                  <c:v>84.546000000000006</c:v>
                </c:pt>
                <c:pt idx="101">
                  <c:v>84.546000000000006</c:v>
                </c:pt>
                <c:pt idx="102">
                  <c:v>84.546000000000006</c:v>
                </c:pt>
                <c:pt idx="103">
                  <c:v>84.546000000000006</c:v>
                </c:pt>
                <c:pt idx="104">
                  <c:v>84.546000000000006</c:v>
                </c:pt>
                <c:pt idx="105">
                  <c:v>84.546000000000006</c:v>
                </c:pt>
                <c:pt idx="106">
                  <c:v>84.546000000000006</c:v>
                </c:pt>
                <c:pt idx="107">
                  <c:v>84.546000000000006</c:v>
                </c:pt>
                <c:pt idx="108">
                  <c:v>84.546000000000006</c:v>
                </c:pt>
              </c:numCache>
            </c:numRef>
          </c:yVal>
          <c:smooth val="0"/>
        </c:ser>
        <c:dLbls>
          <c:showLegendKey val="0"/>
          <c:showVal val="0"/>
          <c:showCatName val="0"/>
          <c:showSerName val="0"/>
          <c:showPercent val="0"/>
          <c:showBubbleSize val="0"/>
        </c:dLbls>
        <c:axId val="882026944"/>
        <c:axId val="882023024"/>
      </c:scatterChart>
      <c:valAx>
        <c:axId val="882026944"/>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3024"/>
        <c:crosses val="autoZero"/>
        <c:crossBetween val="midCat"/>
        <c:majorUnit val="1"/>
      </c:valAx>
      <c:valAx>
        <c:axId val="882023024"/>
        <c:scaling>
          <c:orientation val="minMax"/>
          <c:max val="100"/>
          <c:min val="50"/>
        </c:scaling>
        <c:delete val="0"/>
        <c:axPos val="l"/>
        <c:majorGridlines>
          <c:spPr>
            <a:ln>
              <a:prstDash val="sysDash"/>
            </a:ln>
          </c:spPr>
        </c:majorGridlines>
        <c:title>
          <c:tx>
            <c:rich>
              <a:bodyPr rot="-5400000" vert="horz"/>
              <a:lstStyle/>
              <a:p>
                <a:pPr>
                  <a:defRPr sz="1700"/>
                </a:pPr>
                <a:r>
                  <a:rPr lang="en-US" sz="1800" b="1" i="0" baseline="0" dirty="0" smtClean="0"/>
                  <a:t>% Free from Malignancy</a:t>
                </a:r>
                <a:endParaRPr lang="en-US" sz="1800" b="1" i="0" baseline="0" dirty="0"/>
              </a:p>
            </c:rich>
          </c:tx>
          <c:layout/>
          <c:overlay val="0"/>
        </c:title>
        <c:numFmt formatCode="General" sourceLinked="1"/>
        <c:majorTickMark val="out"/>
        <c:minorTickMark val="none"/>
        <c:tickLblPos val="nextTo"/>
        <c:txPr>
          <a:bodyPr/>
          <a:lstStyle/>
          <a:p>
            <a:pPr>
              <a:defRPr sz="1500" b="1"/>
            </a:pPr>
            <a:endParaRPr lang="en-US"/>
          </a:p>
        </c:txPr>
        <c:crossAx val="882026944"/>
        <c:crosses val="autoZero"/>
        <c:crossBetween val="midCat"/>
        <c:majorUnit val="10"/>
      </c:valAx>
      <c:spPr>
        <a:solidFill>
          <a:schemeClr val="bg2"/>
        </a:solidFill>
        <a:ln>
          <a:solidFill>
            <a:schemeClr val="tx1"/>
          </a:solidFill>
        </a:ln>
      </c:spPr>
    </c:plotArea>
    <c:legend>
      <c:legendPos val="r"/>
      <c:layout>
        <c:manualLayout>
          <c:xMode val="edge"/>
          <c:yMode val="edge"/>
          <c:x val="0.12725643934338715"/>
          <c:y val="0.581012403691474"/>
          <c:w val="0.41704283092931982"/>
          <c:h val="8.3829480992295424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2.3185378037422752E-2"/>
          <c:w val="0.86948443944506926"/>
          <c:h val="0.80031242062484131"/>
        </c:manualLayout>
      </c:layout>
      <c:lineChart>
        <c:grouping val="standard"/>
        <c:varyColors val="0"/>
        <c:ser>
          <c:idx val="0"/>
          <c:order val="0"/>
          <c:tx>
            <c:strRef>
              <c:f>Sheet1!$A$2</c:f>
              <c:strCache>
                <c:ptCount val="1"/>
                <c:pt idx="0">
                  <c:v>Bronchiolitis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     0-30 days     (N=76)</c:v>
                </c:pt>
                <c:pt idx="1">
                  <c:v>31 days–1 year (N=120)</c:v>
                </c:pt>
                <c:pt idx="2">
                  <c:v>&gt;1 year–3 years (N=182)</c:v>
                </c:pt>
                <c:pt idx="3">
                  <c:v>&gt;3 years–5 years (N=100)</c:v>
                </c:pt>
                <c:pt idx="4">
                  <c:v>    &gt;5 years      (N=121)</c:v>
                </c:pt>
              </c:strCache>
            </c:strRef>
          </c:cat>
          <c:val>
            <c:numRef>
              <c:f>Sheet1!$B$2:$F$2</c:f>
              <c:numCache>
                <c:formatCode>General</c:formatCode>
                <c:ptCount val="5"/>
                <c:pt idx="0">
                  <c:v>0</c:v>
                </c:pt>
                <c:pt idx="1">
                  <c:v>11.7</c:v>
                </c:pt>
                <c:pt idx="2">
                  <c:v>35.700000000000003</c:v>
                </c:pt>
                <c:pt idx="3">
                  <c:v>39</c:v>
                </c:pt>
                <c:pt idx="4">
                  <c:v>45.5</c:v>
                </c:pt>
              </c:numCache>
            </c:numRef>
          </c:val>
          <c:smooth val="0"/>
        </c:ser>
        <c:ser>
          <c:idx val="1"/>
          <c:order val="1"/>
          <c:tx>
            <c:strRef>
              <c:f>Sheet1!$A$3</c:f>
              <c:strCache>
                <c:ptCount val="1"/>
                <c:pt idx="0">
                  <c:v>Infection (non-CMV)</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     0-30 days     (N=76)</c:v>
                </c:pt>
                <c:pt idx="1">
                  <c:v>31 days–1 year (N=120)</c:v>
                </c:pt>
                <c:pt idx="2">
                  <c:v>&gt;1 year–3 years (N=182)</c:v>
                </c:pt>
                <c:pt idx="3">
                  <c:v>&gt;3 years–5 years (N=100)</c:v>
                </c:pt>
                <c:pt idx="4">
                  <c:v>    &gt;5 years      (N=121)</c:v>
                </c:pt>
              </c:strCache>
            </c:strRef>
          </c:cat>
          <c:val>
            <c:numRef>
              <c:f>Sheet1!$B$3:$F$3</c:f>
              <c:numCache>
                <c:formatCode>General</c:formatCode>
                <c:ptCount val="5"/>
                <c:pt idx="0">
                  <c:v>17.100000000000001</c:v>
                </c:pt>
                <c:pt idx="1">
                  <c:v>28.3</c:v>
                </c:pt>
                <c:pt idx="2">
                  <c:v>13.7</c:v>
                </c:pt>
                <c:pt idx="3">
                  <c:v>16</c:v>
                </c:pt>
                <c:pt idx="4">
                  <c:v>6.6</c:v>
                </c:pt>
              </c:numCache>
            </c:numRef>
          </c:val>
          <c:smooth val="0"/>
        </c:ser>
        <c:ser>
          <c:idx val="2"/>
          <c:order val="2"/>
          <c:tx>
            <c:strRef>
              <c:f>Sheet1!$A$4</c:f>
              <c:strCache>
                <c:ptCount val="1"/>
                <c:pt idx="0">
                  <c:v>Graft Failure</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     0-30 days     (N=76)</c:v>
                </c:pt>
                <c:pt idx="1">
                  <c:v>31 days–1 year (N=120)</c:v>
                </c:pt>
                <c:pt idx="2">
                  <c:v>&gt;1 year–3 years (N=182)</c:v>
                </c:pt>
                <c:pt idx="3">
                  <c:v>&gt;3 years–5 years (N=100)</c:v>
                </c:pt>
                <c:pt idx="4">
                  <c:v>    &gt;5 years      (N=121)</c:v>
                </c:pt>
              </c:strCache>
            </c:strRef>
          </c:cat>
          <c:val>
            <c:numRef>
              <c:f>Sheet1!$B$4:$F$4</c:f>
              <c:numCache>
                <c:formatCode>General</c:formatCode>
                <c:ptCount val="5"/>
                <c:pt idx="0">
                  <c:v>13.2</c:v>
                </c:pt>
                <c:pt idx="1">
                  <c:v>20.8</c:v>
                </c:pt>
                <c:pt idx="2">
                  <c:v>28</c:v>
                </c:pt>
                <c:pt idx="3">
                  <c:v>24</c:v>
                </c:pt>
                <c:pt idx="4">
                  <c:v>23.1</c:v>
                </c:pt>
              </c:numCache>
            </c:numRef>
          </c:val>
          <c:smooth val="0"/>
        </c:ser>
        <c:ser>
          <c:idx val="3"/>
          <c:order val="3"/>
          <c:tx>
            <c:strRef>
              <c:f>Sheet1!$A$5</c:f>
              <c:strCache>
                <c:ptCount val="1"/>
                <c:pt idx="0">
                  <c:v>Cardiovascular</c:v>
                </c:pt>
              </c:strCache>
            </c:strRef>
          </c:tx>
          <c:spPr>
            <a:ln w="41275">
              <a:solidFill>
                <a:srgbClr val="9933FF"/>
              </a:solidFill>
            </a:ln>
          </c:spPr>
          <c:marker>
            <c:symbol val="diamond"/>
            <c:size val="9"/>
            <c:spPr>
              <a:solidFill>
                <a:srgbClr val="9933FF"/>
              </a:solidFill>
              <a:ln>
                <a:solidFill>
                  <a:srgbClr val="9933FF"/>
                </a:solidFill>
              </a:ln>
            </c:spPr>
          </c:marker>
          <c:cat>
            <c:strRef>
              <c:f>Sheet1!$B$1:$F$1</c:f>
              <c:strCache>
                <c:ptCount val="5"/>
                <c:pt idx="0">
                  <c:v>     0-30 days     (N=76)</c:v>
                </c:pt>
                <c:pt idx="1">
                  <c:v>31 days–1 year (N=120)</c:v>
                </c:pt>
                <c:pt idx="2">
                  <c:v>&gt;1 year–3 years (N=182)</c:v>
                </c:pt>
                <c:pt idx="3">
                  <c:v>&gt;3 years–5 years (N=100)</c:v>
                </c:pt>
                <c:pt idx="4">
                  <c:v>    &gt;5 years      (N=121)</c:v>
                </c:pt>
              </c:strCache>
            </c:strRef>
          </c:cat>
          <c:val>
            <c:numRef>
              <c:f>Sheet1!$B$5:$F$5</c:f>
              <c:numCache>
                <c:formatCode>General</c:formatCode>
                <c:ptCount val="5"/>
                <c:pt idx="0">
                  <c:v>17.100000000000001</c:v>
                </c:pt>
                <c:pt idx="1">
                  <c:v>5</c:v>
                </c:pt>
                <c:pt idx="2">
                  <c:v>1.6</c:v>
                </c:pt>
                <c:pt idx="3">
                  <c:v>1</c:v>
                </c:pt>
                <c:pt idx="4">
                  <c:v>0.8</c:v>
                </c:pt>
              </c:numCache>
            </c:numRef>
          </c:val>
          <c:smooth val="0"/>
        </c:ser>
        <c:ser>
          <c:idx val="4"/>
          <c:order val="4"/>
          <c:tx>
            <c:strRef>
              <c:f>Sheet1!$A$6</c:f>
              <c:strCache>
                <c:ptCount val="1"/>
                <c:pt idx="0">
                  <c:v>Multiple Organ Failure</c:v>
                </c:pt>
              </c:strCache>
            </c:strRef>
          </c:tx>
          <c:spPr>
            <a:ln w="41275">
              <a:solidFill>
                <a:srgbClr val="4DEAF1"/>
              </a:solidFill>
            </a:ln>
          </c:spPr>
          <c:marker>
            <c:symbol val="diamond"/>
            <c:size val="9"/>
            <c:spPr>
              <a:solidFill>
                <a:srgbClr val="4DEAF1"/>
              </a:solidFill>
              <a:ln>
                <a:solidFill>
                  <a:srgbClr val="4DEAF1"/>
                </a:solidFill>
              </a:ln>
            </c:spPr>
          </c:marker>
          <c:cat>
            <c:strRef>
              <c:f>Sheet1!$B$1:$F$1</c:f>
              <c:strCache>
                <c:ptCount val="5"/>
                <c:pt idx="0">
                  <c:v>     0-30 days     (N=76)</c:v>
                </c:pt>
                <c:pt idx="1">
                  <c:v>31 days–1 year (N=120)</c:v>
                </c:pt>
                <c:pt idx="2">
                  <c:v>&gt;1 year–3 years (N=182)</c:v>
                </c:pt>
                <c:pt idx="3">
                  <c:v>&gt;3 years–5 years (N=100)</c:v>
                </c:pt>
                <c:pt idx="4">
                  <c:v>    &gt;5 years      (N=121)</c:v>
                </c:pt>
              </c:strCache>
            </c:strRef>
          </c:cat>
          <c:val>
            <c:numRef>
              <c:f>Sheet1!$B$6:$F$6</c:f>
              <c:numCache>
                <c:formatCode>General</c:formatCode>
                <c:ptCount val="5"/>
                <c:pt idx="0">
                  <c:v>17.100000000000001</c:v>
                </c:pt>
                <c:pt idx="1">
                  <c:v>15.8</c:v>
                </c:pt>
                <c:pt idx="2">
                  <c:v>6</c:v>
                </c:pt>
                <c:pt idx="3">
                  <c:v>4</c:v>
                </c:pt>
                <c:pt idx="4">
                  <c:v>5.8</c:v>
                </c:pt>
              </c:numCache>
            </c:numRef>
          </c:val>
          <c:smooth val="0"/>
        </c:ser>
        <c:dLbls>
          <c:showLegendKey val="0"/>
          <c:showVal val="0"/>
          <c:showCatName val="0"/>
          <c:showSerName val="0"/>
          <c:showPercent val="0"/>
          <c:showBubbleSize val="0"/>
        </c:dLbls>
        <c:marker val="1"/>
        <c:smooth val="0"/>
        <c:axId val="882037136"/>
        <c:axId val="882035568"/>
      </c:lineChart>
      <c:catAx>
        <c:axId val="882037136"/>
        <c:scaling>
          <c:orientation val="minMax"/>
        </c:scaling>
        <c:delete val="0"/>
        <c:axPos val="b"/>
        <c:numFmt formatCode="General" sourceLinked="1"/>
        <c:majorTickMark val="out"/>
        <c:minorTickMark val="none"/>
        <c:tickLblPos val="nextTo"/>
        <c:txPr>
          <a:bodyPr rot="0"/>
          <a:lstStyle/>
          <a:p>
            <a:pPr>
              <a:defRPr sz="1500" b="1"/>
            </a:pPr>
            <a:endParaRPr lang="en-US"/>
          </a:p>
        </c:txPr>
        <c:crossAx val="882035568"/>
        <c:crosses val="autoZero"/>
        <c:auto val="1"/>
        <c:lblAlgn val="ctr"/>
        <c:lblOffset val="100"/>
        <c:noMultiLvlLbl val="0"/>
      </c:catAx>
      <c:valAx>
        <c:axId val="882035568"/>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2857"/>
            </c:manualLayout>
          </c:layout>
          <c:overlay val="0"/>
        </c:title>
        <c:numFmt formatCode="General" sourceLinked="1"/>
        <c:majorTickMark val="out"/>
        <c:minorTickMark val="none"/>
        <c:tickLblPos val="nextTo"/>
        <c:txPr>
          <a:bodyPr/>
          <a:lstStyle/>
          <a:p>
            <a:pPr>
              <a:defRPr sz="1500" b="1"/>
            </a:pPr>
            <a:endParaRPr lang="en-US"/>
          </a:p>
        </c:txPr>
        <c:crossAx val="882037136"/>
        <c:crosses val="autoZero"/>
        <c:crossBetween val="between"/>
        <c:majorUnit val="10"/>
      </c:valAx>
      <c:spPr>
        <a:solidFill>
          <a:schemeClr val="bg2"/>
        </a:solidFill>
        <a:ln>
          <a:solidFill>
            <a:schemeClr val="tx1"/>
          </a:solidFill>
        </a:ln>
      </c:spPr>
    </c:plotArea>
    <c:legend>
      <c:legendPos val="r"/>
      <c:layout>
        <c:manualLayout>
          <c:xMode val="edge"/>
          <c:yMode val="edge"/>
          <c:x val="0.12237463126843665"/>
          <c:y val="4.6311065955465296E-2"/>
          <c:w val="0.2998967551622424"/>
          <c:h val="0.2257027347388028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26"/>
          <c:h val="0.80568876471086259"/>
        </c:manualLayout>
      </c:layout>
      <c:scatterChart>
        <c:scatterStyle val="smoothMarker"/>
        <c:varyColors val="0"/>
        <c:ser>
          <c:idx val="0"/>
          <c:order val="0"/>
          <c:tx>
            <c:strRef>
              <c:f>Sheet1!$A$1</c:f>
              <c:strCache>
                <c:ptCount val="1"/>
                <c:pt idx="0">
                  <c:v>Age</c:v>
                </c:pt>
              </c:strCache>
            </c:strRef>
          </c:tx>
          <c:spPr>
            <a:ln w="38100">
              <a:solidFill>
                <a:srgbClr val="00FF00"/>
              </a:solidFill>
            </a:ln>
          </c:spPr>
          <c:marker>
            <c:symbol val="none"/>
          </c:marker>
          <c:xVal>
            <c:numRef>
              <c:f>Sheet1!$A$2:$A$172</c:f>
              <c:numCache>
                <c:formatCode>General</c:formatCode>
                <c:ptCount val="17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Sheet1!$B$2:$B$172</c:f>
              <c:numCache>
                <c:formatCode>General</c:formatCode>
                <c:ptCount val="171"/>
                <c:pt idx="0">
                  <c:v>0.39489301212415601</c:v>
                </c:pt>
                <c:pt idx="1">
                  <c:v>0.39772551506751602</c:v>
                </c:pt>
                <c:pt idx="2">
                  <c:v>0.40057833509089003</c:v>
                </c:pt>
                <c:pt idx="3">
                  <c:v>0.40345161792536699</c:v>
                </c:pt>
                <c:pt idx="4">
                  <c:v>0.40634551034734201</c:v>
                </c:pt>
                <c:pt idx="5">
                  <c:v>0.40926016018601302</c:v>
                </c:pt>
                <c:pt idx="6">
                  <c:v>0.41219571633093299</c:v>
                </c:pt>
                <c:pt idx="7">
                  <c:v>0.415152328739614</c:v>
                </c:pt>
                <c:pt idx="8">
                  <c:v>0.41813014844518998</c:v>
                </c:pt>
                <c:pt idx="9">
                  <c:v>0.42112932756413202</c:v>
                </c:pt>
                <c:pt idx="10">
                  <c:v>0.42415001930401403</c:v>
                </c:pt>
                <c:pt idx="11">
                  <c:v>0.42719237797134602</c:v>
                </c:pt>
                <c:pt idx="12">
                  <c:v>0.43025655897945198</c:v>
                </c:pt>
                <c:pt idx="13">
                  <c:v>0.43334271885641201</c:v>
                </c:pt>
                <c:pt idx="14">
                  <c:v>0.43645101525305302</c:v>
                </c:pt>
                <c:pt idx="15">
                  <c:v>0.43958160695101001</c:v>
                </c:pt>
                <c:pt idx="16">
                  <c:v>0.442734653870827</c:v>
                </c:pt>
                <c:pt idx="17">
                  <c:v>0.44591031708013801</c:v>
                </c:pt>
                <c:pt idx="18">
                  <c:v>0.449108758801885</c:v>
                </c:pt>
                <c:pt idx="19">
                  <c:v>0.45233014242260899</c:v>
                </c:pt>
                <c:pt idx="20">
                  <c:v>0.455574632500796</c:v>
                </c:pt>
                <c:pt idx="21">
                  <c:v>0.45884239477528599</c:v>
                </c:pt>
                <c:pt idx="22">
                  <c:v>0.46213359617373101</c:v>
                </c:pt>
                <c:pt idx="23">
                  <c:v>0.46544840482113298</c:v>
                </c:pt>
                <c:pt idx="24">
                  <c:v>0.468786990048424</c:v>
                </c:pt>
                <c:pt idx="25">
                  <c:v>0.47214952240112001</c:v>
                </c:pt>
                <c:pt idx="26">
                  <c:v>0.47553617364803202</c:v>
                </c:pt>
                <c:pt idx="27">
                  <c:v>0.47894711679004098</c:v>
                </c:pt>
                <c:pt idx="28">
                  <c:v>0.482382526068935</c:v>
                </c:pt>
                <c:pt idx="29">
                  <c:v>0.485842576976308</c:v>
                </c:pt>
                <c:pt idx="30">
                  <c:v>0.48932744626253</c:v>
                </c:pt>
                <c:pt idx="31">
                  <c:v>0.49283731194576902</c:v>
                </c:pt>
                <c:pt idx="32">
                  <c:v>0.49637235332108998</c:v>
                </c:pt>
                <c:pt idx="33">
                  <c:v>0.49993275096961198</c:v>
                </c:pt>
                <c:pt idx="34">
                  <c:v>0.50351868676773204</c:v>
                </c:pt>
                <c:pt idx="35">
                  <c:v>0.50713034389641798</c:v>
                </c:pt>
                <c:pt idx="36">
                  <c:v>0.51076790685056295</c:v>
                </c:pt>
                <c:pt idx="37">
                  <c:v>0.51443156144841495</c:v>
                </c:pt>
                <c:pt idx="38">
                  <c:v>0.51812149484106196</c:v>
                </c:pt>
                <c:pt idx="39">
                  <c:v>0.521837895521999</c:v>
                </c:pt>
                <c:pt idx="40">
                  <c:v>0.52558095333675203</c:v>
                </c:pt>
                <c:pt idx="41">
                  <c:v>0.52935085949257998</c:v>
                </c:pt>
                <c:pt idx="42">
                  <c:v>0.53314780656823901</c:v>
                </c:pt>
                <c:pt idx="43">
                  <c:v>0.536971988523821</c:v>
                </c:pt>
                <c:pt idx="44">
                  <c:v>0.54082360071066105</c:v>
                </c:pt>
                <c:pt idx="45">
                  <c:v>0.54470283988131996</c:v>
                </c:pt>
                <c:pt idx="46">
                  <c:v>0.54860990419963096</c:v>
                </c:pt>
                <c:pt idx="47">
                  <c:v>0.55254499325082296</c:v>
                </c:pt>
                <c:pt idx="48">
                  <c:v>0.55650830805171803</c:v>
                </c:pt>
                <c:pt idx="49">
                  <c:v>0.56050005106099898</c:v>
                </c:pt>
                <c:pt idx="50">
                  <c:v>0.564520426189553</c:v>
                </c:pt>
                <c:pt idx="51">
                  <c:v>0.56856963881088496</c:v>
                </c:pt>
                <c:pt idx="52">
                  <c:v>0.57264789577161002</c:v>
                </c:pt>
                <c:pt idx="53">
                  <c:v>0.57675540540202097</c:v>
                </c:pt>
                <c:pt idx="54">
                  <c:v>0.58089237752672995</c:v>
                </c:pt>
                <c:pt idx="55">
                  <c:v>0.58505902347538696</c:v>
                </c:pt>
                <c:pt idx="56">
                  <c:v>0.58925555609347302</c:v>
                </c:pt>
                <c:pt idx="57">
                  <c:v>0.59348218975317701</c:v>
                </c:pt>
                <c:pt idx="58">
                  <c:v>0.59773914036434495</c:v>
                </c:pt>
                <c:pt idx="59">
                  <c:v>0.602026625385506</c:v>
                </c:pt>
                <c:pt idx="60">
                  <c:v>0.60634486383498598</c:v>
                </c:pt>
                <c:pt idx="61">
                  <c:v>0.61069407630209305</c:v>
                </c:pt>
                <c:pt idx="62">
                  <c:v>0.61507448495838601</c:v>
                </c:pt>
                <c:pt idx="63">
                  <c:v>0.61948631356902395</c:v>
                </c:pt>
                <c:pt idx="64">
                  <c:v>0.62392978750419603</c:v>
                </c:pt>
                <c:pt idx="65">
                  <c:v>0.628405133750637</c:v>
                </c:pt>
                <c:pt idx="66">
                  <c:v>0.632912580923219</c:v>
                </c:pt>
                <c:pt idx="67">
                  <c:v>0.63745235927663002</c:v>
                </c:pt>
                <c:pt idx="68">
                  <c:v>0.64202470071714002</c:v>
                </c:pt>
                <c:pt idx="69">
                  <c:v>0.64662983881444103</c:v>
                </c:pt>
                <c:pt idx="70">
                  <c:v>0.65126800881358604</c:v>
                </c:pt>
                <c:pt idx="71">
                  <c:v>0.65593944764700096</c:v>
                </c:pt>
                <c:pt idx="72">
                  <c:v>0.66064439394658703</c:v>
                </c:pt>
                <c:pt idx="73">
                  <c:v>0.66538308805591595</c:v>
                </c:pt>
                <c:pt idx="74">
                  <c:v>0.67015577204250398</c:v>
                </c:pt>
                <c:pt idx="75">
                  <c:v>0.67496268971017703</c:v>
                </c:pt>
                <c:pt idx="76">
                  <c:v>0.67980408661152603</c:v>
                </c:pt>
                <c:pt idx="77">
                  <c:v>0.68468021006045099</c:v>
                </c:pt>
                <c:pt idx="78">
                  <c:v>0.68959130914479505</c:v>
                </c:pt>
                <c:pt idx="79">
                  <c:v>0.69453763473906505</c:v>
                </c:pt>
                <c:pt idx="80">
                  <c:v>0.69951943951725204</c:v>
                </c:pt>
                <c:pt idx="81">
                  <c:v>0.704536977965735</c:v>
                </c:pt>
                <c:pt idx="82">
                  <c:v>0.70959050639628196</c:v>
                </c:pt>
                <c:pt idx="83">
                  <c:v>0.71468028295914499</c:v>
                </c:pt>
                <c:pt idx="84">
                  <c:v>0.71980656765624296</c:v>
                </c:pt>
                <c:pt idx="85">
                  <c:v>0.72496962235444895</c:v>
                </c:pt>
                <c:pt idx="86">
                  <c:v>0.73016971079896198</c:v>
                </c:pt>
                <c:pt idx="87">
                  <c:v>0.735407098626782</c:v>
                </c:pt>
                <c:pt idx="88">
                  <c:v>0.74068205338028203</c:v>
                </c:pt>
                <c:pt idx="89">
                  <c:v>0.74599484452086995</c:v>
                </c:pt>
                <c:pt idx="90">
                  <c:v>0.75134574344275995</c:v>
                </c:pt>
                <c:pt idx="91">
                  <c:v>0.75673502348682797</c:v>
                </c:pt>
                <c:pt idx="92">
                  <c:v>0.76216295995458205</c:v>
                </c:pt>
                <c:pt idx="93">
                  <c:v>0.76762983012222297</c:v>
                </c:pt>
                <c:pt idx="94">
                  <c:v>0.77313591325480702</c:v>
                </c:pt>
                <c:pt idx="95">
                  <c:v>0.77868149062051395</c:v>
                </c:pt>
                <c:pt idx="96">
                  <c:v>0.78426684550501402</c:v>
                </c:pt>
                <c:pt idx="97">
                  <c:v>0.78989226322593897</c:v>
                </c:pt>
                <c:pt idx="98">
                  <c:v>0.79555803114745804</c:v>
                </c:pt>
                <c:pt idx="99">
                  <c:v>0.80126443869495401</c:v>
                </c:pt>
                <c:pt idx="100">
                  <c:v>0.807011777369814</c:v>
                </c:pt>
                <c:pt idx="101">
                  <c:v>0.81280034076431495</c:v>
                </c:pt>
                <c:pt idx="102">
                  <c:v>0.81863042457662405</c:v>
                </c:pt>
                <c:pt idx="103">
                  <c:v>0.82450232662590195</c:v>
                </c:pt>
                <c:pt idx="104">
                  <c:v>0.83041634686751797</c:v>
                </c:pt>
                <c:pt idx="105">
                  <c:v>0.83637278740837295</c:v>
                </c:pt>
                <c:pt idx="106">
                  <c:v>0.84237195252232999</c:v>
                </c:pt>
                <c:pt idx="107">
                  <c:v>0.84841414866575804</c:v>
                </c:pt>
                <c:pt idx="108">
                  <c:v>0.85449968449319003</c:v>
                </c:pt>
                <c:pt idx="109">
                  <c:v>0.86062887087308504</c:v>
                </c:pt>
                <c:pt idx="110">
                  <c:v>0.86680202090371195</c:v>
                </c:pt>
                <c:pt idx="111">
                  <c:v>0.87301944992914204</c:v>
                </c:pt>
                <c:pt idx="112">
                  <c:v>0.87928147555535796</c:v>
                </c:pt>
                <c:pt idx="113">
                  <c:v>0.885588417666477</c:v>
                </c:pt>
                <c:pt idx="114">
                  <c:v>0.89194059844109397</c:v>
                </c:pt>
                <c:pt idx="115">
                  <c:v>0.898338342368739</c:v>
                </c:pt>
                <c:pt idx="116">
                  <c:v>0.90478197626645096</c:v>
                </c:pt>
                <c:pt idx="117">
                  <c:v>0.91127182929547401</c:v>
                </c:pt>
                <c:pt idx="118">
                  <c:v>0.91780823297807101</c:v>
                </c:pt>
                <c:pt idx="119">
                  <c:v>0.924391521214464</c:v>
                </c:pt>
                <c:pt idx="120">
                  <c:v>0.93102203029988095</c:v>
                </c:pt>
                <c:pt idx="121">
                  <c:v>0.937700098941745</c:v>
                </c:pt>
                <c:pt idx="122">
                  <c:v>0.94442606827696896</c:v>
                </c:pt>
                <c:pt idx="123">
                  <c:v>0.95120028188938799</c:v>
                </c:pt>
                <c:pt idx="124">
                  <c:v>0.958023085827305</c:v>
                </c:pt>
                <c:pt idx="125">
                  <c:v>0.96489482862117204</c:v>
                </c:pt>
                <c:pt idx="126">
                  <c:v>0.97181586130139397</c:v>
                </c:pt>
                <c:pt idx="127">
                  <c:v>0.97878653741625699</c:v>
                </c:pt>
                <c:pt idx="128">
                  <c:v>0.98580721304999297</c:v>
                </c:pt>
                <c:pt idx="129">
                  <c:v>0.99287824684096704</c:v>
                </c:pt>
                <c:pt idx="130">
                  <c:v>1</c:v>
                </c:pt>
                <c:pt idx="131">
                  <c:v>1.0071728363288199</c:v>
                </c:pt>
                <c:pt idx="132">
                  <c:v>1.0143971222386301</c:v>
                </c:pt>
                <c:pt idx="133">
                  <c:v>1.02167322676887</c:v>
                </c:pt>
                <c:pt idx="134">
                  <c:v>1.02900152160602</c:v>
                </c:pt>
                <c:pt idx="135">
                  <c:v>1.0363823811026001</c:v>
                </c:pt>
                <c:pt idx="136">
                  <c:v>1.0438161822963199</c:v>
                </c:pt>
                <c:pt idx="137">
                  <c:v>1.0513033049293099</c:v>
                </c:pt>
                <c:pt idx="138">
                  <c:v>1.0588441314675101</c:v>
                </c:pt>
                <c:pt idx="139">
                  <c:v>1.0664390471202501</c:v>
                </c:pt>
                <c:pt idx="140">
                  <c:v>1.0740884398599</c:v>
                </c:pt>
                <c:pt idx="141">
                  <c:v>1.0817927004416901</c:v>
                </c:pt>
                <c:pt idx="142">
                  <c:v>1.08955222242367</c:v>
                </c:pt>
                <c:pt idx="143">
                  <c:v>1.0973674021868101</c:v>
                </c:pt>
                <c:pt idx="144">
                  <c:v>1.10523863895528</c:v>
                </c:pt>
                <c:pt idx="145">
                  <c:v>1.1131663348167899</c:v>
                </c:pt>
                <c:pt idx="146">
                  <c:v>1.1211508947431801</c:v>
                </c:pt>
                <c:pt idx="147">
                  <c:v>1.1291927266110799</c:v>
                </c:pt>
                <c:pt idx="148">
                  <c:v>1.13729224122275</c:v>
                </c:pt>
                <c:pt idx="149">
                  <c:v>1.14544985232707</c:v>
                </c:pt>
                <c:pt idx="150">
                  <c:v>1.15366597664068</c:v>
                </c:pt>
                <c:pt idx="151">
                  <c:v>1.16194103386925</c:v>
                </c:pt>
                <c:pt idx="152">
                  <c:v>1.17027544672893</c:v>
                </c:pt>
                <c:pt idx="153">
                  <c:v>1.17866964096795</c:v>
                </c:pt>
                <c:pt idx="154">
                  <c:v>1.18712404538836</c:v>
                </c:pt>
                <c:pt idx="155">
                  <c:v>1.19563909186793</c:v>
                </c:pt>
                <c:pt idx="156">
                  <c:v>1.2042152153822401</c:v>
                </c:pt>
                <c:pt idx="157">
                  <c:v>1.2128528540268499</c:v>
                </c:pt>
                <c:pt idx="158">
                  <c:v>1.22155244903972</c:v>
                </c:pt>
                <c:pt idx="159">
                  <c:v>1.23031444482375</c:v>
                </c:pt>
                <c:pt idx="160">
                  <c:v>1.2391392889694499</c:v>
                </c:pt>
                <c:pt idx="161">
                  <c:v>1.24802743227783</c:v>
                </c:pt>
                <c:pt idx="162">
                  <c:v>1.2569793287834301</c:v>
                </c:pt>
                <c:pt idx="163">
                  <c:v>1.2659954357775001</c:v>
                </c:pt>
                <c:pt idx="164">
                  <c:v>1.2750762138313601</c:v>
                </c:pt>
                <c:pt idx="165">
                  <c:v>1.2842221268199401</c:v>
                </c:pt>
                <c:pt idx="166">
                  <c:v>1.2934336419454699</c:v>
                </c:pt>
                <c:pt idx="167">
                  <c:v>1.3027112297613299</c:v>
                </c:pt>
                <c:pt idx="168">
                  <c:v>1.3120553641961199</c:v>
                </c:pt>
                <c:pt idx="169">
                  <c:v>1.3214665225778399</c:v>
                </c:pt>
                <c:pt idx="170">
                  <c:v>1.3309451856582999</c:v>
                </c:pt>
              </c:numCache>
            </c:numRef>
          </c:yVal>
          <c:smooth val="0"/>
        </c:ser>
        <c:ser>
          <c:idx val="1"/>
          <c:order val="1"/>
          <c:tx>
            <c:strRef>
              <c:f>Sheet1!$C$1</c:f>
              <c:strCache>
                <c:ptCount val="1"/>
                <c:pt idx="0">
                  <c:v>Column2</c:v>
                </c:pt>
              </c:strCache>
            </c:strRef>
          </c:tx>
          <c:spPr>
            <a:ln w="41275">
              <a:solidFill>
                <a:srgbClr val="00FF00"/>
              </a:solidFill>
              <a:prstDash val="sysDash"/>
            </a:ln>
          </c:spPr>
          <c:marker>
            <c:symbol val="none"/>
          </c:marker>
          <c:xVal>
            <c:numRef>
              <c:f>Sheet1!$A$2:$A$172</c:f>
              <c:numCache>
                <c:formatCode>General</c:formatCode>
                <c:ptCount val="17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Sheet1!$C$2:$C$172</c:f>
              <c:numCache>
                <c:formatCode>General</c:formatCode>
                <c:ptCount val="171"/>
                <c:pt idx="0">
                  <c:v>0.16205971392998</c:v>
                </c:pt>
                <c:pt idx="1">
                  <c:v>0.164344241187762</c:v>
                </c:pt>
                <c:pt idx="2">
                  <c:v>0.166660973024121</c:v>
                </c:pt>
                <c:pt idx="3">
                  <c:v>0.16901036342133299</c:v>
                </c:pt>
                <c:pt idx="4">
                  <c:v>0.17139287276137999</c:v>
                </c:pt>
                <c:pt idx="5">
                  <c:v>0.17380896791617001</c:v>
                </c:pt>
                <c:pt idx="6">
                  <c:v>0.17625912233902</c:v>
                </c:pt>
                <c:pt idx="7">
                  <c:v>0.17874381615743601</c:v>
                </c:pt>
                <c:pt idx="8">
                  <c:v>0.18126353626719799</c:v>
                </c:pt>
                <c:pt idx="9">
                  <c:v>0.18381877642776701</c:v>
                </c:pt>
                <c:pt idx="10">
                  <c:v>0.18641003735904699</c:v>
                </c:pt>
                <c:pt idx="11">
                  <c:v>0.18903782683950299</c:v>
                </c:pt>
                <c:pt idx="12">
                  <c:v>0.19170265980566001</c:v>
                </c:pt>
                <c:pt idx="13">
                  <c:v>0.19440505845301601</c:v>
                </c:pt>
                <c:pt idx="14">
                  <c:v>0.197145552338365</c:v>
                </c:pt>
                <c:pt idx="15">
                  <c:v>0.19992467848357001</c:v>
                </c:pt>
                <c:pt idx="16">
                  <c:v>0.202742981480799</c:v>
                </c:pt>
                <c:pt idx="17">
                  <c:v>0.20560101359923699</c:v>
                </c:pt>
                <c:pt idx="18">
                  <c:v>0.20849933489331199</c:v>
                </c:pt>
                <c:pt idx="19">
                  <c:v>0.21143851331244001</c:v>
                </c:pt>
                <c:pt idx="20">
                  <c:v>0.214419124812321</c:v>
                </c:pt>
                <c:pt idx="21">
                  <c:v>0.21744175346779901</c:v>
                </c:pt>
                <c:pt idx="22">
                  <c:v>0.22050699158732101</c:v>
                </c:pt>
                <c:pt idx="23">
                  <c:v>0.22361543982900001</c:v>
                </c:pt>
                <c:pt idx="24">
                  <c:v>0.22676770731832099</c:v>
                </c:pt>
                <c:pt idx="25">
                  <c:v>0.22996441176750401</c:v>
                </c:pt>
                <c:pt idx="26">
                  <c:v>0.23320617959654999</c:v>
                </c:pt>
                <c:pt idx="27">
                  <c:v>0.23649364605599099</c:v>
                </c:pt>
                <c:pt idx="28">
                  <c:v>0.23982745535137501</c:v>
                </c:pt>
                <c:pt idx="29">
                  <c:v>0.243208260769502</c:v>
                </c:pt>
                <c:pt idx="30">
                  <c:v>0.246636724806441</c:v>
                </c:pt>
                <c:pt idx="31">
                  <c:v>0.25011351929735098</c:v>
                </c:pt>
                <c:pt idx="32">
                  <c:v>0.25363932554813401</c:v>
                </c:pt>
                <c:pt idx="33">
                  <c:v>0.257214834468941</c:v>
                </c:pt>
                <c:pt idx="34">
                  <c:v>0.26084074670955998</c:v>
                </c:pt>
                <c:pt idx="35">
                  <c:v>0.26451777279671901</c:v>
                </c:pt>
                <c:pt idx="36">
                  <c:v>0.26824663327331399</c:v>
                </c:pt>
                <c:pt idx="37">
                  <c:v>0.27202805883960701</c:v>
                </c:pt>
                <c:pt idx="38">
                  <c:v>0.27586279049641499</c:v>
                </c:pt>
                <c:pt idx="39">
                  <c:v>0.27975157969031</c:v>
                </c:pt>
                <c:pt idx="40">
                  <c:v>0.28369518846087799</c:v>
                </c:pt>
                <c:pt idx="41">
                  <c:v>0.28769438959003901</c:v>
                </c:pt>
                <c:pt idx="42">
                  <c:v>0.29174996675348602</c:v>
                </c:pt>
                <c:pt idx="43">
                  <c:v>0.29586271467425102</c:v>
                </c:pt>
                <c:pt idx="44">
                  <c:v>0.30003343927843301</c:v>
                </c:pt>
                <c:pt idx="45">
                  <c:v>0.30426295785313401</c:v>
                </c:pt>
                <c:pt idx="46">
                  <c:v>0.30855209920660398</c:v>
                </c:pt>
                <c:pt idx="47">
                  <c:v>0.31290170383066102</c:v>
                </c:pt>
                <c:pt idx="48">
                  <c:v>0.31731262406538602</c:v>
                </c:pt>
                <c:pt idx="49">
                  <c:v>0.32178572426614699</c:v>
                </c:pt>
                <c:pt idx="50">
                  <c:v>0.32632188097297998</c:v>
                </c:pt>
                <c:pt idx="51">
                  <c:v>0.33092198308235099</c:v>
                </c:pt>
                <c:pt idx="52">
                  <c:v>0.33558693202134099</c:v>
                </c:pt>
                <c:pt idx="53">
                  <c:v>0.34031764192429298</c:v>
                </c:pt>
                <c:pt idx="54">
                  <c:v>0.34511503981193697</c:v>
                </c:pt>
                <c:pt idx="55">
                  <c:v>0.34998006577305502</c:v>
                </c:pt>
                <c:pt idx="56">
                  <c:v>0.35491367314869299</c:v>
                </c:pt>
                <c:pt idx="57">
                  <c:v>0.35991682871897701</c:v>
                </c:pt>
                <c:pt idx="58">
                  <c:v>0.36499051289256601</c:v>
                </c:pt>
                <c:pt idx="59">
                  <c:v>0.37013571989876198</c:v>
                </c:pt>
                <c:pt idx="60">
                  <c:v>0.37535345798234598</c:v>
                </c:pt>
                <c:pt idx="61">
                  <c:v>0.38064474960114902</c:v>
                </c:pt>
                <c:pt idx="62">
                  <c:v>0.38601063162640598</c:v>
                </c:pt>
                <c:pt idx="63">
                  <c:v>0.39145215554594698</c:v>
                </c:pt>
                <c:pt idx="64">
                  <c:v>0.39697038767023901</c:v>
                </c:pt>
                <c:pt idx="65">
                  <c:v>0.40256640934134102</c:v>
                </c:pt>
                <c:pt idx="66">
                  <c:v>0.4082413171448</c:v>
                </c:pt>
                <c:pt idx="67">
                  <c:v>0.41399622312453499</c:v>
                </c:pt>
                <c:pt idx="68">
                  <c:v>0.41983225500075599</c:v>
                </c:pt>
                <c:pt idx="69">
                  <c:v>0.425750556390943</c:v>
                </c:pt>
                <c:pt idx="70">
                  <c:v>0.43175228703395102</c:v>
                </c:pt>
                <c:pt idx="71">
                  <c:v>0.437838623017271</c:v>
                </c:pt>
                <c:pt idx="72">
                  <c:v>0.44401075700748999</c:v>
                </c:pt>
                <c:pt idx="73">
                  <c:v>0.450269898484009</c:v>
                </c:pt>
                <c:pt idx="74">
                  <c:v>0.45661727397604301</c:v>
                </c:pt>
                <c:pt idx="75">
                  <c:v>0.46305412730297602</c:v>
                </c:pt>
                <c:pt idx="76">
                  <c:v>0.46958171981809599</c:v>
                </c:pt>
                <c:pt idx="77">
                  <c:v>0.47620133065576498</c:v>
                </c:pt>
                <c:pt idx="78">
                  <c:v>0.48291425698207502</c:v>
                </c:pt>
                <c:pt idx="79">
                  <c:v>0.48972181424904399</c:v>
                </c:pt>
                <c:pt idx="80">
                  <c:v>0.49662533645238099</c:v>
                </c:pt>
                <c:pt idx="81">
                  <c:v>0.50362617639290197</c:v>
                </c:pt>
                <c:pt idx="82">
                  <c:v>0.51072570594161404</c:v>
                </c:pt>
                <c:pt idx="83">
                  <c:v>0.51792531630855199</c:v>
                </c:pt>
                <c:pt idx="84">
                  <c:v>0.52522641831539196</c:v>
                </c:pt>
                <c:pt idx="85">
                  <c:v>0.53263044267191295</c:v>
                </c:pt>
                <c:pt idx="86">
                  <c:v>0.54013884025636105</c:v>
                </c:pt>
                <c:pt idx="87">
                  <c:v>0.54775308239975595</c:v>
                </c:pt>
                <c:pt idx="88">
                  <c:v>0.55547466117421096</c:v>
                </c:pt>
                <c:pt idx="89">
                  <c:v>0.563305089685319</c:v>
                </c:pt>
                <c:pt idx="90">
                  <c:v>0.57124590236865602</c:v>
                </c:pt>
                <c:pt idx="91">
                  <c:v>0.57929865529046498</c:v>
                </c:pt>
                <c:pt idx="92">
                  <c:v>0.58746492645258197</c:v>
                </c:pt>
                <c:pt idx="93">
                  <c:v>0.59574631610165496</c:v>
                </c:pt>
                <c:pt idx="94">
                  <c:v>0.60414444704272996</c:v>
                </c:pt>
                <c:pt idx="95">
                  <c:v>0.61266096495724798</c:v>
                </c:pt>
                <c:pt idx="96">
                  <c:v>0.62129753872553395</c:v>
                </c:pt>
                <c:pt idx="97">
                  <c:v>0.63005586075382203</c:v>
                </c:pt>
                <c:pt idx="98">
                  <c:v>0.63893764730590097</c:v>
                </c:pt>
                <c:pt idx="99">
                  <c:v>0.64794463883942699</c:v>
                </c:pt>
                <c:pt idx="100">
                  <c:v>0.65707860034698395</c:v>
                </c:pt>
                <c:pt idx="101">
                  <c:v>0.66634132170194205</c:v>
                </c:pt>
                <c:pt idx="102">
                  <c:v>0.67573461800920198</c:v>
                </c:pt>
                <c:pt idx="103">
                  <c:v>0.68526032996088204</c:v>
                </c:pt>
                <c:pt idx="104">
                  <c:v>0.694920324197009</c:v>
                </c:pt>
                <c:pt idx="105">
                  <c:v>0.70471649367130695</c:v>
                </c:pt>
                <c:pt idx="106">
                  <c:v>0.71465075802213696</c:v>
                </c:pt>
                <c:pt idx="107">
                  <c:v>0.72472506394866198</c:v>
                </c:pt>
                <c:pt idx="108">
                  <c:v>0.73494138559232103</c:v>
                </c:pt>
                <c:pt idx="109">
                  <c:v>0.74530172492367897</c:v>
                </c:pt>
                <c:pt idx="110">
                  <c:v>0.75580811213472499</c:v>
                </c:pt>
                <c:pt idx="111">
                  <c:v>0.76646260603670802</c:v>
                </c:pt>
                <c:pt idx="112">
                  <c:v>0.77726729446357801</c:v>
                </c:pt>
                <c:pt idx="113">
                  <c:v>0.78822429468110999</c:v>
                </c:pt>
                <c:pt idx="114">
                  <c:v>0.79933575380180599</c:v>
                </c:pt>
                <c:pt idx="115">
                  <c:v>0.81060384920563</c:v>
                </c:pt>
                <c:pt idx="116">
                  <c:v>0.82203078896669202</c:v>
                </c:pt>
                <c:pt idx="117">
                  <c:v>0.83361881228593204</c:v>
                </c:pt>
                <c:pt idx="118">
                  <c:v>0.84537018992991297</c:v>
                </c:pt>
                <c:pt idx="119">
                  <c:v>0.85728722467579199</c:v>
                </c:pt>
                <c:pt idx="120">
                  <c:v>0.86937225176257205</c:v>
                </c:pt>
                <c:pt idx="121">
                  <c:v>0.88162763934870902</c:v>
                </c:pt>
                <c:pt idx="122">
                  <c:v>0.89405578897617199</c:v>
                </c:pt>
                <c:pt idx="123">
                  <c:v>0.90665913604104398</c:v>
                </c:pt>
                <c:pt idx="124">
                  <c:v>0.91944015027075698</c:v>
                </c:pt>
                <c:pt idx="125">
                  <c:v>0.93240133620805798</c:v>
                </c:pt>
                <c:pt idx="126">
                  <c:v>0.94554523370179</c:v>
                </c:pt>
                <c:pt idx="127">
                  <c:v>0.95887441840459897</c:v>
                </c:pt>
                <c:pt idx="128">
                  <c:v>0.97239150227765203</c:v>
                </c:pt>
                <c:pt idx="129">
                  <c:v>0.98609913410247596</c:v>
                </c:pt>
                <c:pt idx="130">
                  <c:v>1</c:v>
                </c:pt>
                <c:pt idx="131">
                  <c:v>1.0002961238755601</c:v>
                </c:pt>
                <c:pt idx="132">
                  <c:v>1.00059233544047</c:v>
                </c:pt>
                <c:pt idx="133">
                  <c:v>1.0008886347207</c:v>
                </c:pt>
                <c:pt idx="134">
                  <c:v>1.00118502174221</c:v>
                </c:pt>
                <c:pt idx="135">
                  <c:v>1.0014814965309999</c:v>
                </c:pt>
                <c:pt idx="136">
                  <c:v>1.0017780591130601</c:v>
                </c:pt>
                <c:pt idx="137">
                  <c:v>1.0020747095143701</c:v>
                </c:pt>
                <c:pt idx="138">
                  <c:v>1.00237144776095</c:v>
                </c:pt>
                <c:pt idx="139">
                  <c:v>1.00266827387882</c:v>
                </c:pt>
                <c:pt idx="140">
                  <c:v>1.00296518789398</c:v>
                </c:pt>
                <c:pt idx="141">
                  <c:v>1.0032621898324701</c:v>
                </c:pt>
                <c:pt idx="142">
                  <c:v>1.0035592797203201</c:v>
                </c:pt>
                <c:pt idx="143">
                  <c:v>1.00385645758359</c:v>
                </c:pt>
                <c:pt idx="144">
                  <c:v>1.00415372344831</c:v>
                </c:pt>
                <c:pt idx="145">
                  <c:v>1.0044510773405599</c:v>
                </c:pt>
                <c:pt idx="146">
                  <c:v>1.0047485192863901</c:v>
                </c:pt>
                <c:pt idx="147">
                  <c:v>1.00504604931189</c:v>
                </c:pt>
                <c:pt idx="148">
                  <c:v>1.00534366744312</c:v>
                </c:pt>
                <c:pt idx="149">
                  <c:v>1.0056413737062</c:v>
                </c:pt>
                <c:pt idx="150">
                  <c:v>1.0059391681272001</c:v>
                </c:pt>
                <c:pt idx="151">
                  <c:v>1.00623705073225</c:v>
                </c:pt>
                <c:pt idx="152">
                  <c:v>1.00653502154744</c:v>
                </c:pt>
                <c:pt idx="153">
                  <c:v>1.0068330805989101</c:v>
                </c:pt>
                <c:pt idx="154">
                  <c:v>1.00713122791278</c:v>
                </c:pt>
                <c:pt idx="155">
                  <c:v>1.0074294635151799</c:v>
                </c:pt>
                <c:pt idx="156">
                  <c:v>1.0077277874322701</c:v>
                </c:pt>
                <c:pt idx="157">
                  <c:v>1.0080261996902</c:v>
                </c:pt>
                <c:pt idx="158">
                  <c:v>1.0083247003151099</c:v>
                </c:pt>
                <c:pt idx="159">
                  <c:v>1.0086232893331899</c:v>
                </c:pt>
                <c:pt idx="160">
                  <c:v>1.00892196677061</c:v>
                </c:pt>
                <c:pt idx="161">
                  <c:v>1.0092207326535501</c:v>
                </c:pt>
                <c:pt idx="162">
                  <c:v>1.0095195870082001</c:v>
                </c:pt>
                <c:pt idx="163">
                  <c:v>1.00981852986076</c:v>
                </c:pt>
                <c:pt idx="164">
                  <c:v>1.01011756123743</c:v>
                </c:pt>
                <c:pt idx="165">
                  <c:v>1.0104166811644399</c:v>
                </c:pt>
                <c:pt idx="166">
                  <c:v>1.01071588966799</c:v>
                </c:pt>
                <c:pt idx="167">
                  <c:v>1.01101518677433</c:v>
                </c:pt>
                <c:pt idx="168">
                  <c:v>1.0113145725096899</c:v>
                </c:pt>
                <c:pt idx="169">
                  <c:v>1.0116140469003101</c:v>
                </c:pt>
                <c:pt idx="170">
                  <c:v>1.0119136099724499</c:v>
                </c:pt>
              </c:numCache>
            </c:numRef>
          </c:yVal>
          <c:smooth val="0"/>
        </c:ser>
        <c:ser>
          <c:idx val="2"/>
          <c:order val="2"/>
          <c:tx>
            <c:strRef>
              <c:f>Sheet1!$D$1</c:f>
              <c:strCache>
                <c:ptCount val="1"/>
                <c:pt idx="0">
                  <c:v>Column3</c:v>
                </c:pt>
              </c:strCache>
            </c:strRef>
          </c:tx>
          <c:spPr>
            <a:ln w="41275">
              <a:solidFill>
                <a:srgbClr val="00FF00"/>
              </a:solidFill>
              <a:prstDash val="sysDash"/>
            </a:ln>
          </c:spPr>
          <c:marker>
            <c:symbol val="none"/>
          </c:marker>
          <c:xVal>
            <c:numRef>
              <c:f>Sheet1!$A$2:$A$172</c:f>
              <c:numCache>
                <c:formatCode>General</c:formatCode>
                <c:ptCount val="17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Sheet1!$D$2:$D$172</c:f>
              <c:numCache>
                <c:formatCode>General</c:formatCode>
                <c:ptCount val="171"/>
                <c:pt idx="0">
                  <c:v>0.96224093726257698</c:v>
                </c:pt>
                <c:pt idx="1">
                  <c:v>0.96252587977814097</c:v>
                </c:pt>
                <c:pt idx="2">
                  <c:v>0.96281090667198799</c:v>
                </c:pt>
                <c:pt idx="3">
                  <c:v>0.96309601796910305</c:v>
                </c:pt>
                <c:pt idx="4">
                  <c:v>0.96338121369448004</c:v>
                </c:pt>
                <c:pt idx="5">
                  <c:v>0.96366649387312098</c:v>
                </c:pt>
                <c:pt idx="6">
                  <c:v>0.96395185853003296</c:v>
                </c:pt>
                <c:pt idx="7">
                  <c:v>0.96423730769023397</c:v>
                </c:pt>
                <c:pt idx="8">
                  <c:v>0.964522841378747</c:v>
                </c:pt>
                <c:pt idx="9">
                  <c:v>0.96480845962060202</c:v>
                </c:pt>
                <c:pt idx="10">
                  <c:v>0.96509416244083801</c:v>
                </c:pt>
                <c:pt idx="11">
                  <c:v>0.96537994986450004</c:v>
                </c:pt>
                <c:pt idx="12">
                  <c:v>0.96566582191664097</c:v>
                </c:pt>
                <c:pt idx="13">
                  <c:v>0.96595177862232295</c:v>
                </c:pt>
                <c:pt idx="14">
                  <c:v>0.96623782000661196</c:v>
                </c:pt>
                <c:pt idx="15">
                  <c:v>0.96652394609458603</c:v>
                </c:pt>
                <c:pt idx="16">
                  <c:v>0.96681015691132399</c:v>
                </c:pt>
                <c:pt idx="17">
                  <c:v>0.96709645248192</c:v>
                </c:pt>
                <c:pt idx="18">
                  <c:v>0.96738283283146798</c:v>
                </c:pt>
                <c:pt idx="19">
                  <c:v>0.96766929798507695</c:v>
                </c:pt>
                <c:pt idx="20">
                  <c:v>0.96795584796785605</c:v>
                </c:pt>
                <c:pt idx="21">
                  <c:v>0.96824248280492797</c:v>
                </c:pt>
                <c:pt idx="22">
                  <c:v>0.96852920252141705</c:v>
                </c:pt>
                <c:pt idx="23">
                  <c:v>0.96881600714246097</c:v>
                </c:pt>
                <c:pt idx="24">
                  <c:v>0.96910289669320004</c:v>
                </c:pt>
                <c:pt idx="25">
                  <c:v>0.96938987119878495</c:v>
                </c:pt>
                <c:pt idx="26">
                  <c:v>0.969676930684373</c:v>
                </c:pt>
                <c:pt idx="27">
                  <c:v>0.96996407517512795</c:v>
                </c:pt>
                <c:pt idx="28">
                  <c:v>0.970251304696223</c:v>
                </c:pt>
                <c:pt idx="29">
                  <c:v>0.97053861927283602</c:v>
                </c:pt>
                <c:pt idx="30">
                  <c:v>0.97082601893015597</c:v>
                </c:pt>
                <c:pt idx="31">
                  <c:v>0.97111350369337601</c:v>
                </c:pt>
                <c:pt idx="32">
                  <c:v>0.97140107358769801</c:v>
                </c:pt>
                <c:pt idx="33">
                  <c:v>0.971688728638331</c:v>
                </c:pt>
                <c:pt idx="34">
                  <c:v>0.97197646887049405</c:v>
                </c:pt>
                <c:pt idx="35">
                  <c:v>0.97226429430940897</c:v>
                </c:pt>
                <c:pt idx="36">
                  <c:v>0.97255220498030803</c:v>
                </c:pt>
                <c:pt idx="37">
                  <c:v>0.97284020090843104</c:v>
                </c:pt>
                <c:pt idx="38">
                  <c:v>0.97312828211902402</c:v>
                </c:pt>
                <c:pt idx="39">
                  <c:v>0.973416448637342</c:v>
                </c:pt>
                <c:pt idx="40">
                  <c:v>0.97370470048864699</c:v>
                </c:pt>
                <c:pt idx="41">
                  <c:v>0.973993037698206</c:v>
                </c:pt>
                <c:pt idx="42">
                  <c:v>0.97428146029129803</c:v>
                </c:pt>
                <c:pt idx="43">
                  <c:v>0.97456996829320497</c:v>
                </c:pt>
                <c:pt idx="44">
                  <c:v>0.97485856172922003</c:v>
                </c:pt>
                <c:pt idx="45">
                  <c:v>0.97514724062464198</c:v>
                </c:pt>
                <c:pt idx="46">
                  <c:v>0.97543600500477701</c:v>
                </c:pt>
                <c:pt idx="47">
                  <c:v>0.97572485489493999</c:v>
                </c:pt>
                <c:pt idx="48">
                  <c:v>0.97601379032045099</c:v>
                </c:pt>
                <c:pt idx="49">
                  <c:v>0.97630281130664098</c:v>
                </c:pt>
                <c:pt idx="50">
                  <c:v>0.97659191787884503</c:v>
                </c:pt>
                <c:pt idx="51">
                  <c:v>0.97688111006240697</c:v>
                </c:pt>
                <c:pt idx="52">
                  <c:v>0.97717038788267996</c:v>
                </c:pt>
                <c:pt idx="53">
                  <c:v>0.97745975136502306</c:v>
                </c:pt>
                <c:pt idx="54">
                  <c:v>0.97774920053480097</c:v>
                </c:pt>
                <c:pt idx="55">
                  <c:v>0.97803873541738895</c:v>
                </c:pt>
                <c:pt idx="56">
                  <c:v>0.97832835603816803</c:v>
                </c:pt>
                <c:pt idx="57">
                  <c:v>0.97861806242252802</c:v>
                </c:pt>
                <c:pt idx="58">
                  <c:v>0.97890785459586505</c:v>
                </c:pt>
                <c:pt idx="59">
                  <c:v>0.979197732583584</c:v>
                </c:pt>
                <c:pt idx="60">
                  <c:v>0.97948769641109601</c:v>
                </c:pt>
                <c:pt idx="61">
                  <c:v>0.97977774610382096</c:v>
                </c:pt>
                <c:pt idx="62">
                  <c:v>0.98006788168718395</c:v>
                </c:pt>
                <c:pt idx="63">
                  <c:v>0.98035810318662098</c:v>
                </c:pt>
                <c:pt idx="64">
                  <c:v>0.98064841062757302</c:v>
                </c:pt>
                <c:pt idx="65">
                  <c:v>0.98093880403548905</c:v>
                </c:pt>
                <c:pt idx="66">
                  <c:v>0.98122928343582805</c:v>
                </c:pt>
                <c:pt idx="67">
                  <c:v>0.98151984885405197</c:v>
                </c:pt>
                <c:pt idx="68">
                  <c:v>0.98181050031563299</c:v>
                </c:pt>
                <c:pt idx="69">
                  <c:v>0.98210123784605197</c:v>
                </c:pt>
                <c:pt idx="70">
                  <c:v>0.98239206147079505</c:v>
                </c:pt>
                <c:pt idx="71">
                  <c:v>0.98268297121535697</c:v>
                </c:pt>
                <c:pt idx="72">
                  <c:v>0.98297396710523999</c:v>
                </c:pt>
                <c:pt idx="73">
                  <c:v>0.98326504916595303</c:v>
                </c:pt>
                <c:pt idx="74">
                  <c:v>0.98355621742301502</c:v>
                </c:pt>
                <c:pt idx="75">
                  <c:v>0.98384747190194899</c:v>
                </c:pt>
                <c:pt idx="76">
                  <c:v>0.98413881262828795</c:v>
                </c:pt>
                <c:pt idx="77">
                  <c:v>0.98443023962757203</c:v>
                </c:pt>
                <c:pt idx="78">
                  <c:v>0.98472175292534903</c:v>
                </c:pt>
                <c:pt idx="79">
                  <c:v>0.98501335254717404</c:v>
                </c:pt>
                <c:pt idx="80">
                  <c:v>0.98530503851860796</c:v>
                </c:pt>
                <c:pt idx="81">
                  <c:v>0.98559681086522299</c:v>
                </c:pt>
                <c:pt idx="82">
                  <c:v>0.98588866961259602</c:v>
                </c:pt>
                <c:pt idx="83">
                  <c:v>0.98618061478631203</c:v>
                </c:pt>
                <c:pt idx="84">
                  <c:v>0.98647264641196397</c:v>
                </c:pt>
                <c:pt idx="85">
                  <c:v>0.98676476451515305</c:v>
                </c:pt>
                <c:pt idx="86">
                  <c:v>0.98705696912148799</c:v>
                </c:pt>
                <c:pt idx="87">
                  <c:v>0.98734926025658198</c:v>
                </c:pt>
                <c:pt idx="88">
                  <c:v>0.98764163794605997</c:v>
                </c:pt>
                <c:pt idx="89">
                  <c:v>0.987934102215553</c:v>
                </c:pt>
                <c:pt idx="90">
                  <c:v>0.98822665309069901</c:v>
                </c:pt>
                <c:pt idx="91">
                  <c:v>0.98851929059714405</c:v>
                </c:pt>
                <c:pt idx="92">
                  <c:v>0.98881201476054104</c:v>
                </c:pt>
                <c:pt idx="93">
                  <c:v>0.989104825606552</c:v>
                </c:pt>
                <c:pt idx="94">
                  <c:v>0.98939772316084595</c:v>
                </c:pt>
                <c:pt idx="95">
                  <c:v>0.98969070744909804</c:v>
                </c:pt>
                <c:pt idx="96">
                  <c:v>0.98998377849699304</c:v>
                </c:pt>
                <c:pt idx="97">
                  <c:v>0.99027693633022296</c:v>
                </c:pt>
                <c:pt idx="98">
                  <c:v>0.99057018097448701</c:v>
                </c:pt>
                <c:pt idx="99">
                  <c:v>0.99086351245549098</c:v>
                </c:pt>
                <c:pt idx="100">
                  <c:v>0.99115693079894995</c:v>
                </c:pt>
                <c:pt idx="101">
                  <c:v>0.99145043603058602</c:v>
                </c:pt>
                <c:pt idx="102">
                  <c:v>0.99174402817612906</c:v>
                </c:pt>
                <c:pt idx="103">
                  <c:v>0.99203770726131602</c:v>
                </c:pt>
                <c:pt idx="104">
                  <c:v>0.99233147331189198</c:v>
                </c:pt>
                <c:pt idx="105">
                  <c:v>0.99262532635360901</c:v>
                </c:pt>
                <c:pt idx="106">
                  <c:v>0.99291926641222705</c:v>
                </c:pt>
                <c:pt idx="107">
                  <c:v>0.99321329351351495</c:v>
                </c:pt>
                <c:pt idx="108">
                  <c:v>0.99350740768324797</c:v>
                </c:pt>
                <c:pt idx="109">
                  <c:v>0.99380160894720904</c:v>
                </c:pt>
                <c:pt idx="110">
                  <c:v>0.99409589733118797</c:v>
                </c:pt>
                <c:pt idx="111">
                  <c:v>0.99439027286098303</c:v>
                </c:pt>
                <c:pt idx="112">
                  <c:v>0.994684735562402</c:v>
                </c:pt>
                <c:pt idx="113">
                  <c:v>0.99497928546125702</c:v>
                </c:pt>
                <c:pt idx="114">
                  <c:v>0.995273922583369</c:v>
                </c:pt>
                <c:pt idx="115">
                  <c:v>0.99556864695456804</c:v>
                </c:pt>
                <c:pt idx="116">
                  <c:v>0.99586345860069003</c:v>
                </c:pt>
                <c:pt idx="117">
                  <c:v>0.99615835754757998</c:v>
                </c:pt>
                <c:pt idx="118">
                  <c:v>0.99645334382108797</c:v>
                </c:pt>
                <c:pt idx="119">
                  <c:v>0.99674841744707499</c:v>
                </c:pt>
                <c:pt idx="120">
                  <c:v>0.99704357845140701</c:v>
                </c:pt>
                <c:pt idx="121">
                  <c:v>0.99733882685996</c:v>
                </c:pt>
                <c:pt idx="122">
                  <c:v>0.99763416269861604</c:v>
                </c:pt>
                <c:pt idx="123">
                  <c:v>0.99792958599326598</c:v>
                </c:pt>
                <c:pt idx="124">
                  <c:v>0.99822509676980598</c:v>
                </c:pt>
                <c:pt idx="125">
                  <c:v>0.99852069505414198</c:v>
                </c:pt>
                <c:pt idx="126">
                  <c:v>0.99881638087218805</c:v>
                </c:pt>
                <c:pt idx="127">
                  <c:v>0.99911215424986499</c:v>
                </c:pt>
                <c:pt idx="128">
                  <c:v>0.99940801521309997</c:v>
                </c:pt>
                <c:pt idx="129">
                  <c:v>0.999703963787831</c:v>
                </c:pt>
                <c:pt idx="130">
                  <c:v>1</c:v>
                </c:pt>
                <c:pt idx="131">
                  <c:v>1.0140968239569299</c:v>
                </c:pt>
                <c:pt idx="132">
                  <c:v>1.02839236835953</c:v>
                </c:pt>
                <c:pt idx="133">
                  <c:v>1.04288943453495</c:v>
                </c:pt>
                <c:pt idx="134">
                  <c:v>1.0575908633001301</c:v>
                </c:pt>
                <c:pt idx="135">
                  <c:v>1.0724995355185301</c:v>
                </c:pt>
                <c:pt idx="136">
                  <c:v>1.08761837266463</c:v>
                </c:pt>
                <c:pt idx="137">
                  <c:v>1.1029503373964</c:v>
                </c:pt>
                <c:pt idx="138">
                  <c:v>1.1184984341359201</c:v>
                </c:pt>
                <c:pt idx="139">
                  <c:v>1.13426570965803</c:v>
                </c:pt>
                <c:pt idx="140">
                  <c:v>1.1502552536874699</c:v>
                </c:pt>
                <c:pt idx="141">
                  <c:v>1.1664701995042299</c:v>
                </c:pt>
                <c:pt idx="142">
                  <c:v>1.18291372455765</c:v>
                </c:pt>
                <c:pt idx="143">
                  <c:v>1.19958905108898</c:v>
                </c:pt>
                <c:pt idx="144">
                  <c:v>1.2164994467628401</c:v>
                </c:pt>
                <c:pt idx="145">
                  <c:v>1.23364822530756</c:v>
                </c:pt>
                <c:pt idx="146">
                  <c:v>1.2510387471644999</c:v>
                </c:pt>
                <c:pt idx="147">
                  <c:v>1.2686744201465701</c:v>
                </c:pt>
                <c:pt idx="148">
                  <c:v>1.2865587001060399</c:v>
                </c:pt>
                <c:pt idx="149">
                  <c:v>1.3046950916116899</c:v>
                </c:pt>
                <c:pt idx="150">
                  <c:v>1.3230871486356199</c:v>
                </c:pt>
                <c:pt idx="151">
                  <c:v>1.34173847524961</c:v>
                </c:pt>
                <c:pt idx="152">
                  <c:v>1.3606527263314401</c:v>
                </c:pt>
                <c:pt idx="153">
                  <c:v>1.3798336082810601</c:v>
                </c:pt>
                <c:pt idx="154">
                  <c:v>1.39928487974685</c:v>
                </c:pt>
                <c:pt idx="155">
                  <c:v>1.4190103523622399</c:v>
                </c:pt>
                <c:pt idx="156">
                  <c:v>1.4390138914925501</c:v>
                </c:pt>
                <c:pt idx="157">
                  <c:v>1.4592994169925</c:v>
                </c:pt>
                <c:pt idx="158">
                  <c:v>1.4798709039742901</c:v>
                </c:pt>
                <c:pt idx="159">
                  <c:v>1.5007323835866</c:v>
                </c:pt>
                <c:pt idx="160">
                  <c:v>1.5218879438044799</c:v>
                </c:pt>
                <c:pt idx="161">
                  <c:v>1.5433417302304699</c:v>
                </c:pt>
                <c:pt idx="162">
                  <c:v>1.5650979469069199</c:v>
                </c:pt>
                <c:pt idx="163">
                  <c:v>1.5871608571398199</c:v>
                </c:pt>
                <c:pt idx="164">
                  <c:v>1.60953478433425</c:v>
                </c:pt>
                <c:pt idx="165">
                  <c:v>1.63222411284156</c:v>
                </c:pt>
                <c:pt idx="166">
                  <c:v>1.6552332888185499</c:v>
                </c:pt>
                <c:pt idx="167">
                  <c:v>1.6785668210986699</c:v>
                </c:pt>
                <c:pt idx="168">
                  <c:v>1.7022292820756499</c:v>
                </c:pt>
                <c:pt idx="169">
                  <c:v>1.7262253085993999</c:v>
                </c:pt>
                <c:pt idx="170">
                  <c:v>1.7505596028847199</c:v>
                </c:pt>
              </c:numCache>
            </c:numRef>
          </c:yVal>
          <c:smooth val="1"/>
        </c:ser>
        <c:dLbls>
          <c:showLegendKey val="0"/>
          <c:showVal val="0"/>
          <c:showCatName val="0"/>
          <c:showSerName val="0"/>
          <c:showPercent val="0"/>
          <c:showBubbleSize val="0"/>
        </c:dLbls>
        <c:axId val="882028120"/>
        <c:axId val="882028512"/>
      </c:scatterChart>
      <c:valAx>
        <c:axId val="882028120"/>
        <c:scaling>
          <c:orientation val="minMax"/>
          <c:max val="17"/>
          <c:min val="0"/>
        </c:scaling>
        <c:delete val="0"/>
        <c:axPos val="b"/>
        <c:title>
          <c:tx>
            <c:rich>
              <a:bodyPr/>
              <a:lstStyle/>
              <a:p>
                <a:pPr>
                  <a:defRPr sz="1700"/>
                </a:pPr>
                <a:r>
                  <a:rPr lang="en-US" sz="1700" dirty="0" smtClean="0"/>
                  <a:t>Recipient  Age</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82028512"/>
        <c:crosses val="autoZero"/>
        <c:crossBetween val="midCat"/>
        <c:majorUnit val="1"/>
      </c:valAx>
      <c:valAx>
        <c:axId val="882028512"/>
        <c:scaling>
          <c:orientation val="minMax"/>
          <c:max val="2.5"/>
          <c:min val="0"/>
        </c:scaling>
        <c:delete val="0"/>
        <c:axPos val="l"/>
        <c:majorGridlines>
          <c:spPr>
            <a:ln>
              <a:prstDash val="sysDash"/>
            </a:ln>
          </c:spPr>
        </c:majorGridlines>
        <c:title>
          <c:tx>
            <c:rich>
              <a:bodyPr rot="-5400000" vert="horz"/>
              <a:lstStyle/>
              <a:p>
                <a:pPr>
                  <a:defRPr sz="1200"/>
                </a:pPr>
                <a:r>
                  <a:rPr lang="en-US" sz="1200" b="1" i="0" baseline="0" dirty="0" smtClean="0">
                    <a:solidFill>
                      <a:schemeClr val="tx1"/>
                    </a:solidFill>
                  </a:rPr>
                  <a:t>Hazard Ratio of 1 Year Mortality/Graft Failure </a:t>
                </a:r>
                <a:endParaRPr lang="en-US" sz="1200" b="1" i="0" baseline="0" dirty="0">
                  <a:solidFill>
                    <a:schemeClr val="tx1"/>
                  </a:solidFill>
                </a:endParaRPr>
              </a:p>
            </c:rich>
          </c:tx>
          <c:layout>
            <c:manualLayout>
              <c:xMode val="edge"/>
              <c:yMode val="edge"/>
              <c:x val="2.149443708916916E-2"/>
              <c:y val="7.0124248581830501E-2"/>
            </c:manualLayout>
          </c:layout>
          <c:overlay val="0"/>
        </c:title>
        <c:numFmt formatCode="#,##0.0" sourceLinked="0"/>
        <c:majorTickMark val="out"/>
        <c:minorTickMark val="none"/>
        <c:tickLblPos val="nextTo"/>
        <c:txPr>
          <a:bodyPr/>
          <a:lstStyle/>
          <a:p>
            <a:pPr>
              <a:defRPr sz="1500" b="1"/>
            </a:pPr>
            <a:endParaRPr lang="en-US"/>
          </a:p>
        </c:txPr>
        <c:crossAx val="882028120"/>
        <c:crosses val="autoZero"/>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9811395257009"/>
          <c:y val="2.8214164761662858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Microsoft_Excel_Worksheet1!$A$2:$A$9481</c:f>
              <c:numCache>
                <c:formatCode>General</c:formatCode>
                <c:ptCount val="948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Microsoft_Excel_Worksheet1!$B$2:$B$9481</c:f>
              <c:numCache>
                <c:formatCode>General</c:formatCode>
                <c:ptCount val="9480"/>
                <c:pt idx="0">
                  <c:v>1.02253919767053</c:v>
                </c:pt>
                <c:pt idx="1">
                  <c:v>1.01918745092728</c:v>
                </c:pt>
                <c:pt idx="2">
                  <c:v>1.0158466907616099</c:v>
                </c:pt>
                <c:pt idx="3">
                  <c:v>1.0125168811610099</c:v>
                </c:pt>
                <c:pt idx="4">
                  <c:v>1.0091979862309599</c:v>
                </c:pt>
                <c:pt idx="5">
                  <c:v>1.00588997019466</c:v>
                </c:pt>
                <c:pt idx="6">
                  <c:v>1.0025927973925299</c:v>
                </c:pt>
                <c:pt idx="7">
                  <c:v>0.99930643228190796</c:v>
                </c:pt>
                <c:pt idx="8">
                  <c:v>0.99603083943662596</c:v>
                </c:pt>
                <c:pt idx="9">
                  <c:v>0.99276598354663703</c:v>
                </c:pt>
                <c:pt idx="10">
                  <c:v>0.98951182941763804</c:v>
                </c:pt>
                <c:pt idx="11">
                  <c:v>0.986268572861149</c:v>
                </c:pt>
                <c:pt idx="12">
                  <c:v>0.98303732731240601</c:v>
                </c:pt>
                <c:pt idx="13">
                  <c:v>0.97981942064128902</c:v>
                </c:pt>
                <c:pt idx="14">
                  <c:v>0.976616162917464</c:v>
                </c:pt>
                <c:pt idx="15">
                  <c:v>0.97342884660472495</c:v>
                </c:pt>
                <c:pt idx="16">
                  <c:v>0.97025874677257695</c:v>
                </c:pt>
                <c:pt idx="17">
                  <c:v>0.96710712132465204</c:v>
                </c:pt>
                <c:pt idx="18">
                  <c:v>0.96397521124353303</c:v>
                </c:pt>
                <c:pt idx="19">
                  <c:v>0.96086424085159206</c:v>
                </c:pt>
                <c:pt idx="20">
                  <c:v>0.95777541808745803</c:v>
                </c:pt>
                <c:pt idx="21">
                  <c:v>0.95470993479771604</c:v>
                </c:pt>
                <c:pt idx="22">
                  <c:v>0.95166896704349702</c:v>
                </c:pt>
                <c:pt idx="23">
                  <c:v>0.94865367542155998</c:v>
                </c:pt>
                <c:pt idx="24">
                  <c:v>0.945665205399564</c:v>
                </c:pt>
                <c:pt idx="25">
                  <c:v>0.94270468766515703</c:v>
                </c:pt>
                <c:pt idx="26">
                  <c:v>0.93977323848858196</c:v>
                </c:pt>
                <c:pt idx="27">
                  <c:v>0.93687196009849205</c:v>
                </c:pt>
                <c:pt idx="28">
                  <c:v>0.93400194107066503</c:v>
                </c:pt>
                <c:pt idx="29">
                  <c:v>0.93116425672935299</c:v>
                </c:pt>
                <c:pt idx="30">
                  <c:v>0.92835996956098699</c:v>
                </c:pt>
                <c:pt idx="31">
                  <c:v>0.92559012963999898</c:v>
                </c:pt>
                <c:pt idx="32">
                  <c:v>0.92285577506651295</c:v>
                </c:pt>
                <c:pt idx="33">
                  <c:v>0.92015793241569599</c:v>
                </c:pt>
                <c:pt idx="34">
                  <c:v>0.91749761719854805</c:v>
                </c:pt>
                <c:pt idx="35">
                  <c:v>0.91487583433396802</c:v>
                </c:pt>
                <c:pt idx="36">
                  <c:v>0.91229357863189697</c:v>
                </c:pt>
                <c:pt idx="37">
                  <c:v>0.909751835287405</c:v>
                </c:pt>
                <c:pt idx="38">
                  <c:v>0.90725158038557596</c:v>
                </c:pt>
                <c:pt idx="39">
                  <c:v>0.90479378141706901</c:v>
                </c:pt>
                <c:pt idx="40">
                  <c:v>0.90237939780426601</c:v>
                </c:pt>
                <c:pt idx="41">
                  <c:v>0.90000938143790699</c:v>
                </c:pt>
                <c:pt idx="42">
                  <c:v>0.897684677224169</c:v>
                </c:pt>
                <c:pt idx="43">
                  <c:v>0.89540622364212097</c:v>
                </c:pt>
                <c:pt idx="44">
                  <c:v>0.89317495331155405</c:v>
                </c:pt>
                <c:pt idx="45">
                  <c:v>0.89099179357116098</c:v>
                </c:pt>
                <c:pt idx="46">
                  <c:v>0.88885766706708802</c:v>
                </c:pt>
                <c:pt idx="47">
                  <c:v>0.88677349235190095</c:v>
                </c:pt>
                <c:pt idx="48">
                  <c:v>0.88474018449401004</c:v>
                </c:pt>
                <c:pt idx="49">
                  <c:v>0.88275865569763501</c:v>
                </c:pt>
                <c:pt idx="50">
                  <c:v>0.88082981593341203</c:v>
                </c:pt>
                <c:pt idx="51">
                  <c:v>0.87895457357976303</c:v>
                </c:pt>
                <c:pt idx="52">
                  <c:v>0.87713383607516704</c:v>
                </c:pt>
                <c:pt idx="53">
                  <c:v>0.875368510581505</c:v>
                </c:pt>
                <c:pt idx="54">
                  <c:v>0.87365950465866404</c:v>
                </c:pt>
                <c:pt idx="55">
                  <c:v>0.87200772695062001</c:v>
                </c:pt>
                <c:pt idx="56">
                  <c:v>0.87041408788322705</c:v>
                </c:pt>
                <c:pt idx="57">
                  <c:v>0.86887950037398998</c:v>
                </c:pt>
                <c:pt idx="58">
                  <c:v>0.86740488055409304</c:v>
                </c:pt>
                <c:pt idx="59">
                  <c:v>0.86599114850301795</c:v>
                </c:pt>
                <c:pt idx="60">
                  <c:v>0.86463922899606904</c:v>
                </c:pt>
                <c:pt idx="61">
                  <c:v>0.86335005226519701</c:v>
                </c:pt>
                <c:pt idx="62">
                  <c:v>0.86212455477349803</c:v>
                </c:pt>
                <c:pt idx="63">
                  <c:v>0.86096368000382895</c:v>
                </c:pt>
                <c:pt idx="64">
                  <c:v>0.85986837926197601</c:v>
                </c:pt>
                <c:pt idx="65">
                  <c:v>0.85883961249488106</c:v>
                </c:pt>
                <c:pt idx="66">
                  <c:v>0.85787834912441596</c:v>
                </c:pt>
                <c:pt idx="67">
                  <c:v>0.85698556889727895</c:v>
                </c:pt>
                <c:pt idx="68">
                  <c:v>0.85616226275156404</c:v>
                </c:pt>
                <c:pt idx="69">
                  <c:v>0.85540943370064704</c:v>
                </c:pt>
                <c:pt idx="70">
                  <c:v>0.85472809773500602</c:v>
                </c:pt>
                <c:pt idx="71">
                  <c:v>0.85411928474268095</c:v>
                </c:pt>
                <c:pt idx="72">
                  <c:v>0.85358403944908401</c:v>
                </c:pt>
                <c:pt idx="73">
                  <c:v>0.85312342237692496</c:v>
                </c:pt>
                <c:pt idx="74">
                  <c:v>0.852738510827035</c:v>
                </c:pt>
                <c:pt idx="75">
                  <c:v>0.85243039988094804</c:v>
                </c:pt>
                <c:pt idx="76">
                  <c:v>0.85220020342610403</c:v>
                </c:pt>
                <c:pt idx="77">
                  <c:v>0.85204905520460394</c:v>
                </c:pt>
                <c:pt idx="78">
                  <c:v>0.85197810988648803</c:v>
                </c:pt>
                <c:pt idx="79">
                  <c:v>0.85198854416854297</c:v>
                </c:pt>
                <c:pt idx="80">
                  <c:v>0.85208155789971496</c:v>
                </c:pt>
                <c:pt idx="81">
                  <c:v>0.85225837523423797</c:v>
                </c:pt>
                <c:pt idx="82">
                  <c:v>0.85252024581363195</c:v>
                </c:pt>
                <c:pt idx="83">
                  <c:v>0.85286844597881395</c:v>
                </c:pt>
                <c:pt idx="84">
                  <c:v>0.85330428001358005</c:v>
                </c:pt>
                <c:pt idx="85">
                  <c:v>0.85382908142079705</c:v>
                </c:pt>
                <c:pt idx="86">
                  <c:v>0.854444214232709</c:v>
                </c:pt>
                <c:pt idx="87">
                  <c:v>0.85515107435680404</c:v>
                </c:pt>
                <c:pt idx="88">
                  <c:v>0.85595109095878197</c:v>
                </c:pt>
                <c:pt idx="89">
                  <c:v>0.85684572788419899</c:v>
                </c:pt>
                <c:pt idx="90">
                  <c:v>0.85783648512047195</c:v>
                </c:pt>
                <c:pt idx="91">
                  <c:v>0.85892490030096902</c:v>
                </c:pt>
                <c:pt idx="92">
                  <c:v>0.86011255025301303</c:v>
                </c:pt>
                <c:pt idx="93">
                  <c:v>0.86140105259169097</c:v>
                </c:pt>
                <c:pt idx="94">
                  <c:v>0.86279206736145697</c:v>
                </c:pt>
                <c:pt idx="95">
                  <c:v>0.86428729872759902</c:v>
                </c:pt>
                <c:pt idx="96">
                  <c:v>0.865888496719736</c:v>
                </c:pt>
                <c:pt idx="97">
                  <c:v>0.86759745902959995</c:v>
                </c:pt>
                <c:pt idx="98">
                  <c:v>0.86941603286548097</c:v>
                </c:pt>
                <c:pt idx="99">
                  <c:v>0.87134611686577701</c:v>
                </c:pt>
                <c:pt idx="100">
                  <c:v>0.87338966307426003</c:v>
                </c:pt>
                <c:pt idx="101">
                  <c:v>0.875548678979717</c:v>
                </c:pt>
                <c:pt idx="102">
                  <c:v>0.87782522962280896</c:v>
                </c:pt>
                <c:pt idx="103">
                  <c:v>0.88022143977307399</c:v>
                </c:pt>
                <c:pt idx="104">
                  <c:v>0.88273949617915304</c:v>
                </c:pt>
                <c:pt idx="105">
                  <c:v>0.88538164989544599</c:v>
                </c:pt>
                <c:pt idx="106">
                  <c:v>0.88815021868856403</c:v>
                </c:pt>
                <c:pt idx="107">
                  <c:v>0.89104758952708296</c:v>
                </c:pt>
                <c:pt idx="108">
                  <c:v>0.89407622115827001</c:v>
                </c:pt>
                <c:pt idx="109">
                  <c:v>0.89723864677561505</c:v>
                </c:pt>
                <c:pt idx="110">
                  <c:v>0.900537476781196</c:v>
                </c:pt>
                <c:pt idx="111">
                  <c:v>0.90397540164705503</c:v>
                </c:pt>
                <c:pt idx="112">
                  <c:v>0.90755519487998804</c:v>
                </c:pt>
                <c:pt idx="113">
                  <c:v>0.91127971609434499</c:v>
                </c:pt>
                <c:pt idx="114">
                  <c:v>0.91515191419763398</c:v>
                </c:pt>
                <c:pt idx="115">
                  <c:v>0.91917483069397299</c:v>
                </c:pt>
                <c:pt idx="116">
                  <c:v>0.92335160311064501</c:v>
                </c:pt>
                <c:pt idx="117">
                  <c:v>0.92768546855326695</c:v>
                </c:pt>
                <c:pt idx="118">
                  <c:v>0.93217976739535302</c:v>
                </c:pt>
                <c:pt idx="119">
                  <c:v>0.93683794710830104</c:v>
                </c:pt>
                <c:pt idx="120">
                  <c:v>0.94166356623813696</c:v>
                </c:pt>
                <c:pt idx="121">
                  <c:v>0.94666029853564904</c:v>
                </c:pt>
                <c:pt idx="122">
                  <c:v>0.95183193724684201</c:v>
                </c:pt>
                <c:pt idx="123">
                  <c:v>0.95718239957100903</c:v>
                </c:pt>
                <c:pt idx="124">
                  <c:v>0.96271573129402299</c:v>
                </c:pt>
                <c:pt idx="125">
                  <c:v>0.96843611160485998</c:v>
                </c:pt>
                <c:pt idx="126">
                  <c:v>0.97434785810372604</c:v>
                </c:pt>
                <c:pt idx="127">
                  <c:v>0.98045543201056595</c:v>
                </c:pt>
                <c:pt idx="128">
                  <c:v>0.98676344358318402</c:v>
                </c:pt>
                <c:pt idx="129">
                  <c:v>0.99327665775463103</c:v>
                </c:pt>
                <c:pt idx="130">
                  <c:v>1</c:v>
                </c:pt>
                <c:pt idx="131">
                  <c:v>1.0069376195259501</c:v>
                </c:pt>
                <c:pt idx="132">
                  <c:v>1.01409001327073</c:v>
                </c:pt>
                <c:pt idx="133">
                  <c:v>1.02145676190048</c:v>
                </c:pt>
                <c:pt idx="134">
                  <c:v>1.0290374543145</c:v>
                </c:pt>
                <c:pt idx="135">
                  <c:v>1.0368316820094801</c:v>
                </c:pt>
                <c:pt idx="136">
                  <c:v>1.0448390334218001</c:v>
                </c:pt>
                <c:pt idx="137">
                  <c:v>1.05305908824244</c:v>
                </c:pt>
                <c:pt idx="138">
                  <c:v>1.0614914116996099</c:v>
                </c:pt>
                <c:pt idx="139">
                  <c:v>1.0701355488046</c:v>
                </c:pt>
                <c:pt idx="140">
                  <c:v>1.0789910185566201</c:v>
                </c:pt>
                <c:pt idx="141">
                  <c:v>1.0880573081032101</c:v>
                </c:pt>
                <c:pt idx="142">
                  <c:v>1.0973338668528301</c:v>
                </c:pt>
                <c:pt idx="143">
                  <c:v>1.10682010053701</c:v>
                </c:pt>
                <c:pt idx="144">
                  <c:v>1.11651536521967</c:v>
                </c:pt>
                <c:pt idx="145">
                  <c:v>1.12641896125193</c:v>
                </c:pt>
                <c:pt idx="146">
                  <c:v>1.1365301271708399</c:v>
                </c:pt>
                <c:pt idx="147">
                  <c:v>1.1468480335414699</c:v>
                </c:pt>
                <c:pt idx="148">
                  <c:v>1.15737177674167</c:v>
                </c:pt>
                <c:pt idx="149">
                  <c:v>1.16810037268983</c:v>
                </c:pt>
                <c:pt idx="150">
                  <c:v>1.1790327505163201</c:v>
                </c:pt>
                <c:pt idx="151">
                  <c:v>1.1901677461795499</c:v>
                </c:pt>
                <c:pt idx="152">
                  <c:v>1.20150409602868</c:v>
                </c:pt>
                <c:pt idx="153">
                  <c:v>1.21304043031497</c:v>
                </c:pt>
                <c:pt idx="154">
                  <c:v>1.2247752666548</c:v>
                </c:pt>
                <c:pt idx="155">
                  <c:v>1.2367070034476699</c:v>
                </c:pt>
                <c:pt idx="156">
                  <c:v>1.24883391325323</c:v>
                </c:pt>
                <c:pt idx="157">
                  <c:v>1.2611541361319101</c:v>
                </c:pt>
                <c:pt idx="158">
                  <c:v>1.27366567295441</c:v>
                </c:pt>
                <c:pt idx="159">
                  <c:v>1.2863663786859401</c:v>
                </c:pt>
                <c:pt idx="160">
                  <c:v>1.2992539556515801</c:v>
                </c:pt>
                <c:pt idx="161">
                  <c:v>1.31232594679012</c:v>
                </c:pt>
                <c:pt idx="162">
                  <c:v>1.3255797289040301</c:v>
                </c:pt>
                <c:pt idx="163">
                  <c:v>1.33901250591412</c:v>
                </c:pt>
                <c:pt idx="164">
                  <c:v>1.35262130212807</c:v>
                </c:pt>
                <c:pt idx="165">
                  <c:v>1.3664029555328101</c:v>
                </c:pt>
                <c:pt idx="166">
                  <c:v>1.38035411112111</c:v>
                </c:pt>
                <c:pt idx="167">
                  <c:v>1.3944712142639299</c:v>
                </c:pt>
                <c:pt idx="168">
                  <c:v>1.4087505041403501</c:v>
                </c:pt>
                <c:pt idx="169">
                  <c:v>1.4231880072379199</c:v>
                </c:pt>
                <c:pt idx="170">
                  <c:v>1.43777953093678</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Microsoft_Excel_Worksheet1!$A$2:$A$9481</c:f>
              <c:numCache>
                <c:formatCode>General</c:formatCode>
                <c:ptCount val="948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Microsoft_Excel_Worksheet1!$C$2:$C$9481</c:f>
              <c:numCache>
                <c:formatCode>General</c:formatCode>
                <c:ptCount val="9480"/>
                <c:pt idx="0">
                  <c:v>0.61638807483160096</c:v>
                </c:pt>
                <c:pt idx="1">
                  <c:v>0.61794705242518799</c:v>
                </c:pt>
                <c:pt idx="2">
                  <c:v>0.61950523461185403</c:v>
                </c:pt>
                <c:pt idx="3">
                  <c:v>0.62106242636196796</c:v>
                </c:pt>
                <c:pt idx="4">
                  <c:v>0.62261842300422499</c:v>
                </c:pt>
                <c:pt idx="5">
                  <c:v>0.62417300968010303</c:v>
                </c:pt>
                <c:pt idx="6">
                  <c:v>0.62572596076254905</c:v>
                </c:pt>
                <c:pt idx="7">
                  <c:v>0.62727703923627898</c:v>
                </c:pt>
                <c:pt idx="8">
                  <c:v>0.62882599603685796</c:v>
                </c:pt>
                <c:pt idx="9">
                  <c:v>0.630372569345509</c:v>
                </c:pt>
                <c:pt idx="10">
                  <c:v>0.63191648383636601</c:v>
                </c:pt>
                <c:pt idx="11">
                  <c:v>0.63345751122982297</c:v>
                </c:pt>
                <c:pt idx="12">
                  <c:v>0.63499565861740503</c:v>
                </c:pt>
                <c:pt idx="13">
                  <c:v>0.63653099288126302</c:v>
                </c:pt>
                <c:pt idx="14">
                  <c:v>0.638063580651549</c:v>
                </c:pt>
                <c:pt idx="15">
                  <c:v>0.63959348840322805</c:v>
                </c:pt>
                <c:pt idx="16">
                  <c:v>0.64112078256520599</c:v>
                </c:pt>
                <c:pt idx="17">
                  <c:v>0.64264552964296795</c:v>
                </c:pt>
                <c:pt idx="18">
                  <c:v>0.64416779635605304</c:v>
                </c:pt>
                <c:pt idx="19">
                  <c:v>0.64568764979176896</c:v>
                </c:pt>
                <c:pt idx="20">
                  <c:v>0.64720515757670605</c:v>
                </c:pt>
                <c:pt idx="21">
                  <c:v>0.64872038806769305</c:v>
                </c:pt>
                <c:pt idx="22">
                  <c:v>0.65023341056400397</c:v>
                </c:pt>
                <c:pt idx="23">
                  <c:v>0.65174429554274704</c:v>
                </c:pt>
                <c:pt idx="24">
                  <c:v>0.65325311491953197</c:v>
                </c:pt>
                <c:pt idx="25">
                  <c:v>0.65475994233665202</c:v>
                </c:pt>
                <c:pt idx="26">
                  <c:v>0.656264853481213</c:v>
                </c:pt>
                <c:pt idx="27">
                  <c:v>0.65776792643579296</c:v>
                </c:pt>
                <c:pt idx="28">
                  <c:v>0.65926924206441295</c:v>
                </c:pt>
                <c:pt idx="29">
                  <c:v>0.66076888443679804</c:v>
                </c:pt>
                <c:pt idx="30">
                  <c:v>0.66226694129410302</c:v>
                </c:pt>
                <c:pt idx="31">
                  <c:v>0.66376350455948196</c:v>
                </c:pt>
                <c:pt idx="32">
                  <c:v>0.66525867089711399</c:v>
                </c:pt>
                <c:pt idx="33">
                  <c:v>0.66675254232348002</c:v>
                </c:pt>
                <c:pt idx="34">
                  <c:v>0.66824522687496302</c:v>
                </c:pt>
                <c:pt idx="35">
                  <c:v>0.66973683933600403</c:v>
                </c:pt>
                <c:pt idx="36">
                  <c:v>0.67122750203231396</c:v>
                </c:pt>
                <c:pt idx="37">
                  <c:v>0.672717345693845</c:v>
                </c:pt>
                <c:pt idx="38">
                  <c:v>0.67420651039241597</c:v>
                </c:pt>
                <c:pt idx="39">
                  <c:v>0.67569514655910501</c:v>
                </c:pt>
                <c:pt idx="40">
                  <c:v>0.67718341608669796</c:v>
                </c:pt>
                <c:pt idx="41">
                  <c:v>0.67867149352262501</c:v>
                </c:pt>
                <c:pt idx="42">
                  <c:v>0.68015956735794603</c:v>
                </c:pt>
                <c:pt idx="43">
                  <c:v>0.681647841418067</c:v>
                </c:pt>
                <c:pt idx="44">
                  <c:v>0.68313653636087301</c:v>
                </c:pt>
                <c:pt idx="45">
                  <c:v>0.684625891287997</c:v>
                </c:pt>
                <c:pt idx="46">
                  <c:v>0.68611616547485998</c:v>
                </c:pt>
                <c:pt idx="47">
                  <c:v>0.68760764022499099</c:v>
                </c:pt>
                <c:pt idx="48">
                  <c:v>0.68910062085391899</c:v>
                </c:pt>
                <c:pt idx="49">
                  <c:v>0.69059543880761198</c:v>
                </c:pt>
                <c:pt idx="50">
                  <c:v>0.69209245392003005</c:v>
                </c:pt>
                <c:pt idx="51">
                  <c:v>0.69359205681384595</c:v>
                </c:pt>
                <c:pt idx="52">
                  <c:v>0.695094671447683</c:v>
                </c:pt>
                <c:pt idx="53">
                  <c:v>0.69660075781250097</c:v>
                </c:pt>
                <c:pt idx="54">
                  <c:v>0.69811081477874504</c:v>
                </c:pt>
                <c:pt idx="55">
                  <c:v>0.69962538309483102</c:v>
                </c:pt>
                <c:pt idx="56">
                  <c:v>0.70114504853626602</c:v>
                </c:pt>
                <c:pt idx="57">
                  <c:v>0.70267044520327004</c:v>
                </c:pt>
                <c:pt idx="58">
                  <c:v>0.70420225896321098</c:v>
                </c:pt>
                <c:pt idx="59">
                  <c:v>0.70574123103238895</c:v>
                </c:pt>
                <c:pt idx="60">
                  <c:v>0.707288161689827</c:v>
                </c:pt>
                <c:pt idx="61">
                  <c:v>0.70884391411370096</c:v>
                </c:pt>
                <c:pt idx="62">
                  <c:v>0.71040941832888005</c:v>
                </c:pt>
                <c:pt idx="63">
                  <c:v>0.71198567525182399</c:v>
                </c:pt>
                <c:pt idx="64">
                  <c:v>0.71357376081681301</c:v>
                </c:pt>
                <c:pt idx="65">
                  <c:v>0.71517483016516903</c:v>
                </c:pt>
                <c:pt idx="66">
                  <c:v>0.71679012187691404</c:v>
                </c:pt>
                <c:pt idx="67">
                  <c:v>0.71842096222213103</c:v>
                </c:pt>
                <c:pt idx="68">
                  <c:v>0.72006876940732101</c:v>
                </c:pt>
                <c:pt idx="69">
                  <c:v>0.72173505779031999</c:v>
                </c:pt>
                <c:pt idx="70">
                  <c:v>0.72342144203584702</c:v>
                </c:pt>
                <c:pt idx="71">
                  <c:v>0.72512964118274303</c:v>
                </c:pt>
                <c:pt idx="72">
                  <c:v>0.72686148259330796</c:v>
                </c:pt>
                <c:pt idx="73">
                  <c:v>0.72861890575507704</c:v>
                </c:pt>
                <c:pt idx="74">
                  <c:v>0.73040396590586798</c:v>
                </c:pt>
                <c:pt idx="75">
                  <c:v>0.73221883745405203</c:v>
                </c:pt>
                <c:pt idx="76">
                  <c:v>0.73406581716783703</c:v>
                </c:pt>
                <c:pt idx="77">
                  <c:v>0.73594732710983302</c:v>
                </c:pt>
                <c:pt idx="78">
                  <c:v>0.73786591729638995</c:v>
                </c:pt>
                <c:pt idx="79">
                  <c:v>0.73982426806508705</c:v>
                </c:pt>
                <c:pt idx="80">
                  <c:v>0.74182519213828901</c:v>
                </c:pt>
                <c:pt idx="81">
                  <c:v>0.74387163637577403</c:v>
                </c:pt>
                <c:pt idx="82">
                  <c:v>0.745966683215041</c:v>
                </c:pt>
                <c:pt idx="83">
                  <c:v>0.74811355180388905</c:v>
                </c:pt>
                <c:pt idx="84">
                  <c:v>0.75031559883607302</c:v>
                </c:pt>
                <c:pt idx="85">
                  <c:v>0.75257631910718104</c:v>
                </c:pt>
                <c:pt idx="86">
                  <c:v>0.75489934581421003</c:v>
                </c:pt>
                <c:pt idx="87">
                  <c:v>0.75728845062842598</c:v>
                </c:pt>
                <c:pt idx="88">
                  <c:v>0.75974754357687602</c:v>
                </c:pt>
                <c:pt idx="89">
                  <c:v>0.76228067277328604</c:v>
                </c:pt>
                <c:pt idx="90">
                  <c:v>0.76489202404372603</c:v>
                </c:pt>
                <c:pt idx="91">
                  <c:v>0.76758592049652796</c:v>
                </c:pt>
                <c:pt idx="92">
                  <c:v>0.77036682208909302</c:v>
                </c:pt>
                <c:pt idx="93">
                  <c:v>0.77323932524667705</c:v>
                </c:pt>
                <c:pt idx="94">
                  <c:v>0.77620816258972902</c:v>
                </c:pt>
                <c:pt idx="95">
                  <c:v>0.77927820282703397</c:v>
                </c:pt>
                <c:pt idx="96">
                  <c:v>0.78245445087170196</c:v>
                </c:pt>
                <c:pt idx="97">
                  <c:v>0.78574204823612404</c:v>
                </c:pt>
                <c:pt idx="98">
                  <c:v>0.78914627376031199</c:v>
                </c:pt>
                <c:pt idx="99">
                  <c:v>0.79267254472577897</c:v>
                </c:pt>
                <c:pt idx="100">
                  <c:v>0.79632641840433405</c:v>
                </c:pt>
                <c:pt idx="101">
                  <c:v>0.80011359408802996</c:v>
                </c:pt>
                <c:pt idx="102">
                  <c:v>0.80403991564306199</c:v>
                </c:pt>
                <c:pt idx="103">
                  <c:v>0.80811137462687099</c:v>
                </c:pt>
                <c:pt idx="104">
                  <c:v>0.81233411400415401</c:v>
                </c:pt>
                <c:pt idx="105">
                  <c:v>0.81671443249397302</c:v>
                </c:pt>
                <c:pt idx="106">
                  <c:v>0.82125878957687004</c:v>
                </c:pt>
                <c:pt idx="107">
                  <c:v>0.82597381118788704</c:v>
                </c:pt>
                <c:pt idx="108">
                  <c:v>0.83086629611867802</c:v>
                </c:pt>
                <c:pt idx="109">
                  <c:v>0.83594322314966096</c:v>
                </c:pt>
                <c:pt idx="110">
                  <c:v>0.84121175893128297</c:v>
                </c:pt>
                <c:pt idx="111">
                  <c:v>0.84667926663214998</c:v>
                </c:pt>
                <c:pt idx="112">
                  <c:v>0.852353315370873</c:v>
                </c:pt>
                <c:pt idx="113">
                  <c:v>0.85824169044811904</c:v>
                </c:pt>
                <c:pt idx="114">
                  <c:v>0.86435240439548799</c:v>
                </c:pt>
                <c:pt idx="115">
                  <c:v>0.87069370885841502</c:v>
                </c:pt>
                <c:pt idx="116">
                  <c:v>0.87727410733141098</c:v>
                </c:pt>
                <c:pt idx="117">
                  <c:v>0.88410236876542403</c:v>
                </c:pt>
                <c:pt idx="118">
                  <c:v>0.891187542069102</c:v>
                </c:pt>
                <c:pt idx="119">
                  <c:v>0.89853897152804796</c:v>
                </c:pt>
                <c:pt idx="120">
                  <c:v>0.90616631316891205</c:v>
                </c:pt>
                <c:pt idx="121">
                  <c:v>0.91407955209823899</c:v>
                </c:pt>
                <c:pt idx="122">
                  <c:v>0.92228902084940501</c:v>
                </c:pt>
                <c:pt idx="123">
                  <c:v>0.93080541877474099</c:v>
                </c:pt>
                <c:pt idx="124">
                  <c:v>0.93963983252397199</c:v>
                </c:pt>
                <c:pt idx="125">
                  <c:v>0.94880375765445202</c:v>
                </c:pt>
                <c:pt idx="126">
                  <c:v>0.95830912142330804</c:v>
                </c:pt>
                <c:pt idx="127">
                  <c:v>0.96816830681653598</c:v>
                </c:pt>
                <c:pt idx="128">
                  <c:v>0.97839417787529803</c:v>
                </c:pt>
                <c:pt idx="129">
                  <c:v>0.98900010638518199</c:v>
                </c:pt>
                <c:pt idx="130">
                  <c:v>1</c:v>
                </c:pt>
                <c:pt idx="131">
                  <c:v>1.00248825005593</c:v>
                </c:pt>
                <c:pt idx="132">
                  <c:v>1.0050344005803</c:v>
                </c:pt>
                <c:pt idx="133">
                  <c:v>1.0076362404564001</c:v>
                </c:pt>
                <c:pt idx="134">
                  <c:v>1.0102916910698601</c:v>
                </c:pt>
                <c:pt idx="135">
                  <c:v>1.01299879413702</c:v>
                </c:pt>
                <c:pt idx="136">
                  <c:v>1.0157557006586999</c:v>
                </c:pt>
                <c:pt idx="137">
                  <c:v>1.0185606608887301</c:v>
                </c:pt>
                <c:pt idx="138">
                  <c:v>1.0214120152174</c:v>
                </c:pt>
                <c:pt idx="139">
                  <c:v>1.02430818587949</c:v>
                </c:pt>
                <c:pt idx="140">
                  <c:v>1.02724766940548</c:v>
                </c:pt>
                <c:pt idx="141">
                  <c:v>1.0302290297427401</c:v>
                </c:pt>
                <c:pt idx="142">
                  <c:v>1.0332508919805901</c:v>
                </c:pt>
                <c:pt idx="143">
                  <c:v>1.03631193662001</c:v>
                </c:pt>
                <c:pt idx="144">
                  <c:v>1.0394108943345699</c:v>
                </c:pt>
                <c:pt idx="145">
                  <c:v>1.0425465411747601</c:v>
                </c:pt>
                <c:pt idx="146">
                  <c:v>1.04571769417243</c:v>
                </c:pt>
                <c:pt idx="147">
                  <c:v>1.04892320730683</c:v>
                </c:pt>
                <c:pt idx="148">
                  <c:v>1.05216196779726</c:v>
                </c:pt>
                <c:pt idx="149">
                  <c:v>1.0554328926910801</c:v>
                </c:pt>
                <c:pt idx="150">
                  <c:v>1.0587349257188201</c:v>
                </c:pt>
                <c:pt idx="151">
                  <c:v>1.06206703439113</c:v>
                </c:pt>
                <c:pt idx="152">
                  <c:v>1.0654282073146299</c:v>
                </c:pt>
                <c:pt idx="153">
                  <c:v>1.0688174517060101</c:v>
                </c:pt>
                <c:pt idx="154">
                  <c:v>1.0722337910859301</c:v>
                </c:pt>
                <c:pt idx="155">
                  <c:v>1.0756762631357599</c:v>
                </c:pt>
                <c:pt idx="156">
                  <c:v>1.07914391770213</c:v>
                </c:pt>
                <c:pt idx="157">
                  <c:v>1.08263581493545</c:v>
                </c:pt>
                <c:pt idx="158">
                  <c:v>1.08615102355007</c:v>
                </c:pt>
                <c:pt idx="159">
                  <c:v>1.08968861919466</c:v>
                </c:pt>
                <c:pt idx="160">
                  <c:v>1.09324768292275</c:v>
                </c:pt>
                <c:pt idx="161">
                  <c:v>1.0968272997539601</c:v>
                </c:pt>
                <c:pt idx="162">
                  <c:v>1.10042655731752</c:v>
                </c:pt>
                <c:pt idx="163">
                  <c:v>1.10404454457035</c:v>
                </c:pt>
                <c:pt idx="164">
                  <c:v>1.1076803505825901</c:v>
                </c:pt>
                <c:pt idx="165">
                  <c:v>1.1113330633841201</c:v>
                </c:pt>
                <c:pt idx="166">
                  <c:v>1.1150017688662199</c:v>
                </c:pt>
                <c:pt idx="167">
                  <c:v>1.1186855497327299</c:v>
                </c:pt>
                <c:pt idx="168">
                  <c:v>1.12238348449591</c:v>
                </c:pt>
                <c:pt idx="169">
                  <c:v>1.12609464651211</c:v>
                </c:pt>
                <c:pt idx="170">
                  <c:v>1.12981810305315</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Microsoft_Excel_Worksheet1!$A$2:$A$9481</c:f>
              <c:numCache>
                <c:formatCode>General</c:formatCode>
                <c:ptCount val="948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Microsoft_Excel_Worksheet1!$D$2:$D$9481</c:f>
              <c:numCache>
                <c:formatCode>General</c:formatCode>
                <c:ptCount val="9480"/>
                <c:pt idx="0">
                  <c:v>1.6963118747200701</c:v>
                </c:pt>
                <c:pt idx="1">
                  <c:v>1.6809580303862699</c:v>
                </c:pt>
                <c:pt idx="2">
                  <c:v>1.66575589918603</c:v>
                </c:pt>
                <c:pt idx="3">
                  <c:v>1.6507043271661499</c:v>
                </c:pt>
                <c:pt idx="4">
                  <c:v>1.6358021828173901</c:v>
                </c:pt>
                <c:pt idx="5">
                  <c:v>1.62104835750071</c:v>
                </c:pt>
                <c:pt idx="6">
                  <c:v>1.60644176591041</c:v>
                </c:pt>
                <c:pt idx="7">
                  <c:v>1.5919813465766699</c:v>
                </c:pt>
                <c:pt idx="8">
                  <c:v>1.5776660624104999</c:v>
                </c:pt>
                <c:pt idx="9">
                  <c:v>1.56349490129403</c:v>
                </c:pt>
                <c:pt idx="10">
                  <c:v>1.5494668767194</c:v>
                </c:pt>
                <c:pt idx="11">
                  <c:v>1.5355815987169701</c:v>
                </c:pt>
                <c:pt idx="12">
                  <c:v>1.5218409350917601</c:v>
                </c:pt>
                <c:pt idx="13">
                  <c:v>1.50824721467241</c:v>
                </c:pt>
                <c:pt idx="14">
                  <c:v>1.4948026475632601</c:v>
                </c:pt>
                <c:pt idx="15">
                  <c:v>1.4815093283201499</c:v>
                </c:pt>
                <c:pt idx="16">
                  <c:v>1.4683692391346601</c:v>
                </c:pt>
                <c:pt idx="17">
                  <c:v>1.45538425302122</c:v>
                </c:pt>
                <c:pt idx="18">
                  <c:v>1.44255613700128</c:v>
                </c:pt>
                <c:pt idx="19">
                  <c:v>1.4298865552795601</c:v>
                </c:pt>
                <c:pt idx="20">
                  <c:v>1.4173770724067201</c:v>
                </c:pt>
                <c:pt idx="21">
                  <c:v>1.40502915642347</c:v>
                </c:pt>
                <c:pt idx="22">
                  <c:v>1.3928441819808499</c:v>
                </c:pt>
                <c:pt idx="23">
                  <c:v>1.38082343343166</c:v>
                </c:pt>
                <c:pt idx="24">
                  <c:v>1.3689681078881</c:v>
                </c:pt>
                <c:pt idx="25">
                  <c:v>1.3572793182404701</c:v>
                </c:pt>
                <c:pt idx="26">
                  <c:v>1.34575809613214</c:v>
                </c:pt>
                <c:pt idx="27">
                  <c:v>1.3344053948858301</c:v>
                </c:pt>
                <c:pt idx="28">
                  <c:v>1.3232220923762399</c:v>
                </c:pt>
                <c:pt idx="29">
                  <c:v>1.3122089938441399</c:v>
                </c:pt>
                <c:pt idx="30">
                  <c:v>1.30136683464703</c:v>
                </c:pt>
                <c:pt idx="31">
                  <c:v>1.29069628294126</c:v>
                </c:pt>
                <c:pt idx="32">
                  <c:v>1.2801979422908301</c:v>
                </c:pt>
                <c:pt idx="33">
                  <c:v>1.2698723541975601</c:v>
                </c:pt>
                <c:pt idx="34">
                  <c:v>1.25972000054783</c:v>
                </c:pt>
                <c:pt idx="35">
                  <c:v>1.2497413059704101</c:v>
                </c:pt>
                <c:pt idx="36">
                  <c:v>1.2399366401004901</c:v>
                </c:pt>
                <c:pt idx="37">
                  <c:v>1.23030631974438</c:v>
                </c:pt>
                <c:pt idx="38">
                  <c:v>1.2208506109397299</c:v>
                </c:pt>
                <c:pt idx="39">
                  <c:v>1.21156973090584</c:v>
                </c:pt>
                <c:pt idx="40">
                  <c:v>1.20246384987865</c:v>
                </c:pt>
                <c:pt idx="41">
                  <c:v>1.1935330928250401</c:v>
                </c:pt>
                <c:pt idx="42">
                  <c:v>1.18477754103101</c:v>
                </c:pt>
                <c:pt idx="43">
                  <c:v>1.17619723355849</c:v>
                </c:pt>
                <c:pt idx="44">
                  <c:v>1.16779216856537</c:v>
                </c:pt>
                <c:pt idx="45">
                  <c:v>1.15956230448375</c:v>
                </c:pt>
                <c:pt idx="46">
                  <c:v>1.15150756105147</c:v>
                </c:pt>
                <c:pt idx="47">
                  <c:v>1.1436278201921699</c:v>
                </c:pt>
                <c:pt idx="48">
                  <c:v>1.13592292673965</c:v>
                </c:pt>
                <c:pt idx="49">
                  <c:v>1.1283926890026701</c:v>
                </c:pt>
                <c:pt idx="50">
                  <c:v>1.1210368791666401</c:v>
                </c:pt>
                <c:pt idx="51">
                  <c:v>1.11385523352978</c:v>
                </c:pt>
                <c:pt idx="52">
                  <c:v>1.1068474525715699</c:v>
                </c:pt>
                <c:pt idx="53">
                  <c:v>1.10001320085261</c:v>
                </c:pt>
                <c:pt idx="54">
                  <c:v>1.09335210674588</c:v>
                </c:pt>
                <c:pt idx="55">
                  <c:v>1.0868637620006401</c:v>
                </c:pt>
                <c:pt idx="56">
                  <c:v>1.0805477211416199</c:v>
                </c:pt>
                <c:pt idx="57">
                  <c:v>1.0744035007075901</c:v>
                </c:pt>
                <c:pt idx="58">
                  <c:v>1.0684305783352599</c:v>
                </c:pt>
                <c:pt idx="59">
                  <c:v>1.0626283916961099</c:v>
                </c:pt>
                <c:pt idx="60">
                  <c:v>1.0569963372959299</c:v>
                </c:pt>
                <c:pt idx="61">
                  <c:v>1.0515337691490101</c:v>
                </c:pt>
                <c:pt idx="62">
                  <c:v>1.04623999734096</c:v>
                </c:pt>
                <c:pt idx="63">
                  <c:v>1.0411142864967899</c:v>
                </c:pt>
                <c:pt idx="64">
                  <c:v>1.03615585417305</c:v>
                </c:pt>
                <c:pt idx="65">
                  <c:v>1.0313638691954601</c:v>
                </c:pt>
                <c:pt idx="66">
                  <c:v>1.0267374499655999</c:v>
                </c:pt>
                <c:pt idx="67">
                  <c:v>1.0222756627626299</c:v>
                </c:pt>
                <c:pt idx="68">
                  <c:v>1.0179775200682699</c:v>
                </c:pt>
                <c:pt idx="69">
                  <c:v>1.01384197894492</c:v>
                </c:pt>
                <c:pt idx="70">
                  <c:v>1.0098679394984</c:v>
                </c:pt>
                <c:pt idx="71">
                  <c:v>1.0060542434583799</c:v>
                </c:pt>
                <c:pt idx="72">
                  <c:v>1.00239967290973</c:v>
                </c:pt>
                <c:pt idx="73">
                  <c:v>0.99890294920891198</c:v>
                </c:pt>
                <c:pt idx="74">
                  <c:v>0.99556273211860302</c:v>
                </c:pt>
                <c:pt idx="75">
                  <c:v>0.99237761919337497</c:v>
                </c:pt>
                <c:pt idx="76">
                  <c:v>0.98934614544712396</c:v>
                </c:pt>
                <c:pt idx="77">
                  <c:v>0.98646678333096505</c:v>
                </c:pt>
                <c:pt idx="78">
                  <c:v>0.983737943047156</c:v>
                </c:pt>
                <c:pt idx="79">
                  <c:v>0.98115797322097698</c:v>
                </c:pt>
                <c:pt idx="80">
                  <c:v>0.97872516194820502</c:v>
                </c:pt>
                <c:pt idx="81">
                  <c:v>0.97643773823093105</c:v>
                </c:pt>
                <c:pt idx="82">
                  <c:v>0.97429387380913701</c:v>
                </c:pt>
                <c:pt idx="83">
                  <c:v>0.97229168538975297</c:v>
                </c:pt>
                <c:pt idx="84">
                  <c:v>0.97042923726896202</c:v>
                </c:pt>
                <c:pt idx="85">
                  <c:v>0.96870454433745701</c:v>
                </c:pt>
                <c:pt idx="86">
                  <c:v>0.96711557545240101</c:v>
                </c:pt>
                <c:pt idx="87">
                  <c:v>0.96566025715399495</c:v>
                </c:pt>
                <c:pt idx="88">
                  <c:v>0.96433647769917896</c:v>
                </c:pt>
                <c:pt idx="89">
                  <c:v>0.96314209137998197</c:v>
                </c:pt>
                <c:pt idx="90">
                  <c:v>0.96207492308976805</c:v>
                </c:pt>
                <c:pt idx="91">
                  <c:v>0.96113277309698397</c:v>
                </c:pt>
                <c:pt idx="92">
                  <c:v>0.96031342198325398</c:v>
                </c:pt>
                <c:pt idx="93">
                  <c:v>0.95961463570073702</c:v>
                </c:pt>
                <c:pt idx="94">
                  <c:v>0.95903417070263397</c:v>
                </c:pt>
                <c:pt idx="95">
                  <c:v>0.95856977910063501</c:v>
                </c:pt>
                <c:pt idx="96">
                  <c:v>0.95821921380379704</c:v>
                </c:pt>
                <c:pt idx="97">
                  <c:v>0.95798023359495299</c:v>
                </c:pt>
                <c:pt idx="98">
                  <c:v>0.95785060810302403</c:v>
                </c:pt>
                <c:pt idx="99">
                  <c:v>0.95782812263256201</c:v>
                </c:pt>
                <c:pt idx="100">
                  <c:v>0.95791058281536701</c:v>
                </c:pt>
                <c:pt idx="101">
                  <c:v>0.95809581905289498</c:v>
                </c:pt>
                <c:pt idx="102">
                  <c:v>0.95838169072245405</c:v>
                </c:pt>
                <c:pt idx="103">
                  <c:v>0.95876609012455405</c:v>
                </c:pt>
                <c:pt idx="104">
                  <c:v>0.95924694615329298</c:v>
                </c:pt>
                <c:pt idx="105">
                  <c:v>0.95982222767609404</c:v>
                </c:pt>
                <c:pt idx="106">
                  <c:v>0.96048994661348597</c:v>
                </c:pt>
                <c:pt idx="107">
                  <c:v>0.96124816071368102</c:v>
                </c:pt>
                <c:pt idx="108">
                  <c:v>0.96209497602063199</c:v>
                </c:pt>
                <c:pt idx="109">
                  <c:v>0.96302854903772495</c:v>
                </c:pt>
                <c:pt idx="110">
                  <c:v>0.96404708859245802</c:v>
                </c:pt>
                <c:pt idx="111">
                  <c:v>0.96514885741023404</c:v>
                </c:pt>
                <c:pt idx="112">
                  <c:v>0.966332173407768</c:v>
                </c:pt>
                <c:pt idx="113">
                  <c:v>0.96759541071861799</c:v>
                </c:pt>
                <c:pt idx="114">
                  <c:v>0.96893700046490605</c:v>
                </c:pt>
                <c:pt idx="115">
                  <c:v>0.970355431290571</c:v>
                </c:pt>
                <c:pt idx="116">
                  <c:v>0.97184924967233399</c:v>
                </c:pt>
                <c:pt idx="117">
                  <c:v>0.97341706002513195</c:v>
                </c:pt>
                <c:pt idx="118">
                  <c:v>0.97505752461907302</c:v>
                </c:pt>
                <c:pt idx="119">
                  <c:v>0.97676936332493802</c:v>
                </c:pt>
                <c:pt idx="120">
                  <c:v>0.978551353205112</c:v>
                </c:pt>
                <c:pt idx="121">
                  <c:v>0.98040232796640603</c:v>
                </c:pt>
                <c:pt idx="122">
                  <c:v>0.98232117729070201</c:v>
                </c:pt>
                <c:pt idx="123">
                  <c:v>0.984306846058702</c:v>
                </c:pt>
                <c:pt idx="124">
                  <c:v>0.98635833348129098</c:v>
                </c:pt>
                <c:pt idx="125">
                  <c:v>0.98847469215220696</c:v>
                </c:pt>
                <c:pt idx="126">
                  <c:v>0.990655027034817</c:v>
                </c:pt>
                <c:pt idx="127">
                  <c:v>0.99289849439492806</c:v>
                </c:pt>
                <c:pt idx="128">
                  <c:v>0.99520430069060195</c:v>
                </c:pt>
                <c:pt idx="129">
                  <c:v>0.99757170142908302</c:v>
                </c:pt>
                <c:pt idx="130">
                  <c:v>1</c:v>
                </c:pt>
                <c:pt idx="131">
                  <c:v>1.0114067367473101</c:v>
                </c:pt>
                <c:pt idx="132">
                  <c:v>1.0232272193087699</c:v>
                </c:pt>
                <c:pt idx="133">
                  <c:v>1.03546684263721</c:v>
                </c:pt>
                <c:pt idx="134">
                  <c:v>1.0481310415022</c:v>
                </c:pt>
                <c:pt idx="135">
                  <c:v>1.06122528776989</c:v>
                </c:pt>
                <c:pt idx="136">
                  <c:v>1.0747550863400199</c:v>
                </c:pt>
                <c:pt idx="137">
                  <c:v>1.0887259698037099</c:v>
                </c:pt>
                <c:pt idx="138">
                  <c:v>1.10314349187699</c:v>
                </c:pt>
                <c:pt idx="139">
                  <c:v>1.11801321965619</c:v>
                </c:pt>
                <c:pt idx="140">
                  <c:v>1.13334072473452</c:v>
                </c:pt>
                <c:pt idx="141">
                  <c:v>1.1491315732118601</c:v>
                </c:pt>
                <c:pt idx="142">
                  <c:v>1.1653913146244901</c:v>
                </c:pt>
                <c:pt idx="143">
                  <c:v>1.1821254698159001</c:v>
                </c:pt>
                <c:pt idx="144">
                  <c:v>1.19933951776568</c:v>
                </c:pt>
                <c:pt idx="145">
                  <c:v>1.2170388813895501</c:v>
                </c:pt>
                <c:pt idx="146">
                  <c:v>1.23522891232056</c:v>
                </c:pt>
                <c:pt idx="147">
                  <c:v>1.2539148746789099</c:v>
                </c:pt>
                <c:pt idx="148">
                  <c:v>1.27310192783576</c:v>
                </c:pt>
                <c:pt idx="149">
                  <c:v>1.2927951081750999</c:v>
                </c:pt>
                <c:pt idx="150">
                  <c:v>1.31299930985678</c:v>
                </c:pt>
                <c:pt idx="151">
                  <c:v>1.33371926458312</c:v>
                </c:pt>
                <c:pt idx="152">
                  <c:v>1.3549595203718801</c:v>
                </c:pt>
                <c:pt idx="153">
                  <c:v>1.3767244193384101</c:v>
                </c:pt>
                <c:pt idx="154">
                  <c:v>1.3990180744910901</c:v>
                </c:pt>
                <c:pt idx="155">
                  <c:v>1.4218443455449501</c:v>
                </c:pt>
                <c:pt idx="156">
                  <c:v>1.44520681376055</c:v>
                </c:pt>
                <c:pt idx="157">
                  <c:v>1.4691087558168801</c:v>
                </c:pt>
                <c:pt idx="158">
                  <c:v>1.49355311672976</c:v>
                </c:pt>
                <c:pt idx="159">
                  <c:v>1.5185424818298301</c:v>
                </c:pt>
                <c:pt idx="160">
                  <c:v>1.54407904781771</c:v>
                </c:pt>
                <c:pt idx="161">
                  <c:v>1.5701645929171599</c:v>
                </c:pt>
                <c:pt idx="162">
                  <c:v>1.5968004461512399</c:v>
                </c:pt>
                <c:pt idx="163">
                  <c:v>1.6239874557707701</c:v>
                </c:pt>
                <c:pt idx="164">
                  <c:v>1.65172595686866</c:v>
                </c:pt>
                <c:pt idx="165">
                  <c:v>1.6800157382193099</c:v>
                </c:pt>
                <c:pt idx="166">
                  <c:v>1.7088560083868101</c:v>
                </c:pt>
                <c:pt idx="167">
                  <c:v>1.7382453611520301</c:v>
                </c:pt>
                <c:pt idx="168">
                  <c:v>1.7681817403140301</c:v>
                </c:pt>
                <c:pt idx="169">
                  <c:v>1.79866240392792</c:v>
                </c:pt>
                <c:pt idx="170">
                  <c:v>1.8296838880475499</c:v>
                </c:pt>
              </c:numCache>
            </c:numRef>
          </c:yVal>
          <c:smooth val="1"/>
        </c:ser>
        <c:dLbls>
          <c:showLegendKey val="0"/>
          <c:showVal val="0"/>
          <c:showCatName val="0"/>
          <c:showSerName val="0"/>
          <c:showPercent val="0"/>
          <c:showBubbleSize val="0"/>
        </c:dLbls>
        <c:axId val="882033216"/>
        <c:axId val="882030864"/>
      </c:scatterChart>
      <c:valAx>
        <c:axId val="882033216"/>
        <c:scaling>
          <c:orientation val="minMax"/>
          <c:max val="17"/>
          <c:min val="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882030864"/>
        <c:crosses val="autoZero"/>
        <c:crossBetween val="midCat"/>
        <c:majorUnit val="1"/>
      </c:valAx>
      <c:valAx>
        <c:axId val="882030864"/>
        <c:scaling>
          <c:orientation val="minMax"/>
          <c:max val="2.5"/>
          <c:min val="0"/>
        </c:scaling>
        <c:delete val="0"/>
        <c:axPos val="l"/>
        <c:majorGridlines>
          <c:spPr>
            <a:ln>
              <a:prstDash val="sysDash"/>
            </a:ln>
          </c:spPr>
        </c:majorGridlines>
        <c:numFmt formatCode="#,##0.0" sourceLinked="0"/>
        <c:majorTickMark val="out"/>
        <c:minorTickMark val="none"/>
        <c:tickLblPos val="nextTo"/>
        <c:txPr>
          <a:bodyPr/>
          <a:lstStyle/>
          <a:p>
            <a:pPr>
              <a:defRPr sz="1500" b="1"/>
            </a:pPr>
            <a:endParaRPr lang="en-US"/>
          </a:p>
        </c:txPr>
        <c:crossAx val="88203321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Microsoft_Excel_Worksheet2!$B$2:$B$10002</c:f>
              <c:numCache>
                <c:formatCode>General</c:formatCode>
                <c:ptCount val="10001"/>
                <c:pt idx="0">
                  <c:v>1.17226268573834</c:v>
                </c:pt>
                <c:pt idx="1">
                  <c:v>1.1666006737862999</c:v>
                </c:pt>
                <c:pt idx="2">
                  <c:v>1.1609660092707399</c:v>
                </c:pt>
                <c:pt idx="3">
                  <c:v>1.15535856010395</c:v>
                </c:pt>
                <c:pt idx="4">
                  <c:v>1.1497781948361701</c:v>
                </c:pt>
                <c:pt idx="5">
                  <c:v>1.14422478265257</c:v>
                </c:pt>
                <c:pt idx="6">
                  <c:v>1.1386981933701401</c:v>
                </c:pt>
                <c:pt idx="7">
                  <c:v>1.13319829743464</c:v>
                </c:pt>
                <c:pt idx="8">
                  <c:v>1.1277249659175901</c:v>
                </c:pt>
                <c:pt idx="9">
                  <c:v>1.12227807051324</c:v>
                </c:pt>
                <c:pt idx="10">
                  <c:v>1.11685748353554</c:v>
                </c:pt>
                <c:pt idx="11">
                  <c:v>1.11146307791516</c:v>
                </c:pt>
                <c:pt idx="12">
                  <c:v>1.10609472719653</c:v>
                </c:pt>
                <c:pt idx="13">
                  <c:v>1.10075230553484</c:v>
                </c:pt>
                <c:pt idx="14">
                  <c:v>1.0954356876931199</c:v>
                </c:pt>
                <c:pt idx="15">
                  <c:v>1.0901447490392899</c:v>
                </c:pt>
                <c:pt idx="16">
                  <c:v>1.08487936554325</c:v>
                </c:pt>
                <c:pt idx="17">
                  <c:v>1.07963941377394</c:v>
                </c:pt>
                <c:pt idx="18">
                  <c:v>1.07442477089649</c:v>
                </c:pt>
                <c:pt idx="19">
                  <c:v>1.0692353146693201</c:v>
                </c:pt>
                <c:pt idx="20">
                  <c:v>1.06407092344127</c:v>
                </c:pt>
                <c:pt idx="21">
                  <c:v>1.0589314761487401</c:v>
                </c:pt>
                <c:pt idx="22">
                  <c:v>1.0538168523128999</c:v>
                </c:pt>
                <c:pt idx="23">
                  <c:v>1.04872693203679</c:v>
                </c:pt>
                <c:pt idx="24">
                  <c:v>1.0436615960025899</c:v>
                </c:pt>
                <c:pt idx="25">
                  <c:v>1.0386207254687601</c:v>
                </c:pt>
                <c:pt idx="26">
                  <c:v>1.03360420226727</c:v>
                </c:pt>
                <c:pt idx="27">
                  <c:v>1.0286119088008701</c:v>
                </c:pt>
                <c:pt idx="28">
                  <c:v>1.0236437280402799</c:v>
                </c:pt>
                <c:pt idx="29">
                  <c:v>1.0186995435214801</c:v>
                </c:pt>
                <c:pt idx="30">
                  <c:v>1.0137792393429601</c:v>
                </c:pt>
                <c:pt idx="31">
                  <c:v>1.0088827001630301</c:v>
                </c:pt>
                <c:pt idx="32">
                  <c:v>1.0040098111970699</c:v>
                </c:pt>
                <c:pt idx="33">
                  <c:v>0.99916045821490895</c:v>
                </c:pt>
                <c:pt idx="34">
                  <c:v>0.99433452753806795</c:v>
                </c:pt>
                <c:pt idx="35">
                  <c:v>0.98953190603715202</c:v>
                </c:pt>
                <c:pt idx="36">
                  <c:v>0.98475248112917602</c:v>
                </c:pt>
                <c:pt idx="37">
                  <c:v>0.97999614077492803</c:v>
                </c:pt>
                <c:pt idx="38">
                  <c:v>0.97526277347634505</c:v>
                </c:pt>
                <c:pt idx="39">
                  <c:v>0.97055226827389796</c:v>
                </c:pt>
                <c:pt idx="40">
                  <c:v>0.96586451474399104</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Microsoft_Excel_Worksheet2!$C$2:$C$10002</c:f>
              <c:numCache>
                <c:formatCode>General</c:formatCode>
                <c:ptCount val="10001"/>
                <c:pt idx="0">
                  <c:v>1.00993841836418</c:v>
                </c:pt>
                <c:pt idx="1">
                  <c:v>1.0096342090011601</c:v>
                </c:pt>
                <c:pt idx="2">
                  <c:v>1.0093300912707901</c:v>
                </c:pt>
                <c:pt idx="3">
                  <c:v>1.0090260651454701</c:v>
                </c:pt>
                <c:pt idx="4">
                  <c:v>1.00872213059761</c:v>
                </c:pt>
                <c:pt idx="5">
                  <c:v>1.0084182875996199</c:v>
                </c:pt>
                <c:pt idx="6">
                  <c:v>1.0081145361239301</c:v>
                </c:pt>
                <c:pt idx="7">
                  <c:v>1.00781087614298</c:v>
                </c:pt>
                <c:pt idx="8">
                  <c:v>1.0075073076291901</c:v>
                </c:pt>
                <c:pt idx="9">
                  <c:v>1.0072038305550199</c:v>
                </c:pt>
                <c:pt idx="10">
                  <c:v>1.00690044489293</c:v>
                </c:pt>
                <c:pt idx="11">
                  <c:v>1.0065971506153699</c:v>
                </c:pt>
                <c:pt idx="12">
                  <c:v>1.00629394769484</c:v>
                </c:pt>
                <c:pt idx="13">
                  <c:v>1.0059908361037999</c:v>
                </c:pt>
                <c:pt idx="14">
                  <c:v>1.00568781581474</c:v>
                </c:pt>
                <c:pt idx="15">
                  <c:v>1.00538488680017</c:v>
                </c:pt>
                <c:pt idx="16">
                  <c:v>1.0050820490326</c:v>
                </c:pt>
                <c:pt idx="17">
                  <c:v>1.00477930248453</c:v>
                </c:pt>
                <c:pt idx="18">
                  <c:v>1.0044766471284901</c:v>
                </c:pt>
                <c:pt idx="19">
                  <c:v>1.00417408293701</c:v>
                </c:pt>
                <c:pt idx="20">
                  <c:v>1.0038716098826299</c:v>
                </c:pt>
                <c:pt idx="21">
                  <c:v>1.0035692279379</c:v>
                </c:pt>
                <c:pt idx="22">
                  <c:v>1.0032669370753799</c:v>
                </c:pt>
                <c:pt idx="23">
                  <c:v>1.00296473726763</c:v>
                </c:pt>
                <c:pt idx="24">
                  <c:v>1.00266262848722</c:v>
                </c:pt>
                <c:pt idx="25">
                  <c:v>1.00236061070674</c:v>
                </c:pt>
                <c:pt idx="26">
                  <c:v>1.00205868389877</c:v>
                </c:pt>
                <c:pt idx="27">
                  <c:v>1.00175684803591</c:v>
                </c:pt>
                <c:pt idx="28">
                  <c:v>1.0014551030907699</c:v>
                </c:pt>
                <c:pt idx="29">
                  <c:v>1.0011534490359599</c:v>
                </c:pt>
                <c:pt idx="30">
                  <c:v>1.0008518858441</c:v>
                </c:pt>
                <c:pt idx="31">
                  <c:v>1.00055041348783</c:v>
                </c:pt>
                <c:pt idx="32">
                  <c:v>1.0002490319397801</c:v>
                </c:pt>
                <c:pt idx="33">
                  <c:v>0.99837379510406699</c:v>
                </c:pt>
                <c:pt idx="34">
                  <c:v>0.98905074138314497</c:v>
                </c:pt>
                <c:pt idx="35">
                  <c:v>0.97981474857178397</c:v>
                </c:pt>
                <c:pt idx="36">
                  <c:v>0.97066500367434905</c:v>
                </c:pt>
                <c:pt idx="37">
                  <c:v>0.96160070128715502</c:v>
                </c:pt>
                <c:pt idx="38">
                  <c:v>0.95262104352756605</c:v>
                </c:pt>
                <c:pt idx="39">
                  <c:v>0.94372523996377</c:v>
                </c:pt>
                <c:pt idx="40">
                  <c:v>0.93491250754519295</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Microsoft_Excel_Worksheet2!$A$2:$A$10002</c:f>
              <c:numCache>
                <c:formatCode>General</c:formatCode>
                <c:ptCount val="10001"/>
                <c:pt idx="0">
                  <c:v>0.8</c:v>
                </c:pt>
                <c:pt idx="1">
                  <c:v>0.81</c:v>
                </c:pt>
                <c:pt idx="2">
                  <c:v>0.82</c:v>
                </c:pt>
                <c:pt idx="3">
                  <c:v>0.83</c:v>
                </c:pt>
                <c:pt idx="4">
                  <c:v>0.84</c:v>
                </c:pt>
                <c:pt idx="5">
                  <c:v>0.85</c:v>
                </c:pt>
                <c:pt idx="6">
                  <c:v>0.86</c:v>
                </c:pt>
                <c:pt idx="7">
                  <c:v>0.87</c:v>
                </c:pt>
                <c:pt idx="8">
                  <c:v>0.88</c:v>
                </c:pt>
                <c:pt idx="9">
                  <c:v>0.89</c:v>
                </c:pt>
                <c:pt idx="10">
                  <c:v>0.9</c:v>
                </c:pt>
                <c:pt idx="11">
                  <c:v>0.91</c:v>
                </c:pt>
                <c:pt idx="12">
                  <c:v>0.92</c:v>
                </c:pt>
                <c:pt idx="13">
                  <c:v>0.93</c:v>
                </c:pt>
                <c:pt idx="14">
                  <c:v>0.94</c:v>
                </c:pt>
                <c:pt idx="15">
                  <c:v>0.95</c:v>
                </c:pt>
                <c:pt idx="16">
                  <c:v>0.96</c:v>
                </c:pt>
                <c:pt idx="17">
                  <c:v>0.97</c:v>
                </c:pt>
                <c:pt idx="18">
                  <c:v>0.98</c:v>
                </c:pt>
                <c:pt idx="19">
                  <c:v>0.99</c:v>
                </c:pt>
                <c:pt idx="20">
                  <c:v>1</c:v>
                </c:pt>
                <c:pt idx="21">
                  <c:v>1.01</c:v>
                </c:pt>
                <c:pt idx="22">
                  <c:v>1.02</c:v>
                </c:pt>
                <c:pt idx="23">
                  <c:v>1.03</c:v>
                </c:pt>
                <c:pt idx="24">
                  <c:v>1.04</c:v>
                </c:pt>
                <c:pt idx="25">
                  <c:v>1.05</c:v>
                </c:pt>
                <c:pt idx="26">
                  <c:v>1.06</c:v>
                </c:pt>
                <c:pt idx="27">
                  <c:v>1.07</c:v>
                </c:pt>
                <c:pt idx="28">
                  <c:v>1.08</c:v>
                </c:pt>
                <c:pt idx="29">
                  <c:v>1.0900000000000001</c:v>
                </c:pt>
                <c:pt idx="30">
                  <c:v>1.1000000000000001</c:v>
                </c:pt>
                <c:pt idx="31">
                  <c:v>1.1100000000000001</c:v>
                </c:pt>
                <c:pt idx="32">
                  <c:v>1.1200000000000001</c:v>
                </c:pt>
                <c:pt idx="33">
                  <c:v>1.1299999999999999</c:v>
                </c:pt>
                <c:pt idx="34">
                  <c:v>1.1399999999999999</c:v>
                </c:pt>
                <c:pt idx="35">
                  <c:v>1.1499999999999999</c:v>
                </c:pt>
                <c:pt idx="36">
                  <c:v>1.1599999999999999</c:v>
                </c:pt>
                <c:pt idx="37">
                  <c:v>1.17</c:v>
                </c:pt>
                <c:pt idx="38">
                  <c:v>1.18</c:v>
                </c:pt>
                <c:pt idx="39">
                  <c:v>1.19</c:v>
                </c:pt>
                <c:pt idx="40">
                  <c:v>1.2</c:v>
                </c:pt>
              </c:numCache>
            </c:numRef>
          </c:xVal>
          <c:yVal>
            <c:numRef>
              <c:f>Microsoft_Excel_Worksheet2!$D$2:$D$10002</c:f>
              <c:numCache>
                <c:formatCode>General</c:formatCode>
                <c:ptCount val="10001"/>
                <c:pt idx="0">
                  <c:v>1.3606768287914801</c:v>
                </c:pt>
                <c:pt idx="1">
                  <c:v>1.3479705025298701</c:v>
                </c:pt>
                <c:pt idx="2">
                  <c:v>1.33538283098747</c:v>
                </c:pt>
                <c:pt idx="3">
                  <c:v>1.3229127061381001</c:v>
                </c:pt>
                <c:pt idx="4">
                  <c:v>1.31055903030256</c:v>
                </c:pt>
                <c:pt idx="5">
                  <c:v>1.29832071605206</c:v>
                </c:pt>
                <c:pt idx="6">
                  <c:v>1.2861966861124701</c:v>
                </c:pt>
                <c:pt idx="7">
                  <c:v>1.2741858732695199</c:v>
                </c:pt>
                <c:pt idx="8">
                  <c:v>1.2622872202748401</c:v>
                </c:pt>
                <c:pt idx="9">
                  <c:v>1.25049967975287</c:v>
                </c:pt>
                <c:pt idx="10">
                  <c:v>1.2388222141087399</c:v>
                </c:pt>
                <c:pt idx="11">
                  <c:v>1.2272537954368501</c:v>
                </c:pt>
                <c:pt idx="12">
                  <c:v>1.21579340543045</c:v>
                </c:pt>
                <c:pt idx="13">
                  <c:v>1.20444003529198</c:v>
                </c:pt>
                <c:pt idx="14">
                  <c:v>1.1931926856442601</c:v>
                </c:pt>
                <c:pt idx="15">
                  <c:v>1.1820503664425499</c:v>
                </c:pt>
                <c:pt idx="16">
                  <c:v>1.1710120968873801</c:v>
                </c:pt>
                <c:pt idx="17">
                  <c:v>1.1600769053382101</c:v>
                </c:pt>
                <c:pt idx="18">
                  <c:v>1.1492438292279299</c:v>
                </c:pt>
                <c:pt idx="19">
                  <c:v>1.13851191497811</c:v>
                </c:pt>
                <c:pt idx="20">
                  <c:v>1.12788021791504</c:v>
                </c:pt>
                <c:pt idx="21">
                  <c:v>1.1173478021866301</c:v>
                </c:pt>
                <c:pt idx="22">
                  <c:v>1.10691374067999</c:v>
                </c:pt>
                <c:pt idx="23">
                  <c:v>1.09657711493981</c:v>
                </c:pt>
                <c:pt idx="24">
                  <c:v>1.08633701508758</c:v>
                </c:pt>
                <c:pt idx="25">
                  <c:v>1.07619253974142</c:v>
                </c:pt>
                <c:pt idx="26">
                  <c:v>1.06614279593678</c:v>
                </c:pt>
                <c:pt idx="27">
                  <c:v>1.05618689904782</c:v>
                </c:pt>
                <c:pt idx="28">
                  <c:v>1.0463239727095699</c:v>
                </c:pt>
                <c:pt idx="29">
                  <c:v>1.03655314874073</c:v>
                </c:pt>
                <c:pt idx="30">
                  <c:v>1.0268735670673199</c:v>
                </c:pt>
                <c:pt idx="31">
                  <c:v>1.0172843756469301</c:v>
                </c:pt>
                <c:pt idx="32">
                  <c:v>1.00778473039369</c:v>
                </c:pt>
                <c:pt idx="33">
                  <c:v>0.99994774117259999</c:v>
                </c:pt>
                <c:pt idx="34">
                  <c:v>0.99964654115894702</c:v>
                </c:pt>
                <c:pt idx="35">
                  <c:v>0.99934543187148395</c:v>
                </c:pt>
                <c:pt idx="36">
                  <c:v>0.99904441328288196</c:v>
                </c:pt>
                <c:pt idx="37">
                  <c:v>0.99874348536582203</c:v>
                </c:pt>
                <c:pt idx="38">
                  <c:v>0.99844264809299199</c:v>
                </c:pt>
                <c:pt idx="39">
                  <c:v>0.99814190143708703</c:v>
                </c:pt>
                <c:pt idx="40">
                  <c:v>0.99784124537081398</c:v>
                </c:pt>
              </c:numCache>
            </c:numRef>
          </c:yVal>
          <c:smooth val="1"/>
        </c:ser>
        <c:dLbls>
          <c:showLegendKey val="0"/>
          <c:showVal val="0"/>
          <c:showCatName val="0"/>
          <c:showSerName val="0"/>
          <c:showPercent val="0"/>
          <c:showBubbleSize val="0"/>
        </c:dLbls>
        <c:axId val="612460856"/>
        <c:axId val="612480848"/>
      </c:scatterChart>
      <c:valAx>
        <c:axId val="612460856"/>
        <c:scaling>
          <c:orientation val="minMax"/>
          <c:max val="1.2"/>
          <c:min val="0.8"/>
        </c:scaling>
        <c:delete val="0"/>
        <c:axPos val="b"/>
        <c:title>
          <c:tx>
            <c:rich>
              <a:bodyPr/>
              <a:lstStyle/>
              <a:p>
                <a:pPr>
                  <a:defRPr sz="1700"/>
                </a:pPr>
                <a:r>
                  <a:rPr lang="en-US" sz="1700" dirty="0" smtClean="0"/>
                  <a:t>Donor BMI/recipient BMI</a:t>
                </a:r>
                <a:endParaRPr lang="en-US" sz="1700" dirty="0"/>
              </a:p>
            </c:rich>
          </c:tx>
          <c:layout>
            <c:manualLayout>
              <c:xMode val="edge"/>
              <c:yMode val="edge"/>
              <c:x val="0.38687315634218289"/>
              <c:y val="0.88582020997375333"/>
            </c:manualLayout>
          </c:layout>
          <c:overlay val="0"/>
        </c:title>
        <c:numFmt formatCode="#,##0.0" sourceLinked="0"/>
        <c:majorTickMark val="out"/>
        <c:minorTickMark val="none"/>
        <c:tickLblPos val="nextTo"/>
        <c:txPr>
          <a:bodyPr rot="0"/>
          <a:lstStyle/>
          <a:p>
            <a:pPr>
              <a:defRPr sz="1500" b="1"/>
            </a:pPr>
            <a:endParaRPr lang="en-US"/>
          </a:p>
        </c:txPr>
        <c:crossAx val="612480848"/>
        <c:crosses val="autoZero"/>
        <c:crossBetween val="midCat"/>
        <c:majorUnit val="0.1"/>
      </c:valAx>
      <c:valAx>
        <c:axId val="612480848"/>
        <c:scaling>
          <c:orientation val="minMax"/>
          <c:max val="2.5"/>
          <c:min val="0"/>
        </c:scaling>
        <c:delete val="0"/>
        <c:axPos val="l"/>
        <c:majorGridlines>
          <c:spPr>
            <a:ln>
              <a:prstDash val="sysDash"/>
            </a:ln>
          </c:spPr>
        </c:majorGridlines>
        <c:numFmt formatCode="#,##0.0" sourceLinked="0"/>
        <c:majorTickMark val="out"/>
        <c:minorTickMark val="none"/>
        <c:tickLblPos val="nextTo"/>
        <c:txPr>
          <a:bodyPr/>
          <a:lstStyle/>
          <a:p>
            <a:pPr>
              <a:defRPr sz="1500" b="1"/>
            </a:pPr>
            <a:endParaRPr lang="en-US"/>
          </a:p>
        </c:txPr>
        <c:crossAx val="612460856"/>
        <c:crossesAt val="0.8"/>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39811395257009"/>
          <c:y val="2.8214164761662858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Microsoft_Excel_Worksheet1!$A$2:$A$9481</c:f>
              <c:numCache>
                <c:formatCode>General</c:formatCode>
                <c:ptCount val="948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Microsoft_Excel_Worksheet1!$B$2:$B$9481</c:f>
              <c:numCache>
                <c:formatCode>General</c:formatCode>
                <c:ptCount val="9480"/>
                <c:pt idx="0">
                  <c:v>0.450956849622967</c:v>
                </c:pt>
                <c:pt idx="1">
                  <c:v>0.453640912730709</c:v>
                </c:pt>
                <c:pt idx="2">
                  <c:v>0.45634098225802699</c:v>
                </c:pt>
                <c:pt idx="3">
                  <c:v>0.45905718509550902</c:v>
                </c:pt>
                <c:pt idx="4">
                  <c:v>0.46178964945036</c:v>
                </c:pt>
                <c:pt idx="5">
                  <c:v>0.46453850486095899</c:v>
                </c:pt>
                <c:pt idx="6">
                  <c:v>0.46730388221159302</c:v>
                </c:pt>
                <c:pt idx="7">
                  <c:v>0.47008591374737702</c:v>
                </c:pt>
                <c:pt idx="8">
                  <c:v>0.47288473308934398</c:v>
                </c:pt>
                <c:pt idx="9">
                  <c:v>0.47570047524973003</c:v>
                </c:pt>
                <c:pt idx="10">
                  <c:v>0.47853327664743101</c:v>
                </c:pt>
                <c:pt idx="11">
                  <c:v>0.48138327512366502</c:v>
                </c:pt>
                <c:pt idx="12">
                  <c:v>0.48425060995781199</c:v>
                </c:pt>
                <c:pt idx="13">
                  <c:v>0.48713542188345299</c:v>
                </c:pt>
                <c:pt idx="14">
                  <c:v>0.49003785310460601</c:v>
                </c:pt>
                <c:pt idx="15">
                  <c:v>0.49295804731216197</c:v>
                </c:pt>
                <c:pt idx="16">
                  <c:v>0.49589614970051998</c:v>
                </c:pt>
                <c:pt idx="17">
                  <c:v>0.49885230698442901</c:v>
                </c:pt>
                <c:pt idx="18">
                  <c:v>0.50182666741603499</c:v>
                </c:pt>
                <c:pt idx="19">
                  <c:v>0.50481938080215005</c:v>
                </c:pt>
                <c:pt idx="20">
                  <c:v>0.50783059852171297</c:v>
                </c:pt>
                <c:pt idx="21">
                  <c:v>0.51086047354349196</c:v>
                </c:pt>
                <c:pt idx="22">
                  <c:v>0.51390916044398904</c:v>
                </c:pt>
                <c:pt idx="23">
                  <c:v>0.51697681542557195</c:v>
                </c:pt>
                <c:pt idx="24">
                  <c:v>0.52006359633483801</c:v>
                </c:pt>
                <c:pt idx="25">
                  <c:v>0.52316966268119902</c:v>
                </c:pt>
                <c:pt idx="26">
                  <c:v>0.52629517565570205</c:v>
                </c:pt>
                <c:pt idx="27">
                  <c:v>0.52944029815008897</c:v>
                </c:pt>
                <c:pt idx="28">
                  <c:v>0.53260519477608603</c:v>
                </c:pt>
                <c:pt idx="29">
                  <c:v>0.535790031884948</c:v>
                </c:pt>
                <c:pt idx="30">
                  <c:v>0.53899497758723502</c:v>
                </c:pt>
                <c:pt idx="31">
                  <c:v>0.54222020177285302</c:v>
                </c:pt>
                <c:pt idx="32">
                  <c:v>0.54546587613133202</c:v>
                </c:pt>
                <c:pt idx="33">
                  <c:v>0.54873217417237297</c:v>
                </c:pt>
                <c:pt idx="34">
                  <c:v>0.55201927124664596</c:v>
                </c:pt>
                <c:pt idx="35">
                  <c:v>0.55532734456686195</c:v>
                </c:pt>
                <c:pt idx="36">
                  <c:v>0.55865657322909901</c:v>
                </c:pt>
                <c:pt idx="37">
                  <c:v>0.56200713823441295</c:v>
                </c:pt>
                <c:pt idx="38">
                  <c:v>0.56537922251071404</c:v>
                </c:pt>
                <c:pt idx="39">
                  <c:v>0.56877301093492505</c:v>
                </c:pt>
                <c:pt idx="40">
                  <c:v>0.57218869035542697</c:v>
                </c:pt>
                <c:pt idx="41">
                  <c:v>0.57562644961478804</c:v>
                </c:pt>
                <c:pt idx="42">
                  <c:v>0.57908647957277803</c:v>
                </c:pt>
                <c:pt idx="43">
                  <c:v>0.58256897312969402</c:v>
                </c:pt>
                <c:pt idx="44">
                  <c:v>0.58607412524996905</c:v>
                </c:pt>
                <c:pt idx="45">
                  <c:v>0.58960213298609299</c:v>
                </c:pt>
                <c:pt idx="46">
                  <c:v>0.59315319550284495</c:v>
                </c:pt>
                <c:pt idx="47">
                  <c:v>0.59672751410183</c:v>
                </c:pt>
                <c:pt idx="48">
                  <c:v>0.60032529224633602</c:v>
                </c:pt>
                <c:pt idx="49">
                  <c:v>0.60394673558652101</c:v>
                </c:pt>
                <c:pt idx="50">
                  <c:v>0.60759205198491295</c:v>
                </c:pt>
                <c:pt idx="51">
                  <c:v>0.61126145154224998</c:v>
                </c:pt>
                <c:pt idx="52">
                  <c:v>0.61495514662365702</c:v>
                </c:pt>
                <c:pt idx="53">
                  <c:v>0.61867335188515804</c:v>
                </c:pt>
                <c:pt idx="54">
                  <c:v>0.62241628430053497</c:v>
                </c:pt>
                <c:pt idx="55">
                  <c:v>0.62618416318854497</c:v>
                </c:pt>
                <c:pt idx="56">
                  <c:v>0.62997721024048503</c:v>
                </c:pt>
                <c:pt idx="57">
                  <c:v>0.63379564954812095</c:v>
                </c:pt>
                <c:pt idx="58">
                  <c:v>0.63763970763198197</c:v>
                </c:pt>
                <c:pt idx="59">
                  <c:v>0.641509613470028</c:v>
                </c:pt>
                <c:pt idx="60">
                  <c:v>0.64540559852669799</c:v>
                </c:pt>
                <c:pt idx="61">
                  <c:v>0.64932789678232905</c:v>
                </c:pt>
                <c:pt idx="62">
                  <c:v>0.65327674476297903</c:v>
                </c:pt>
                <c:pt idx="63">
                  <c:v>0.65725238157063104</c:v>
                </c:pt>
                <c:pt idx="64">
                  <c:v>0.66125504891380205</c:v>
                </c:pt>
                <c:pt idx="65">
                  <c:v>0.66528499113856099</c:v>
                </c:pt>
                <c:pt idx="66">
                  <c:v>0.66934245525995195</c:v>
                </c:pt>
                <c:pt idx="67">
                  <c:v>0.67342769099383504</c:v>
                </c:pt>
                <c:pt idx="68">
                  <c:v>0.67754095078915999</c:v>
                </c:pt>
                <c:pt idx="69">
                  <c:v>0.68168248986065505</c:v>
                </c:pt>
                <c:pt idx="70">
                  <c:v>0.685852566221969</c:v>
                </c:pt>
                <c:pt idx="71">
                  <c:v>0.69005144071923796</c:v>
                </c:pt>
                <c:pt idx="72">
                  <c:v>0.694279377065116</c:v>
                </c:pt>
                <c:pt idx="73">
                  <c:v>0.69853664187325704</c:v>
                </c:pt>
                <c:pt idx="74">
                  <c:v>0.70282350469325205</c:v>
                </c:pt>
                <c:pt idx="75">
                  <c:v>0.70714023804604897</c:v>
                </c:pt>
                <c:pt idx="76">
                  <c:v>0.71148711745983695</c:v>
                </c:pt>
                <c:pt idx="77">
                  <c:v>0.71586442150642404</c:v>
                </c:pt>
                <c:pt idx="78">
                  <c:v>0.72027243183809297</c:v>
                </c:pt>
                <c:pt idx="79">
                  <c:v>0.724711433224971</c:v>
                </c:pt>
                <c:pt idx="80">
                  <c:v>0.72918171359289097</c:v>
                </c:pt>
                <c:pt idx="81">
                  <c:v>0.73368356406177104</c:v>
                </c:pt>
                <c:pt idx="82">
                  <c:v>0.73821727898451905</c:v>
                </c:pt>
                <c:pt idx="83">
                  <c:v>0.74278315598645495</c:v>
                </c:pt>
                <c:pt idx="84">
                  <c:v>0.74738149600527803</c:v>
                </c:pt>
                <c:pt idx="85">
                  <c:v>0.75201260333157705</c:v>
                </c:pt>
                <c:pt idx="86">
                  <c:v>0.75667678564988905</c:v>
                </c:pt>
                <c:pt idx="87">
                  <c:v>0.76137435408031995</c:v>
                </c:pt>
                <c:pt idx="88">
                  <c:v>0.76610562322073905</c:v>
                </c:pt>
                <c:pt idx="89">
                  <c:v>0.77087091118954199</c:v>
                </c:pt>
                <c:pt idx="90">
                  <c:v>0.77567053966901101</c:v>
                </c:pt>
                <c:pt idx="91">
                  <c:v>0.78050483394925896</c:v>
                </c:pt>
                <c:pt idx="92">
                  <c:v>0.78537412297278697</c:v>
                </c:pt>
                <c:pt idx="93">
                  <c:v>0.79027873937964799</c:v>
                </c:pt>
                <c:pt idx="94">
                  <c:v>0.79521901955323904</c:v>
                </c:pt>
                <c:pt idx="95">
                  <c:v>0.80019530366672098</c:v>
                </c:pt>
                <c:pt idx="96">
                  <c:v>0.80520793573007898</c:v>
                </c:pt>
                <c:pt idx="97">
                  <c:v>0.81025726363784101</c:v>
                </c:pt>
                <c:pt idx="98">
                  <c:v>0.81534363921744701</c:v>
                </c:pt>
                <c:pt idx="99">
                  <c:v>0.82046741827829694</c:v>
                </c:pt>
                <c:pt idx="100">
                  <c:v>0.82562896066147995</c:v>
                </c:pt>
                <c:pt idx="101">
                  <c:v>0.83082863029018705</c:v>
                </c:pt>
                <c:pt idx="102">
                  <c:v>0.83606679522083804</c:v>
                </c:pt>
                <c:pt idx="103">
                  <c:v>0.84134382769491101</c:v>
                </c:pt>
                <c:pt idx="104">
                  <c:v>0.84666010419150095</c:v>
                </c:pt>
                <c:pt idx="105">
                  <c:v>0.85201600548061296</c:v>
                </c:pt>
                <c:pt idx="106">
                  <c:v>0.85741191667719696</c:v>
                </c:pt>
                <c:pt idx="107">
                  <c:v>0.86284822729594701</c:v>
                </c:pt>
                <c:pt idx="108">
                  <c:v>0.86832533130686296</c:v>
                </c:pt>
                <c:pt idx="109">
                  <c:v>0.87384362719159803</c:v>
                </c:pt>
                <c:pt idx="110">
                  <c:v>0.87940351800059902</c:v>
                </c:pt>
                <c:pt idx="111">
                  <c:v>0.88500541141104305</c:v>
                </c:pt>
                <c:pt idx="112">
                  <c:v>0.89064971978560803</c:v>
                </c:pt>
                <c:pt idx="113">
                  <c:v>0.89633686023205505</c:v>
                </c:pt>
                <c:pt idx="114">
                  <c:v>0.90206725466366999</c:v>
                </c:pt>
                <c:pt idx="115">
                  <c:v>0.907841329860548</c:v>
                </c:pt>
                <c:pt idx="116">
                  <c:v>0.913659517531758</c:v>
                </c:pt>
                <c:pt idx="117">
                  <c:v>0.91952225437837898</c:v>
                </c:pt>
                <c:pt idx="118">
                  <c:v>0.92542998215744199</c:v>
                </c:pt>
                <c:pt idx="119">
                  <c:v>0.93138314774678099</c:v>
                </c:pt>
                <c:pt idx="120">
                  <c:v>0.93738220321080001</c:v>
                </c:pt>
                <c:pt idx="121">
                  <c:v>0.94342760586719099</c:v>
                </c:pt>
                <c:pt idx="122">
                  <c:v>0.94951981835459498</c:v>
                </c:pt>
                <c:pt idx="123">
                  <c:v>0.95565930870123805</c:v>
                </c:pt>
                <c:pt idx="124">
                  <c:v>0.96184655039454803</c:v>
                </c:pt>
                <c:pt idx="125">
                  <c:v>0.968082022451772</c:v>
                </c:pt>
                <c:pt idx="126">
                  <c:v>0.97436620949160202</c:v>
                </c:pt>
                <c:pt idx="127">
                  <c:v>0.98069960180684301</c:v>
                </c:pt>
                <c:pt idx="128">
                  <c:v>0.987082695438112</c:v>
                </c:pt>
                <c:pt idx="129">
                  <c:v>0.99351599224861697</c:v>
                </c:pt>
                <c:pt idx="130">
                  <c:v>1</c:v>
                </c:pt>
                <c:pt idx="131">
                  <c:v>1.0065351838922201</c:v>
                </c:pt>
                <c:pt idx="132">
                  <c:v>1.01312181848942</c:v>
                </c:pt>
                <c:pt idx="133">
                  <c:v>1.01976012889579</c:v>
                </c:pt>
                <c:pt idx="134">
                  <c:v>1.02645033859375</c:v>
                </c:pt>
                <c:pt idx="135">
                  <c:v>1.0331926693717599</c:v>
                </c:pt>
                <c:pt idx="136">
                  <c:v>1.03998734125113</c:v>
                </c:pt>
                <c:pt idx="137">
                  <c:v>1.04683457241178</c:v>
                </c:pt>
                <c:pt idx="138">
                  <c:v>1.0537345791169399</c:v>
                </c:pt>
                <c:pt idx="139">
                  <c:v>1.0606875756368801</c:v>
                </c:pt>
                <c:pt idx="140">
                  <c:v>1.0676937741714501</c:v>
                </c:pt>
                <c:pt idx="141">
                  <c:v>1.0747533847716699</c:v>
                </c:pt>
                <c:pt idx="142">
                  <c:v>1.0818666152602201</c:v>
                </c:pt>
                <c:pt idx="143">
                  <c:v>1.0890336711508899</c:v>
                </c:pt>
                <c:pt idx="144">
                  <c:v>1.09625475556692</c:v>
                </c:pt>
                <c:pt idx="145">
                  <c:v>1.1035300691583201</c:v>
                </c:pt>
                <c:pt idx="146">
                  <c:v>1.11085981001807</c:v>
                </c:pt>
                <c:pt idx="147">
                  <c:v>1.1182441735973001</c:v>
                </c:pt>
                <c:pt idx="148">
                  <c:v>1.1256833526193799</c:v>
                </c:pt>
                <c:pt idx="149">
                  <c:v>1.13317753699291</c:v>
                </c:pt>
                <c:pt idx="150">
                  <c:v>1.14072691372363</c:v>
                </c:pt>
                <c:pt idx="151">
                  <c:v>1.1483316668253301</c:v>
                </c:pt>
                <c:pt idx="152">
                  <c:v>1.1559919772296099</c:v>
                </c:pt>
                <c:pt idx="153">
                  <c:v>1.16370802269458</c:v>
                </c:pt>
                <c:pt idx="154">
                  <c:v>1.17147997771248</c:v>
                </c:pt>
                <c:pt idx="155">
                  <c:v>1.1793080134162901</c:v>
                </c:pt>
                <c:pt idx="156">
                  <c:v>1.1871922974851701</c:v>
                </c:pt>
                <c:pt idx="157">
                  <c:v>1.1951329940489099</c:v>
                </c:pt>
                <c:pt idx="158">
                  <c:v>1.20313026359127</c:v>
                </c:pt>
                <c:pt idx="159">
                  <c:v>1.21118426285231</c:v>
                </c:pt>
                <c:pt idx="160">
                  <c:v>1.2192951447295699</c:v>
                </c:pt>
                <c:pt idx="161">
                  <c:v>1.22746305817826</c:v>
                </c:pt>
                <c:pt idx="162">
                  <c:v>1.23568814811042</c:v>
                </c:pt>
                <c:pt idx="163">
                  <c:v>1.2439705552929801</c:v>
                </c:pt>
                <c:pt idx="164">
                  <c:v>1.25231041624476</c:v>
                </c:pt>
                <c:pt idx="165">
                  <c:v>1.2607078631325499</c:v>
                </c:pt>
                <c:pt idx="166">
                  <c:v>1.2691630236659901</c:v>
                </c:pt>
                <c:pt idx="167">
                  <c:v>1.27767602099161</c:v>
                </c:pt>
                <c:pt idx="168">
                  <c:v>1.2862469735856901</c:v>
                </c:pt>
                <c:pt idx="169">
                  <c:v>1.2948759951462601</c:v>
                </c:pt>
                <c:pt idx="170">
                  <c:v>1.3035631944839701</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Microsoft_Excel_Worksheet1!$A$2:$A$9481</c:f>
              <c:numCache>
                <c:formatCode>General</c:formatCode>
                <c:ptCount val="948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Microsoft_Excel_Worksheet1!$C$2:$C$9481</c:f>
              <c:numCache>
                <c:formatCode>General</c:formatCode>
                <c:ptCount val="9480"/>
                <c:pt idx="0">
                  <c:v>0.21397147153798499</c:v>
                </c:pt>
                <c:pt idx="1">
                  <c:v>0.216855937983256</c:v>
                </c:pt>
                <c:pt idx="2">
                  <c:v>0.219777017309985</c:v>
                </c:pt>
                <c:pt idx="3">
                  <c:v>0.222734957868261</c:v>
                </c:pt>
                <c:pt idx="4">
                  <c:v>0.225730003434961</c:v>
                </c:pt>
                <c:pt idx="5">
                  <c:v>0.22876239305050799</c:v>
                </c:pt>
                <c:pt idx="6">
                  <c:v>0.23183236085877601</c:v>
                </c:pt>
                <c:pt idx="7">
                  <c:v>0.23494013595066701</c:v>
                </c:pt>
                <c:pt idx="8">
                  <c:v>0.23808594221190901</c:v>
                </c:pt>
                <c:pt idx="9">
                  <c:v>0.24126999817567801</c:v>
                </c:pt>
                <c:pt idx="10">
                  <c:v>0.24449251688066301</c:v>
                </c:pt>
                <c:pt idx="11">
                  <c:v>0.24775370573521099</c:v>
                </c:pt>
                <c:pt idx="12">
                  <c:v>0.25105376638826599</c:v>
                </c:pt>
                <c:pt idx="13">
                  <c:v>0.25439289460779702</c:v>
                </c:pt>
                <c:pt idx="14">
                  <c:v>0.25777128016747503</c:v>
                </c:pt>
                <c:pt idx="15">
                  <c:v>0.26118910674240498</c:v>
                </c:pt>
                <c:pt idx="16">
                  <c:v>0.26464655181471802</c:v>
                </c:pt>
                <c:pt idx="17">
                  <c:v>0.26814378658989102</c:v>
                </c:pt>
                <c:pt idx="18">
                  <c:v>0.27168097592471002</c:v>
                </c:pt>
                <c:pt idx="19">
                  <c:v>0.27525827826779298</c:v>
                </c:pt>
                <c:pt idx="20">
                  <c:v>0.27887584561365902</c:v>
                </c:pt>
                <c:pt idx="21">
                  <c:v>0.28253382347136502</c:v>
                </c:pt>
                <c:pt idx="22">
                  <c:v>0.28623235084874998</c:v>
                </c:pt>
                <c:pt idx="23">
                  <c:v>0.28997156025339099</c:v>
                </c:pt>
                <c:pt idx="24">
                  <c:v>0.29375157771139099</c:v>
                </c:pt>
                <c:pt idx="25">
                  <c:v>0.29757252280518498</c:v>
                </c:pt>
                <c:pt idx="26">
                  <c:v>0.30143450873155297</c:v>
                </c:pt>
                <c:pt idx="27">
                  <c:v>0.30533764238109901</c:v>
                </c:pt>
                <c:pt idx="28">
                  <c:v>0.30928202444048097</c:v>
                </c:pt>
                <c:pt idx="29">
                  <c:v>0.31326774951869102</c:v>
                </c:pt>
                <c:pt idx="30">
                  <c:v>0.317294906298763</c:v>
                </c:pt>
                <c:pt idx="31">
                  <c:v>0.32136357771627599</c:v>
                </c:pt>
                <c:pt idx="32">
                  <c:v>0.32547384116607803</c:v>
                </c:pt>
                <c:pt idx="33">
                  <c:v>0.329625768738672</c:v>
                </c:pt>
                <c:pt idx="34">
                  <c:v>0.33381942748774002</c:v>
                </c:pt>
                <c:pt idx="35">
                  <c:v>0.33805487973029802</c:v>
                </c:pt>
                <c:pt idx="36">
                  <c:v>0.34233218338100102</c:v>
                </c:pt>
                <c:pt idx="37">
                  <c:v>0.34665139232212699</c:v>
                </c:pt>
                <c:pt idx="38">
                  <c:v>0.35101255681079402</c:v>
                </c:pt>
                <c:pt idx="39">
                  <c:v>0.35541572392495302</c:v>
                </c:pt>
                <c:pt idx="40">
                  <c:v>0.35986093804972502</c:v>
                </c:pt>
                <c:pt idx="41">
                  <c:v>0.36434824140564198</c:v>
                </c:pt>
                <c:pt idx="42">
                  <c:v>0.36887767462032001</c:v>
                </c:pt>
                <c:pt idx="43">
                  <c:v>0.373449277345133</c:v>
                </c:pt>
                <c:pt idx="44">
                  <c:v>0.37806308891836499</c:v>
                </c:pt>
                <c:pt idx="45">
                  <c:v>0.382719149076368</c:v>
                </c:pt>
                <c:pt idx="46">
                  <c:v>0.387417498714141</c:v>
                </c:pt>
                <c:pt idx="47">
                  <c:v>0.392158180696762</c:v>
                </c:pt>
                <c:pt idx="48">
                  <c:v>0.396941240723026</c:v>
                </c:pt>
                <c:pt idx="49">
                  <c:v>0.40176672824257798</c:v>
                </c:pt>
                <c:pt idx="50">
                  <c:v>0.40663469742777397</c:v>
                </c:pt>
                <c:pt idx="51">
                  <c:v>0.411545208201404</c:v>
                </c:pt>
                <c:pt idx="52">
                  <c:v>0.416498327321357</c:v>
                </c:pt>
                <c:pt idx="53">
                  <c:v>0.42149412952314302</c:v>
                </c:pt>
                <c:pt idx="54">
                  <c:v>0.42653269872115801</c:v>
                </c:pt>
                <c:pt idx="55">
                  <c:v>0.43161412926937998</c:v>
                </c:pt>
                <c:pt idx="56">
                  <c:v>0.43673852728210699</c:v>
                </c:pt>
                <c:pt idx="57">
                  <c:v>0.44190601201517499</c:v>
                </c:pt>
                <c:pt idx="58">
                  <c:v>0.447116717307946</c:v>
                </c:pt>
                <c:pt idx="59">
                  <c:v>0.45237079308621297</c:v>
                </c:pt>
                <c:pt idx="60">
                  <c:v>0.457668406925965</c:v>
                </c:pt>
                <c:pt idx="61">
                  <c:v>0.46300974567779501</c:v>
                </c:pt>
                <c:pt idx="62">
                  <c:v>0.46839501715154802</c:v>
                </c:pt>
                <c:pt idx="63">
                  <c:v>0.47382445186058397</c:v>
                </c:pt>
                <c:pt idx="64">
                  <c:v>0.47929830482487001</c:v>
                </c:pt>
                <c:pt idx="65">
                  <c:v>0.48481685743185798</c:v>
                </c:pt>
                <c:pt idx="66">
                  <c:v>0.49038041935394899</c:v>
                </c:pt>
                <c:pt idx="67">
                  <c:v>0.49598933052108002</c:v>
                </c:pt>
                <c:pt idx="68">
                  <c:v>0.50164396314679904</c:v>
                </c:pt>
                <c:pt idx="69">
                  <c:v>0.50734472380596696</c:v>
                </c:pt>
                <c:pt idx="70">
                  <c:v>0.51309205556201198</c:v>
                </c:pt>
                <c:pt idx="71">
                  <c:v>0.51888644014148599</c:v>
                </c:pt>
                <c:pt idx="72">
                  <c:v>0.524728400153467</c:v>
                </c:pt>
                <c:pt idx="73">
                  <c:v>0.53061850135117095</c:v>
                </c:pt>
                <c:pt idx="74">
                  <c:v>0.53655735493299195</c:v>
                </c:pt>
                <c:pt idx="75">
                  <c:v>0.54254561988002503</c:v>
                </c:pt>
                <c:pt idx="76">
                  <c:v>0.54858400532701201</c:v>
                </c:pt>
                <c:pt idx="77">
                  <c:v>0.55467327296354096</c:v>
                </c:pt>
                <c:pt idx="78">
                  <c:v>0.56081423946225295</c:v>
                </c:pt>
                <c:pt idx="79">
                  <c:v>0.56700777893075804</c:v>
                </c:pt>
                <c:pt idx="80">
                  <c:v>0.573254825383957</c:v>
                </c:pt>
                <c:pt idx="81">
                  <c:v>0.57955637523345505</c:v>
                </c:pt>
                <c:pt idx="82">
                  <c:v>0.58591348979080604</c:v>
                </c:pt>
                <c:pt idx="83">
                  <c:v>0.59232729778144799</c:v>
                </c:pt>
                <c:pt idx="84">
                  <c:v>0.59879899786624402</c:v>
                </c:pt>
                <c:pt idx="85">
                  <c:v>0.60532986116777698</c:v>
                </c:pt>
                <c:pt idx="86">
                  <c:v>0.611921233798701</c:v>
                </c:pt>
                <c:pt idx="87">
                  <c:v>0.61857453938970797</c:v>
                </c:pt>
                <c:pt idx="88">
                  <c:v>0.62529128161497005</c:v>
                </c:pt>
                <c:pt idx="89">
                  <c:v>0.63207304671321995</c:v>
                </c:pt>
                <c:pt idx="90">
                  <c:v>0.63892150600300401</c:v>
                </c:pt>
                <c:pt idx="91">
                  <c:v>0.64583841839104505</c:v>
                </c:pt>
                <c:pt idx="92">
                  <c:v>0.65282563287309203</c:v>
                </c:pt>
                <c:pt idx="93">
                  <c:v>0.65988509102710002</c:v>
                </c:pt>
                <c:pt idx="94">
                  <c:v>0.66701882949908697</c:v>
                </c:pt>
                <c:pt idx="95">
                  <c:v>0.67422898248255003</c:v>
                </c:pt>
                <c:pt idx="96">
                  <c:v>0.68151778419287501</c:v>
                </c:pt>
                <c:pt idx="97">
                  <c:v>0.68888757133873502</c:v>
                </c:pt>
                <c:pt idx="98">
                  <c:v>0.69634078559310397</c:v>
                </c:pt>
                <c:pt idx="99">
                  <c:v>0.70387997606706199</c:v>
                </c:pt>
                <c:pt idx="100">
                  <c:v>0.71150780179023099</c:v>
                </c:pt>
                <c:pt idx="101">
                  <c:v>0.71922703420226297</c:v>
                </c:pt>
                <c:pt idx="102">
                  <c:v>0.72704055966043801</c:v>
                </c:pt>
                <c:pt idx="103">
                  <c:v>0.73495138196902998</c:v>
                </c:pt>
                <c:pt idx="104">
                  <c:v>0.74296262493670595</c:v>
                </c:pt>
                <c:pt idx="105">
                  <c:v>0.75107753496881502</c:v>
                </c:pt>
                <c:pt idx="106">
                  <c:v>0.75929948370199396</c:v>
                </c:pt>
                <c:pt idx="107">
                  <c:v>0.76763197068908195</c:v>
                </c:pt>
                <c:pt idx="108">
                  <c:v>0.77607862614286305</c:v>
                </c:pt>
                <c:pt idx="109">
                  <c:v>0.78464321374767398</c:v>
                </c:pt>
                <c:pt idx="110">
                  <c:v>0.79332963354839103</c:v>
                </c:pt>
                <c:pt idx="111">
                  <c:v>0.80214192492678904</c:v>
                </c:pt>
                <c:pt idx="112">
                  <c:v>0.81108426967567804</c:v>
                </c:pt>
                <c:pt idx="113">
                  <c:v>0.82016099518165697</c:v>
                </c:pt>
                <c:pt idx="114">
                  <c:v>0.82937657772767204</c:v>
                </c:pt>
                <c:pt idx="115">
                  <c:v>0.83873564592696603</c:v>
                </c:pt>
                <c:pt idx="116">
                  <c:v>0.84824298430029499</c:v>
                </c:pt>
                <c:pt idx="117">
                  <c:v>0.85790353700863897</c:v>
                </c:pt>
                <c:pt idx="118">
                  <c:v>0.86772241175391096</c:v>
                </c:pt>
                <c:pt idx="119">
                  <c:v>0.87770488386043699</c:v>
                </c:pt>
                <c:pt idx="120">
                  <c:v>0.88785640055026305</c:v>
                </c:pt>
                <c:pt idx="121">
                  <c:v>0.89818258542560303</c:v>
                </c:pt>
                <c:pt idx="122">
                  <c:v>0.90868924317196398</c:v>
                </c:pt>
                <c:pt idx="123">
                  <c:v>0.91938236449578004</c:v>
                </c:pt>
                <c:pt idx="124">
                  <c:v>0.93026813131060304</c:v>
                </c:pt>
                <c:pt idx="125">
                  <c:v>0.94135292218616495</c:v>
                </c:pt>
                <c:pt idx="126">
                  <c:v>0.95264331807492098</c:v>
                </c:pt>
                <c:pt idx="127">
                  <c:v>0.96414610833094205</c:v>
                </c:pt>
                <c:pt idx="128">
                  <c:v>0.97586829703635203</c:v>
                </c:pt>
                <c:pt idx="129">
                  <c:v>0.98781710965081804</c:v>
                </c:pt>
                <c:pt idx="130">
                  <c:v>1</c:v>
                </c:pt>
                <c:pt idx="131">
                  <c:v>1.0006804701430101</c:v>
                </c:pt>
                <c:pt idx="132">
                  <c:v>1.0012886163236101</c:v>
                </c:pt>
                <c:pt idx="133">
                  <c:v>1.00182446820071</c:v>
                </c:pt>
                <c:pt idx="134">
                  <c:v>1.0022882339624899</c:v>
                </c:pt>
                <c:pt idx="135">
                  <c:v>1.0026802914216599</c:v>
                </c:pt>
                <c:pt idx="136">
                  <c:v>1.0030011793525</c:v>
                </c:pt>
                <c:pt idx="137">
                  <c:v>1.0032515890763101</c:v>
                </c:pt>
                <c:pt idx="138">
                  <c:v>1.0034323562996601</c:v>
                </c:pt>
                <c:pt idx="139">
                  <c:v>1.0035444532083</c:v>
                </c:pt>
                <c:pt idx="140">
                  <c:v>1.0035889808176299</c:v>
                </c:pt>
                <c:pt idx="141">
                  <c:v>1.00356716157958</c:v>
                </c:pt>
                <c:pt idx="142">
                  <c:v>1.00348033224485</c:v>
                </c:pt>
                <c:pt idx="143">
                  <c:v>1.00332993697803</c:v>
                </c:pt>
                <c:pt idx="144">
                  <c:v>1.00311752072307</c:v>
                </c:pt>
                <c:pt idx="145">
                  <c:v>1.00284472281548</c:v>
                </c:pt>
                <c:pt idx="146">
                  <c:v>1.0025132708374001</c:v>
                </c:pt>
                <c:pt idx="147">
                  <c:v>1.0021249747112999</c:v>
                </c:pt>
                <c:pt idx="148">
                  <c:v>1.00168172102779</c:v>
                </c:pt>
                <c:pt idx="149">
                  <c:v>1.0011854676028</c:v>
                </c:pt>
                <c:pt idx="150">
                  <c:v>1.0006382382591299</c:v>
                </c:pt>
                <c:pt idx="151">
                  <c:v>1.00004211782759</c:v>
                </c:pt>
                <c:pt idx="152">
                  <c:v>0.99939924736247898</c:v>
                </c:pt>
                <c:pt idx="153">
                  <c:v>0.99871181956643096</c:v>
                </c:pt>
                <c:pt idx="154">
                  <c:v>0.99798207441945797</c:v>
                </c:pt>
                <c:pt idx="155">
                  <c:v>0.99721229500717701</c:v>
                </c:pt>
                <c:pt idx="156">
                  <c:v>0.99640480354311001</c:v>
                </c:pt>
                <c:pt idx="157">
                  <c:v>0.99556195758005295</c:v>
                </c:pt>
                <c:pt idx="158">
                  <c:v>0.99468614640553599</c:v>
                </c:pt>
                <c:pt idx="159">
                  <c:v>0.99377978761645103</c:v>
                </c:pt>
                <c:pt idx="160">
                  <c:v>0.99284532386795499</c:v>
                </c:pt>
                <c:pt idx="161">
                  <c:v>0.99188521979184996</c:v>
                </c:pt>
                <c:pt idx="162">
                  <c:v>0.99090195907965695</c:v>
                </c:pt>
                <c:pt idx="163">
                  <c:v>0.98989804172567797</c:v>
                </c:pt>
                <c:pt idx="164">
                  <c:v>0.98887598142538202</c:v>
                </c:pt>
                <c:pt idx="165">
                  <c:v>0.98783830312451004</c:v>
                </c:pt>
                <c:pt idx="166">
                  <c:v>0.98678754071432095</c:v>
                </c:pt>
                <c:pt idx="167">
                  <c:v>0.98572623486847699</c:v>
                </c:pt>
                <c:pt idx="168">
                  <c:v>0.98465693101706098</c:v>
                </c:pt>
                <c:pt idx="169">
                  <c:v>0.98358217745330201</c:v>
                </c:pt>
                <c:pt idx="170">
                  <c:v>0.98250452356857698</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Microsoft_Excel_Worksheet1!$A$2:$A$9481</c:f>
              <c:numCache>
                <c:formatCode>General</c:formatCode>
                <c:ptCount val="9480"/>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numCache>
            </c:numRef>
          </c:xVal>
          <c:yVal>
            <c:numRef>
              <c:f>Microsoft_Excel_Worksheet1!$D$2:$D$9481</c:f>
              <c:numCache>
                <c:formatCode>General</c:formatCode>
                <c:ptCount val="9480"/>
                <c:pt idx="0">
                  <c:v>0.950416795099571</c:v>
                </c:pt>
                <c:pt idx="1">
                  <c:v>0.94897137526868203</c:v>
                </c:pt>
                <c:pt idx="2">
                  <c:v>0.94753807580570704</c:v>
                </c:pt>
                <c:pt idx="3">
                  <c:v>0.94611775899341599</c:v>
                </c:pt>
                <c:pt idx="4">
                  <c:v>0.94471127937996702</c:v>
                </c:pt>
                <c:pt idx="5">
                  <c:v>0.94331948368283602</c:v>
                </c:pt>
                <c:pt idx="6">
                  <c:v>0.94194321069374398</c:v>
                </c:pt>
                <c:pt idx="7">
                  <c:v>0.94058329118404804</c:v>
                </c:pt>
                <c:pt idx="8">
                  <c:v>0.93924054781002997</c:v>
                </c:pt>
                <c:pt idx="9">
                  <c:v>0.93791579501752698</c:v>
                </c:pt>
                <c:pt idx="10">
                  <c:v>0.93660983894529304</c:v>
                </c:pt>
                <c:pt idx="11">
                  <c:v>0.93532347732651</c:v>
                </c:pt>
                <c:pt idx="12">
                  <c:v>0.93405749938779903</c:v>
                </c:pt>
                <c:pt idx="13">
                  <c:v>0.93281268574510201</c:v>
                </c:pt>
                <c:pt idx="14">
                  <c:v>0.93158980829576399</c:v>
                </c:pt>
                <c:pt idx="15">
                  <c:v>0.93038963010614195</c:v>
                </c:pt>
                <c:pt idx="16">
                  <c:v>0.92921290529403</c:v>
                </c:pt>
                <c:pt idx="17">
                  <c:v>0.928060378905189</c:v>
                </c:pt>
                <c:pt idx="18">
                  <c:v>0.92693278678324798</c:v>
                </c:pt>
                <c:pt idx="19">
                  <c:v>0.925830855432203</c:v>
                </c:pt>
                <c:pt idx="20">
                  <c:v>0.92475530187075705</c:v>
                </c:pt>
                <c:pt idx="21">
                  <c:v>0.923706833477699</c:v>
                </c:pt>
                <c:pt idx="22">
                  <c:v>0.92268614782751002</c:v>
                </c:pt>
                <c:pt idx="23">
                  <c:v>0.92169393251537102</c:v>
                </c:pt>
                <c:pt idx="24">
                  <c:v>0.92073086497072798</c:v>
                </c:pt>
                <c:pt idx="25">
                  <c:v>0.91979761225853995</c:v>
                </c:pt>
                <c:pt idx="26">
                  <c:v>0.91889483086736301</c:v>
                </c:pt>
                <c:pt idx="27">
                  <c:v>0.91802316648334303</c:v>
                </c:pt>
                <c:pt idx="28">
                  <c:v>0.91718325374924203</c:v>
                </c:pt>
                <c:pt idx="29">
                  <c:v>0.91637571600757906</c:v>
                </c:pt>
                <c:pt idx="30">
                  <c:v>0.91560116502695099</c:v>
                </c:pt>
                <c:pt idx="31">
                  <c:v>0.91486020071061402</c:v>
                </c:pt>
                <c:pt idx="32">
                  <c:v>0.9141534107864</c:v>
                </c:pt>
                <c:pt idx="33">
                  <c:v>0.91348137047700495</c:v>
                </c:pt>
                <c:pt idx="34">
                  <c:v>0.91284464214974304</c:v>
                </c:pt>
                <c:pt idx="35">
                  <c:v>0.91224377494481301</c:v>
                </c:pt>
                <c:pt idx="36">
                  <c:v>0.91167930438117595</c:v>
                </c:pt>
                <c:pt idx="37">
                  <c:v>0.91115175193910103</c:v>
                </c:pt>
                <c:pt idx="38">
                  <c:v>0.91066162461852196</c:v>
                </c:pt>
                <c:pt idx="39">
                  <c:v>0.91020941447230097</c:v>
                </c:pt>
                <c:pt idx="40">
                  <c:v>0.90979559811356703</c:v>
                </c:pt>
                <c:pt idx="41">
                  <c:v>0.90942063619630997</c:v>
                </c:pt>
                <c:pt idx="42">
                  <c:v>0.90908497286845702</c:v>
                </c:pt>
                <c:pt idx="43">
                  <c:v>0.90878903519669496</c:v>
                </c:pt>
                <c:pt idx="44">
                  <c:v>0.90853323256236695</c:v>
                </c:pt>
                <c:pt idx="45">
                  <c:v>0.90831795602781396</c:v>
                </c:pt>
                <c:pt idx="46">
                  <c:v>0.908143577672618</c:v>
                </c:pt>
                <c:pt idx="47">
                  <c:v>0.90801044989927904</c:v>
                </c:pt>
                <c:pt idx="48">
                  <c:v>0.90791890470791103</c:v>
                </c:pt>
                <c:pt idx="49">
                  <c:v>0.907869252939695</c:v>
                </c:pt>
                <c:pt idx="50">
                  <c:v>0.90786178348887403</c:v>
                </c:pt>
                <c:pt idx="51">
                  <c:v>0.90789676248322204</c:v>
                </c:pt>
                <c:pt idx="52">
                  <c:v>0.90797443243305098</c:v>
                </c:pt>
                <c:pt idx="53">
                  <c:v>0.90809501134890602</c:v>
                </c:pt>
                <c:pt idx="54">
                  <c:v>0.90825869182832497</c:v>
                </c:pt>
                <c:pt idx="55">
                  <c:v>0.90846564011210995</c:v>
                </c:pt>
                <c:pt idx="56">
                  <c:v>0.90871599511079804</c:v>
                </c:pt>
                <c:pt idx="57">
                  <c:v>0.90900986740214496</c:v>
                </c:pt>
                <c:pt idx="58">
                  <c:v>0.90934733820066405</c:v>
                </c:pt>
                <c:pt idx="59">
                  <c:v>0.90972845830043503</c:v>
                </c:pt>
                <c:pt idx="60">
                  <c:v>0.91015324699261702</c:v>
                </c:pt>
                <c:pt idx="61">
                  <c:v>0.91062169095932999</c:v>
                </c:pt>
                <c:pt idx="62">
                  <c:v>0.91113374314576501</c:v>
                </c:pt>
                <c:pt idx="63">
                  <c:v>0.91168932161265903</c:v>
                </c:pt>
                <c:pt idx="64">
                  <c:v>0.91228830837147301</c:v>
                </c:pt>
                <c:pt idx="65">
                  <c:v>0.91293054820488495</c:v>
                </c:pt>
                <c:pt idx="66">
                  <c:v>0.913615847475441</c:v>
                </c:pt>
                <c:pt idx="67">
                  <c:v>0.91434397292546998</c:v>
                </c:pt>
                <c:pt idx="68">
                  <c:v>0.915114650471614</c:v>
                </c:pt>
                <c:pt idx="69">
                  <c:v>0.91592756399757602</c:v>
                </c:pt>
                <c:pt idx="70">
                  <c:v>0.91678235414894105</c:v>
                </c:pt>
                <c:pt idx="71">
                  <c:v>0.91767861713414001</c:v>
                </c:pt>
                <c:pt idx="72">
                  <c:v>0.91861590353590195</c:v>
                </c:pt>
                <c:pt idx="73">
                  <c:v>0.91959371713771298</c:v>
                </c:pt>
                <c:pt idx="74">
                  <c:v>0.92061151377003003</c:v>
                </c:pt>
                <c:pt idx="75">
                  <c:v>0.92166870018119296</c:v>
                </c:pt>
                <c:pt idx="76">
                  <c:v>0.92276463293812705</c:v>
                </c:pt>
                <c:pt idx="77">
                  <c:v>0.92389861736209999</c:v>
                </c:pt>
                <c:pt idx="78">
                  <c:v>0.92506990650489596</c:v>
                </c:pt>
                <c:pt idx="79">
                  <c:v>0.92627770017089905</c:v>
                </c:pt>
                <c:pt idx="80">
                  <c:v>0.92752114399060803</c:v>
                </c:pt>
                <c:pt idx="81">
                  <c:v>0.92879932855117098</c:v>
                </c:pt>
                <c:pt idx="82">
                  <c:v>0.93011128858951697</c:v>
                </c:pt>
                <c:pt idx="83">
                  <c:v>0.93145600225362102</c:v>
                </c:pt>
                <c:pt idx="84">
                  <c:v>0.93283239043739896</c:v>
                </c:pt>
                <c:pt idx="85">
                  <c:v>0.93423931619456602</c:v>
                </c:pt>
                <c:pt idx="86">
                  <c:v>0.93567558423670905</c:v>
                </c:pt>
                <c:pt idx="87">
                  <c:v>0.93713994052059402</c:v>
                </c:pt>
                <c:pt idx="88">
                  <c:v>0.93863107192951101</c:v>
                </c:pt>
                <c:pt idx="89">
                  <c:v>0.94014760605321401</c:v>
                </c:pt>
                <c:pt idx="90">
                  <c:v>0.94168811107069905</c:v>
                </c:pt>
                <c:pt idx="91">
                  <c:v>0.94325109573971899</c:v>
                </c:pt>
                <c:pt idx="92">
                  <c:v>0.94483500949660204</c:v>
                </c:pt>
                <c:pt idx="93">
                  <c:v>0.94643824266948995</c:v>
                </c:pt>
                <c:pt idx="94">
                  <c:v>0.94805912680772397</c:v>
                </c:pt>
                <c:pt idx="95">
                  <c:v>0.94969593512964601</c:v>
                </c:pt>
                <c:pt idx="96">
                  <c:v>0.95134688309058801</c:v>
                </c:pt>
                <c:pt idx="97">
                  <c:v>0.95301012907237403</c:v>
                </c:pt>
                <c:pt idx="98">
                  <c:v>0.95468377519510605</c:v>
                </c:pt>
                <c:pt idx="99">
                  <c:v>0.95636586825154701</c:v>
                </c:pt>
                <c:pt idx="100">
                  <c:v>0.95805440076386505</c:v>
                </c:pt>
                <c:pt idx="101">
                  <c:v>0.95974731216199904</c:v>
                </c:pt>
                <c:pt idx="102">
                  <c:v>0.961442490082413</c:v>
                </c:pt>
                <c:pt idx="103">
                  <c:v>0.96313777178549798</c:v>
                </c:pt>
                <c:pt idx="104">
                  <c:v>0.96483094568940397</c:v>
                </c:pt>
                <c:pt idx="105">
                  <c:v>0.96651975301761806</c:v>
                </c:pt>
                <c:pt idx="106">
                  <c:v>0.968201889557184</c:v>
                </c:pt>
                <c:pt idx="107">
                  <c:v>0.969875007524028</c:v>
                </c:pt>
                <c:pt idx="108">
                  <c:v>0.97153671753147397</c:v>
                </c:pt>
                <c:pt idx="109">
                  <c:v>0.97318459065769602</c:v>
                </c:pt>
                <c:pt idx="110">
                  <c:v>0.97481616060753995</c:v>
                </c:pt>
                <c:pt idx="111">
                  <c:v>0.97642892596383801</c:v>
                </c:pt>
                <c:pt idx="112">
                  <c:v>0.97802035252314201</c:v>
                </c:pt>
                <c:pt idx="113">
                  <c:v>0.97958787571056105</c:v>
                </c:pt>
                <c:pt idx="114">
                  <c:v>0.98112890306824996</c:v>
                </c:pt>
                <c:pt idx="115">
                  <c:v>0.98264081681194604</c:v>
                </c:pt>
                <c:pt idx="116">
                  <c:v>0.98412097644987895</c:v>
                </c:pt>
                <c:pt idx="117">
                  <c:v>0.98556672145831403</c:v>
                </c:pt>
                <c:pt idx="118">
                  <c:v>0.98697537400798097</c:v>
                </c:pt>
                <c:pt idx="119">
                  <c:v>0.98834424173562896</c:v>
                </c:pt>
                <c:pt idx="120">
                  <c:v>0.98967062055502997</c:v>
                </c:pt>
                <c:pt idx="121">
                  <c:v>0.99095179750178297</c:v>
                </c:pt>
                <c:pt idx="122">
                  <c:v>0.99218505360640996</c:v>
                </c:pt>
                <c:pt idx="123">
                  <c:v>0.99336766679030597</c:v>
                </c:pt>
                <c:pt idx="124">
                  <c:v>0.99449691477929303</c:v>
                </c:pt>
                <c:pt idx="125">
                  <c:v>0.99557007802964304</c:v>
                </c:pt>
                <c:pt idx="126">
                  <c:v>0.99658444266164303</c:v>
                </c:pt>
                <c:pt idx="127">
                  <c:v>0.99753730339590096</c:v>
                </c:pt>
                <c:pt idx="128">
                  <c:v>0.99842596648784698</c:v>
                </c:pt>
                <c:pt idx="129">
                  <c:v>0.99924775265602905</c:v>
                </c:pt>
                <c:pt idx="130">
                  <c:v>1</c:v>
                </c:pt>
                <c:pt idx="131">
                  <c:v>1.01242415200545</c:v>
                </c:pt>
                <c:pt idx="132">
                  <c:v>1.02509486512286</c:v>
                </c:pt>
                <c:pt idx="133">
                  <c:v>1.0380168916749</c:v>
                </c:pt>
                <c:pt idx="134">
                  <c:v>1.05119491768738</c:v>
                </c:pt>
                <c:pt idx="135">
                  <c:v>1.06463356383519</c:v>
                </c:pt>
                <c:pt idx="136">
                  <c:v>1.07833738606451</c:v>
                </c:pt>
                <c:pt idx="137">
                  <c:v>1.0923108758845901</c:v>
                </c:pt>
                <c:pt idx="138">
                  <c:v>1.10655846032453</c:v>
                </c:pt>
                <c:pt idx="139">
                  <c:v>1.12108450155214</c:v>
                </c:pt>
                <c:pt idx="140">
                  <c:v>1.13589329615371</c:v>
                </c:pt>
                <c:pt idx="141">
                  <c:v>1.1509890740745901</c:v>
                </c:pt>
                <c:pt idx="142">
                  <c:v>1.1663759972218599</c:v>
                </c:pt>
                <c:pt idx="143">
                  <c:v>1.18205815773078</c:v>
                </c:pt>
                <c:pt idx="144">
                  <c:v>1.1980395758981801</c:v>
                </c:pt>
                <c:pt idx="145">
                  <c:v>1.21432419778574</c:v>
                </c:pt>
                <c:pt idx="146">
                  <c:v>1.2309158924974799</c:v>
                </c:pt>
                <c:pt idx="147">
                  <c:v>1.2478184491356099</c:v>
                </c:pt>
                <c:pt idx="148">
                  <c:v>1.2650355734396601</c:v>
                </c:pt>
                <c:pt idx="149">
                  <c:v>1.2825708841139001</c:v>
                </c:pt>
                <c:pt idx="150">
                  <c:v>1.30042790884877</c:v>
                </c:pt>
                <c:pt idx="151">
                  <c:v>1.3186100800418401</c:v>
                </c:pt>
                <c:pt idx="152">
                  <c:v>1.3371207302246</c:v>
                </c:pt>
                <c:pt idx="153">
                  <c:v>1.3559630872013</c:v>
                </c:pt>
                <c:pt idx="154">
                  <c:v>1.3751402689067</c:v>
                </c:pt>
                <c:pt idx="155">
                  <c:v>1.39465527798959</c:v>
                </c:pt>
                <c:pt idx="156">
                  <c:v>1.4145109961296201</c:v>
                </c:pt>
                <c:pt idx="157">
                  <c:v>1.43471017809502</c:v>
                </c:pt>
                <c:pt idx="158">
                  <c:v>1.4552554455494</c:v>
                </c:pt>
                <c:pt idx="159">
                  <c:v>1.4761492806163601</c:v>
                </c:pt>
                <c:pt idx="160">
                  <c:v>1.4973940192105999</c:v>
                </c:pt>
                <c:pt idx="161">
                  <c:v>1.5189918441455299</c:v>
                </c:pt>
                <c:pt idx="162">
                  <c:v>1.54094477802704</c:v>
                </c:pt>
                <c:pt idx="163">
                  <c:v>1.5632546759444499</c:v>
                </c:pt>
                <c:pt idx="164">
                  <c:v>1.58592321796974</c:v>
                </c:pt>
                <c:pt idx="165">
                  <c:v>1.60895190147724</c:v>
                </c:pt>
                <c:pt idx="166">
                  <c:v>1.63234203329623</c:v>
                </c:pt>
                <c:pt idx="167">
                  <c:v>1.65609472171019</c:v>
                </c:pt>
                <c:pt idx="168">
                  <c:v>1.68021086831683</c:v>
                </c:pt>
                <c:pt idx="169">
                  <c:v>1.70469115976396</c:v>
                </c:pt>
                <c:pt idx="170">
                  <c:v>1.7295360593773801</c:v>
                </c:pt>
              </c:numCache>
            </c:numRef>
          </c:yVal>
          <c:smooth val="1"/>
        </c:ser>
        <c:dLbls>
          <c:showLegendKey val="0"/>
          <c:showVal val="0"/>
          <c:showCatName val="0"/>
          <c:showSerName val="0"/>
          <c:showPercent val="0"/>
          <c:showBubbleSize val="0"/>
        </c:dLbls>
        <c:axId val="612460464"/>
        <c:axId val="612462424"/>
      </c:scatterChart>
      <c:valAx>
        <c:axId val="612460464"/>
        <c:scaling>
          <c:orientation val="minMax"/>
          <c:max val="17"/>
          <c:min val="0"/>
        </c:scaling>
        <c:delete val="0"/>
        <c:axPos val="b"/>
        <c:title>
          <c:tx>
            <c:rich>
              <a:bodyPr/>
              <a:lstStyle/>
              <a:p>
                <a:pPr>
                  <a:defRPr sz="1700"/>
                </a:pPr>
                <a:r>
                  <a:rPr lang="en-US" sz="1700" dirty="0" smtClean="0"/>
                  <a:t>Recipient age</a:t>
                </a:r>
                <a:endParaRPr lang="en-US" sz="1700" dirty="0"/>
              </a:p>
            </c:rich>
          </c:tx>
          <c:layout>
            <c:manualLayout>
              <c:xMode val="edge"/>
              <c:yMode val="edge"/>
              <c:x val="0.45092920353982302"/>
              <c:y val="0.88582020997375333"/>
            </c:manualLayout>
          </c:layout>
          <c:overlay val="0"/>
        </c:title>
        <c:numFmt formatCode="#,##0" sourceLinked="0"/>
        <c:majorTickMark val="out"/>
        <c:minorTickMark val="none"/>
        <c:tickLblPos val="nextTo"/>
        <c:txPr>
          <a:bodyPr rot="0"/>
          <a:lstStyle/>
          <a:p>
            <a:pPr>
              <a:defRPr sz="1500" b="1"/>
            </a:pPr>
            <a:endParaRPr lang="en-US"/>
          </a:p>
        </c:txPr>
        <c:crossAx val="612462424"/>
        <c:crosses val="autoZero"/>
        <c:crossBetween val="midCat"/>
        <c:majorUnit val="1"/>
      </c:valAx>
      <c:valAx>
        <c:axId val="612462424"/>
        <c:scaling>
          <c:orientation val="minMax"/>
          <c:max val="2.5"/>
          <c:min val="0"/>
        </c:scaling>
        <c:delete val="0"/>
        <c:axPos val="l"/>
        <c:majorGridlines>
          <c:spPr>
            <a:ln>
              <a:prstDash val="sysDash"/>
            </a:ln>
          </c:spPr>
        </c:majorGridlines>
        <c:numFmt formatCode="#,##0.0" sourceLinked="0"/>
        <c:majorTickMark val="out"/>
        <c:minorTickMark val="none"/>
        <c:tickLblPos val="nextTo"/>
        <c:txPr>
          <a:bodyPr/>
          <a:lstStyle/>
          <a:p>
            <a:pPr>
              <a:defRPr sz="1500" b="1"/>
            </a:pPr>
            <a:endParaRPr lang="en-US"/>
          </a:p>
        </c:txPr>
        <c:crossAx val="612460464"/>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2.2460834973753292E-2"/>
          <c:w val="0.83600586025886492"/>
          <c:h val="0.85342478674540678"/>
        </c:manualLayout>
      </c:layout>
      <c:barChart>
        <c:barDir val="col"/>
        <c:grouping val="percentStacked"/>
        <c:varyColors val="0"/>
        <c:ser>
          <c:idx val="0"/>
          <c:order val="0"/>
          <c:tx>
            <c:strRef>
              <c:f>Sheet1!$A$2</c:f>
              <c:strCache>
                <c:ptCount val="1"/>
                <c:pt idx="0">
                  <c:v>0 - 10 years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3"/>
                <c:pt idx="0">
                  <c:v>1988-1999         (N=570)</c:v>
                </c:pt>
                <c:pt idx="1">
                  <c:v>2000-2007        (N=652)</c:v>
                </c:pt>
                <c:pt idx="2">
                  <c:v>2008-6/2014       (N=718)</c:v>
                </c:pt>
              </c:strCache>
            </c:strRef>
          </c:cat>
          <c:val>
            <c:numRef>
              <c:f>Sheet1!$B$2:$E$2</c:f>
              <c:numCache>
                <c:formatCode>General</c:formatCode>
                <c:ptCount val="4"/>
                <c:pt idx="0">
                  <c:v>280</c:v>
                </c:pt>
                <c:pt idx="1">
                  <c:v>229</c:v>
                </c:pt>
                <c:pt idx="2">
                  <c:v>227</c:v>
                </c:pt>
              </c:numCache>
            </c:numRef>
          </c:val>
        </c:ser>
        <c:ser>
          <c:idx val="1"/>
          <c:order val="1"/>
          <c:tx>
            <c:strRef>
              <c:f>Sheet1!$A$3</c:f>
              <c:strCache>
                <c:ptCount val="1"/>
                <c:pt idx="0">
                  <c:v>11 - 17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3"/>
                <c:pt idx="0">
                  <c:v>1988-1999         (N=570)</c:v>
                </c:pt>
                <c:pt idx="1">
                  <c:v>2000-2007        (N=652)</c:v>
                </c:pt>
                <c:pt idx="2">
                  <c:v>2008-6/2014       (N=718)</c:v>
                </c:pt>
              </c:strCache>
            </c:strRef>
          </c:cat>
          <c:val>
            <c:numRef>
              <c:f>Sheet1!$B$3:$E$3</c:f>
              <c:numCache>
                <c:formatCode>General</c:formatCode>
                <c:ptCount val="4"/>
                <c:pt idx="0">
                  <c:v>121</c:v>
                </c:pt>
                <c:pt idx="1">
                  <c:v>173</c:v>
                </c:pt>
                <c:pt idx="2">
                  <c:v>193</c:v>
                </c:pt>
              </c:numCache>
            </c:numRef>
          </c:val>
        </c:ser>
        <c:ser>
          <c:idx val="2"/>
          <c:order val="2"/>
          <c:tx>
            <c:strRef>
              <c:f>Sheet1!$A$4</c:f>
              <c:strCache>
                <c:ptCount val="1"/>
                <c:pt idx="0">
                  <c:v>18 - 34 years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3"/>
                <c:pt idx="0">
                  <c:v>1988-1999         (N=570)</c:v>
                </c:pt>
                <c:pt idx="1">
                  <c:v>2000-2007        (N=652)</c:v>
                </c:pt>
                <c:pt idx="2">
                  <c:v>2008-6/2014       (N=718)</c:v>
                </c:pt>
              </c:strCache>
            </c:strRef>
          </c:cat>
          <c:val>
            <c:numRef>
              <c:f>Sheet1!$B$4:$E$4</c:f>
              <c:numCache>
                <c:formatCode>General</c:formatCode>
                <c:ptCount val="4"/>
                <c:pt idx="0">
                  <c:v>96</c:v>
                </c:pt>
                <c:pt idx="1">
                  <c:v>119</c:v>
                </c:pt>
                <c:pt idx="2">
                  <c:v>112</c:v>
                </c:pt>
              </c:numCache>
            </c:numRef>
          </c:val>
        </c:ser>
        <c:ser>
          <c:idx val="3"/>
          <c:order val="3"/>
          <c:tx>
            <c:strRef>
              <c:f>Sheet1!$A$5</c:f>
              <c:strCache>
                <c:ptCount val="1"/>
                <c:pt idx="0">
                  <c:v>35 - 49 years</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dPt>
            <c:idx val="0"/>
            <c:invertIfNegative val="0"/>
            <c:bubble3D val="0"/>
            <c:spPr>
              <a:gradFill flip="none" rotWithShape="1">
                <a:gsLst>
                  <a:gs pos="0">
                    <a:srgbClr val="000077"/>
                  </a:gs>
                  <a:gs pos="50000">
                    <a:srgbClr val="2626FF"/>
                  </a:gs>
                  <a:gs pos="100000">
                    <a:srgbClr val="000077"/>
                  </a:gs>
                </a:gsLst>
                <a:lin ang="0" scaled="1"/>
                <a:tileRect/>
              </a:gradFill>
              <a:ln>
                <a:solidFill>
                  <a:srgbClr val="000000"/>
                </a:solidFill>
              </a:ln>
            </c:spPr>
          </c:dPt>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3"/>
                <c:pt idx="0">
                  <c:v>1988-1999         (N=570)</c:v>
                </c:pt>
                <c:pt idx="1">
                  <c:v>2000-2007        (N=652)</c:v>
                </c:pt>
                <c:pt idx="2">
                  <c:v>2008-6/2014       (N=718)</c:v>
                </c:pt>
              </c:strCache>
            </c:strRef>
          </c:cat>
          <c:val>
            <c:numRef>
              <c:f>Sheet1!$B$5:$E$5</c:f>
              <c:numCache>
                <c:formatCode>General</c:formatCode>
                <c:ptCount val="4"/>
                <c:pt idx="0">
                  <c:v>59</c:v>
                </c:pt>
                <c:pt idx="1">
                  <c:v>85</c:v>
                </c:pt>
                <c:pt idx="2">
                  <c:v>119</c:v>
                </c:pt>
              </c:numCache>
            </c:numRef>
          </c:val>
        </c:ser>
        <c:ser>
          <c:idx val="4"/>
          <c:order val="4"/>
          <c:tx>
            <c:strRef>
              <c:f>Sheet1!$A$6</c:f>
              <c:strCache>
                <c:ptCount val="1"/>
                <c:pt idx="0">
                  <c:v>50 - 59 years</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3"/>
                <c:pt idx="0">
                  <c:v>1988-1999         (N=570)</c:v>
                </c:pt>
                <c:pt idx="1">
                  <c:v>2000-2007        (N=652)</c:v>
                </c:pt>
                <c:pt idx="2">
                  <c:v>2008-6/2014       (N=718)</c:v>
                </c:pt>
              </c:strCache>
            </c:strRef>
          </c:cat>
          <c:val>
            <c:numRef>
              <c:f>Sheet1!$B$6:$E$6</c:f>
              <c:numCache>
                <c:formatCode>General</c:formatCode>
                <c:ptCount val="4"/>
                <c:pt idx="0">
                  <c:v>13</c:v>
                </c:pt>
                <c:pt idx="1">
                  <c:v>42</c:v>
                </c:pt>
                <c:pt idx="2">
                  <c:v>53</c:v>
                </c:pt>
              </c:numCache>
            </c:numRef>
          </c:val>
        </c:ser>
        <c:ser>
          <c:idx val="5"/>
          <c:order val="5"/>
          <c:tx>
            <c:strRef>
              <c:f>Sheet1!$A$7</c:f>
              <c:strCache>
                <c:ptCount val="1"/>
                <c:pt idx="0">
                  <c:v>60+ years</c:v>
                </c:pt>
              </c:strCache>
            </c:strRef>
          </c:tx>
          <c:spPr>
            <a:gradFill>
              <a:gsLst>
                <a:gs pos="0">
                  <a:srgbClr val="6600CC"/>
                </a:gs>
                <a:gs pos="50000">
                  <a:srgbClr val="9933FF"/>
                </a:gs>
                <a:gs pos="100000">
                  <a:srgbClr val="6600CC"/>
                </a:gs>
              </a:gsLst>
              <a:lin ang="10800000" scaled="1"/>
            </a:gradFill>
            <a:ln>
              <a:solidFill>
                <a:schemeClr val="bg2"/>
              </a:solidFill>
            </a:ln>
          </c:spPr>
          <c:invertIfNegative val="0"/>
          <c:dLbls>
            <c:dLbl>
              <c:idx val="0"/>
              <c:layout>
                <c:manualLayout>
                  <c:x val="-9.3390804597701146E-2"/>
                  <c:y val="4.920221008914405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3"/>
                <c:pt idx="0">
                  <c:v>1988-1999         (N=570)</c:v>
                </c:pt>
                <c:pt idx="1">
                  <c:v>2000-2007        (N=652)</c:v>
                </c:pt>
                <c:pt idx="2">
                  <c:v>2008-6/2014       (N=718)</c:v>
                </c:pt>
              </c:strCache>
            </c:strRef>
          </c:cat>
          <c:val>
            <c:numRef>
              <c:f>Sheet1!$B$7:$E$7</c:f>
              <c:numCache>
                <c:formatCode>General</c:formatCode>
                <c:ptCount val="4"/>
                <c:pt idx="0">
                  <c:v>1</c:v>
                </c:pt>
                <c:pt idx="1">
                  <c:v>4</c:v>
                </c:pt>
                <c:pt idx="2">
                  <c:v>14</c:v>
                </c:pt>
              </c:numCache>
            </c:numRef>
          </c:val>
        </c:ser>
        <c:dLbls>
          <c:showLegendKey val="0"/>
          <c:showVal val="1"/>
          <c:showCatName val="0"/>
          <c:showSerName val="0"/>
          <c:showPercent val="0"/>
          <c:showBubbleSize val="0"/>
        </c:dLbls>
        <c:gapWidth val="50"/>
        <c:overlap val="100"/>
        <c:axId val="882084960"/>
        <c:axId val="882053600"/>
      </c:barChart>
      <c:catAx>
        <c:axId val="882084960"/>
        <c:scaling>
          <c:orientation val="minMax"/>
        </c:scaling>
        <c:delete val="0"/>
        <c:axPos val="b"/>
        <c:numFmt formatCode="General" sourceLinked="0"/>
        <c:majorTickMark val="out"/>
        <c:minorTickMark val="none"/>
        <c:tickLblPos val="nextTo"/>
        <c:txPr>
          <a:bodyPr/>
          <a:lstStyle/>
          <a:p>
            <a:pPr>
              <a:defRPr sz="1500" b="1"/>
            </a:pPr>
            <a:endParaRPr lang="en-US"/>
          </a:p>
        </c:txPr>
        <c:crossAx val="882053600"/>
        <c:crosses val="autoZero"/>
        <c:auto val="1"/>
        <c:lblAlgn val="ctr"/>
        <c:lblOffset val="100"/>
        <c:noMultiLvlLbl val="0"/>
      </c:catAx>
      <c:valAx>
        <c:axId val="88205360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6471739523938825E-2"/>
              <c:y val="0.26488660597112984"/>
            </c:manualLayout>
          </c:layout>
          <c:overlay val="0"/>
        </c:title>
        <c:numFmt formatCode="0%" sourceLinked="1"/>
        <c:majorTickMark val="out"/>
        <c:minorTickMark val="none"/>
        <c:tickLblPos val="nextTo"/>
        <c:txPr>
          <a:bodyPr/>
          <a:lstStyle/>
          <a:p>
            <a:pPr>
              <a:defRPr sz="1500" b="1"/>
            </a:pPr>
            <a:endParaRPr lang="en-US"/>
          </a:p>
        </c:txPr>
        <c:crossAx val="882084960"/>
        <c:crosses val="autoZero"/>
        <c:crossBetween val="between"/>
      </c:valAx>
      <c:spPr>
        <a:solidFill>
          <a:srgbClr val="000000"/>
        </a:solidFill>
        <a:ln w="12700">
          <a:solidFill>
            <a:srgbClr val="FFFFFF"/>
          </a:solidFill>
        </a:ln>
      </c:spPr>
    </c:plotArea>
    <c:legend>
      <c:legendPos val="l"/>
      <c:layout>
        <c:manualLayout>
          <c:xMode val="edge"/>
          <c:yMode val="edge"/>
          <c:x val="0.76724137931034564"/>
          <c:y val="9.4832417209611677E-2"/>
          <c:w val="0.17079894108064209"/>
          <c:h val="0.71958279373897427"/>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4654727893528"/>
          <c:h val="0.81644145288290582"/>
        </c:manualLayout>
      </c:layout>
      <c:scatterChart>
        <c:scatterStyle val="lineMarker"/>
        <c:varyColors val="0"/>
        <c:ser>
          <c:idx val="0"/>
          <c:order val="0"/>
          <c:tx>
            <c:strRef>
              <c:f>Sheet1!$B$1</c:f>
              <c:strCache>
                <c:ptCount val="1"/>
                <c:pt idx="0">
                  <c:v>Primary (N=930)</c:v>
                </c:pt>
              </c:strCache>
            </c:strRef>
          </c:tx>
          <c:spPr>
            <a:ln w="41275">
              <a:solidFill>
                <a:srgbClr val="00FF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2.1510000000000001E-3</c:v>
                </c:pt>
                <c:pt idx="2">
                  <c:v>3.2260000000000001E-3</c:v>
                </c:pt>
                <c:pt idx="3">
                  <c:v>6.4549999999999998E-3</c:v>
                </c:pt>
                <c:pt idx="4">
                  <c:v>6.4549999999999998E-3</c:v>
                </c:pt>
                <c:pt idx="5">
                  <c:v>6.4549999999999998E-3</c:v>
                </c:pt>
                <c:pt idx="6">
                  <c:v>6.4549999999999998E-3</c:v>
                </c:pt>
                <c:pt idx="7">
                  <c:v>6.4549999999999998E-3</c:v>
                </c:pt>
                <c:pt idx="8">
                  <c:v>7.5329999999999998E-3</c:v>
                </c:pt>
                <c:pt idx="9">
                  <c:v>8.6099999999999996E-3</c:v>
                </c:pt>
                <c:pt idx="10">
                  <c:v>8.6099999999999996E-3</c:v>
                </c:pt>
                <c:pt idx="11">
                  <c:v>8.6099999999999996E-3</c:v>
                </c:pt>
                <c:pt idx="12">
                  <c:v>8.6099999999999996E-3</c:v>
                </c:pt>
                <c:pt idx="13">
                  <c:v>8.6099999999999996E-3</c:v>
                </c:pt>
                <c:pt idx="14">
                  <c:v>8.6099999999999996E-3</c:v>
                </c:pt>
                <c:pt idx="15">
                  <c:v>8.6099999999999996E-3</c:v>
                </c:pt>
                <c:pt idx="16">
                  <c:v>8.6099999999999996E-3</c:v>
                </c:pt>
                <c:pt idx="17">
                  <c:v>8.6099999999999996E-3</c:v>
                </c:pt>
                <c:pt idx="18">
                  <c:v>8.6099999999999996E-3</c:v>
                </c:pt>
                <c:pt idx="19">
                  <c:v>1.0775E-2</c:v>
                </c:pt>
                <c:pt idx="20">
                  <c:v>1.1858E-2</c:v>
                </c:pt>
                <c:pt idx="21">
                  <c:v>1.1858E-2</c:v>
                </c:pt>
                <c:pt idx="22">
                  <c:v>1.1858E-2</c:v>
                </c:pt>
                <c:pt idx="23">
                  <c:v>1.1858E-2</c:v>
                </c:pt>
                <c:pt idx="24">
                  <c:v>1.1858E-2</c:v>
                </c:pt>
                <c:pt idx="25">
                  <c:v>1.1858E-2</c:v>
                </c:pt>
                <c:pt idx="26">
                  <c:v>1.4024999999999999E-2</c:v>
                </c:pt>
                <c:pt idx="27">
                  <c:v>1.4024999999999999E-2</c:v>
                </c:pt>
                <c:pt idx="28">
                  <c:v>1.6192999999999999E-2</c:v>
                </c:pt>
                <c:pt idx="29">
                  <c:v>1.6192999999999999E-2</c:v>
                </c:pt>
                <c:pt idx="30">
                  <c:v>1.7276E-2</c:v>
                </c:pt>
              </c:numCache>
            </c:numRef>
          </c:yVal>
          <c:smooth val="0"/>
        </c:ser>
        <c:ser>
          <c:idx val="1"/>
          <c:order val="1"/>
          <c:tx>
            <c:strRef>
              <c:f>Sheet1!$C$1</c:f>
              <c:strCache>
                <c:ptCount val="1"/>
                <c:pt idx="0">
                  <c:v>First Retransplant (N=45)</c:v>
                </c:pt>
              </c:strCache>
            </c:strRef>
          </c:tx>
          <c:spPr>
            <a:ln w="47625">
              <a:solidFill>
                <a:srgbClr val="FFC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1">
                  <c:v>0</c:v>
                </c:pt>
                <c:pt idx="2">
                  <c:v>0</c:v>
                </c:pt>
                <c:pt idx="3">
                  <c:v>0</c:v>
                </c:pt>
                <c:pt idx="4">
                  <c:v>0</c:v>
                </c:pt>
                <c:pt idx="5">
                  <c:v>0</c:v>
                </c:pt>
                <c:pt idx="6">
                  <c:v>0</c:v>
                </c:pt>
                <c:pt idx="7">
                  <c:v>0</c:v>
                </c:pt>
                <c:pt idx="8">
                  <c:v>0</c:v>
                </c:pt>
                <c:pt idx="9">
                  <c:v>0</c:v>
                </c:pt>
                <c:pt idx="10">
                  <c:v>0</c:v>
                </c:pt>
                <c:pt idx="11">
                  <c:v>0</c:v>
                </c:pt>
                <c:pt idx="12">
                  <c:v>0</c:v>
                </c:pt>
                <c:pt idx="13">
                  <c:v>0</c:v>
                </c:pt>
                <c:pt idx="14">
                  <c:v>2.2221999999999999E-2</c:v>
                </c:pt>
                <c:pt idx="15">
                  <c:v>2.2221999999999999E-2</c:v>
                </c:pt>
                <c:pt idx="16">
                  <c:v>2.2221999999999999E-2</c:v>
                </c:pt>
                <c:pt idx="17">
                  <c:v>4.4443999999999997E-2</c:v>
                </c:pt>
                <c:pt idx="18">
                  <c:v>4.4443999999999997E-2</c:v>
                </c:pt>
                <c:pt idx="19">
                  <c:v>4.4443999999999997E-2</c:v>
                </c:pt>
                <c:pt idx="20">
                  <c:v>4.4443999999999997E-2</c:v>
                </c:pt>
                <c:pt idx="21">
                  <c:v>4.4443999999999997E-2</c:v>
                </c:pt>
                <c:pt idx="22">
                  <c:v>4.4443999999999997E-2</c:v>
                </c:pt>
                <c:pt idx="23">
                  <c:v>4.4443999999999997E-2</c:v>
                </c:pt>
                <c:pt idx="24">
                  <c:v>4.4443999999999997E-2</c:v>
                </c:pt>
                <c:pt idx="25">
                  <c:v>4.4443999999999997E-2</c:v>
                </c:pt>
                <c:pt idx="26">
                  <c:v>4.4443999999999997E-2</c:v>
                </c:pt>
                <c:pt idx="27">
                  <c:v>4.4443999999999997E-2</c:v>
                </c:pt>
                <c:pt idx="28">
                  <c:v>4.4443999999999997E-2</c:v>
                </c:pt>
                <c:pt idx="29">
                  <c:v>4.4443999999999997E-2</c:v>
                </c:pt>
                <c:pt idx="30">
                  <c:v>8.8888999999999996E-2</c:v>
                </c:pt>
              </c:numCache>
            </c:numRef>
          </c:yVal>
          <c:smooth val="0"/>
        </c:ser>
        <c:dLbls>
          <c:showLegendKey val="0"/>
          <c:showVal val="0"/>
          <c:showCatName val="0"/>
          <c:showSerName val="0"/>
          <c:showPercent val="0"/>
          <c:showBubbleSize val="0"/>
        </c:dLbls>
        <c:axId val="612459288"/>
        <c:axId val="612457720"/>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(Primary)</c:v>
                      </c:pt>
                    </c:strCache>
                  </c:strRef>
                </c:tx>
                <c:spPr>
                  <a:ln w="47625">
                    <a:solidFill>
                      <a:srgbClr val="00FF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4.6000000000000001E-4</c:v>
                      </c:pt>
                      <c:pt idx="2">
                        <c:v>9.3199999999999999E-4</c:v>
                      </c:pt>
                      <c:pt idx="3">
                        <c:v>2.7320000000000001E-3</c:v>
                      </c:pt>
                      <c:pt idx="4">
                        <c:v>2.7320000000000001E-3</c:v>
                      </c:pt>
                      <c:pt idx="5">
                        <c:v>2.7320000000000001E-3</c:v>
                      </c:pt>
                      <c:pt idx="6">
                        <c:v>2.7320000000000001E-3</c:v>
                      </c:pt>
                      <c:pt idx="7">
                        <c:v>2.7320000000000001E-3</c:v>
                      </c:pt>
                      <c:pt idx="8">
                        <c:v>3.4090000000000001E-3</c:v>
                      </c:pt>
                      <c:pt idx="9">
                        <c:v>4.1110000000000001E-3</c:v>
                      </c:pt>
                      <c:pt idx="10">
                        <c:v>4.1110000000000001E-3</c:v>
                      </c:pt>
                      <c:pt idx="11">
                        <c:v>4.1110000000000001E-3</c:v>
                      </c:pt>
                      <c:pt idx="12">
                        <c:v>4.1110000000000001E-3</c:v>
                      </c:pt>
                      <c:pt idx="13">
                        <c:v>4.1110000000000001E-3</c:v>
                      </c:pt>
                      <c:pt idx="14">
                        <c:v>4.1110000000000001E-3</c:v>
                      </c:pt>
                      <c:pt idx="15">
                        <c:v>4.1110000000000001E-3</c:v>
                      </c:pt>
                      <c:pt idx="16">
                        <c:v>4.1110000000000001E-3</c:v>
                      </c:pt>
                      <c:pt idx="17">
                        <c:v>4.1110000000000001E-3</c:v>
                      </c:pt>
                      <c:pt idx="18">
                        <c:v>4.1110000000000001E-3</c:v>
                      </c:pt>
                      <c:pt idx="19">
                        <c:v>5.5820000000000002E-3</c:v>
                      </c:pt>
                      <c:pt idx="20">
                        <c:v>6.3429999999999997E-3</c:v>
                      </c:pt>
                      <c:pt idx="21">
                        <c:v>6.3429999999999997E-3</c:v>
                      </c:pt>
                      <c:pt idx="22">
                        <c:v>6.3429999999999997E-3</c:v>
                      </c:pt>
                      <c:pt idx="23">
                        <c:v>6.3429999999999997E-3</c:v>
                      </c:pt>
                      <c:pt idx="24">
                        <c:v>6.3429999999999997E-3</c:v>
                      </c:pt>
                      <c:pt idx="25">
                        <c:v>6.3429999999999997E-3</c:v>
                      </c:pt>
                      <c:pt idx="26">
                        <c:v>7.9059999999999998E-3</c:v>
                      </c:pt>
                      <c:pt idx="27">
                        <c:v>7.9059999999999998E-3</c:v>
                      </c:pt>
                      <c:pt idx="28">
                        <c:v>9.5130000000000006E-3</c:v>
                      </c:pt>
                      <c:pt idx="29">
                        <c:v>9.5130000000000006E-3</c:v>
                      </c:pt>
                      <c:pt idx="30">
                        <c:v>1.0331E-2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1">
                        <c:v>0</c:v>
                      </c:pt>
                      <c:pt idx="2">
                        <c:v>0</c:v>
                      </c:pt>
                      <c:pt idx="3">
                        <c:v>0</c:v>
                      </c:pt>
                      <c:pt idx="4">
                        <c:v>0</c:v>
                      </c:pt>
                      <c:pt idx="5">
                        <c:v>0</c:v>
                      </c:pt>
                      <c:pt idx="6">
                        <c:v>0</c:v>
                      </c:pt>
                      <c:pt idx="7">
                        <c:v>0</c:v>
                      </c:pt>
                      <c:pt idx="8">
                        <c:v>0</c:v>
                      </c:pt>
                      <c:pt idx="9">
                        <c:v>0</c:v>
                      </c:pt>
                      <c:pt idx="10">
                        <c:v>0</c:v>
                      </c:pt>
                      <c:pt idx="11">
                        <c:v>0</c:v>
                      </c:pt>
                      <c:pt idx="12">
                        <c:v>0</c:v>
                      </c:pt>
                      <c:pt idx="13">
                        <c:v>0</c:v>
                      </c:pt>
                      <c:pt idx="14">
                        <c:v>1.8420000000000001E-3</c:v>
                      </c:pt>
                      <c:pt idx="15">
                        <c:v>1.8420000000000001E-3</c:v>
                      </c:pt>
                      <c:pt idx="16">
                        <c:v>1.8420000000000001E-3</c:v>
                      </c:pt>
                      <c:pt idx="17">
                        <c:v>8.3440000000000007E-3</c:v>
                      </c:pt>
                      <c:pt idx="18">
                        <c:v>8.3440000000000007E-3</c:v>
                      </c:pt>
                      <c:pt idx="19">
                        <c:v>8.3440000000000007E-3</c:v>
                      </c:pt>
                      <c:pt idx="20">
                        <c:v>8.3440000000000007E-3</c:v>
                      </c:pt>
                      <c:pt idx="21">
                        <c:v>8.3440000000000007E-3</c:v>
                      </c:pt>
                      <c:pt idx="22">
                        <c:v>8.3440000000000007E-3</c:v>
                      </c:pt>
                      <c:pt idx="23">
                        <c:v>8.3440000000000007E-3</c:v>
                      </c:pt>
                      <c:pt idx="24">
                        <c:v>8.3440000000000007E-3</c:v>
                      </c:pt>
                      <c:pt idx="25">
                        <c:v>8.3440000000000007E-3</c:v>
                      </c:pt>
                      <c:pt idx="26">
                        <c:v>8.3440000000000007E-3</c:v>
                      </c:pt>
                      <c:pt idx="27">
                        <c:v>8.3440000000000007E-3</c:v>
                      </c:pt>
                      <c:pt idx="28">
                        <c:v>8.3440000000000007E-3</c:v>
                      </c:pt>
                      <c:pt idx="29">
                        <c:v>8.3440000000000007E-3</c:v>
                      </c:pt>
                      <c:pt idx="30">
                        <c:v>2.9361000000000002E-2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(Primary)</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7.3740000000000003E-3</c:v>
                      </c:pt>
                      <c:pt idx="2">
                        <c:v>8.9510000000000006E-3</c:v>
                      </c:pt>
                      <c:pt idx="3">
                        <c:v>1.3457E-2</c:v>
                      </c:pt>
                      <c:pt idx="4">
                        <c:v>1.3457E-2</c:v>
                      </c:pt>
                      <c:pt idx="5">
                        <c:v>1.3457E-2</c:v>
                      </c:pt>
                      <c:pt idx="6">
                        <c:v>1.3457E-2</c:v>
                      </c:pt>
                      <c:pt idx="7">
                        <c:v>1.3457E-2</c:v>
                      </c:pt>
                      <c:pt idx="8">
                        <c:v>1.4900999999999999E-2</c:v>
                      </c:pt>
                      <c:pt idx="9">
                        <c:v>1.6326E-2</c:v>
                      </c:pt>
                      <c:pt idx="10">
                        <c:v>1.6326E-2</c:v>
                      </c:pt>
                      <c:pt idx="11">
                        <c:v>1.6326E-2</c:v>
                      </c:pt>
                      <c:pt idx="12">
                        <c:v>1.6326E-2</c:v>
                      </c:pt>
                      <c:pt idx="13">
                        <c:v>1.6326E-2</c:v>
                      </c:pt>
                      <c:pt idx="14">
                        <c:v>1.6326E-2</c:v>
                      </c:pt>
                      <c:pt idx="15">
                        <c:v>1.6326E-2</c:v>
                      </c:pt>
                      <c:pt idx="16">
                        <c:v>1.6326E-2</c:v>
                      </c:pt>
                      <c:pt idx="17">
                        <c:v>1.6326E-2</c:v>
                      </c:pt>
                      <c:pt idx="18">
                        <c:v>1.6326E-2</c:v>
                      </c:pt>
                      <c:pt idx="19">
                        <c:v>1.9134999999999999E-2</c:v>
                      </c:pt>
                      <c:pt idx="20">
                        <c:v>2.0517000000000001E-2</c:v>
                      </c:pt>
                      <c:pt idx="21">
                        <c:v>2.0517000000000001E-2</c:v>
                      </c:pt>
                      <c:pt idx="22">
                        <c:v>2.0517000000000001E-2</c:v>
                      </c:pt>
                      <c:pt idx="23">
                        <c:v>2.0517000000000001E-2</c:v>
                      </c:pt>
                      <c:pt idx="24">
                        <c:v>2.0517000000000001E-2</c:v>
                      </c:pt>
                      <c:pt idx="25">
                        <c:v>2.0517000000000001E-2</c:v>
                      </c:pt>
                      <c:pt idx="26">
                        <c:v>2.3248999999999999E-2</c:v>
                      </c:pt>
                      <c:pt idx="27">
                        <c:v>2.3248999999999999E-2</c:v>
                      </c:pt>
                      <c:pt idx="28">
                        <c:v>2.5937000000000002E-2</c:v>
                      </c:pt>
                      <c:pt idx="29">
                        <c:v>2.5937000000000002E-2</c:v>
                      </c:pt>
                      <c:pt idx="30">
                        <c:v>2.7268000000000001E-2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(First retx)</c:v>
                      </c:pt>
                    </c:strCache>
                  </c:strRef>
                </c:tx>
                <c:spPr>
                  <a:ln w="47625">
                    <a:solidFill>
                      <a:srgbClr val="FF99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1">
                        <c:v>0</c:v>
                      </c:pt>
                      <c:pt idx="2">
                        <c:v>0</c:v>
                      </c:pt>
                      <c:pt idx="3">
                        <c:v>0</c:v>
                      </c:pt>
                      <c:pt idx="4">
                        <c:v>0</c:v>
                      </c:pt>
                      <c:pt idx="5">
                        <c:v>0</c:v>
                      </c:pt>
                      <c:pt idx="6">
                        <c:v>0</c:v>
                      </c:pt>
                      <c:pt idx="7">
                        <c:v>0</c:v>
                      </c:pt>
                      <c:pt idx="8">
                        <c:v>0</c:v>
                      </c:pt>
                      <c:pt idx="9">
                        <c:v>0</c:v>
                      </c:pt>
                      <c:pt idx="10">
                        <c:v>0</c:v>
                      </c:pt>
                      <c:pt idx="11">
                        <c:v>0</c:v>
                      </c:pt>
                      <c:pt idx="12">
                        <c:v>0</c:v>
                      </c:pt>
                      <c:pt idx="13">
                        <c:v>0</c:v>
                      </c:pt>
                      <c:pt idx="14">
                        <c:v>0.100136</c:v>
                      </c:pt>
                      <c:pt idx="15">
                        <c:v>0.100136</c:v>
                      </c:pt>
                      <c:pt idx="16">
                        <c:v>0.100136</c:v>
                      </c:pt>
                      <c:pt idx="17">
                        <c:v>0.13194</c:v>
                      </c:pt>
                      <c:pt idx="18">
                        <c:v>0.13194</c:v>
                      </c:pt>
                      <c:pt idx="19">
                        <c:v>0.13194</c:v>
                      </c:pt>
                      <c:pt idx="20">
                        <c:v>0.13194</c:v>
                      </c:pt>
                      <c:pt idx="21">
                        <c:v>0.13194</c:v>
                      </c:pt>
                      <c:pt idx="22">
                        <c:v>0.13194</c:v>
                      </c:pt>
                      <c:pt idx="23">
                        <c:v>0.13194</c:v>
                      </c:pt>
                      <c:pt idx="24">
                        <c:v>0.13194</c:v>
                      </c:pt>
                      <c:pt idx="25">
                        <c:v>0.13194</c:v>
                      </c:pt>
                      <c:pt idx="26">
                        <c:v>0.13194</c:v>
                      </c:pt>
                      <c:pt idx="27">
                        <c:v>0.13194</c:v>
                      </c:pt>
                      <c:pt idx="28">
                        <c:v>0.13194</c:v>
                      </c:pt>
                      <c:pt idx="29">
                        <c:v>0.13194</c:v>
                      </c:pt>
                      <c:pt idx="30">
                        <c:v>0.190055</c:v>
                      </c:pt>
                    </c:numCache>
                  </c:numRef>
                </c:yVal>
                <c:smooth val="0"/>
              </c15:ser>
            </c15:filteredScatterSeries>
          </c:ext>
        </c:extLst>
      </c:scatterChart>
      <c:valAx>
        <c:axId val="61245928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57720"/>
        <c:crosses val="autoZero"/>
        <c:crossBetween val="midCat"/>
        <c:majorUnit val="2"/>
      </c:valAx>
      <c:valAx>
        <c:axId val="612457720"/>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59288"/>
        <c:crosses val="autoZero"/>
        <c:crossBetween val="midCat"/>
      </c:valAx>
      <c:spPr>
        <a:solidFill>
          <a:schemeClr val="bg2"/>
        </a:solidFill>
        <a:ln>
          <a:solidFill>
            <a:schemeClr val="tx1"/>
          </a:solidFill>
        </a:ln>
      </c:spPr>
    </c:plotArea>
    <c:legend>
      <c:legendPos val="r"/>
      <c:layout>
        <c:manualLayout>
          <c:xMode val="edge"/>
          <c:yMode val="edge"/>
          <c:x val="0.1614378788934569"/>
          <c:y val="9.6684164479440088E-2"/>
          <c:w val="0.31678558985436556"/>
          <c:h val="0.15657292838395201"/>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N with 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Sheet1!$B$2:$B$10</c:f>
              <c:numCache>
                <c:formatCode>General</c:formatCode>
                <c:ptCount val="9"/>
                <c:pt idx="0">
                  <c:v>1</c:v>
                </c:pt>
                <c:pt idx="1">
                  <c:v>2</c:v>
                </c:pt>
                <c:pt idx="2">
                  <c:v>4</c:v>
                </c:pt>
                <c:pt idx="3">
                  <c:v>1</c:v>
                </c:pt>
                <c:pt idx="4">
                  <c:v>1</c:v>
                </c:pt>
                <c:pt idx="5">
                  <c:v>1</c:v>
                </c:pt>
                <c:pt idx="6">
                  <c:v>3</c:v>
                </c:pt>
                <c:pt idx="7">
                  <c:v>0</c:v>
                </c:pt>
                <c:pt idx="8">
                  <c:v>1</c:v>
                </c:pt>
              </c:numCache>
            </c:numRef>
          </c:val>
        </c:ser>
        <c:ser>
          <c:idx val="1"/>
          <c:order val="1"/>
          <c:tx>
            <c:strRef>
              <c:f>Sheet1!$C$1</c:f>
              <c:strCache>
                <c:ptCount val="1"/>
                <c:pt idx="0">
                  <c:v>N with 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Sheet1!$C$2:$C$10</c:f>
              <c:numCache>
                <c:formatCode>General</c:formatCode>
                <c:ptCount val="9"/>
                <c:pt idx="0">
                  <c:v>0</c:v>
                </c:pt>
                <c:pt idx="1">
                  <c:v>0</c:v>
                </c:pt>
                <c:pt idx="2">
                  <c:v>0</c:v>
                </c:pt>
                <c:pt idx="3">
                  <c:v>0</c:v>
                </c:pt>
                <c:pt idx="4">
                  <c:v>0</c:v>
                </c:pt>
                <c:pt idx="5">
                  <c:v>1</c:v>
                </c:pt>
                <c:pt idx="6">
                  <c:v>0</c:v>
                </c:pt>
                <c:pt idx="7">
                  <c:v>0</c:v>
                </c:pt>
                <c:pt idx="8">
                  <c:v>1</c:v>
                </c:pt>
              </c:numCache>
            </c:numRef>
          </c:val>
        </c:ser>
        <c:dLbls>
          <c:showLegendKey val="0"/>
          <c:showVal val="0"/>
          <c:showCatName val="0"/>
          <c:showSerName val="0"/>
          <c:showPercent val="0"/>
          <c:showBubbleSize val="0"/>
        </c:dLbls>
        <c:gapWidth val="35"/>
        <c:overlap val="100"/>
        <c:axId val="612463600"/>
        <c:axId val="612478888"/>
      </c:barChart>
      <c:lineChart>
        <c:grouping val="standard"/>
        <c:varyColors val="0"/>
        <c:ser>
          <c:idx val="2"/>
          <c:order val="2"/>
          <c:tx>
            <c:strRef>
              <c:f>Sheet1!$D$1</c:f>
              <c:strCache>
                <c:ptCount val="1"/>
                <c:pt idx="0">
                  <c:v> % with EGF</c:v>
                </c:pt>
              </c:strCache>
            </c:strRef>
          </c:tx>
          <c:spPr>
            <a:ln w="47625">
              <a:solidFill>
                <a:srgbClr val="FF9900"/>
              </a:solidFill>
            </a:ln>
          </c:spPr>
          <c:marker>
            <c:symbol val="none"/>
          </c:marker>
          <c:cat>
            <c:numRef>
              <c:f>Sheet1!$A$2:$A$10</c:f>
              <c:numCache>
                <c:formatCode>General</c:formatCode>
                <c:ptCount val="9"/>
                <c:pt idx="0">
                  <c:v>2005</c:v>
                </c:pt>
                <c:pt idx="1">
                  <c:v>2006</c:v>
                </c:pt>
                <c:pt idx="2">
                  <c:v>2007</c:v>
                </c:pt>
                <c:pt idx="3">
                  <c:v>2008</c:v>
                </c:pt>
                <c:pt idx="4">
                  <c:v>2009</c:v>
                </c:pt>
                <c:pt idx="5">
                  <c:v>2010</c:v>
                </c:pt>
                <c:pt idx="6">
                  <c:v>2011</c:v>
                </c:pt>
                <c:pt idx="7">
                  <c:v>2012</c:v>
                </c:pt>
                <c:pt idx="8">
                  <c:v>2013</c:v>
                </c:pt>
              </c:numCache>
            </c:numRef>
          </c:cat>
          <c:val>
            <c:numRef>
              <c:f>Sheet1!$D$2:$D$10</c:f>
              <c:numCache>
                <c:formatCode>General</c:formatCode>
                <c:ptCount val="9"/>
                <c:pt idx="0">
                  <c:v>1.0989000000000001E-2</c:v>
                </c:pt>
                <c:pt idx="1">
                  <c:v>2.1052999999999999E-2</c:v>
                </c:pt>
                <c:pt idx="2">
                  <c:v>0.04</c:v>
                </c:pt>
                <c:pt idx="3">
                  <c:v>9.5239999999999995E-3</c:v>
                </c:pt>
                <c:pt idx="4">
                  <c:v>8.4749999999999999E-3</c:v>
                </c:pt>
                <c:pt idx="5">
                  <c:v>1.7240999999999999E-2</c:v>
                </c:pt>
                <c:pt idx="6">
                  <c:v>3.0009000000000001E-2</c:v>
                </c:pt>
                <c:pt idx="7">
                  <c:v>0</c:v>
                </c:pt>
                <c:pt idx="8">
                  <c:v>1.7547E-2</c:v>
                </c:pt>
              </c:numCache>
            </c:numRef>
          </c:val>
          <c:smooth val="0"/>
        </c:ser>
        <c:dLbls>
          <c:showLegendKey val="0"/>
          <c:showVal val="0"/>
          <c:showCatName val="0"/>
          <c:showSerName val="0"/>
          <c:showPercent val="0"/>
          <c:showBubbleSize val="0"/>
        </c:dLbls>
        <c:marker val="1"/>
        <c:smooth val="0"/>
        <c:axId val="612480456"/>
        <c:axId val="612475752"/>
      </c:lineChart>
      <c:catAx>
        <c:axId val="612463600"/>
        <c:scaling>
          <c:orientation val="minMax"/>
        </c:scaling>
        <c:delete val="0"/>
        <c:axPos val="b"/>
        <c:numFmt formatCode="General" sourceLinked="1"/>
        <c:majorTickMark val="out"/>
        <c:minorTickMark val="none"/>
        <c:tickLblPos val="nextTo"/>
        <c:txPr>
          <a:bodyPr rot="0"/>
          <a:lstStyle/>
          <a:p>
            <a:pPr>
              <a:defRPr sz="1200" b="1"/>
            </a:pPr>
            <a:endParaRPr lang="en-US"/>
          </a:p>
        </c:txPr>
        <c:crossAx val="612478888"/>
        <c:crosses val="autoZero"/>
        <c:auto val="1"/>
        <c:lblAlgn val="ctr"/>
        <c:lblOffset val="100"/>
        <c:noMultiLvlLbl val="0"/>
      </c:catAx>
      <c:valAx>
        <c:axId val="612478888"/>
        <c:scaling>
          <c:orientation val="minMax"/>
          <c:max val="10"/>
        </c:scaling>
        <c:delete val="0"/>
        <c:axPos val="l"/>
        <c:majorGridlines>
          <c:spPr>
            <a:ln>
              <a:prstDash val="sysDash"/>
            </a:ln>
          </c:spPr>
        </c:majorGridlines>
        <c:title>
          <c:tx>
            <c:rich>
              <a:bodyPr rot="-5400000" vert="horz"/>
              <a:lstStyle/>
              <a:p>
                <a:pPr>
                  <a:defRPr sz="1700"/>
                </a:pPr>
                <a:r>
                  <a:rPr lang="en-US" sz="1700" dirty="0" smtClean="0"/>
                  <a:t>N with EGF</a:t>
                </a:r>
                <a:endParaRPr lang="en-US" sz="1700" dirty="0"/>
              </a:p>
            </c:rich>
          </c:tx>
          <c:layout>
            <c:manualLayout>
              <c:xMode val="edge"/>
              <c:yMode val="edge"/>
              <c:x val="1.9174041297935103E-2"/>
              <c:y val="0.37452024439568005"/>
            </c:manualLayout>
          </c:layout>
          <c:overlay val="0"/>
        </c:title>
        <c:numFmt formatCode="General" sourceLinked="0"/>
        <c:majorTickMark val="out"/>
        <c:minorTickMark val="none"/>
        <c:tickLblPos val="nextTo"/>
        <c:txPr>
          <a:bodyPr/>
          <a:lstStyle/>
          <a:p>
            <a:pPr>
              <a:defRPr sz="1500" b="1"/>
            </a:pPr>
            <a:endParaRPr lang="en-US"/>
          </a:p>
        </c:txPr>
        <c:crossAx val="612463600"/>
        <c:crosses val="autoZero"/>
        <c:crossBetween val="between"/>
      </c:valAx>
      <c:valAx>
        <c:axId val="612475752"/>
        <c:scaling>
          <c:orientation val="minMax"/>
          <c:max val="0.1"/>
        </c:scaling>
        <c:delete val="0"/>
        <c:axPos val="r"/>
        <c:title>
          <c:tx>
            <c:rich>
              <a:bodyPr/>
              <a:lstStyle/>
              <a:p>
                <a:pPr>
                  <a:defRPr sz="1700"/>
                </a:pPr>
                <a:r>
                  <a:rPr lang="en-US" sz="1700" dirty="0" smtClean="0"/>
                  <a:t>Overall % with EGF</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2480456"/>
        <c:crosses val="max"/>
        <c:crossBetween val="between"/>
      </c:valAx>
      <c:catAx>
        <c:axId val="612480456"/>
        <c:scaling>
          <c:orientation val="minMax"/>
        </c:scaling>
        <c:delete val="1"/>
        <c:axPos val="b"/>
        <c:numFmt formatCode="General" sourceLinked="1"/>
        <c:majorTickMark val="out"/>
        <c:minorTickMark val="none"/>
        <c:tickLblPos val="nextTo"/>
        <c:crossAx val="612475752"/>
        <c:crosses val="autoZero"/>
        <c:auto val="1"/>
        <c:lblAlgn val="ctr"/>
        <c:lblOffset val="100"/>
        <c:noMultiLvlLbl val="0"/>
      </c:catAx>
      <c:spPr>
        <a:solidFill>
          <a:schemeClr val="bg2"/>
        </a:solidFill>
        <a:ln>
          <a:solidFill>
            <a:schemeClr val="tx1"/>
          </a:solidFill>
        </a:ln>
      </c:spPr>
    </c:plotArea>
    <c:legend>
      <c:legendPos val="t"/>
      <c:layout>
        <c:manualLayout>
          <c:xMode val="edge"/>
          <c:yMode val="edge"/>
          <c:x val="0.20630269667618981"/>
          <c:y val="1.6393442622950821E-2"/>
          <c:w val="0.60828455624462874"/>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2005-2007 (N=301)</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6.6449999999999999E-3</c:v>
                </c:pt>
                <c:pt idx="2">
                  <c:v>6.6449999999999999E-3</c:v>
                </c:pt>
                <c:pt idx="3">
                  <c:v>9.9670000000000002E-3</c:v>
                </c:pt>
                <c:pt idx="4">
                  <c:v>9.9670000000000002E-3</c:v>
                </c:pt>
                <c:pt idx="5">
                  <c:v>9.9670000000000002E-3</c:v>
                </c:pt>
                <c:pt idx="6">
                  <c:v>9.9670000000000002E-3</c:v>
                </c:pt>
                <c:pt idx="7">
                  <c:v>9.9670000000000002E-3</c:v>
                </c:pt>
                <c:pt idx="8">
                  <c:v>9.9670000000000002E-3</c:v>
                </c:pt>
                <c:pt idx="9">
                  <c:v>9.9670000000000002E-3</c:v>
                </c:pt>
                <c:pt idx="10">
                  <c:v>9.9670000000000002E-3</c:v>
                </c:pt>
                <c:pt idx="11">
                  <c:v>9.9670000000000002E-3</c:v>
                </c:pt>
                <c:pt idx="12">
                  <c:v>9.9670000000000002E-3</c:v>
                </c:pt>
                <c:pt idx="13">
                  <c:v>9.9670000000000002E-3</c:v>
                </c:pt>
                <c:pt idx="14">
                  <c:v>9.9670000000000002E-3</c:v>
                </c:pt>
                <c:pt idx="15">
                  <c:v>9.9670000000000002E-3</c:v>
                </c:pt>
                <c:pt idx="16">
                  <c:v>9.9670000000000002E-3</c:v>
                </c:pt>
                <c:pt idx="17">
                  <c:v>9.9670000000000002E-3</c:v>
                </c:pt>
                <c:pt idx="18">
                  <c:v>9.9670000000000002E-3</c:v>
                </c:pt>
                <c:pt idx="19">
                  <c:v>9.9670000000000002E-3</c:v>
                </c:pt>
                <c:pt idx="20">
                  <c:v>1.3289E-2</c:v>
                </c:pt>
                <c:pt idx="21">
                  <c:v>1.3289E-2</c:v>
                </c:pt>
                <c:pt idx="22">
                  <c:v>1.3289E-2</c:v>
                </c:pt>
                <c:pt idx="23">
                  <c:v>1.3289E-2</c:v>
                </c:pt>
                <c:pt idx="24">
                  <c:v>1.3289E-2</c:v>
                </c:pt>
                <c:pt idx="25">
                  <c:v>1.3289E-2</c:v>
                </c:pt>
                <c:pt idx="26">
                  <c:v>1.6611000000000001E-2</c:v>
                </c:pt>
                <c:pt idx="27">
                  <c:v>1.6611000000000001E-2</c:v>
                </c:pt>
                <c:pt idx="28">
                  <c:v>2.3255999999999999E-2</c:v>
                </c:pt>
                <c:pt idx="29">
                  <c:v>2.3255999999999999E-2</c:v>
                </c:pt>
                <c:pt idx="30">
                  <c:v>2.3255999999999999E-2</c:v>
                </c:pt>
              </c:numCache>
            </c:numRef>
          </c:yVal>
          <c:smooth val="0"/>
        </c:ser>
        <c:ser>
          <c:idx val="1"/>
          <c:order val="1"/>
          <c:tx>
            <c:strRef>
              <c:f>Sheet1!$C$1</c:f>
              <c:strCache>
                <c:ptCount val="1"/>
                <c:pt idx="0">
                  <c:v>2008-2013 (N=675)</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0</c:v>
                </c:pt>
                <c:pt idx="2">
                  <c:v>1.4809999999999999E-3</c:v>
                </c:pt>
                <c:pt idx="3">
                  <c:v>4.4489999999999998E-3</c:v>
                </c:pt>
                <c:pt idx="4">
                  <c:v>4.4489999999999998E-3</c:v>
                </c:pt>
                <c:pt idx="5">
                  <c:v>4.4489999999999998E-3</c:v>
                </c:pt>
                <c:pt idx="6">
                  <c:v>4.4489999999999998E-3</c:v>
                </c:pt>
                <c:pt idx="7">
                  <c:v>4.4489999999999998E-3</c:v>
                </c:pt>
                <c:pt idx="8">
                  <c:v>5.9350000000000002E-3</c:v>
                </c:pt>
                <c:pt idx="9">
                  <c:v>7.4209999999999996E-3</c:v>
                </c:pt>
                <c:pt idx="10">
                  <c:v>7.4209999999999996E-3</c:v>
                </c:pt>
                <c:pt idx="11">
                  <c:v>7.4209999999999996E-3</c:v>
                </c:pt>
                <c:pt idx="12">
                  <c:v>7.4209999999999996E-3</c:v>
                </c:pt>
                <c:pt idx="13">
                  <c:v>7.4209999999999996E-3</c:v>
                </c:pt>
                <c:pt idx="14">
                  <c:v>8.9090000000000003E-3</c:v>
                </c:pt>
                <c:pt idx="15">
                  <c:v>8.9090000000000003E-3</c:v>
                </c:pt>
                <c:pt idx="16">
                  <c:v>8.9090000000000003E-3</c:v>
                </c:pt>
                <c:pt idx="17">
                  <c:v>1.0402E-2</c:v>
                </c:pt>
                <c:pt idx="18">
                  <c:v>1.0402E-2</c:v>
                </c:pt>
                <c:pt idx="19">
                  <c:v>1.3391999999999999E-2</c:v>
                </c:pt>
                <c:pt idx="20">
                  <c:v>1.3391999999999999E-2</c:v>
                </c:pt>
                <c:pt idx="21">
                  <c:v>1.3391999999999999E-2</c:v>
                </c:pt>
                <c:pt idx="22">
                  <c:v>1.3391999999999999E-2</c:v>
                </c:pt>
                <c:pt idx="23">
                  <c:v>1.3391999999999999E-2</c:v>
                </c:pt>
                <c:pt idx="24">
                  <c:v>1.3391999999999999E-2</c:v>
                </c:pt>
                <c:pt idx="25">
                  <c:v>1.3391999999999999E-2</c:v>
                </c:pt>
                <c:pt idx="26">
                  <c:v>1.489E-2</c:v>
                </c:pt>
                <c:pt idx="27">
                  <c:v>1.489E-2</c:v>
                </c:pt>
                <c:pt idx="28">
                  <c:v>1.489E-2</c:v>
                </c:pt>
                <c:pt idx="29">
                  <c:v>1.489E-2</c:v>
                </c:pt>
                <c:pt idx="30">
                  <c:v>1.9383000000000001E-2</c:v>
                </c:pt>
              </c:numCache>
            </c:numRef>
          </c:yVal>
          <c:smooth val="0"/>
        </c:ser>
        <c:dLbls>
          <c:showLegendKey val="0"/>
          <c:showVal val="0"/>
          <c:showCatName val="0"/>
          <c:showSerName val="0"/>
          <c:showPercent val="0"/>
          <c:showBubbleSize val="0"/>
        </c:dLbls>
        <c:axId val="612471440"/>
        <c:axId val="612464776"/>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(2005-2007)</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1.371E-3</c:v>
                      </c:pt>
                      <c:pt idx="2">
                        <c:v>1.371E-3</c:v>
                      </c:pt>
                      <c:pt idx="3">
                        <c:v>2.8040000000000001E-3</c:v>
                      </c:pt>
                      <c:pt idx="4">
                        <c:v>2.8040000000000001E-3</c:v>
                      </c:pt>
                      <c:pt idx="5">
                        <c:v>2.8040000000000001E-3</c:v>
                      </c:pt>
                      <c:pt idx="6">
                        <c:v>2.8040000000000001E-3</c:v>
                      </c:pt>
                      <c:pt idx="7">
                        <c:v>2.8040000000000001E-3</c:v>
                      </c:pt>
                      <c:pt idx="8">
                        <c:v>2.8040000000000001E-3</c:v>
                      </c:pt>
                      <c:pt idx="9">
                        <c:v>2.8040000000000001E-3</c:v>
                      </c:pt>
                      <c:pt idx="10">
                        <c:v>2.8040000000000001E-3</c:v>
                      </c:pt>
                      <c:pt idx="11">
                        <c:v>2.8040000000000001E-3</c:v>
                      </c:pt>
                      <c:pt idx="12">
                        <c:v>2.8040000000000001E-3</c:v>
                      </c:pt>
                      <c:pt idx="13">
                        <c:v>2.8040000000000001E-3</c:v>
                      </c:pt>
                      <c:pt idx="14">
                        <c:v>2.8040000000000001E-3</c:v>
                      </c:pt>
                      <c:pt idx="15">
                        <c:v>2.8040000000000001E-3</c:v>
                      </c:pt>
                      <c:pt idx="16">
                        <c:v>2.8040000000000001E-3</c:v>
                      </c:pt>
                      <c:pt idx="17">
                        <c:v>2.8040000000000001E-3</c:v>
                      </c:pt>
                      <c:pt idx="18">
                        <c:v>2.8040000000000001E-3</c:v>
                      </c:pt>
                      <c:pt idx="19">
                        <c:v>2.8040000000000001E-3</c:v>
                      </c:pt>
                      <c:pt idx="20">
                        <c:v>4.4879999999999998E-3</c:v>
                      </c:pt>
                      <c:pt idx="21">
                        <c:v>4.4879999999999998E-3</c:v>
                      </c:pt>
                      <c:pt idx="22">
                        <c:v>4.4879999999999998E-3</c:v>
                      </c:pt>
                      <c:pt idx="23">
                        <c:v>4.4879999999999998E-3</c:v>
                      </c:pt>
                      <c:pt idx="24">
                        <c:v>4.4879999999999998E-3</c:v>
                      </c:pt>
                      <c:pt idx="25">
                        <c:v>4.4879999999999998E-3</c:v>
                      </c:pt>
                      <c:pt idx="26">
                        <c:v>6.3379999999999999E-3</c:v>
                      </c:pt>
                      <c:pt idx="27">
                        <c:v>6.3379999999999999E-3</c:v>
                      </c:pt>
                      <c:pt idx="28">
                        <c:v>1.0416999999999999E-2</c:v>
                      </c:pt>
                      <c:pt idx="29">
                        <c:v>1.0416999999999999E-2</c:v>
                      </c:pt>
                      <c:pt idx="30">
                        <c:v>1.0416999999999999E-2</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(2008-2013)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0</c:v>
                      </c:pt>
                      <c:pt idx="2">
                        <c:v>1.5200000000000001E-4</c:v>
                      </c:pt>
                      <c:pt idx="3">
                        <c:v>1.274E-3</c:v>
                      </c:pt>
                      <c:pt idx="4">
                        <c:v>1.274E-3</c:v>
                      </c:pt>
                      <c:pt idx="5">
                        <c:v>1.274E-3</c:v>
                      </c:pt>
                      <c:pt idx="6">
                        <c:v>1.274E-3</c:v>
                      </c:pt>
                      <c:pt idx="7">
                        <c:v>1.274E-3</c:v>
                      </c:pt>
                      <c:pt idx="8">
                        <c:v>2.0330000000000001E-3</c:v>
                      </c:pt>
                      <c:pt idx="9">
                        <c:v>2.8649999999999999E-3</c:v>
                      </c:pt>
                      <c:pt idx="10">
                        <c:v>2.8649999999999999E-3</c:v>
                      </c:pt>
                      <c:pt idx="11">
                        <c:v>2.8649999999999999E-3</c:v>
                      </c:pt>
                      <c:pt idx="12">
                        <c:v>2.8649999999999999E-3</c:v>
                      </c:pt>
                      <c:pt idx="13">
                        <c:v>2.8649999999999999E-3</c:v>
                      </c:pt>
                      <c:pt idx="14">
                        <c:v>3.7529999999999998E-3</c:v>
                      </c:pt>
                      <c:pt idx="15">
                        <c:v>3.7529999999999998E-3</c:v>
                      </c:pt>
                      <c:pt idx="16">
                        <c:v>3.7529999999999998E-3</c:v>
                      </c:pt>
                      <c:pt idx="17">
                        <c:v>4.6880000000000003E-3</c:v>
                      </c:pt>
                      <c:pt idx="18">
                        <c:v>4.6880000000000003E-3</c:v>
                      </c:pt>
                      <c:pt idx="19">
                        <c:v>6.6639999999999998E-3</c:v>
                      </c:pt>
                      <c:pt idx="20">
                        <c:v>6.6639999999999998E-3</c:v>
                      </c:pt>
                      <c:pt idx="21">
                        <c:v>6.6639999999999998E-3</c:v>
                      </c:pt>
                      <c:pt idx="22">
                        <c:v>6.6639999999999998E-3</c:v>
                      </c:pt>
                      <c:pt idx="23">
                        <c:v>6.6639999999999998E-3</c:v>
                      </c:pt>
                      <c:pt idx="24">
                        <c:v>6.6639999999999998E-3</c:v>
                      </c:pt>
                      <c:pt idx="25">
                        <c:v>6.6639999999999998E-3</c:v>
                      </c:pt>
                      <c:pt idx="26">
                        <c:v>7.6920000000000001E-3</c:v>
                      </c:pt>
                      <c:pt idx="27">
                        <c:v>7.6920000000000001E-3</c:v>
                      </c:pt>
                      <c:pt idx="28">
                        <c:v>7.6920000000000001E-3</c:v>
                      </c:pt>
                      <c:pt idx="29">
                        <c:v>7.6920000000000001E-3</c:v>
                      </c:pt>
                      <c:pt idx="30">
                        <c:v>1.091E-2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(2005-2007)</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2.2068000000000001E-2</c:v>
                      </c:pt>
                      <c:pt idx="2">
                        <c:v>2.2068000000000001E-2</c:v>
                      </c:pt>
                      <c:pt idx="3">
                        <c:v>2.6943999999999999E-2</c:v>
                      </c:pt>
                      <c:pt idx="4">
                        <c:v>2.6943999999999999E-2</c:v>
                      </c:pt>
                      <c:pt idx="5">
                        <c:v>2.6943999999999999E-2</c:v>
                      </c:pt>
                      <c:pt idx="6">
                        <c:v>2.6943999999999999E-2</c:v>
                      </c:pt>
                      <c:pt idx="7">
                        <c:v>2.6943999999999999E-2</c:v>
                      </c:pt>
                      <c:pt idx="8">
                        <c:v>2.6943999999999999E-2</c:v>
                      </c:pt>
                      <c:pt idx="9">
                        <c:v>2.6943999999999999E-2</c:v>
                      </c:pt>
                      <c:pt idx="10">
                        <c:v>2.6943999999999999E-2</c:v>
                      </c:pt>
                      <c:pt idx="11">
                        <c:v>2.6943999999999999E-2</c:v>
                      </c:pt>
                      <c:pt idx="12">
                        <c:v>2.6943999999999999E-2</c:v>
                      </c:pt>
                      <c:pt idx="13">
                        <c:v>2.6943999999999999E-2</c:v>
                      </c:pt>
                      <c:pt idx="14">
                        <c:v>2.6943999999999999E-2</c:v>
                      </c:pt>
                      <c:pt idx="15">
                        <c:v>2.6943999999999999E-2</c:v>
                      </c:pt>
                      <c:pt idx="16">
                        <c:v>2.6943999999999999E-2</c:v>
                      </c:pt>
                      <c:pt idx="17">
                        <c:v>2.6943999999999999E-2</c:v>
                      </c:pt>
                      <c:pt idx="18">
                        <c:v>2.6943999999999999E-2</c:v>
                      </c:pt>
                      <c:pt idx="19">
                        <c:v>2.6943999999999999E-2</c:v>
                      </c:pt>
                      <c:pt idx="20">
                        <c:v>3.1643999999999999E-2</c:v>
                      </c:pt>
                      <c:pt idx="21">
                        <c:v>3.1643999999999999E-2</c:v>
                      </c:pt>
                      <c:pt idx="22">
                        <c:v>3.1643999999999999E-2</c:v>
                      </c:pt>
                      <c:pt idx="23">
                        <c:v>3.1643999999999999E-2</c:v>
                      </c:pt>
                      <c:pt idx="24">
                        <c:v>3.1643999999999999E-2</c:v>
                      </c:pt>
                      <c:pt idx="25">
                        <c:v>3.1643999999999999E-2</c:v>
                      </c:pt>
                      <c:pt idx="26">
                        <c:v>3.6240000000000001E-2</c:v>
                      </c:pt>
                      <c:pt idx="27">
                        <c:v>3.6240000000000001E-2</c:v>
                      </c:pt>
                      <c:pt idx="28">
                        <c:v>4.5076999999999999E-2</c:v>
                      </c:pt>
                      <c:pt idx="29">
                        <c:v>4.5076999999999999E-2</c:v>
                      </c:pt>
                      <c:pt idx="30">
                        <c:v>4.5076999999999999E-2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(2008-2013)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0</c:v>
                      </c:pt>
                      <c:pt idx="2">
                        <c:v>7.9970000000000006E-3</c:v>
                      </c:pt>
                      <c:pt idx="3">
                        <c:v>1.2284E-2</c:v>
                      </c:pt>
                      <c:pt idx="4">
                        <c:v>1.2284E-2</c:v>
                      </c:pt>
                      <c:pt idx="5">
                        <c:v>1.2284E-2</c:v>
                      </c:pt>
                      <c:pt idx="6">
                        <c:v>1.2284E-2</c:v>
                      </c:pt>
                      <c:pt idx="7">
                        <c:v>1.2284E-2</c:v>
                      </c:pt>
                      <c:pt idx="8">
                        <c:v>1.4397999999999999E-2</c:v>
                      </c:pt>
                      <c:pt idx="9">
                        <c:v>1.6468E-2</c:v>
                      </c:pt>
                      <c:pt idx="10">
                        <c:v>1.6468E-2</c:v>
                      </c:pt>
                      <c:pt idx="11">
                        <c:v>1.6468E-2</c:v>
                      </c:pt>
                      <c:pt idx="12">
                        <c:v>1.6468E-2</c:v>
                      </c:pt>
                      <c:pt idx="13">
                        <c:v>1.6468E-2</c:v>
                      </c:pt>
                      <c:pt idx="14">
                        <c:v>1.8502000000000001E-2</c:v>
                      </c:pt>
                      <c:pt idx="15">
                        <c:v>1.8502000000000001E-2</c:v>
                      </c:pt>
                      <c:pt idx="16">
                        <c:v>1.8502000000000001E-2</c:v>
                      </c:pt>
                      <c:pt idx="17">
                        <c:v>2.0503E-2</c:v>
                      </c:pt>
                      <c:pt idx="18">
                        <c:v>2.0503E-2</c:v>
                      </c:pt>
                      <c:pt idx="19">
                        <c:v>2.4421999999999999E-2</c:v>
                      </c:pt>
                      <c:pt idx="20">
                        <c:v>2.4421999999999999E-2</c:v>
                      </c:pt>
                      <c:pt idx="21">
                        <c:v>2.4421999999999999E-2</c:v>
                      </c:pt>
                      <c:pt idx="22">
                        <c:v>2.4421999999999999E-2</c:v>
                      </c:pt>
                      <c:pt idx="23">
                        <c:v>2.4421999999999999E-2</c:v>
                      </c:pt>
                      <c:pt idx="24">
                        <c:v>2.4421999999999999E-2</c:v>
                      </c:pt>
                      <c:pt idx="25">
                        <c:v>2.4421999999999999E-2</c:v>
                      </c:pt>
                      <c:pt idx="26">
                        <c:v>2.6352E-2</c:v>
                      </c:pt>
                      <c:pt idx="27">
                        <c:v>2.6352E-2</c:v>
                      </c:pt>
                      <c:pt idx="28">
                        <c:v>2.6352E-2</c:v>
                      </c:pt>
                      <c:pt idx="29">
                        <c:v>2.6352E-2</c:v>
                      </c:pt>
                      <c:pt idx="30">
                        <c:v>3.2007000000000001E-2</c:v>
                      </c:pt>
                    </c:numCache>
                  </c:numRef>
                </c:yVal>
                <c:smooth val="0"/>
              </c15:ser>
            </c15:filteredScatterSeries>
          </c:ext>
        </c:extLst>
      </c:scatterChart>
      <c:valAx>
        <c:axId val="61247144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64776"/>
        <c:crosses val="autoZero"/>
        <c:crossBetween val="midCat"/>
        <c:majorUnit val="2"/>
      </c:valAx>
      <c:valAx>
        <c:axId val="612464776"/>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71440"/>
        <c:crosses val="autoZero"/>
        <c:crossBetween val="midCat"/>
      </c:valAx>
      <c:spPr>
        <a:solidFill>
          <a:schemeClr val="bg2"/>
        </a:solidFill>
        <a:ln>
          <a:solidFill>
            <a:schemeClr val="tx1"/>
          </a:solidFill>
        </a:ln>
      </c:spPr>
    </c:plotArea>
    <c:legend>
      <c:legendPos val="r"/>
      <c:layout>
        <c:manualLayout>
          <c:xMode val="edge"/>
          <c:yMode val="edge"/>
          <c:x val="0.11633463405569883"/>
          <c:y val="7.7623864324651709E-2"/>
          <c:w val="0.34414489118063779"/>
          <c:h val="0.15431940238239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Cystic Fibrosis (N=551)</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3.63E-3</c:v>
                </c:pt>
                <c:pt idx="2">
                  <c:v>5.4450000000000002E-3</c:v>
                </c:pt>
                <c:pt idx="3">
                  <c:v>9.0740000000000005E-3</c:v>
                </c:pt>
                <c:pt idx="4">
                  <c:v>9.0740000000000005E-3</c:v>
                </c:pt>
                <c:pt idx="5">
                  <c:v>9.0740000000000005E-3</c:v>
                </c:pt>
                <c:pt idx="6">
                  <c:v>9.0740000000000005E-3</c:v>
                </c:pt>
                <c:pt idx="7">
                  <c:v>9.0740000000000005E-3</c:v>
                </c:pt>
                <c:pt idx="8">
                  <c:v>9.0740000000000005E-3</c:v>
                </c:pt>
                <c:pt idx="9">
                  <c:v>9.0740000000000005E-3</c:v>
                </c:pt>
                <c:pt idx="10">
                  <c:v>9.0740000000000005E-3</c:v>
                </c:pt>
                <c:pt idx="11">
                  <c:v>9.0740000000000005E-3</c:v>
                </c:pt>
                <c:pt idx="12">
                  <c:v>9.0740000000000005E-3</c:v>
                </c:pt>
                <c:pt idx="13">
                  <c:v>9.0740000000000005E-3</c:v>
                </c:pt>
                <c:pt idx="14">
                  <c:v>9.0740000000000005E-3</c:v>
                </c:pt>
                <c:pt idx="15">
                  <c:v>9.0740000000000005E-3</c:v>
                </c:pt>
                <c:pt idx="16">
                  <c:v>9.0740000000000005E-3</c:v>
                </c:pt>
                <c:pt idx="17">
                  <c:v>9.0740000000000005E-3</c:v>
                </c:pt>
                <c:pt idx="18">
                  <c:v>9.0740000000000005E-3</c:v>
                </c:pt>
                <c:pt idx="19">
                  <c:v>1.09E-2</c:v>
                </c:pt>
                <c:pt idx="20">
                  <c:v>1.09E-2</c:v>
                </c:pt>
                <c:pt idx="21">
                  <c:v>1.09E-2</c:v>
                </c:pt>
                <c:pt idx="22">
                  <c:v>1.09E-2</c:v>
                </c:pt>
                <c:pt idx="23">
                  <c:v>1.09E-2</c:v>
                </c:pt>
                <c:pt idx="24">
                  <c:v>1.09E-2</c:v>
                </c:pt>
                <c:pt idx="25">
                  <c:v>1.09E-2</c:v>
                </c:pt>
                <c:pt idx="26">
                  <c:v>1.09E-2</c:v>
                </c:pt>
                <c:pt idx="27">
                  <c:v>1.09E-2</c:v>
                </c:pt>
                <c:pt idx="28">
                  <c:v>1.09E-2</c:v>
                </c:pt>
                <c:pt idx="29">
                  <c:v>1.09E-2</c:v>
                </c:pt>
                <c:pt idx="30">
                  <c:v>1.2728E-2</c:v>
                </c:pt>
              </c:numCache>
            </c:numRef>
          </c:yVal>
          <c:smooth val="0"/>
        </c:ser>
        <c:ser>
          <c:idx val="1"/>
          <c:order val="1"/>
          <c:tx>
            <c:strRef>
              <c:f>Sheet1!$C$1</c:f>
              <c:strCache>
                <c:ptCount val="1"/>
                <c:pt idx="0">
                  <c:v>Non-Cystic Fibrosis  (N=357)</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0</c:v>
                </c:pt>
                <c:pt idx="2">
                  <c:v>0</c:v>
                </c:pt>
                <c:pt idx="3">
                  <c:v>2.8089999999999999E-3</c:v>
                </c:pt>
                <c:pt idx="4">
                  <c:v>2.8089999999999999E-3</c:v>
                </c:pt>
                <c:pt idx="5">
                  <c:v>2.8089999999999999E-3</c:v>
                </c:pt>
                <c:pt idx="6">
                  <c:v>2.8089999999999999E-3</c:v>
                </c:pt>
                <c:pt idx="7">
                  <c:v>2.8089999999999999E-3</c:v>
                </c:pt>
                <c:pt idx="8">
                  <c:v>5.6179999999999997E-3</c:v>
                </c:pt>
                <c:pt idx="9">
                  <c:v>8.4270000000000005E-3</c:v>
                </c:pt>
                <c:pt idx="10">
                  <c:v>8.4270000000000005E-3</c:v>
                </c:pt>
                <c:pt idx="11">
                  <c:v>8.4270000000000005E-3</c:v>
                </c:pt>
                <c:pt idx="12">
                  <c:v>8.4270000000000005E-3</c:v>
                </c:pt>
                <c:pt idx="13">
                  <c:v>8.4270000000000005E-3</c:v>
                </c:pt>
                <c:pt idx="14">
                  <c:v>8.4270000000000005E-3</c:v>
                </c:pt>
                <c:pt idx="15">
                  <c:v>8.4270000000000005E-3</c:v>
                </c:pt>
                <c:pt idx="16">
                  <c:v>8.4270000000000005E-3</c:v>
                </c:pt>
                <c:pt idx="17">
                  <c:v>8.4270000000000005E-3</c:v>
                </c:pt>
                <c:pt idx="18">
                  <c:v>8.4270000000000005E-3</c:v>
                </c:pt>
                <c:pt idx="19">
                  <c:v>1.1253000000000001E-2</c:v>
                </c:pt>
                <c:pt idx="20">
                  <c:v>1.4079E-2</c:v>
                </c:pt>
                <c:pt idx="21">
                  <c:v>1.4079E-2</c:v>
                </c:pt>
                <c:pt idx="22">
                  <c:v>1.4079E-2</c:v>
                </c:pt>
                <c:pt idx="23">
                  <c:v>1.4079E-2</c:v>
                </c:pt>
                <c:pt idx="24">
                  <c:v>1.4079E-2</c:v>
                </c:pt>
                <c:pt idx="25">
                  <c:v>1.4079E-2</c:v>
                </c:pt>
                <c:pt idx="26">
                  <c:v>1.9730000000000001E-2</c:v>
                </c:pt>
                <c:pt idx="27">
                  <c:v>1.9730000000000001E-2</c:v>
                </c:pt>
                <c:pt idx="28">
                  <c:v>2.5381000000000001E-2</c:v>
                </c:pt>
                <c:pt idx="29">
                  <c:v>2.5381000000000001E-2</c:v>
                </c:pt>
                <c:pt idx="30">
                  <c:v>2.5381000000000001E-2</c:v>
                </c:pt>
              </c:numCache>
            </c:numRef>
          </c:yVal>
          <c:smooth val="0"/>
        </c:ser>
        <c:dLbls>
          <c:showLegendKey val="0"/>
          <c:showVal val="0"/>
          <c:showCatName val="0"/>
          <c:showSerName val="0"/>
          <c:showPercent val="0"/>
          <c:showBubbleSize val="0"/>
        </c:dLbls>
        <c:axId val="612482024"/>
        <c:axId val="612478496"/>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(Cystic Fibrosis )</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7.6199999999999998E-4</c:v>
                      </c:pt>
                      <c:pt idx="2">
                        <c:v>1.5529999999999999E-3</c:v>
                      </c:pt>
                      <c:pt idx="3">
                        <c:v>3.4940000000000001E-3</c:v>
                      </c:pt>
                      <c:pt idx="4">
                        <c:v>3.4940000000000001E-3</c:v>
                      </c:pt>
                      <c:pt idx="5">
                        <c:v>3.4940000000000001E-3</c:v>
                      </c:pt>
                      <c:pt idx="6">
                        <c:v>3.4940000000000001E-3</c:v>
                      </c:pt>
                      <c:pt idx="7">
                        <c:v>3.4940000000000001E-3</c:v>
                      </c:pt>
                      <c:pt idx="8">
                        <c:v>3.4940000000000001E-3</c:v>
                      </c:pt>
                      <c:pt idx="9">
                        <c:v>3.4940000000000001E-3</c:v>
                      </c:pt>
                      <c:pt idx="10">
                        <c:v>3.4940000000000001E-3</c:v>
                      </c:pt>
                      <c:pt idx="11">
                        <c:v>3.4940000000000001E-3</c:v>
                      </c:pt>
                      <c:pt idx="12">
                        <c:v>3.4940000000000001E-3</c:v>
                      </c:pt>
                      <c:pt idx="13">
                        <c:v>3.4940000000000001E-3</c:v>
                      </c:pt>
                      <c:pt idx="14">
                        <c:v>3.4940000000000001E-3</c:v>
                      </c:pt>
                      <c:pt idx="15">
                        <c:v>3.4940000000000001E-3</c:v>
                      </c:pt>
                      <c:pt idx="16">
                        <c:v>3.4940000000000001E-3</c:v>
                      </c:pt>
                      <c:pt idx="17">
                        <c:v>3.4940000000000001E-3</c:v>
                      </c:pt>
                      <c:pt idx="18">
                        <c:v>3.4940000000000001E-3</c:v>
                      </c:pt>
                      <c:pt idx="19">
                        <c:v>4.5820000000000001E-3</c:v>
                      </c:pt>
                      <c:pt idx="20">
                        <c:v>4.5820000000000001E-3</c:v>
                      </c:pt>
                      <c:pt idx="21">
                        <c:v>4.5820000000000001E-3</c:v>
                      </c:pt>
                      <c:pt idx="22">
                        <c:v>4.5820000000000001E-3</c:v>
                      </c:pt>
                      <c:pt idx="23">
                        <c:v>4.5820000000000001E-3</c:v>
                      </c:pt>
                      <c:pt idx="24">
                        <c:v>4.5820000000000001E-3</c:v>
                      </c:pt>
                      <c:pt idx="25">
                        <c:v>4.5820000000000001E-3</c:v>
                      </c:pt>
                      <c:pt idx="26">
                        <c:v>4.5820000000000001E-3</c:v>
                      </c:pt>
                      <c:pt idx="27">
                        <c:v>4.5820000000000001E-3</c:v>
                      </c:pt>
                      <c:pt idx="28">
                        <c:v>4.5820000000000001E-3</c:v>
                      </c:pt>
                      <c:pt idx="29">
                        <c:v>4.5820000000000001E-3</c:v>
                      </c:pt>
                      <c:pt idx="30">
                        <c:v>5.7250000000000001E-3</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(Non-Cystic Fibrosis )</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0</c:v>
                      </c:pt>
                      <c:pt idx="2">
                        <c:v>0</c:v>
                      </c:pt>
                      <c:pt idx="3">
                        <c:v>2.7599999999999999E-4</c:v>
                      </c:pt>
                      <c:pt idx="4">
                        <c:v>2.7599999999999999E-4</c:v>
                      </c:pt>
                      <c:pt idx="5">
                        <c:v>2.7599999999999999E-4</c:v>
                      </c:pt>
                      <c:pt idx="6">
                        <c:v>2.7599999999999999E-4</c:v>
                      </c:pt>
                      <c:pt idx="7">
                        <c:v>2.7599999999999999E-4</c:v>
                      </c:pt>
                      <c:pt idx="8">
                        <c:v>1.1620000000000001E-3</c:v>
                      </c:pt>
                      <c:pt idx="9">
                        <c:v>2.3760000000000001E-3</c:v>
                      </c:pt>
                      <c:pt idx="10">
                        <c:v>2.3760000000000001E-3</c:v>
                      </c:pt>
                      <c:pt idx="11">
                        <c:v>2.3760000000000001E-3</c:v>
                      </c:pt>
                      <c:pt idx="12">
                        <c:v>2.3760000000000001E-3</c:v>
                      </c:pt>
                      <c:pt idx="13">
                        <c:v>2.3760000000000001E-3</c:v>
                      </c:pt>
                      <c:pt idx="14">
                        <c:v>2.3760000000000001E-3</c:v>
                      </c:pt>
                      <c:pt idx="15">
                        <c:v>2.3760000000000001E-3</c:v>
                      </c:pt>
                      <c:pt idx="16">
                        <c:v>2.3760000000000001E-3</c:v>
                      </c:pt>
                      <c:pt idx="17">
                        <c:v>2.3760000000000001E-3</c:v>
                      </c:pt>
                      <c:pt idx="18">
                        <c:v>2.3760000000000001E-3</c:v>
                      </c:pt>
                      <c:pt idx="19">
                        <c:v>3.8059999999999999E-3</c:v>
                      </c:pt>
                      <c:pt idx="20">
                        <c:v>5.3829999999999998E-3</c:v>
                      </c:pt>
                      <c:pt idx="21">
                        <c:v>5.3829999999999998E-3</c:v>
                      </c:pt>
                      <c:pt idx="22">
                        <c:v>5.3829999999999998E-3</c:v>
                      </c:pt>
                      <c:pt idx="23">
                        <c:v>5.3829999999999998E-3</c:v>
                      </c:pt>
                      <c:pt idx="24">
                        <c:v>5.3829999999999998E-3</c:v>
                      </c:pt>
                      <c:pt idx="25">
                        <c:v>5.3829999999999998E-3</c:v>
                      </c:pt>
                      <c:pt idx="26">
                        <c:v>8.8400000000000006E-3</c:v>
                      </c:pt>
                      <c:pt idx="27">
                        <c:v>8.8400000000000006E-3</c:v>
                      </c:pt>
                      <c:pt idx="28">
                        <c:v>1.2586999999999999E-2</c:v>
                      </c:pt>
                      <c:pt idx="29">
                        <c:v>1.2586999999999999E-2</c:v>
                      </c:pt>
                      <c:pt idx="30">
                        <c:v>1.2586999999999999E-2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(Cystic Fibrosis )</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1.2311000000000001E-2</c:v>
                      </c:pt>
                      <c:pt idx="2">
                        <c:v>1.4964999999999999E-2</c:v>
                      </c:pt>
                      <c:pt idx="3">
                        <c:v>2.0060000000000001E-2</c:v>
                      </c:pt>
                      <c:pt idx="4">
                        <c:v>2.0060000000000001E-2</c:v>
                      </c:pt>
                      <c:pt idx="5">
                        <c:v>2.0060000000000001E-2</c:v>
                      </c:pt>
                      <c:pt idx="6">
                        <c:v>2.0060000000000001E-2</c:v>
                      </c:pt>
                      <c:pt idx="7">
                        <c:v>2.0060000000000001E-2</c:v>
                      </c:pt>
                      <c:pt idx="8">
                        <c:v>2.0060000000000001E-2</c:v>
                      </c:pt>
                      <c:pt idx="9">
                        <c:v>2.0060000000000001E-2</c:v>
                      </c:pt>
                      <c:pt idx="10">
                        <c:v>2.0060000000000001E-2</c:v>
                      </c:pt>
                      <c:pt idx="11">
                        <c:v>2.0060000000000001E-2</c:v>
                      </c:pt>
                      <c:pt idx="12">
                        <c:v>2.0060000000000001E-2</c:v>
                      </c:pt>
                      <c:pt idx="13">
                        <c:v>2.0060000000000001E-2</c:v>
                      </c:pt>
                      <c:pt idx="14">
                        <c:v>2.0060000000000001E-2</c:v>
                      </c:pt>
                      <c:pt idx="15">
                        <c:v>2.0060000000000001E-2</c:v>
                      </c:pt>
                      <c:pt idx="16">
                        <c:v>2.0060000000000001E-2</c:v>
                      </c:pt>
                      <c:pt idx="17">
                        <c:v>2.0060000000000001E-2</c:v>
                      </c:pt>
                      <c:pt idx="18">
                        <c:v>2.0060000000000001E-2</c:v>
                      </c:pt>
                      <c:pt idx="19">
                        <c:v>2.2554000000000001E-2</c:v>
                      </c:pt>
                      <c:pt idx="20">
                        <c:v>2.2554000000000001E-2</c:v>
                      </c:pt>
                      <c:pt idx="21">
                        <c:v>2.2554000000000001E-2</c:v>
                      </c:pt>
                      <c:pt idx="22">
                        <c:v>2.2554000000000001E-2</c:v>
                      </c:pt>
                      <c:pt idx="23">
                        <c:v>2.2554000000000001E-2</c:v>
                      </c:pt>
                      <c:pt idx="24">
                        <c:v>2.2554000000000001E-2</c:v>
                      </c:pt>
                      <c:pt idx="25">
                        <c:v>2.2554000000000001E-2</c:v>
                      </c:pt>
                      <c:pt idx="26">
                        <c:v>2.2554000000000001E-2</c:v>
                      </c:pt>
                      <c:pt idx="27">
                        <c:v>2.2554000000000001E-2</c:v>
                      </c:pt>
                      <c:pt idx="28">
                        <c:v>2.2554000000000001E-2</c:v>
                      </c:pt>
                      <c:pt idx="29">
                        <c:v>2.2554000000000001E-2</c:v>
                      </c:pt>
                      <c:pt idx="30">
                        <c:v>2.5006E-2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(Non-Cystic Fibrosis )</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0</c:v>
                      </c:pt>
                      <c:pt idx="2">
                        <c:v>0</c:v>
                      </c:pt>
                      <c:pt idx="3">
                        <c:v>1.4812000000000001E-2</c:v>
                      </c:pt>
                      <c:pt idx="4">
                        <c:v>1.4812000000000001E-2</c:v>
                      </c:pt>
                      <c:pt idx="5">
                        <c:v>1.4812000000000001E-2</c:v>
                      </c:pt>
                      <c:pt idx="6">
                        <c:v>1.4812000000000001E-2</c:v>
                      </c:pt>
                      <c:pt idx="7">
                        <c:v>1.4812000000000001E-2</c:v>
                      </c:pt>
                      <c:pt idx="8">
                        <c:v>1.8811999999999999E-2</c:v>
                      </c:pt>
                      <c:pt idx="9">
                        <c:v>2.2925000000000001E-2</c:v>
                      </c:pt>
                      <c:pt idx="10">
                        <c:v>2.2925000000000001E-2</c:v>
                      </c:pt>
                      <c:pt idx="11">
                        <c:v>2.2925000000000001E-2</c:v>
                      </c:pt>
                      <c:pt idx="12">
                        <c:v>2.2925000000000001E-2</c:v>
                      </c:pt>
                      <c:pt idx="13">
                        <c:v>2.2925000000000001E-2</c:v>
                      </c:pt>
                      <c:pt idx="14">
                        <c:v>2.2925000000000001E-2</c:v>
                      </c:pt>
                      <c:pt idx="15">
                        <c:v>2.2925000000000001E-2</c:v>
                      </c:pt>
                      <c:pt idx="16">
                        <c:v>2.2925000000000001E-2</c:v>
                      </c:pt>
                      <c:pt idx="17">
                        <c:v>2.2925000000000001E-2</c:v>
                      </c:pt>
                      <c:pt idx="18">
                        <c:v>2.2925000000000001E-2</c:v>
                      </c:pt>
                      <c:pt idx="19">
                        <c:v>2.6942000000000001E-2</c:v>
                      </c:pt>
                      <c:pt idx="20">
                        <c:v>3.0851E-2</c:v>
                      </c:pt>
                      <c:pt idx="21">
                        <c:v>3.0851E-2</c:v>
                      </c:pt>
                      <c:pt idx="22">
                        <c:v>3.0851E-2</c:v>
                      </c:pt>
                      <c:pt idx="23">
                        <c:v>3.0851E-2</c:v>
                      </c:pt>
                      <c:pt idx="24">
                        <c:v>3.0851E-2</c:v>
                      </c:pt>
                      <c:pt idx="25">
                        <c:v>3.0851E-2</c:v>
                      </c:pt>
                      <c:pt idx="26">
                        <c:v>3.8424E-2</c:v>
                      </c:pt>
                      <c:pt idx="27">
                        <c:v>3.8424E-2</c:v>
                      </c:pt>
                      <c:pt idx="28">
                        <c:v>4.5735999999999999E-2</c:v>
                      </c:pt>
                      <c:pt idx="29">
                        <c:v>4.5735999999999999E-2</c:v>
                      </c:pt>
                      <c:pt idx="30">
                        <c:v>4.5735999999999999E-2</c:v>
                      </c:pt>
                    </c:numCache>
                  </c:numRef>
                </c:yVal>
                <c:smooth val="0"/>
              </c15:ser>
            </c15:filteredScatterSeries>
          </c:ext>
        </c:extLst>
      </c:scatterChart>
      <c:valAx>
        <c:axId val="612482024"/>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78496"/>
        <c:crosses val="autoZero"/>
        <c:crossBetween val="midCat"/>
        <c:majorUnit val="2"/>
      </c:valAx>
      <c:valAx>
        <c:axId val="612478496"/>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82024"/>
        <c:crosses val="autoZero"/>
        <c:crossBetween val="midCat"/>
      </c:valAx>
      <c:spPr>
        <a:solidFill>
          <a:schemeClr val="bg2"/>
        </a:solidFill>
        <a:ln>
          <a:solidFill>
            <a:schemeClr val="tx1"/>
          </a:solidFill>
        </a:ln>
      </c:spPr>
    </c:plotArea>
    <c:legend>
      <c:legendPos val="r"/>
      <c:layout>
        <c:manualLayout>
          <c:xMode val="edge"/>
          <c:yMode val="edge"/>
          <c:x val="0.11633463405569883"/>
          <c:y val="7.7623864324651709E-2"/>
          <c:w val="0.34414489118063779"/>
          <c:h val="0.15431940238239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8205026362855088"/>
          <c:h val="0.81644145288290582"/>
        </c:manualLayout>
      </c:layout>
      <c:scatterChart>
        <c:scatterStyle val="lineMarker"/>
        <c:varyColors val="0"/>
        <c:ser>
          <c:idx val="0"/>
          <c:order val="0"/>
          <c:tx>
            <c:strRef>
              <c:f>Sheet1!$B$1</c:f>
              <c:strCache>
                <c:ptCount val="1"/>
                <c:pt idx="0">
                  <c:v>CF/2005-2007 (N=171)</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1.1696E-2</c:v>
                </c:pt>
                <c:pt idx="2">
                  <c:v>1.1696E-2</c:v>
                </c:pt>
                <c:pt idx="3">
                  <c:v>1.7544000000000001E-2</c:v>
                </c:pt>
                <c:pt idx="4">
                  <c:v>1.7544000000000001E-2</c:v>
                </c:pt>
                <c:pt idx="5">
                  <c:v>1.7544000000000001E-2</c:v>
                </c:pt>
                <c:pt idx="6">
                  <c:v>1.7544000000000001E-2</c:v>
                </c:pt>
                <c:pt idx="7">
                  <c:v>1.7544000000000001E-2</c:v>
                </c:pt>
                <c:pt idx="8">
                  <c:v>1.7544000000000001E-2</c:v>
                </c:pt>
                <c:pt idx="9">
                  <c:v>1.7544000000000001E-2</c:v>
                </c:pt>
                <c:pt idx="10">
                  <c:v>1.7544000000000001E-2</c:v>
                </c:pt>
                <c:pt idx="11">
                  <c:v>1.7544000000000001E-2</c:v>
                </c:pt>
                <c:pt idx="12">
                  <c:v>1.7544000000000001E-2</c:v>
                </c:pt>
                <c:pt idx="13">
                  <c:v>1.7544000000000001E-2</c:v>
                </c:pt>
                <c:pt idx="14">
                  <c:v>1.7544000000000001E-2</c:v>
                </c:pt>
                <c:pt idx="15">
                  <c:v>1.7544000000000001E-2</c:v>
                </c:pt>
                <c:pt idx="16">
                  <c:v>1.7544000000000001E-2</c:v>
                </c:pt>
                <c:pt idx="17">
                  <c:v>1.7544000000000001E-2</c:v>
                </c:pt>
                <c:pt idx="18">
                  <c:v>1.7544000000000001E-2</c:v>
                </c:pt>
                <c:pt idx="19">
                  <c:v>1.7544000000000001E-2</c:v>
                </c:pt>
                <c:pt idx="20">
                  <c:v>1.7544000000000001E-2</c:v>
                </c:pt>
                <c:pt idx="21">
                  <c:v>1.7544000000000001E-2</c:v>
                </c:pt>
                <c:pt idx="22">
                  <c:v>1.7544000000000001E-2</c:v>
                </c:pt>
                <c:pt idx="23">
                  <c:v>1.7544000000000001E-2</c:v>
                </c:pt>
                <c:pt idx="24">
                  <c:v>1.7544000000000001E-2</c:v>
                </c:pt>
                <c:pt idx="25">
                  <c:v>1.7544000000000001E-2</c:v>
                </c:pt>
                <c:pt idx="26">
                  <c:v>1.7544000000000001E-2</c:v>
                </c:pt>
                <c:pt idx="27">
                  <c:v>1.7544000000000001E-2</c:v>
                </c:pt>
                <c:pt idx="28">
                  <c:v>1.7544000000000001E-2</c:v>
                </c:pt>
                <c:pt idx="29">
                  <c:v>1.7544000000000001E-2</c:v>
                </c:pt>
                <c:pt idx="30">
                  <c:v>1.7544000000000001E-2</c:v>
                </c:pt>
              </c:numCache>
            </c:numRef>
          </c:yVal>
          <c:smooth val="0"/>
        </c:ser>
        <c:ser>
          <c:idx val="1"/>
          <c:order val="1"/>
          <c:tx>
            <c:strRef>
              <c:f>Sheet1!$C$1</c:f>
              <c:strCache>
                <c:ptCount val="1"/>
                <c:pt idx="0">
                  <c:v>CF/2008-2013 (N=380)</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0</c:v>
                </c:pt>
                <c:pt idx="2">
                  <c:v>2.6319999999999998E-3</c:v>
                </c:pt>
                <c:pt idx="3">
                  <c:v>5.2630000000000003E-3</c:v>
                </c:pt>
                <c:pt idx="4">
                  <c:v>5.2630000000000003E-3</c:v>
                </c:pt>
                <c:pt idx="5">
                  <c:v>5.2630000000000003E-3</c:v>
                </c:pt>
                <c:pt idx="6">
                  <c:v>5.2630000000000003E-3</c:v>
                </c:pt>
                <c:pt idx="7">
                  <c:v>5.2630000000000003E-3</c:v>
                </c:pt>
                <c:pt idx="8">
                  <c:v>5.2630000000000003E-3</c:v>
                </c:pt>
                <c:pt idx="9">
                  <c:v>5.2630000000000003E-3</c:v>
                </c:pt>
                <c:pt idx="10">
                  <c:v>5.2630000000000003E-3</c:v>
                </c:pt>
                <c:pt idx="11">
                  <c:v>5.2630000000000003E-3</c:v>
                </c:pt>
                <c:pt idx="12">
                  <c:v>5.2630000000000003E-3</c:v>
                </c:pt>
                <c:pt idx="13">
                  <c:v>5.2630000000000003E-3</c:v>
                </c:pt>
                <c:pt idx="14">
                  <c:v>5.2630000000000003E-3</c:v>
                </c:pt>
                <c:pt idx="15">
                  <c:v>5.2630000000000003E-3</c:v>
                </c:pt>
                <c:pt idx="16">
                  <c:v>5.2630000000000003E-3</c:v>
                </c:pt>
                <c:pt idx="17">
                  <c:v>5.2630000000000003E-3</c:v>
                </c:pt>
                <c:pt idx="18">
                  <c:v>5.2630000000000003E-3</c:v>
                </c:pt>
                <c:pt idx="19">
                  <c:v>7.9159999999999994E-3</c:v>
                </c:pt>
                <c:pt idx="20">
                  <c:v>7.9159999999999994E-3</c:v>
                </c:pt>
                <c:pt idx="21">
                  <c:v>7.9159999999999994E-3</c:v>
                </c:pt>
                <c:pt idx="22">
                  <c:v>7.9159999999999994E-3</c:v>
                </c:pt>
                <c:pt idx="23">
                  <c:v>7.9159999999999994E-3</c:v>
                </c:pt>
                <c:pt idx="24">
                  <c:v>7.9159999999999994E-3</c:v>
                </c:pt>
                <c:pt idx="25">
                  <c:v>7.9159999999999994E-3</c:v>
                </c:pt>
                <c:pt idx="26">
                  <c:v>7.9159999999999994E-3</c:v>
                </c:pt>
                <c:pt idx="27">
                  <c:v>7.9159999999999994E-3</c:v>
                </c:pt>
                <c:pt idx="28">
                  <c:v>7.9159999999999994E-3</c:v>
                </c:pt>
                <c:pt idx="29">
                  <c:v>7.9159999999999994E-3</c:v>
                </c:pt>
                <c:pt idx="30">
                  <c:v>1.0577E-2</c:v>
                </c:pt>
              </c:numCache>
            </c:numRef>
          </c:yVal>
          <c:smooth val="0"/>
        </c:ser>
        <c:ser>
          <c:idx val="2"/>
          <c:order val="2"/>
          <c:tx>
            <c:strRef>
              <c:f>Sheet1!$D$1</c:f>
              <c:strCache>
                <c:ptCount val="1"/>
                <c:pt idx="0">
                  <c:v>Non-CF/2005-2007 (N=107)</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9.3460000000000001E-3</c:v>
                </c:pt>
                <c:pt idx="21">
                  <c:v>9.3460000000000001E-3</c:v>
                </c:pt>
                <c:pt idx="22">
                  <c:v>9.3460000000000001E-3</c:v>
                </c:pt>
                <c:pt idx="23">
                  <c:v>9.3460000000000001E-3</c:v>
                </c:pt>
                <c:pt idx="24">
                  <c:v>9.3460000000000001E-3</c:v>
                </c:pt>
                <c:pt idx="25">
                  <c:v>9.3460000000000001E-3</c:v>
                </c:pt>
                <c:pt idx="26">
                  <c:v>1.8692E-2</c:v>
                </c:pt>
                <c:pt idx="27">
                  <c:v>1.8692E-2</c:v>
                </c:pt>
                <c:pt idx="28">
                  <c:v>3.7383E-2</c:v>
                </c:pt>
                <c:pt idx="29">
                  <c:v>3.7383E-2</c:v>
                </c:pt>
                <c:pt idx="30">
                  <c:v>3.7383E-2</c:v>
                </c:pt>
              </c:numCache>
            </c:numRef>
          </c:yVal>
          <c:smooth val="0"/>
        </c:ser>
        <c:ser>
          <c:idx val="3"/>
          <c:order val="3"/>
          <c:tx>
            <c:strRef>
              <c:f>Sheet1!$E$1</c:f>
              <c:strCache>
                <c:ptCount val="1"/>
                <c:pt idx="0">
                  <c:v>Non-CF/2008-2013 (N=250)</c:v>
                </c:pt>
              </c:strCache>
            </c:strRef>
          </c:tx>
          <c:spPr>
            <a:ln w="4762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0</c:v>
                </c:pt>
                <c:pt idx="2">
                  <c:v>0</c:v>
                </c:pt>
                <c:pt idx="3">
                  <c:v>4.0159999999999996E-3</c:v>
                </c:pt>
                <c:pt idx="4">
                  <c:v>4.0159999999999996E-3</c:v>
                </c:pt>
                <c:pt idx="5">
                  <c:v>4.0159999999999996E-3</c:v>
                </c:pt>
                <c:pt idx="6">
                  <c:v>4.0159999999999996E-3</c:v>
                </c:pt>
                <c:pt idx="7">
                  <c:v>4.0159999999999996E-3</c:v>
                </c:pt>
                <c:pt idx="8">
                  <c:v>8.0330000000000002E-3</c:v>
                </c:pt>
                <c:pt idx="9">
                  <c:v>1.2049000000000001E-2</c:v>
                </c:pt>
                <c:pt idx="10">
                  <c:v>1.2049000000000001E-2</c:v>
                </c:pt>
                <c:pt idx="11">
                  <c:v>1.2049000000000001E-2</c:v>
                </c:pt>
                <c:pt idx="12">
                  <c:v>1.2049000000000001E-2</c:v>
                </c:pt>
                <c:pt idx="13">
                  <c:v>1.2049000000000001E-2</c:v>
                </c:pt>
                <c:pt idx="14">
                  <c:v>1.2049000000000001E-2</c:v>
                </c:pt>
                <c:pt idx="15">
                  <c:v>1.2049000000000001E-2</c:v>
                </c:pt>
                <c:pt idx="16">
                  <c:v>1.2049000000000001E-2</c:v>
                </c:pt>
                <c:pt idx="17">
                  <c:v>1.2049000000000001E-2</c:v>
                </c:pt>
                <c:pt idx="18">
                  <c:v>1.2049000000000001E-2</c:v>
                </c:pt>
                <c:pt idx="19">
                  <c:v>1.61E-2</c:v>
                </c:pt>
                <c:pt idx="20">
                  <c:v>1.61E-2</c:v>
                </c:pt>
                <c:pt idx="21">
                  <c:v>1.61E-2</c:v>
                </c:pt>
                <c:pt idx="22">
                  <c:v>1.61E-2</c:v>
                </c:pt>
                <c:pt idx="23">
                  <c:v>1.61E-2</c:v>
                </c:pt>
                <c:pt idx="24">
                  <c:v>1.61E-2</c:v>
                </c:pt>
                <c:pt idx="25">
                  <c:v>1.61E-2</c:v>
                </c:pt>
                <c:pt idx="26">
                  <c:v>2.0150000000000001E-2</c:v>
                </c:pt>
                <c:pt idx="27">
                  <c:v>2.0150000000000001E-2</c:v>
                </c:pt>
                <c:pt idx="28">
                  <c:v>2.0150000000000001E-2</c:v>
                </c:pt>
                <c:pt idx="29">
                  <c:v>2.0150000000000001E-2</c:v>
                </c:pt>
                <c:pt idx="30">
                  <c:v>2.0150000000000001E-2</c:v>
                </c:pt>
              </c:numCache>
            </c:numRef>
          </c:yVal>
          <c:smooth val="0"/>
        </c:ser>
        <c:dLbls>
          <c:showLegendKey val="0"/>
          <c:showVal val="0"/>
          <c:showCatName val="0"/>
          <c:showSerName val="0"/>
          <c:showPercent val="0"/>
          <c:showBubbleSize val="0"/>
        </c:dLbls>
        <c:axId val="612476928"/>
        <c:axId val="612481632"/>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(CF/2005-2007)</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2.3519999999999999E-3</c:v>
                      </c:pt>
                      <c:pt idx="2">
                        <c:v>2.3519999999999999E-3</c:v>
                      </c:pt>
                      <c:pt idx="3">
                        <c:v>4.8520000000000004E-3</c:v>
                      </c:pt>
                      <c:pt idx="4">
                        <c:v>4.8520000000000004E-3</c:v>
                      </c:pt>
                      <c:pt idx="5">
                        <c:v>4.8520000000000004E-3</c:v>
                      </c:pt>
                      <c:pt idx="6">
                        <c:v>4.8520000000000004E-3</c:v>
                      </c:pt>
                      <c:pt idx="7">
                        <c:v>4.8520000000000004E-3</c:v>
                      </c:pt>
                      <c:pt idx="8">
                        <c:v>4.8520000000000004E-3</c:v>
                      </c:pt>
                      <c:pt idx="9">
                        <c:v>4.8520000000000004E-3</c:v>
                      </c:pt>
                      <c:pt idx="10">
                        <c:v>4.8520000000000004E-3</c:v>
                      </c:pt>
                      <c:pt idx="11">
                        <c:v>4.8520000000000004E-3</c:v>
                      </c:pt>
                      <c:pt idx="12">
                        <c:v>4.8520000000000004E-3</c:v>
                      </c:pt>
                      <c:pt idx="13">
                        <c:v>4.8520000000000004E-3</c:v>
                      </c:pt>
                      <c:pt idx="14">
                        <c:v>4.8520000000000004E-3</c:v>
                      </c:pt>
                      <c:pt idx="15">
                        <c:v>4.8520000000000004E-3</c:v>
                      </c:pt>
                      <c:pt idx="16">
                        <c:v>4.8520000000000004E-3</c:v>
                      </c:pt>
                      <c:pt idx="17">
                        <c:v>4.8520000000000004E-3</c:v>
                      </c:pt>
                      <c:pt idx="18">
                        <c:v>4.8520000000000004E-3</c:v>
                      </c:pt>
                      <c:pt idx="19">
                        <c:v>4.8520000000000004E-3</c:v>
                      </c:pt>
                      <c:pt idx="20">
                        <c:v>4.8520000000000004E-3</c:v>
                      </c:pt>
                      <c:pt idx="21">
                        <c:v>4.8520000000000004E-3</c:v>
                      </c:pt>
                      <c:pt idx="22">
                        <c:v>4.8520000000000004E-3</c:v>
                      </c:pt>
                      <c:pt idx="23">
                        <c:v>4.8520000000000004E-3</c:v>
                      </c:pt>
                      <c:pt idx="24">
                        <c:v>4.8520000000000004E-3</c:v>
                      </c:pt>
                      <c:pt idx="25">
                        <c:v>4.8520000000000004E-3</c:v>
                      </c:pt>
                      <c:pt idx="26">
                        <c:v>4.8520000000000004E-3</c:v>
                      </c:pt>
                      <c:pt idx="27">
                        <c:v>4.8520000000000004E-3</c:v>
                      </c:pt>
                      <c:pt idx="28">
                        <c:v>4.8520000000000004E-3</c:v>
                      </c:pt>
                      <c:pt idx="29">
                        <c:v>4.8520000000000004E-3</c:v>
                      </c:pt>
                      <c:pt idx="30">
                        <c:v>4.8520000000000004E-3</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(CF/2008-2013)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0</c:v>
                      </c:pt>
                      <c:pt idx="2">
                        <c:v>2.6200000000000003E-4</c:v>
                      </c:pt>
                      <c:pt idx="3">
                        <c:v>1.09E-3</c:v>
                      </c:pt>
                      <c:pt idx="4">
                        <c:v>1.09E-3</c:v>
                      </c:pt>
                      <c:pt idx="5">
                        <c:v>1.09E-3</c:v>
                      </c:pt>
                      <c:pt idx="6">
                        <c:v>1.09E-3</c:v>
                      </c:pt>
                      <c:pt idx="7">
                        <c:v>1.09E-3</c:v>
                      </c:pt>
                      <c:pt idx="8">
                        <c:v>1.09E-3</c:v>
                      </c:pt>
                      <c:pt idx="9">
                        <c:v>1.09E-3</c:v>
                      </c:pt>
                      <c:pt idx="10">
                        <c:v>1.09E-3</c:v>
                      </c:pt>
                      <c:pt idx="11">
                        <c:v>1.09E-3</c:v>
                      </c:pt>
                      <c:pt idx="12">
                        <c:v>1.09E-3</c:v>
                      </c:pt>
                      <c:pt idx="13">
                        <c:v>1.09E-3</c:v>
                      </c:pt>
                      <c:pt idx="14">
                        <c:v>1.09E-3</c:v>
                      </c:pt>
                      <c:pt idx="15">
                        <c:v>1.09E-3</c:v>
                      </c:pt>
                      <c:pt idx="16">
                        <c:v>1.09E-3</c:v>
                      </c:pt>
                      <c:pt idx="17">
                        <c:v>1.09E-3</c:v>
                      </c:pt>
                      <c:pt idx="18">
                        <c:v>1.09E-3</c:v>
                      </c:pt>
                      <c:pt idx="19">
                        <c:v>2.235E-3</c:v>
                      </c:pt>
                      <c:pt idx="20">
                        <c:v>2.235E-3</c:v>
                      </c:pt>
                      <c:pt idx="21">
                        <c:v>2.235E-3</c:v>
                      </c:pt>
                      <c:pt idx="22">
                        <c:v>2.235E-3</c:v>
                      </c:pt>
                      <c:pt idx="23">
                        <c:v>2.235E-3</c:v>
                      </c:pt>
                      <c:pt idx="24">
                        <c:v>2.235E-3</c:v>
                      </c:pt>
                      <c:pt idx="25">
                        <c:v>2.235E-3</c:v>
                      </c:pt>
                      <c:pt idx="26">
                        <c:v>2.235E-3</c:v>
                      </c:pt>
                      <c:pt idx="27">
                        <c:v>2.235E-3</c:v>
                      </c:pt>
                      <c:pt idx="28">
                        <c:v>2.235E-3</c:v>
                      </c:pt>
                      <c:pt idx="29">
                        <c:v>2.235E-3</c:v>
                      </c:pt>
                      <c:pt idx="30">
                        <c:v>3.578E-3</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(Non-CF/2005-2007)</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8.6600000000000002E-4</c:v>
                      </c:pt>
                      <c:pt idx="21">
                        <c:v>8.6600000000000002E-4</c:v>
                      </c:pt>
                      <c:pt idx="22">
                        <c:v>8.6600000000000002E-4</c:v>
                      </c:pt>
                      <c:pt idx="23">
                        <c:v>8.6600000000000002E-4</c:v>
                      </c:pt>
                      <c:pt idx="24">
                        <c:v>8.6600000000000002E-4</c:v>
                      </c:pt>
                      <c:pt idx="25">
                        <c:v>8.6600000000000002E-4</c:v>
                      </c:pt>
                      <c:pt idx="26">
                        <c:v>3.6970000000000002E-3</c:v>
                      </c:pt>
                      <c:pt idx="27">
                        <c:v>3.6970000000000002E-3</c:v>
                      </c:pt>
                      <c:pt idx="28">
                        <c:v>1.2515E-2</c:v>
                      </c:pt>
                      <c:pt idx="29">
                        <c:v>1.2515E-2</c:v>
                      </c:pt>
                      <c:pt idx="30">
                        <c:v>1.2515E-2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(Non-CF/2008-2013)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0</c:v>
                      </c:pt>
                      <c:pt idx="2">
                        <c:v>0</c:v>
                      </c:pt>
                      <c:pt idx="3">
                        <c:v>3.86E-4</c:v>
                      </c:pt>
                      <c:pt idx="4">
                        <c:v>3.86E-4</c:v>
                      </c:pt>
                      <c:pt idx="5">
                        <c:v>3.86E-4</c:v>
                      </c:pt>
                      <c:pt idx="6">
                        <c:v>3.86E-4</c:v>
                      </c:pt>
                      <c:pt idx="7">
                        <c:v>3.86E-4</c:v>
                      </c:pt>
                      <c:pt idx="8">
                        <c:v>1.6440000000000001E-3</c:v>
                      </c:pt>
                      <c:pt idx="9">
                        <c:v>3.3709999999999999E-3</c:v>
                      </c:pt>
                      <c:pt idx="10">
                        <c:v>3.3709999999999999E-3</c:v>
                      </c:pt>
                      <c:pt idx="11">
                        <c:v>3.3709999999999999E-3</c:v>
                      </c:pt>
                      <c:pt idx="12">
                        <c:v>3.3709999999999999E-3</c:v>
                      </c:pt>
                      <c:pt idx="13">
                        <c:v>3.3709999999999999E-3</c:v>
                      </c:pt>
                      <c:pt idx="14">
                        <c:v>3.3709999999999999E-3</c:v>
                      </c:pt>
                      <c:pt idx="15">
                        <c:v>3.3709999999999999E-3</c:v>
                      </c:pt>
                      <c:pt idx="16">
                        <c:v>3.3709999999999999E-3</c:v>
                      </c:pt>
                      <c:pt idx="17">
                        <c:v>3.3709999999999999E-3</c:v>
                      </c:pt>
                      <c:pt idx="18">
                        <c:v>3.3709999999999999E-3</c:v>
                      </c:pt>
                      <c:pt idx="19">
                        <c:v>5.4079999999999996E-3</c:v>
                      </c:pt>
                      <c:pt idx="20">
                        <c:v>5.4079999999999996E-3</c:v>
                      </c:pt>
                      <c:pt idx="21">
                        <c:v>5.4079999999999996E-3</c:v>
                      </c:pt>
                      <c:pt idx="22">
                        <c:v>5.4079999999999996E-3</c:v>
                      </c:pt>
                      <c:pt idx="23">
                        <c:v>5.4079999999999996E-3</c:v>
                      </c:pt>
                      <c:pt idx="24">
                        <c:v>5.4079999999999996E-3</c:v>
                      </c:pt>
                      <c:pt idx="25">
                        <c:v>5.4079999999999996E-3</c:v>
                      </c:pt>
                      <c:pt idx="26">
                        <c:v>7.6569999999999997E-3</c:v>
                      </c:pt>
                      <c:pt idx="27">
                        <c:v>7.6569999999999997E-3</c:v>
                      </c:pt>
                      <c:pt idx="28">
                        <c:v>7.6569999999999997E-3</c:v>
                      </c:pt>
                      <c:pt idx="29">
                        <c:v>7.6569999999999997E-3</c:v>
                      </c:pt>
                      <c:pt idx="30">
                        <c:v>7.6569999999999997E-3</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(CF/2005-2007)</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3.8018999999999997E-2</c:v>
                      </c:pt>
                      <c:pt idx="2">
                        <c:v>3.8018999999999997E-2</c:v>
                      </c:pt>
                      <c:pt idx="3">
                        <c:v>4.6523000000000002E-2</c:v>
                      </c:pt>
                      <c:pt idx="4">
                        <c:v>4.6523000000000002E-2</c:v>
                      </c:pt>
                      <c:pt idx="5">
                        <c:v>4.6523000000000002E-2</c:v>
                      </c:pt>
                      <c:pt idx="6">
                        <c:v>4.6523000000000002E-2</c:v>
                      </c:pt>
                      <c:pt idx="7">
                        <c:v>4.6523000000000002E-2</c:v>
                      </c:pt>
                      <c:pt idx="8">
                        <c:v>4.6523000000000002E-2</c:v>
                      </c:pt>
                      <c:pt idx="9">
                        <c:v>4.6523000000000002E-2</c:v>
                      </c:pt>
                      <c:pt idx="10">
                        <c:v>4.6523000000000002E-2</c:v>
                      </c:pt>
                      <c:pt idx="11">
                        <c:v>4.6523000000000002E-2</c:v>
                      </c:pt>
                      <c:pt idx="12">
                        <c:v>4.6523000000000002E-2</c:v>
                      </c:pt>
                      <c:pt idx="13">
                        <c:v>4.6523000000000002E-2</c:v>
                      </c:pt>
                      <c:pt idx="14">
                        <c:v>4.6523000000000002E-2</c:v>
                      </c:pt>
                      <c:pt idx="15">
                        <c:v>4.6523000000000002E-2</c:v>
                      </c:pt>
                      <c:pt idx="16">
                        <c:v>4.6523000000000002E-2</c:v>
                      </c:pt>
                      <c:pt idx="17">
                        <c:v>4.6523000000000002E-2</c:v>
                      </c:pt>
                      <c:pt idx="18">
                        <c:v>4.6523000000000002E-2</c:v>
                      </c:pt>
                      <c:pt idx="19">
                        <c:v>4.6523000000000002E-2</c:v>
                      </c:pt>
                      <c:pt idx="20">
                        <c:v>4.6523000000000002E-2</c:v>
                      </c:pt>
                      <c:pt idx="21">
                        <c:v>4.6523000000000002E-2</c:v>
                      </c:pt>
                      <c:pt idx="22">
                        <c:v>4.6523000000000002E-2</c:v>
                      </c:pt>
                      <c:pt idx="23">
                        <c:v>4.6523000000000002E-2</c:v>
                      </c:pt>
                      <c:pt idx="24">
                        <c:v>4.6523000000000002E-2</c:v>
                      </c:pt>
                      <c:pt idx="25">
                        <c:v>4.6523000000000002E-2</c:v>
                      </c:pt>
                      <c:pt idx="26">
                        <c:v>4.6523000000000002E-2</c:v>
                      </c:pt>
                      <c:pt idx="27">
                        <c:v>4.6523000000000002E-2</c:v>
                      </c:pt>
                      <c:pt idx="28">
                        <c:v>4.6523000000000002E-2</c:v>
                      </c:pt>
                      <c:pt idx="29">
                        <c:v>4.6523000000000002E-2</c:v>
                      </c:pt>
                      <c:pt idx="30">
                        <c:v>4.6523000000000002E-2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ULC (CF/2008-2013)</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0</c:v>
                      </c:pt>
                      <c:pt idx="2">
                        <c:v>1.3867000000000001E-2</c:v>
                      </c:pt>
                      <c:pt idx="3">
                        <c:v>1.7666000000000001E-2</c:v>
                      </c:pt>
                      <c:pt idx="4">
                        <c:v>1.7666000000000001E-2</c:v>
                      </c:pt>
                      <c:pt idx="5">
                        <c:v>1.7666000000000001E-2</c:v>
                      </c:pt>
                      <c:pt idx="6">
                        <c:v>1.7666000000000001E-2</c:v>
                      </c:pt>
                      <c:pt idx="7">
                        <c:v>1.7666000000000001E-2</c:v>
                      </c:pt>
                      <c:pt idx="8">
                        <c:v>1.7666000000000001E-2</c:v>
                      </c:pt>
                      <c:pt idx="9">
                        <c:v>1.7666000000000001E-2</c:v>
                      </c:pt>
                      <c:pt idx="10">
                        <c:v>1.7666000000000001E-2</c:v>
                      </c:pt>
                      <c:pt idx="11">
                        <c:v>1.7666000000000001E-2</c:v>
                      </c:pt>
                      <c:pt idx="12">
                        <c:v>1.7666000000000001E-2</c:v>
                      </c:pt>
                      <c:pt idx="13">
                        <c:v>1.7666000000000001E-2</c:v>
                      </c:pt>
                      <c:pt idx="14">
                        <c:v>1.7666000000000001E-2</c:v>
                      </c:pt>
                      <c:pt idx="15">
                        <c:v>1.7666000000000001E-2</c:v>
                      </c:pt>
                      <c:pt idx="16">
                        <c:v>1.7666000000000001E-2</c:v>
                      </c:pt>
                      <c:pt idx="17">
                        <c:v>1.7666000000000001E-2</c:v>
                      </c:pt>
                      <c:pt idx="18">
                        <c:v>1.7666000000000001E-2</c:v>
                      </c:pt>
                      <c:pt idx="19">
                        <c:v>2.1576000000000001E-2</c:v>
                      </c:pt>
                      <c:pt idx="20">
                        <c:v>2.1576000000000001E-2</c:v>
                      </c:pt>
                      <c:pt idx="21">
                        <c:v>2.1576000000000001E-2</c:v>
                      </c:pt>
                      <c:pt idx="22">
                        <c:v>2.1576000000000001E-2</c:v>
                      </c:pt>
                      <c:pt idx="23">
                        <c:v>2.1576000000000001E-2</c:v>
                      </c:pt>
                      <c:pt idx="24">
                        <c:v>2.1576000000000001E-2</c:v>
                      </c:pt>
                      <c:pt idx="25">
                        <c:v>2.1576000000000001E-2</c:v>
                      </c:pt>
                      <c:pt idx="26">
                        <c:v>2.1576000000000001E-2</c:v>
                      </c:pt>
                      <c:pt idx="27">
                        <c:v>2.1576000000000001E-2</c:v>
                      </c:pt>
                      <c:pt idx="28">
                        <c:v>2.1576000000000001E-2</c:v>
                      </c:pt>
                      <c:pt idx="29">
                        <c:v>2.1576000000000001E-2</c:v>
                      </c:pt>
                      <c:pt idx="30">
                        <c:v>2.538E-2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(Non-CF/2005-2007)</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4.5199000000000003E-2</c:v>
                      </c:pt>
                      <c:pt idx="21">
                        <c:v>4.5199000000000003E-2</c:v>
                      </c:pt>
                      <c:pt idx="22">
                        <c:v>4.5199000000000003E-2</c:v>
                      </c:pt>
                      <c:pt idx="23">
                        <c:v>4.5199000000000003E-2</c:v>
                      </c:pt>
                      <c:pt idx="24">
                        <c:v>4.5199000000000003E-2</c:v>
                      </c:pt>
                      <c:pt idx="25">
                        <c:v>4.5199000000000003E-2</c:v>
                      </c:pt>
                      <c:pt idx="26">
                        <c:v>5.9125999999999998E-2</c:v>
                      </c:pt>
                      <c:pt idx="27">
                        <c:v>5.9125999999999998E-2</c:v>
                      </c:pt>
                      <c:pt idx="28">
                        <c:v>8.4959000000000007E-2</c:v>
                      </c:pt>
                      <c:pt idx="29">
                        <c:v>8.4959000000000007E-2</c:v>
                      </c:pt>
                      <c:pt idx="30">
                        <c:v>8.4959000000000007E-2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UCL (Non-CF/2008-2013)</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0</c:v>
                      </c:pt>
                      <c:pt idx="2">
                        <c:v>0</c:v>
                      </c:pt>
                      <c:pt idx="3">
                        <c:v>2.0789999999999999E-2</c:v>
                      </c:pt>
                      <c:pt idx="4">
                        <c:v>2.0789999999999999E-2</c:v>
                      </c:pt>
                      <c:pt idx="5">
                        <c:v>2.0789999999999999E-2</c:v>
                      </c:pt>
                      <c:pt idx="6">
                        <c:v>2.0789999999999999E-2</c:v>
                      </c:pt>
                      <c:pt idx="7">
                        <c:v>2.0789999999999999E-2</c:v>
                      </c:pt>
                      <c:pt idx="8">
                        <c:v>2.6509999999999999E-2</c:v>
                      </c:pt>
                      <c:pt idx="9">
                        <c:v>3.2388E-2</c:v>
                      </c:pt>
                      <c:pt idx="10">
                        <c:v>3.2388E-2</c:v>
                      </c:pt>
                      <c:pt idx="11">
                        <c:v>3.2388E-2</c:v>
                      </c:pt>
                      <c:pt idx="12">
                        <c:v>3.2388E-2</c:v>
                      </c:pt>
                      <c:pt idx="13">
                        <c:v>3.2388E-2</c:v>
                      </c:pt>
                      <c:pt idx="14">
                        <c:v>3.2388E-2</c:v>
                      </c:pt>
                      <c:pt idx="15">
                        <c:v>3.2388E-2</c:v>
                      </c:pt>
                      <c:pt idx="16">
                        <c:v>3.2388E-2</c:v>
                      </c:pt>
                      <c:pt idx="17">
                        <c:v>3.2388E-2</c:v>
                      </c:pt>
                      <c:pt idx="18">
                        <c:v>3.2388E-2</c:v>
                      </c:pt>
                      <c:pt idx="19">
                        <c:v>3.8157000000000003E-2</c:v>
                      </c:pt>
                      <c:pt idx="20">
                        <c:v>3.8157000000000003E-2</c:v>
                      </c:pt>
                      <c:pt idx="21">
                        <c:v>3.8157000000000003E-2</c:v>
                      </c:pt>
                      <c:pt idx="22">
                        <c:v>3.8157000000000003E-2</c:v>
                      </c:pt>
                      <c:pt idx="23">
                        <c:v>3.8157000000000003E-2</c:v>
                      </c:pt>
                      <c:pt idx="24">
                        <c:v>3.8157000000000003E-2</c:v>
                      </c:pt>
                      <c:pt idx="25">
                        <c:v>3.8157000000000003E-2</c:v>
                      </c:pt>
                      <c:pt idx="26">
                        <c:v>4.3755000000000002E-2</c:v>
                      </c:pt>
                      <c:pt idx="27">
                        <c:v>4.3755000000000002E-2</c:v>
                      </c:pt>
                      <c:pt idx="28">
                        <c:v>4.3755000000000002E-2</c:v>
                      </c:pt>
                      <c:pt idx="29">
                        <c:v>4.3755000000000002E-2</c:v>
                      </c:pt>
                      <c:pt idx="30">
                        <c:v>4.3755000000000002E-2</c:v>
                      </c:pt>
                    </c:numCache>
                  </c:numRef>
                </c:yVal>
                <c:smooth val="0"/>
              </c15:ser>
            </c15:filteredScatterSeries>
          </c:ext>
        </c:extLst>
      </c:scatterChart>
      <c:valAx>
        <c:axId val="612476928"/>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81632"/>
        <c:crosses val="autoZero"/>
        <c:crossBetween val="midCat"/>
        <c:majorUnit val="2"/>
      </c:valAx>
      <c:valAx>
        <c:axId val="612481632"/>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76928"/>
        <c:crosses val="autoZero"/>
        <c:crossBetween val="midCat"/>
      </c:valAx>
      <c:spPr>
        <a:solidFill>
          <a:schemeClr val="bg2"/>
        </a:solidFill>
        <a:ln>
          <a:solidFill>
            <a:schemeClr val="tx1"/>
          </a:solidFill>
        </a:ln>
      </c:spPr>
    </c:plotArea>
    <c:legend>
      <c:legendPos val="r"/>
      <c:layout>
        <c:manualLayout>
          <c:xMode val="edge"/>
          <c:yMode val="edge"/>
          <c:x val="0.10561145564769005"/>
          <c:y val="4.5306279022814457E-2"/>
          <c:w val="0.78825801666096085"/>
          <c:h val="0.18374641631334548"/>
        </c:manualLayout>
      </c:layout>
      <c:overlay val="0"/>
      <c:spPr>
        <a:solidFill>
          <a:schemeClr val="bg2"/>
        </a:solidFill>
        <a:ln>
          <a:solidFill>
            <a:schemeClr val="tx1">
              <a:tint val="75000"/>
              <a:shade val="95000"/>
              <a:satMod val="105000"/>
            </a:schemeClr>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Sheet1!$A$2:$A$4</c:f>
              <c:strCache>
                <c:ptCount val="3"/>
                <c:pt idx="0">
                  <c:v>0-5 years (N=126)</c:v>
                </c:pt>
                <c:pt idx="1">
                  <c:v>6-10 years (N=702)</c:v>
                </c:pt>
                <c:pt idx="2">
                  <c:v>11-17 years (N=102)</c:v>
                </c:pt>
              </c:strCache>
            </c:strRef>
          </c:cat>
          <c:val>
            <c:numRef>
              <c:f>Sheet1!$B$2:$B$4</c:f>
              <c:numCache>
                <c:formatCode>General</c:formatCode>
                <c:ptCount val="3"/>
                <c:pt idx="0">
                  <c:v>3.9216000000000001E-2</c:v>
                </c:pt>
                <c:pt idx="1">
                  <c:v>7.9369999999999996E-3</c:v>
                </c:pt>
                <c:pt idx="2">
                  <c:v>1.2874999999999999E-2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Sheet1!$A$2:$A$4</c:f>
              <c:strCache>
                <c:ptCount val="3"/>
                <c:pt idx="0">
                  <c:v>0-5 years (N=126)</c:v>
                </c:pt>
                <c:pt idx="1">
                  <c:v>6-10 years (N=702)</c:v>
                </c:pt>
                <c:pt idx="2">
                  <c:v>11-17 years (N=102)</c:v>
                </c:pt>
              </c:strCache>
            </c:strRef>
          </c:cat>
          <c:val>
            <c:numRef>
              <c:f>Sheet1!$C$2:$C$4</c:f>
              <c:numCache>
                <c:formatCode>General</c:formatCode>
                <c:ptCount val="3"/>
                <c:pt idx="0">
                  <c:v>9.8039219999999996E-3</c:v>
                </c:pt>
                <c:pt idx="1">
                  <c:v>7.9365080000000001E-3</c:v>
                </c:pt>
                <c:pt idx="2">
                  <c:v>0</c:v>
                </c:pt>
              </c:numCache>
            </c:numRef>
          </c:val>
        </c:ser>
        <c:dLbls>
          <c:showLegendKey val="0"/>
          <c:showVal val="0"/>
          <c:showCatName val="0"/>
          <c:showSerName val="0"/>
          <c:showPercent val="0"/>
          <c:showBubbleSize val="0"/>
        </c:dLbls>
        <c:gapWidth val="35"/>
        <c:overlap val="100"/>
        <c:axId val="612481240"/>
        <c:axId val="612462032"/>
      </c:barChart>
      <c:catAx>
        <c:axId val="612481240"/>
        <c:scaling>
          <c:orientation val="minMax"/>
        </c:scaling>
        <c:delete val="0"/>
        <c:axPos val="b"/>
        <c:numFmt formatCode="General" sourceLinked="1"/>
        <c:majorTickMark val="out"/>
        <c:minorTickMark val="none"/>
        <c:tickLblPos val="nextTo"/>
        <c:txPr>
          <a:bodyPr rot="0"/>
          <a:lstStyle/>
          <a:p>
            <a:pPr>
              <a:defRPr sz="1500" b="1"/>
            </a:pPr>
            <a:endParaRPr lang="en-US"/>
          </a:p>
        </c:txPr>
        <c:crossAx val="612462032"/>
        <c:crosses val="autoZero"/>
        <c:auto val="1"/>
        <c:lblAlgn val="ctr"/>
        <c:lblOffset val="100"/>
        <c:noMultiLvlLbl val="0"/>
      </c:catAx>
      <c:valAx>
        <c:axId val="612462032"/>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4749262536873156E-2"/>
              <c:y val="0.28608472096725607"/>
            </c:manualLayout>
          </c:layout>
          <c:overlay val="0"/>
        </c:title>
        <c:numFmt formatCode="0%" sourceLinked="0"/>
        <c:majorTickMark val="out"/>
        <c:minorTickMark val="none"/>
        <c:tickLblPos val="nextTo"/>
        <c:txPr>
          <a:bodyPr/>
          <a:lstStyle/>
          <a:p>
            <a:pPr>
              <a:defRPr sz="1500" b="1"/>
            </a:pPr>
            <a:endParaRPr lang="en-US"/>
          </a:p>
        </c:txPr>
        <c:crossAx val="612481240"/>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155389868302"/>
          <c:y val="0.11467837012176757"/>
          <c:w val="0.8810742573107565"/>
          <c:h val="0.75452476227356835"/>
        </c:manualLayout>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Sheet1!$A$2:$A$6</c:f>
              <c:strCache>
                <c:ptCount val="5"/>
                <c:pt idx="0">
                  <c:v>Female (N=338)</c:v>
                </c:pt>
                <c:pt idx="1">
                  <c:v>Male (N=213)</c:v>
                </c:pt>
                <c:pt idx="3">
                  <c:v>Female (N=200)</c:v>
                </c:pt>
                <c:pt idx="4">
                  <c:v>Male (N=157)</c:v>
                </c:pt>
              </c:strCache>
            </c:strRef>
          </c:cat>
          <c:val>
            <c:numRef>
              <c:f>Sheet1!$B$2:$B$6</c:f>
              <c:numCache>
                <c:formatCode>General</c:formatCode>
                <c:ptCount val="5"/>
                <c:pt idx="0">
                  <c:v>1.187E-2</c:v>
                </c:pt>
                <c:pt idx="1">
                  <c:v>9.3900000000000008E-3</c:v>
                </c:pt>
                <c:pt idx="3">
                  <c:v>3.5000000000000003E-2</c:v>
                </c:pt>
                <c:pt idx="4">
                  <c:v>6.496E-3</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Sheet1!$A$2:$A$6</c:f>
              <c:strCache>
                <c:ptCount val="5"/>
                <c:pt idx="0">
                  <c:v>Female (N=338)</c:v>
                </c:pt>
                <c:pt idx="1">
                  <c:v>Male (N=213)</c:v>
                </c:pt>
                <c:pt idx="3">
                  <c:v>Female (N=200)</c:v>
                </c:pt>
                <c:pt idx="4">
                  <c:v>Male (N=157)</c:v>
                </c:pt>
              </c:strCache>
            </c:strRef>
          </c:cat>
          <c:val>
            <c:numRef>
              <c:f>Sheet1!$C$2:$C$6</c:f>
              <c:numCache>
                <c:formatCode>General</c:formatCode>
                <c:ptCount val="5"/>
                <c:pt idx="0">
                  <c:v>2.9585800000000002E-3</c:v>
                </c:pt>
                <c:pt idx="1">
                  <c:v>0</c:v>
                </c:pt>
                <c:pt idx="3">
                  <c:v>0</c:v>
                </c:pt>
                <c:pt idx="4">
                  <c:v>6.4107870000000003E-3</c:v>
                </c:pt>
              </c:numCache>
            </c:numRef>
          </c:val>
        </c:ser>
        <c:dLbls>
          <c:showLegendKey val="0"/>
          <c:showVal val="0"/>
          <c:showCatName val="0"/>
          <c:showSerName val="0"/>
          <c:showPercent val="0"/>
          <c:showBubbleSize val="0"/>
        </c:dLbls>
        <c:gapWidth val="35"/>
        <c:overlap val="100"/>
        <c:axId val="612479280"/>
        <c:axId val="612485160"/>
      </c:barChart>
      <c:catAx>
        <c:axId val="612479280"/>
        <c:scaling>
          <c:orientation val="minMax"/>
        </c:scaling>
        <c:delete val="0"/>
        <c:axPos val="b"/>
        <c:numFmt formatCode="General" sourceLinked="1"/>
        <c:majorTickMark val="out"/>
        <c:minorTickMark val="none"/>
        <c:tickLblPos val="nextTo"/>
        <c:txPr>
          <a:bodyPr rot="0"/>
          <a:lstStyle/>
          <a:p>
            <a:pPr>
              <a:defRPr sz="1300" b="1"/>
            </a:pPr>
            <a:endParaRPr lang="en-US"/>
          </a:p>
        </c:txPr>
        <c:crossAx val="612485160"/>
        <c:crosses val="autoZero"/>
        <c:auto val="1"/>
        <c:lblAlgn val="ctr"/>
        <c:lblOffset val="100"/>
        <c:noMultiLvlLbl val="0"/>
      </c:catAx>
      <c:valAx>
        <c:axId val="612485160"/>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2479280"/>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949525540076E-2"/>
          <c:w val="0.84959816969781432"/>
          <c:h val="0.81644145288290582"/>
        </c:manualLayout>
      </c:layout>
      <c:scatterChart>
        <c:scatterStyle val="lineMarker"/>
        <c:varyColors val="0"/>
        <c:ser>
          <c:idx val="0"/>
          <c:order val="0"/>
          <c:tx>
            <c:strRef>
              <c:f>Sheet1!$B$1</c:f>
              <c:strCache>
                <c:ptCount val="1"/>
                <c:pt idx="0">
                  <c:v>Female (N=526)</c:v>
                </c:pt>
              </c:strCache>
            </c:strRef>
          </c:tx>
          <c:spPr>
            <a:ln w="47625">
              <a:solidFill>
                <a:srgbClr val="FF66FF"/>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3.8019999999999998E-3</c:v>
                </c:pt>
                <c:pt idx="2">
                  <c:v>3.8019999999999998E-3</c:v>
                </c:pt>
                <c:pt idx="3">
                  <c:v>5.7029999999999997E-3</c:v>
                </c:pt>
                <c:pt idx="4">
                  <c:v>5.7029999999999997E-3</c:v>
                </c:pt>
                <c:pt idx="5">
                  <c:v>5.7029999999999997E-3</c:v>
                </c:pt>
                <c:pt idx="6">
                  <c:v>5.7029999999999997E-3</c:v>
                </c:pt>
                <c:pt idx="7">
                  <c:v>5.7029999999999997E-3</c:v>
                </c:pt>
                <c:pt idx="8">
                  <c:v>5.7029999999999997E-3</c:v>
                </c:pt>
                <c:pt idx="9">
                  <c:v>7.6080000000000002E-3</c:v>
                </c:pt>
                <c:pt idx="10">
                  <c:v>7.6080000000000002E-3</c:v>
                </c:pt>
                <c:pt idx="11">
                  <c:v>7.6080000000000002E-3</c:v>
                </c:pt>
                <c:pt idx="12">
                  <c:v>7.6080000000000002E-3</c:v>
                </c:pt>
                <c:pt idx="13">
                  <c:v>7.6080000000000002E-3</c:v>
                </c:pt>
                <c:pt idx="14">
                  <c:v>7.6080000000000002E-3</c:v>
                </c:pt>
                <c:pt idx="15">
                  <c:v>7.6080000000000002E-3</c:v>
                </c:pt>
                <c:pt idx="16">
                  <c:v>7.6080000000000002E-3</c:v>
                </c:pt>
                <c:pt idx="17">
                  <c:v>7.6080000000000002E-3</c:v>
                </c:pt>
                <c:pt idx="18">
                  <c:v>7.6080000000000002E-3</c:v>
                </c:pt>
                <c:pt idx="19">
                  <c:v>1.1433E-2</c:v>
                </c:pt>
                <c:pt idx="20">
                  <c:v>1.1433E-2</c:v>
                </c:pt>
                <c:pt idx="21">
                  <c:v>1.1433E-2</c:v>
                </c:pt>
                <c:pt idx="22">
                  <c:v>1.1433E-2</c:v>
                </c:pt>
                <c:pt idx="23">
                  <c:v>1.1433E-2</c:v>
                </c:pt>
                <c:pt idx="24">
                  <c:v>1.1433E-2</c:v>
                </c:pt>
                <c:pt idx="25">
                  <c:v>1.1433E-2</c:v>
                </c:pt>
                <c:pt idx="26">
                  <c:v>1.3349E-2</c:v>
                </c:pt>
                <c:pt idx="27">
                  <c:v>1.3349E-2</c:v>
                </c:pt>
                <c:pt idx="28">
                  <c:v>1.5266E-2</c:v>
                </c:pt>
                <c:pt idx="29">
                  <c:v>1.5266E-2</c:v>
                </c:pt>
                <c:pt idx="30">
                  <c:v>1.7181999999999999E-2</c:v>
                </c:pt>
              </c:numCache>
            </c:numRef>
          </c:yVal>
          <c:smooth val="0"/>
        </c:ser>
        <c:ser>
          <c:idx val="1"/>
          <c:order val="1"/>
          <c:tx>
            <c:strRef>
              <c:f>Sheet1!$C$1</c:f>
              <c:strCache>
                <c:ptCount val="1"/>
                <c:pt idx="0">
                  <c:v>Male (N=404)</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0</c:v>
                </c:pt>
                <c:pt idx="2">
                  <c:v>2.4750000000000002E-3</c:v>
                </c:pt>
                <c:pt idx="3">
                  <c:v>7.4380000000000002E-3</c:v>
                </c:pt>
                <c:pt idx="4">
                  <c:v>7.4380000000000002E-3</c:v>
                </c:pt>
                <c:pt idx="5">
                  <c:v>7.4380000000000002E-3</c:v>
                </c:pt>
                <c:pt idx="6">
                  <c:v>7.4380000000000002E-3</c:v>
                </c:pt>
                <c:pt idx="7">
                  <c:v>7.4380000000000002E-3</c:v>
                </c:pt>
                <c:pt idx="8">
                  <c:v>9.92E-3</c:v>
                </c:pt>
                <c:pt idx="9">
                  <c:v>9.92E-3</c:v>
                </c:pt>
                <c:pt idx="10">
                  <c:v>9.92E-3</c:v>
                </c:pt>
                <c:pt idx="11">
                  <c:v>9.92E-3</c:v>
                </c:pt>
                <c:pt idx="12">
                  <c:v>9.92E-3</c:v>
                </c:pt>
                <c:pt idx="13">
                  <c:v>9.92E-3</c:v>
                </c:pt>
                <c:pt idx="14">
                  <c:v>9.92E-3</c:v>
                </c:pt>
                <c:pt idx="15">
                  <c:v>9.92E-3</c:v>
                </c:pt>
                <c:pt idx="16">
                  <c:v>9.92E-3</c:v>
                </c:pt>
                <c:pt idx="17">
                  <c:v>9.92E-3</c:v>
                </c:pt>
                <c:pt idx="18">
                  <c:v>9.92E-3</c:v>
                </c:pt>
                <c:pt idx="19">
                  <c:v>9.92E-3</c:v>
                </c:pt>
                <c:pt idx="20">
                  <c:v>1.2414E-2</c:v>
                </c:pt>
                <c:pt idx="21">
                  <c:v>1.2414E-2</c:v>
                </c:pt>
                <c:pt idx="22">
                  <c:v>1.2414E-2</c:v>
                </c:pt>
                <c:pt idx="23">
                  <c:v>1.2414E-2</c:v>
                </c:pt>
                <c:pt idx="24">
                  <c:v>1.2414E-2</c:v>
                </c:pt>
                <c:pt idx="25">
                  <c:v>1.2414E-2</c:v>
                </c:pt>
                <c:pt idx="26">
                  <c:v>1.4907999999999999E-2</c:v>
                </c:pt>
                <c:pt idx="27">
                  <c:v>1.4907999999999999E-2</c:v>
                </c:pt>
                <c:pt idx="28">
                  <c:v>1.7402999999999998E-2</c:v>
                </c:pt>
                <c:pt idx="29">
                  <c:v>1.7402999999999998E-2</c:v>
                </c:pt>
                <c:pt idx="30">
                  <c:v>1.7402999999999998E-2</c:v>
                </c:pt>
              </c:numCache>
            </c:numRef>
          </c:yVal>
          <c:smooth val="0"/>
        </c:ser>
        <c:dLbls>
          <c:showLegendKey val="0"/>
          <c:showVal val="0"/>
          <c:showCatName val="0"/>
          <c:showSerName val="0"/>
          <c:showPercent val="0"/>
          <c:showBubbleSize val="0"/>
        </c:dLbls>
        <c:axId val="612464384"/>
        <c:axId val="612483592"/>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(F)</c:v>
                      </c:pt>
                    </c:strCache>
                  </c:strRef>
                </c:tx>
                <c:spPr>
                  <a:ln w="47625">
                    <a:solidFill>
                      <a:srgbClr val="FF66FF"/>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8.03E-4</c:v>
                      </c:pt>
                      <c:pt idx="2">
                        <c:v>8.03E-4</c:v>
                      </c:pt>
                      <c:pt idx="3">
                        <c:v>1.6310000000000001E-3</c:v>
                      </c:pt>
                      <c:pt idx="4">
                        <c:v>1.6310000000000001E-3</c:v>
                      </c:pt>
                      <c:pt idx="5">
                        <c:v>1.6310000000000001E-3</c:v>
                      </c:pt>
                      <c:pt idx="6">
                        <c:v>1.6310000000000001E-3</c:v>
                      </c:pt>
                      <c:pt idx="7">
                        <c:v>1.6310000000000001E-3</c:v>
                      </c:pt>
                      <c:pt idx="8">
                        <c:v>1.6310000000000001E-3</c:v>
                      </c:pt>
                      <c:pt idx="9">
                        <c:v>2.5999999999999999E-3</c:v>
                      </c:pt>
                      <c:pt idx="10">
                        <c:v>2.5999999999999999E-3</c:v>
                      </c:pt>
                      <c:pt idx="11">
                        <c:v>2.5999999999999999E-3</c:v>
                      </c:pt>
                      <c:pt idx="12">
                        <c:v>2.5999999999999999E-3</c:v>
                      </c:pt>
                      <c:pt idx="13">
                        <c:v>2.5999999999999999E-3</c:v>
                      </c:pt>
                      <c:pt idx="14">
                        <c:v>2.5999999999999999E-3</c:v>
                      </c:pt>
                      <c:pt idx="15">
                        <c:v>2.5999999999999999E-3</c:v>
                      </c:pt>
                      <c:pt idx="16">
                        <c:v>2.5999999999999999E-3</c:v>
                      </c:pt>
                      <c:pt idx="17">
                        <c:v>2.5999999999999999E-3</c:v>
                      </c:pt>
                      <c:pt idx="18">
                        <c:v>2.5999999999999999E-3</c:v>
                      </c:pt>
                      <c:pt idx="19">
                        <c:v>4.8120000000000003E-3</c:v>
                      </c:pt>
                      <c:pt idx="20">
                        <c:v>4.8120000000000003E-3</c:v>
                      </c:pt>
                      <c:pt idx="21">
                        <c:v>4.8120000000000003E-3</c:v>
                      </c:pt>
                      <c:pt idx="22">
                        <c:v>4.8120000000000003E-3</c:v>
                      </c:pt>
                      <c:pt idx="23">
                        <c:v>4.8120000000000003E-3</c:v>
                      </c:pt>
                      <c:pt idx="24">
                        <c:v>4.8120000000000003E-3</c:v>
                      </c:pt>
                      <c:pt idx="25">
                        <c:v>4.8120000000000003E-3</c:v>
                      </c:pt>
                      <c:pt idx="26">
                        <c:v>6.0099999999999997E-3</c:v>
                      </c:pt>
                      <c:pt idx="27">
                        <c:v>6.0099999999999997E-3</c:v>
                      </c:pt>
                      <c:pt idx="28">
                        <c:v>7.2570000000000004E-3</c:v>
                      </c:pt>
                      <c:pt idx="29">
                        <c:v>7.2570000000000004E-3</c:v>
                      </c:pt>
                      <c:pt idx="30">
                        <c:v>8.5419999999999992E-3</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0</c:v>
                      </c:pt>
                      <c:pt idx="2">
                        <c:v>2.4699999999999999E-4</c:v>
                      </c:pt>
                      <c:pt idx="3">
                        <c:v>2.1050000000000001E-3</c:v>
                      </c:pt>
                      <c:pt idx="4">
                        <c:v>2.1050000000000001E-3</c:v>
                      </c:pt>
                      <c:pt idx="5">
                        <c:v>2.1050000000000001E-3</c:v>
                      </c:pt>
                      <c:pt idx="6">
                        <c:v>2.1050000000000001E-3</c:v>
                      </c:pt>
                      <c:pt idx="7">
                        <c:v>2.1050000000000001E-3</c:v>
                      </c:pt>
                      <c:pt idx="8">
                        <c:v>3.3700000000000002E-3</c:v>
                      </c:pt>
                      <c:pt idx="9">
                        <c:v>3.3700000000000002E-3</c:v>
                      </c:pt>
                      <c:pt idx="10">
                        <c:v>3.3700000000000002E-3</c:v>
                      </c:pt>
                      <c:pt idx="11">
                        <c:v>3.3700000000000002E-3</c:v>
                      </c:pt>
                      <c:pt idx="12">
                        <c:v>3.3700000000000002E-3</c:v>
                      </c:pt>
                      <c:pt idx="13">
                        <c:v>3.3700000000000002E-3</c:v>
                      </c:pt>
                      <c:pt idx="14">
                        <c:v>3.3700000000000002E-3</c:v>
                      </c:pt>
                      <c:pt idx="15">
                        <c:v>3.3700000000000002E-3</c:v>
                      </c:pt>
                      <c:pt idx="16">
                        <c:v>3.3700000000000002E-3</c:v>
                      </c:pt>
                      <c:pt idx="17">
                        <c:v>3.3700000000000002E-3</c:v>
                      </c:pt>
                      <c:pt idx="18">
                        <c:v>3.3700000000000002E-3</c:v>
                      </c:pt>
                      <c:pt idx="19">
                        <c:v>3.3700000000000002E-3</c:v>
                      </c:pt>
                      <c:pt idx="20">
                        <c:v>4.7609999999999996E-3</c:v>
                      </c:pt>
                      <c:pt idx="21">
                        <c:v>4.7609999999999996E-3</c:v>
                      </c:pt>
                      <c:pt idx="22">
                        <c:v>4.7609999999999996E-3</c:v>
                      </c:pt>
                      <c:pt idx="23">
                        <c:v>4.7609999999999996E-3</c:v>
                      </c:pt>
                      <c:pt idx="24">
                        <c:v>4.7609999999999996E-3</c:v>
                      </c:pt>
                      <c:pt idx="25">
                        <c:v>4.7609999999999996E-3</c:v>
                      </c:pt>
                      <c:pt idx="26">
                        <c:v>6.2459999999999998E-3</c:v>
                      </c:pt>
                      <c:pt idx="27">
                        <c:v>6.2459999999999998E-3</c:v>
                      </c:pt>
                      <c:pt idx="28">
                        <c:v>7.8059999999999996E-3</c:v>
                      </c:pt>
                      <c:pt idx="29">
                        <c:v>7.8059999999999996E-3</c:v>
                      </c:pt>
                      <c:pt idx="30">
                        <c:v>7.8059999999999996E-3</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(F)</c:v>
                      </c:pt>
                    </c:strCache>
                  </c:strRef>
                </c:tx>
                <c:spPr>
                  <a:ln w="47625">
                    <a:solidFill>
                      <a:srgbClr val="FF66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1.2822999999999999E-2</c:v>
                      </c:pt>
                      <c:pt idx="2">
                        <c:v>1.2822999999999999E-2</c:v>
                      </c:pt>
                      <c:pt idx="3">
                        <c:v>1.5620999999999999E-2</c:v>
                      </c:pt>
                      <c:pt idx="4">
                        <c:v>1.5620999999999999E-2</c:v>
                      </c:pt>
                      <c:pt idx="5">
                        <c:v>1.5620999999999999E-2</c:v>
                      </c:pt>
                      <c:pt idx="6">
                        <c:v>1.5620999999999999E-2</c:v>
                      </c:pt>
                      <c:pt idx="7">
                        <c:v>1.5620999999999999E-2</c:v>
                      </c:pt>
                      <c:pt idx="8">
                        <c:v>1.5620999999999999E-2</c:v>
                      </c:pt>
                      <c:pt idx="9">
                        <c:v>1.8345E-2</c:v>
                      </c:pt>
                      <c:pt idx="10">
                        <c:v>1.8345E-2</c:v>
                      </c:pt>
                      <c:pt idx="11">
                        <c:v>1.8345E-2</c:v>
                      </c:pt>
                      <c:pt idx="12">
                        <c:v>1.8345E-2</c:v>
                      </c:pt>
                      <c:pt idx="13">
                        <c:v>1.8345E-2</c:v>
                      </c:pt>
                      <c:pt idx="14">
                        <c:v>1.8345E-2</c:v>
                      </c:pt>
                      <c:pt idx="15">
                        <c:v>1.8345E-2</c:v>
                      </c:pt>
                      <c:pt idx="16">
                        <c:v>1.8345E-2</c:v>
                      </c:pt>
                      <c:pt idx="17">
                        <c:v>1.8345E-2</c:v>
                      </c:pt>
                      <c:pt idx="18">
                        <c:v>1.8345E-2</c:v>
                      </c:pt>
                      <c:pt idx="19">
                        <c:v>2.3609000000000002E-2</c:v>
                      </c:pt>
                      <c:pt idx="20">
                        <c:v>2.3609000000000002E-2</c:v>
                      </c:pt>
                      <c:pt idx="21">
                        <c:v>2.3609000000000002E-2</c:v>
                      </c:pt>
                      <c:pt idx="22">
                        <c:v>2.3609000000000002E-2</c:v>
                      </c:pt>
                      <c:pt idx="23">
                        <c:v>2.3609000000000002E-2</c:v>
                      </c:pt>
                      <c:pt idx="24">
                        <c:v>2.3609000000000002E-2</c:v>
                      </c:pt>
                      <c:pt idx="25">
                        <c:v>2.3609000000000002E-2</c:v>
                      </c:pt>
                      <c:pt idx="26">
                        <c:v>2.6179000000000001E-2</c:v>
                      </c:pt>
                      <c:pt idx="27">
                        <c:v>2.6179000000000001E-2</c:v>
                      </c:pt>
                      <c:pt idx="28">
                        <c:v>2.8701999999999998E-2</c:v>
                      </c:pt>
                      <c:pt idx="29">
                        <c:v>2.8701999999999998E-2</c:v>
                      </c:pt>
                      <c:pt idx="30">
                        <c:v>3.1194E-2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(M)</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0</c:v>
                      </c:pt>
                      <c:pt idx="2">
                        <c:v>1.3084E-2</c:v>
                      </c:pt>
                      <c:pt idx="3">
                        <c:v>2.0295000000000001E-2</c:v>
                      </c:pt>
                      <c:pt idx="4">
                        <c:v>2.0295000000000001E-2</c:v>
                      </c:pt>
                      <c:pt idx="5">
                        <c:v>2.0295000000000001E-2</c:v>
                      </c:pt>
                      <c:pt idx="6">
                        <c:v>2.0295000000000001E-2</c:v>
                      </c:pt>
                      <c:pt idx="7">
                        <c:v>2.0295000000000001E-2</c:v>
                      </c:pt>
                      <c:pt idx="8">
                        <c:v>2.3793999999999999E-2</c:v>
                      </c:pt>
                      <c:pt idx="9">
                        <c:v>2.3793999999999999E-2</c:v>
                      </c:pt>
                      <c:pt idx="10">
                        <c:v>2.3793999999999999E-2</c:v>
                      </c:pt>
                      <c:pt idx="11">
                        <c:v>2.3793999999999999E-2</c:v>
                      </c:pt>
                      <c:pt idx="12">
                        <c:v>2.3793999999999999E-2</c:v>
                      </c:pt>
                      <c:pt idx="13">
                        <c:v>2.3793999999999999E-2</c:v>
                      </c:pt>
                      <c:pt idx="14">
                        <c:v>2.3793999999999999E-2</c:v>
                      </c:pt>
                      <c:pt idx="15">
                        <c:v>2.3793999999999999E-2</c:v>
                      </c:pt>
                      <c:pt idx="16">
                        <c:v>2.3793999999999999E-2</c:v>
                      </c:pt>
                      <c:pt idx="17">
                        <c:v>2.3793999999999999E-2</c:v>
                      </c:pt>
                      <c:pt idx="18">
                        <c:v>2.3793999999999999E-2</c:v>
                      </c:pt>
                      <c:pt idx="19">
                        <c:v>2.3793999999999999E-2</c:v>
                      </c:pt>
                      <c:pt idx="20">
                        <c:v>2.726E-2</c:v>
                      </c:pt>
                      <c:pt idx="21">
                        <c:v>2.726E-2</c:v>
                      </c:pt>
                      <c:pt idx="22">
                        <c:v>2.726E-2</c:v>
                      </c:pt>
                      <c:pt idx="23">
                        <c:v>2.726E-2</c:v>
                      </c:pt>
                      <c:pt idx="24">
                        <c:v>2.726E-2</c:v>
                      </c:pt>
                      <c:pt idx="25">
                        <c:v>2.726E-2</c:v>
                      </c:pt>
                      <c:pt idx="26">
                        <c:v>3.0655000000000002E-2</c:v>
                      </c:pt>
                      <c:pt idx="27">
                        <c:v>3.0655000000000002E-2</c:v>
                      </c:pt>
                      <c:pt idx="28">
                        <c:v>3.3984E-2</c:v>
                      </c:pt>
                      <c:pt idx="29">
                        <c:v>3.3984E-2</c:v>
                      </c:pt>
                      <c:pt idx="30">
                        <c:v>3.3984E-2</c:v>
                      </c:pt>
                    </c:numCache>
                  </c:numRef>
                </c:yVal>
                <c:smooth val="0"/>
              </c15:ser>
            </c15:filteredScatterSeries>
          </c:ext>
        </c:extLst>
      </c:scatterChart>
      <c:valAx>
        <c:axId val="612464384"/>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83592"/>
        <c:crosses val="autoZero"/>
        <c:crossBetween val="midCat"/>
        <c:majorUnit val="2"/>
      </c:valAx>
      <c:valAx>
        <c:axId val="612483592"/>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64384"/>
        <c:crosses val="autoZero"/>
        <c:crossBetween val="midCat"/>
      </c:valAx>
      <c:spPr>
        <a:solidFill>
          <a:schemeClr val="bg2"/>
        </a:solidFill>
        <a:ln>
          <a:solidFill>
            <a:schemeClr val="tx1"/>
          </a:solidFill>
        </a:ln>
      </c:spPr>
    </c:plotArea>
    <c:legend>
      <c:legendPos val="r"/>
      <c:layout>
        <c:manualLayout>
          <c:xMode val="edge"/>
          <c:yMode val="edge"/>
          <c:x val="0.13265463498478619"/>
          <c:y val="7.7623864324651723E-2"/>
          <c:w val="0.53730134949945418"/>
          <c:h val="0.1158578639208560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6287250598100018"/>
          <c:h val="0.81644145288290582"/>
        </c:manualLayout>
      </c:layout>
      <c:scatterChart>
        <c:scatterStyle val="lineMarker"/>
        <c:varyColors val="0"/>
        <c:ser>
          <c:idx val="0"/>
          <c:order val="0"/>
          <c:tx>
            <c:strRef>
              <c:f>Sheet1!$B$1</c:f>
              <c:strCache>
                <c:ptCount val="1"/>
                <c:pt idx="0">
                  <c:v>0-10 (N=305)</c:v>
                </c:pt>
              </c:strCache>
            </c:strRef>
          </c:tx>
          <c:spPr>
            <a:ln w="41275">
              <a:solidFill>
                <a:schemeClr val="bg1">
                  <a:lumMod val="50000"/>
                  <a:lumOff val="50000"/>
                </a:schemeClr>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3.81E-3</c:v>
                </c:pt>
                <c:pt idx="2">
                  <c:v>3.81E-3</c:v>
                </c:pt>
                <c:pt idx="3">
                  <c:v>3.81E-3</c:v>
                </c:pt>
                <c:pt idx="4">
                  <c:v>5.7149999999999996E-3</c:v>
                </c:pt>
                <c:pt idx="5">
                  <c:v>6.6689999999999996E-3</c:v>
                </c:pt>
                <c:pt idx="6">
                  <c:v>8.0990000000000003E-3</c:v>
                </c:pt>
                <c:pt idx="7">
                  <c:v>9.5300000000000003E-3</c:v>
                </c:pt>
                <c:pt idx="8">
                  <c:v>9.5300000000000003E-3</c:v>
                </c:pt>
                <c:pt idx="9">
                  <c:v>1.1439E-2</c:v>
                </c:pt>
                <c:pt idx="10">
                  <c:v>1.2393E-2</c:v>
                </c:pt>
                <c:pt idx="11">
                  <c:v>1.3825E-2</c:v>
                </c:pt>
                <c:pt idx="12">
                  <c:v>1.3825E-2</c:v>
                </c:pt>
                <c:pt idx="13">
                  <c:v>1.3825E-2</c:v>
                </c:pt>
                <c:pt idx="14">
                  <c:v>1.4302E-2</c:v>
                </c:pt>
                <c:pt idx="15">
                  <c:v>1.4302E-2</c:v>
                </c:pt>
                <c:pt idx="16">
                  <c:v>1.5256E-2</c:v>
                </c:pt>
                <c:pt idx="17">
                  <c:v>1.5733E-2</c:v>
                </c:pt>
                <c:pt idx="18">
                  <c:v>1.5733E-2</c:v>
                </c:pt>
                <c:pt idx="19">
                  <c:v>1.6211E-2</c:v>
                </c:pt>
                <c:pt idx="20">
                  <c:v>1.6211E-2</c:v>
                </c:pt>
                <c:pt idx="21">
                  <c:v>1.6211E-2</c:v>
                </c:pt>
                <c:pt idx="22">
                  <c:v>1.7648E-2</c:v>
                </c:pt>
                <c:pt idx="23">
                  <c:v>1.8126E-2</c:v>
                </c:pt>
                <c:pt idx="24">
                  <c:v>1.8605E-2</c:v>
                </c:pt>
                <c:pt idx="25">
                  <c:v>1.9085000000000001E-2</c:v>
                </c:pt>
                <c:pt idx="26">
                  <c:v>1.9085000000000001E-2</c:v>
                </c:pt>
                <c:pt idx="27">
                  <c:v>2.0043999999999999E-2</c:v>
                </c:pt>
                <c:pt idx="28">
                  <c:v>2.0043999999999999E-2</c:v>
                </c:pt>
                <c:pt idx="29">
                  <c:v>2.0043999999999999E-2</c:v>
                </c:pt>
                <c:pt idx="30">
                  <c:v>2.0043999999999999E-2</c:v>
                </c:pt>
              </c:numCache>
            </c:numRef>
          </c:yVal>
          <c:smooth val="0"/>
        </c:ser>
        <c:ser>
          <c:idx val="1"/>
          <c:order val="1"/>
          <c:tx>
            <c:strRef>
              <c:f>Sheet1!$C$1</c:f>
              <c:strCache>
                <c:ptCount val="1"/>
                <c:pt idx="0">
                  <c:v>11-17 (N=276)</c:v>
                </c:pt>
              </c:strCache>
            </c:strRef>
          </c:tx>
          <c:spPr>
            <a:ln w="47625">
              <a:solidFill>
                <a:srgbClr val="FF00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3.2720000000000002E-3</c:v>
                </c:pt>
                <c:pt idx="2">
                  <c:v>4.3969999999999999E-3</c:v>
                </c:pt>
                <c:pt idx="3">
                  <c:v>5.1130000000000004E-3</c:v>
                </c:pt>
                <c:pt idx="4">
                  <c:v>6.0340000000000003E-3</c:v>
                </c:pt>
                <c:pt idx="5">
                  <c:v>6.7510000000000001E-3</c:v>
                </c:pt>
                <c:pt idx="6">
                  <c:v>7.979E-3</c:v>
                </c:pt>
                <c:pt idx="7">
                  <c:v>9.0030000000000006E-3</c:v>
                </c:pt>
                <c:pt idx="8">
                  <c:v>9.2069999999999999E-3</c:v>
                </c:pt>
                <c:pt idx="9">
                  <c:v>9.6170000000000005E-3</c:v>
                </c:pt>
                <c:pt idx="10">
                  <c:v>1.0436000000000001E-2</c:v>
                </c:pt>
                <c:pt idx="11">
                  <c:v>1.0947999999999999E-2</c:v>
                </c:pt>
                <c:pt idx="12">
                  <c:v>1.2074E-2</c:v>
                </c:pt>
                <c:pt idx="13">
                  <c:v>1.2689000000000001E-2</c:v>
                </c:pt>
                <c:pt idx="14">
                  <c:v>1.2996000000000001E-2</c:v>
                </c:pt>
                <c:pt idx="15">
                  <c:v>1.3816E-2</c:v>
                </c:pt>
                <c:pt idx="16">
                  <c:v>1.4533000000000001E-2</c:v>
                </c:pt>
                <c:pt idx="17">
                  <c:v>1.4841E-2</c:v>
                </c:pt>
                <c:pt idx="18">
                  <c:v>1.5354E-2</c:v>
                </c:pt>
                <c:pt idx="19">
                  <c:v>1.5661000000000001E-2</c:v>
                </c:pt>
                <c:pt idx="20">
                  <c:v>1.6070999999999998E-2</c:v>
                </c:pt>
                <c:pt idx="21">
                  <c:v>1.6685999999999999E-2</c:v>
                </c:pt>
                <c:pt idx="22">
                  <c:v>1.7405E-2</c:v>
                </c:pt>
                <c:pt idx="23">
                  <c:v>1.7918E-2</c:v>
                </c:pt>
                <c:pt idx="24">
                  <c:v>1.8328000000000001E-2</c:v>
                </c:pt>
                <c:pt idx="25">
                  <c:v>1.8533999999999998E-2</c:v>
                </c:pt>
                <c:pt idx="26">
                  <c:v>1.8945E-2</c:v>
                </c:pt>
                <c:pt idx="27">
                  <c:v>1.9356000000000002E-2</c:v>
                </c:pt>
                <c:pt idx="28">
                  <c:v>1.9767E-2</c:v>
                </c:pt>
                <c:pt idx="29">
                  <c:v>2.0178999999999999E-2</c:v>
                </c:pt>
                <c:pt idx="30">
                  <c:v>2.0178999999999999E-2</c:v>
                </c:pt>
              </c:numCache>
            </c:numRef>
          </c:yVal>
          <c:smooth val="0"/>
        </c:ser>
        <c:ser>
          <c:idx val="2"/>
          <c:order val="2"/>
          <c:tx>
            <c:strRef>
              <c:f>Sheet1!$D$1</c:f>
              <c:strCache>
                <c:ptCount val="1"/>
                <c:pt idx="0">
                  <c:v>18-34 (N=151)</c:v>
                </c:pt>
              </c:strCache>
            </c:strRef>
          </c:tx>
          <c:spPr>
            <a:ln w="47625">
              <a:solidFill>
                <a:srgbClr val="FF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3.627E-3</c:v>
                </c:pt>
                <c:pt idx="2">
                  <c:v>4.5630000000000002E-3</c:v>
                </c:pt>
                <c:pt idx="3">
                  <c:v>5.6169999999999996E-3</c:v>
                </c:pt>
                <c:pt idx="4">
                  <c:v>6.437E-3</c:v>
                </c:pt>
                <c:pt idx="5">
                  <c:v>6.7879999999999998E-3</c:v>
                </c:pt>
                <c:pt idx="6">
                  <c:v>7.6090000000000003E-3</c:v>
                </c:pt>
                <c:pt idx="7">
                  <c:v>8.4290000000000007E-3</c:v>
                </c:pt>
                <c:pt idx="8">
                  <c:v>9.2490000000000003E-3</c:v>
                </c:pt>
                <c:pt idx="9">
                  <c:v>1.0304000000000001E-2</c:v>
                </c:pt>
                <c:pt idx="10">
                  <c:v>1.1124999999999999E-2</c:v>
                </c:pt>
                <c:pt idx="11">
                  <c:v>1.1946E-2</c:v>
                </c:pt>
                <c:pt idx="12">
                  <c:v>1.2533000000000001E-2</c:v>
                </c:pt>
                <c:pt idx="13">
                  <c:v>1.3002E-2</c:v>
                </c:pt>
                <c:pt idx="14">
                  <c:v>1.3237000000000001E-2</c:v>
                </c:pt>
                <c:pt idx="15">
                  <c:v>1.3941E-2</c:v>
                </c:pt>
                <c:pt idx="16">
                  <c:v>1.4763E-2</c:v>
                </c:pt>
                <c:pt idx="17">
                  <c:v>1.5585E-2</c:v>
                </c:pt>
                <c:pt idx="18">
                  <c:v>1.6289000000000001E-2</c:v>
                </c:pt>
                <c:pt idx="19">
                  <c:v>1.6993999999999999E-2</c:v>
                </c:pt>
                <c:pt idx="20">
                  <c:v>1.7580999999999999E-2</c:v>
                </c:pt>
                <c:pt idx="21">
                  <c:v>1.7697999999999998E-2</c:v>
                </c:pt>
                <c:pt idx="22">
                  <c:v>1.8168E-2</c:v>
                </c:pt>
                <c:pt idx="23">
                  <c:v>1.8402999999999999E-2</c:v>
                </c:pt>
                <c:pt idx="24">
                  <c:v>1.8520999999999999E-2</c:v>
                </c:pt>
                <c:pt idx="25">
                  <c:v>1.9109000000000001E-2</c:v>
                </c:pt>
                <c:pt idx="26">
                  <c:v>1.9698E-2</c:v>
                </c:pt>
                <c:pt idx="27">
                  <c:v>2.0285999999999998E-2</c:v>
                </c:pt>
                <c:pt idx="28">
                  <c:v>2.0521999999999999E-2</c:v>
                </c:pt>
                <c:pt idx="29">
                  <c:v>2.1347000000000001E-2</c:v>
                </c:pt>
                <c:pt idx="30">
                  <c:v>2.1701000000000002E-2</c:v>
                </c:pt>
              </c:numCache>
            </c:numRef>
          </c:yVal>
          <c:smooth val="0"/>
        </c:ser>
        <c:ser>
          <c:idx val="3"/>
          <c:order val="3"/>
          <c:tx>
            <c:strRef>
              <c:f>Sheet1!$E$1</c:f>
              <c:strCache>
                <c:ptCount val="1"/>
                <c:pt idx="0">
                  <c:v>35-49 (N=157)</c:v>
                </c:pt>
              </c:strCache>
            </c:strRef>
          </c:tx>
          <c:spPr>
            <a:ln w="47625">
              <a:solidFill>
                <a:srgbClr val="00FF00"/>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Sheet1!$E$2:$E$32</c:f>
              <c:numCache>
                <c:formatCode>General</c:formatCode>
                <c:ptCount val="31"/>
                <c:pt idx="0">
                  <c:v>0</c:v>
                </c:pt>
                <c:pt idx="1">
                  <c:v>5.5079999999999999E-3</c:v>
                </c:pt>
                <c:pt idx="2">
                  <c:v>6.9300000000000004E-3</c:v>
                </c:pt>
                <c:pt idx="3">
                  <c:v>8.5290000000000001E-3</c:v>
                </c:pt>
                <c:pt idx="4">
                  <c:v>9.0620000000000006E-3</c:v>
                </c:pt>
                <c:pt idx="5">
                  <c:v>9.2399999999999999E-3</c:v>
                </c:pt>
                <c:pt idx="6">
                  <c:v>1.0129000000000001E-2</c:v>
                </c:pt>
                <c:pt idx="7">
                  <c:v>1.1195E-2</c:v>
                </c:pt>
                <c:pt idx="8">
                  <c:v>1.2083999999999999E-2</c:v>
                </c:pt>
                <c:pt idx="9">
                  <c:v>1.2973E-2</c:v>
                </c:pt>
                <c:pt idx="10">
                  <c:v>1.4218E-2</c:v>
                </c:pt>
                <c:pt idx="11">
                  <c:v>1.4395E-2</c:v>
                </c:pt>
                <c:pt idx="12">
                  <c:v>1.5640000000000001E-2</c:v>
                </c:pt>
                <c:pt idx="13">
                  <c:v>1.5817999999999999E-2</c:v>
                </c:pt>
                <c:pt idx="14">
                  <c:v>1.6351000000000001E-2</c:v>
                </c:pt>
                <c:pt idx="15">
                  <c:v>1.7062999999999998E-2</c:v>
                </c:pt>
                <c:pt idx="16">
                  <c:v>1.7953E-2</c:v>
                </c:pt>
                <c:pt idx="17">
                  <c:v>1.9376000000000001E-2</c:v>
                </c:pt>
                <c:pt idx="18">
                  <c:v>1.9732E-2</c:v>
                </c:pt>
                <c:pt idx="19">
                  <c:v>2.0265999999999999E-2</c:v>
                </c:pt>
                <c:pt idx="20">
                  <c:v>2.0622999999999999E-2</c:v>
                </c:pt>
                <c:pt idx="21">
                  <c:v>2.1335E-2</c:v>
                </c:pt>
                <c:pt idx="22">
                  <c:v>2.1335E-2</c:v>
                </c:pt>
                <c:pt idx="23">
                  <c:v>2.2762000000000001E-2</c:v>
                </c:pt>
                <c:pt idx="24">
                  <c:v>2.3476E-2</c:v>
                </c:pt>
                <c:pt idx="25">
                  <c:v>2.3654999999999999E-2</c:v>
                </c:pt>
                <c:pt idx="26">
                  <c:v>2.4906000000000001E-2</c:v>
                </c:pt>
                <c:pt idx="27">
                  <c:v>2.4906000000000001E-2</c:v>
                </c:pt>
                <c:pt idx="28">
                  <c:v>2.5083999999999999E-2</c:v>
                </c:pt>
                <c:pt idx="29">
                  <c:v>2.58E-2</c:v>
                </c:pt>
                <c:pt idx="30">
                  <c:v>2.5978999999999999E-2</c:v>
                </c:pt>
              </c:numCache>
            </c:numRef>
          </c:yVal>
          <c:smooth val="0"/>
        </c:ser>
        <c:dLbls>
          <c:showLegendKey val="0"/>
          <c:showVal val="0"/>
          <c:showCatName val="0"/>
          <c:showSerName val="0"/>
          <c:showPercent val="0"/>
          <c:showBubbleSize val="0"/>
        </c:dLbls>
        <c:axId val="612465560"/>
        <c:axId val="612474184"/>
        <c:extLst>
          <c:ext xmlns:c15="http://schemas.microsoft.com/office/drawing/2012/chart" uri="{02D57815-91ED-43cb-92C2-25804820EDAC}">
            <c15:filteredScatterSeries>
              <c15:ser>
                <c:idx val="4"/>
                <c:order val="4"/>
                <c:tx>
                  <c:strRef>
                    <c:extLst>
                      <c:ext uri="{02D57815-91ED-43cb-92C2-25804820EDAC}">
                        <c15:formulaRef>
                          <c15:sqref>Sheet1!$F$1</c15:sqref>
                        </c15:formulaRef>
                      </c:ext>
                    </c:extLst>
                    <c:strCache>
                      <c:ptCount val="1"/>
                      <c:pt idx="0">
                        <c:v>LCL (0-10)</c:v>
                      </c:pt>
                    </c:strCache>
                  </c:strRef>
                </c:tx>
                <c:spPr>
                  <a:ln w="47625">
                    <a:solidFill>
                      <a:schemeClr val="bg1">
                        <a:lumMod val="50000"/>
                        <a:lumOff val="50000"/>
                      </a:schemeClr>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Sheet1!$F$2:$F$32</c15:sqref>
                        </c15:formulaRef>
                      </c:ext>
                    </c:extLst>
                    <c:numCache>
                      <c:formatCode>General</c:formatCode>
                      <c:ptCount val="31"/>
                      <c:pt idx="0">
                        <c:v>0</c:v>
                      </c:pt>
                      <c:pt idx="1">
                        <c:v>1.835E-3</c:v>
                      </c:pt>
                      <c:pt idx="2">
                        <c:v>1.835E-3</c:v>
                      </c:pt>
                      <c:pt idx="3">
                        <c:v>1.835E-3</c:v>
                      </c:pt>
                      <c:pt idx="4">
                        <c:v>3.16E-3</c:v>
                      </c:pt>
                      <c:pt idx="5">
                        <c:v>3.8579999999999999E-3</c:v>
                      </c:pt>
                      <c:pt idx="6">
                        <c:v>4.9370000000000004E-3</c:v>
                      </c:pt>
                      <c:pt idx="7">
                        <c:v>6.0460000000000002E-3</c:v>
                      </c:pt>
                      <c:pt idx="8">
                        <c:v>6.0460000000000002E-3</c:v>
                      </c:pt>
                      <c:pt idx="9">
                        <c:v>7.5599999999999999E-3</c:v>
                      </c:pt>
                      <c:pt idx="10">
                        <c:v>8.3289999999999996E-3</c:v>
                      </c:pt>
                      <c:pt idx="11">
                        <c:v>9.4959999999999992E-3</c:v>
                      </c:pt>
                      <c:pt idx="12">
                        <c:v>9.4959999999999992E-3</c:v>
                      </c:pt>
                      <c:pt idx="13">
                        <c:v>9.4959999999999992E-3</c:v>
                      </c:pt>
                      <c:pt idx="14">
                        <c:v>9.8879999999999992E-3</c:v>
                      </c:pt>
                      <c:pt idx="15">
                        <c:v>9.8879999999999992E-3</c:v>
                      </c:pt>
                      <c:pt idx="16">
                        <c:v>1.0676E-2</c:v>
                      </c:pt>
                      <c:pt idx="17">
                        <c:v>1.1073E-2</c:v>
                      </c:pt>
                      <c:pt idx="18">
                        <c:v>1.1073E-2</c:v>
                      </c:pt>
                      <c:pt idx="19">
                        <c:v>1.1471E-2</c:v>
                      </c:pt>
                      <c:pt idx="20">
                        <c:v>1.1471E-2</c:v>
                      </c:pt>
                      <c:pt idx="21">
                        <c:v>1.1471E-2</c:v>
                      </c:pt>
                      <c:pt idx="22">
                        <c:v>1.2673E-2</c:v>
                      </c:pt>
                      <c:pt idx="23">
                        <c:v>1.3076000000000001E-2</c:v>
                      </c:pt>
                      <c:pt idx="24">
                        <c:v>1.3481E-2</c:v>
                      </c:pt>
                      <c:pt idx="25">
                        <c:v>1.3886000000000001E-2</c:v>
                      </c:pt>
                      <c:pt idx="26">
                        <c:v>1.3886000000000001E-2</c:v>
                      </c:pt>
                      <c:pt idx="27">
                        <c:v>1.47E-2</c:v>
                      </c:pt>
                      <c:pt idx="28">
                        <c:v>1.47E-2</c:v>
                      </c:pt>
                      <c:pt idx="29">
                        <c:v>1.47E-2</c:v>
                      </c:pt>
                      <c:pt idx="30">
                        <c:v>1.47E-2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(11-17)</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2.2950000000000002E-3</c:v>
                      </c:pt>
                      <c:pt idx="2">
                        <c:v>3.2399999999999998E-3</c:v>
                      </c:pt>
                      <c:pt idx="3">
                        <c:v>3.8539999999999998E-3</c:v>
                      </c:pt>
                      <c:pt idx="4">
                        <c:v>4.653E-3</c:v>
                      </c:pt>
                      <c:pt idx="5">
                        <c:v>5.2820000000000002E-3</c:v>
                      </c:pt>
                      <c:pt idx="6">
                        <c:v>6.3689999999999997E-3</c:v>
                      </c:pt>
                      <c:pt idx="7">
                        <c:v>7.2830000000000004E-3</c:v>
                      </c:pt>
                      <c:pt idx="8">
                        <c:v>7.4669999999999997E-3</c:v>
                      </c:pt>
                      <c:pt idx="9">
                        <c:v>7.835E-3</c:v>
                      </c:pt>
                      <c:pt idx="10">
                        <c:v>8.5730000000000008E-3</c:v>
                      </c:pt>
                      <c:pt idx="11">
                        <c:v>9.0369999999999999E-3</c:v>
                      </c:pt>
                      <c:pt idx="12">
                        <c:v>1.0059999999999999E-2</c:v>
                      </c:pt>
                      <c:pt idx="13">
                        <c:v>1.0619999999999999E-2</c:v>
                      </c:pt>
                      <c:pt idx="14">
                        <c:v>1.0900999999999999E-2</c:v>
                      </c:pt>
                      <c:pt idx="15">
                        <c:v>1.1651999999999999E-2</c:v>
                      </c:pt>
                      <c:pt idx="16">
                        <c:v>1.231E-2</c:v>
                      </c:pt>
                      <c:pt idx="17">
                        <c:v>1.2593E-2</c:v>
                      </c:pt>
                      <c:pt idx="18">
                        <c:v>1.3065E-2</c:v>
                      </c:pt>
                      <c:pt idx="19">
                        <c:v>1.3348E-2</c:v>
                      </c:pt>
                      <c:pt idx="20">
                        <c:v>1.3726E-2</c:v>
                      </c:pt>
                      <c:pt idx="21">
                        <c:v>1.4295E-2</c:v>
                      </c:pt>
                      <c:pt idx="22">
                        <c:v>1.4959E-2</c:v>
                      </c:pt>
                      <c:pt idx="23">
                        <c:v>1.5435000000000001E-2</c:v>
                      </c:pt>
                      <c:pt idx="24">
                        <c:v>1.5814999999999999E-2</c:v>
                      </c:pt>
                      <c:pt idx="25">
                        <c:v>1.6005999999999999E-2</c:v>
                      </c:pt>
                      <c:pt idx="26">
                        <c:v>1.6388E-2</c:v>
                      </c:pt>
                      <c:pt idx="27">
                        <c:v>1.677E-2</c:v>
                      </c:pt>
                      <c:pt idx="28">
                        <c:v>1.7153000000000002E-2</c:v>
                      </c:pt>
                      <c:pt idx="29">
                        <c:v>1.7536E-2</c:v>
                      </c:pt>
                      <c:pt idx="30">
                        <c:v>1.7536E-2</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LCL (18-34)</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2.5300000000000001E-3</c:v>
                      </c:pt>
                      <c:pt idx="2">
                        <c:v>3.3119999999999998E-3</c:v>
                      </c:pt>
                      <c:pt idx="3">
                        <c:v>4.2100000000000002E-3</c:v>
                      </c:pt>
                      <c:pt idx="4">
                        <c:v>4.9179999999999996E-3</c:v>
                      </c:pt>
                      <c:pt idx="5">
                        <c:v>5.2240000000000003E-3</c:v>
                      </c:pt>
                      <c:pt idx="6">
                        <c:v>5.9420000000000002E-3</c:v>
                      </c:pt>
                      <c:pt idx="7">
                        <c:v>6.6660000000000001E-3</c:v>
                      </c:pt>
                      <c:pt idx="8">
                        <c:v>7.3949999999999997E-3</c:v>
                      </c:pt>
                      <c:pt idx="9">
                        <c:v>8.3370000000000007E-3</c:v>
                      </c:pt>
                      <c:pt idx="10">
                        <c:v>9.0749999999999997E-3</c:v>
                      </c:pt>
                      <c:pt idx="11">
                        <c:v>9.8150000000000008E-3</c:v>
                      </c:pt>
                      <c:pt idx="12">
                        <c:v>1.0345999999999999E-2</c:v>
                      </c:pt>
                      <c:pt idx="13">
                        <c:v>1.0772E-2</c:v>
                      </c:pt>
                      <c:pt idx="14">
                        <c:v>1.0985E-2</c:v>
                      </c:pt>
                      <c:pt idx="15">
                        <c:v>1.1625999999999999E-2</c:v>
                      </c:pt>
                      <c:pt idx="16">
                        <c:v>1.2376E-2</c:v>
                      </c:pt>
                      <c:pt idx="17">
                        <c:v>1.3128000000000001E-2</c:v>
                      </c:pt>
                      <c:pt idx="18">
                        <c:v>1.3774E-2</c:v>
                      </c:pt>
                      <c:pt idx="19">
                        <c:v>1.4421E-2</c:v>
                      </c:pt>
                      <c:pt idx="20">
                        <c:v>1.4962E-2</c:v>
                      </c:pt>
                      <c:pt idx="21">
                        <c:v>1.507E-2</c:v>
                      </c:pt>
                      <c:pt idx="22">
                        <c:v>1.5502999999999999E-2</c:v>
                      </c:pt>
                      <c:pt idx="23">
                        <c:v>1.5720000000000001E-2</c:v>
                      </c:pt>
                      <c:pt idx="24">
                        <c:v>1.5828999999999999E-2</c:v>
                      </c:pt>
                      <c:pt idx="25">
                        <c:v>1.6372000000000001E-2</c:v>
                      </c:pt>
                      <c:pt idx="26">
                        <c:v>1.6917000000000001E-2</c:v>
                      </c:pt>
                      <c:pt idx="27">
                        <c:v>1.7461999999999998E-2</c:v>
                      </c:pt>
                      <c:pt idx="28">
                        <c:v>1.7680000000000001E-2</c:v>
                      </c:pt>
                      <c:pt idx="29">
                        <c:v>1.8446000000000001E-2</c:v>
                      </c:pt>
                      <c:pt idx="30">
                        <c:v>1.8775E-2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LCL (35-49)</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3.8419999999999999E-3</c:v>
                      </c:pt>
                      <c:pt idx="2">
                        <c:v>5.0299999999999997E-3</c:v>
                      </c:pt>
                      <c:pt idx="3">
                        <c:v>6.3930000000000002E-3</c:v>
                      </c:pt>
                      <c:pt idx="4">
                        <c:v>6.8519999999999996E-3</c:v>
                      </c:pt>
                      <c:pt idx="5">
                        <c:v>7.0060000000000001E-3</c:v>
                      </c:pt>
                      <c:pt idx="6">
                        <c:v>7.7780000000000002E-3</c:v>
                      </c:pt>
                      <c:pt idx="7">
                        <c:v>8.7100000000000007E-3</c:v>
                      </c:pt>
                      <c:pt idx="8">
                        <c:v>9.4920000000000004E-3</c:v>
                      </c:pt>
                      <c:pt idx="9">
                        <c:v>1.0278000000000001E-2</c:v>
                      </c:pt>
                      <c:pt idx="10">
                        <c:v>1.1384999999999999E-2</c:v>
                      </c:pt>
                      <c:pt idx="11">
                        <c:v>1.1544E-2</c:v>
                      </c:pt>
                      <c:pt idx="12">
                        <c:v>1.2658000000000001E-2</c:v>
                      </c:pt>
                      <c:pt idx="13">
                        <c:v>1.2817E-2</c:v>
                      </c:pt>
                      <c:pt idx="14">
                        <c:v>1.3296000000000001E-2</c:v>
                      </c:pt>
                      <c:pt idx="15">
                        <c:v>1.3937E-2</c:v>
                      </c:pt>
                      <c:pt idx="16">
                        <c:v>1.474E-2</c:v>
                      </c:pt>
                      <c:pt idx="17">
                        <c:v>1.6029999999999999E-2</c:v>
                      </c:pt>
                      <c:pt idx="18">
                        <c:v>1.6354E-2</c:v>
                      </c:pt>
                      <c:pt idx="19">
                        <c:v>1.6839E-2</c:v>
                      </c:pt>
                      <c:pt idx="20">
                        <c:v>1.7163000000000001E-2</c:v>
                      </c:pt>
                      <c:pt idx="21">
                        <c:v>1.7812999999999999E-2</c:v>
                      </c:pt>
                      <c:pt idx="22">
                        <c:v>1.7812999999999999E-2</c:v>
                      </c:pt>
                      <c:pt idx="23">
                        <c:v>1.9116999999999999E-2</c:v>
                      </c:pt>
                      <c:pt idx="24">
                        <c:v>1.9771E-2</c:v>
                      </c:pt>
                      <c:pt idx="25">
                        <c:v>1.9935000000000001E-2</c:v>
                      </c:pt>
                      <c:pt idx="26">
                        <c:v>2.1083000000000001E-2</c:v>
                      </c:pt>
                      <c:pt idx="27">
                        <c:v>2.1083000000000001E-2</c:v>
                      </c:pt>
                      <c:pt idx="28">
                        <c:v>2.1246999999999999E-2</c:v>
                      </c:pt>
                      <c:pt idx="29">
                        <c:v>2.1905000000000001E-2</c:v>
                      </c:pt>
                      <c:pt idx="30">
                        <c:v>2.2069999999999999E-2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(0-10)</c:v>
                      </c:pt>
                    </c:strCache>
                  </c:strRef>
                </c:tx>
                <c:spPr>
                  <a:ln w="47625">
                    <a:solidFill>
                      <a:schemeClr val="bg1">
                        <a:lumMod val="50000"/>
                        <a:lumOff val="50000"/>
                      </a:schemeClr>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7.267E-3</c:v>
                      </c:pt>
                      <c:pt idx="2">
                        <c:v>7.267E-3</c:v>
                      </c:pt>
                      <c:pt idx="3">
                        <c:v>7.267E-3</c:v>
                      </c:pt>
                      <c:pt idx="4">
                        <c:v>9.7260000000000003E-3</c:v>
                      </c:pt>
                      <c:pt idx="5">
                        <c:v>1.0923E-2</c:v>
                      </c:pt>
                      <c:pt idx="6">
                        <c:v>1.2688E-2</c:v>
                      </c:pt>
                      <c:pt idx="7">
                        <c:v>1.4426E-2</c:v>
                      </c:pt>
                      <c:pt idx="8">
                        <c:v>1.4426E-2</c:v>
                      </c:pt>
                      <c:pt idx="9">
                        <c:v>1.6711E-2</c:v>
                      </c:pt>
                      <c:pt idx="10">
                        <c:v>1.7842E-2</c:v>
                      </c:pt>
                      <c:pt idx="11">
                        <c:v>1.9525000000000001E-2</c:v>
                      </c:pt>
                      <c:pt idx="12">
                        <c:v>1.9525000000000001E-2</c:v>
                      </c:pt>
                      <c:pt idx="13">
                        <c:v>1.9525000000000001E-2</c:v>
                      </c:pt>
                      <c:pt idx="14">
                        <c:v>2.0084000000000001E-2</c:v>
                      </c:pt>
                      <c:pt idx="15">
                        <c:v>2.0084000000000001E-2</c:v>
                      </c:pt>
                      <c:pt idx="16">
                        <c:v>2.1196E-2</c:v>
                      </c:pt>
                      <c:pt idx="17">
                        <c:v>2.1752000000000001E-2</c:v>
                      </c:pt>
                      <c:pt idx="18">
                        <c:v>2.1752000000000001E-2</c:v>
                      </c:pt>
                      <c:pt idx="19">
                        <c:v>2.2305999999999999E-2</c:v>
                      </c:pt>
                      <c:pt idx="20">
                        <c:v>2.2305999999999999E-2</c:v>
                      </c:pt>
                      <c:pt idx="21">
                        <c:v>2.2305999999999999E-2</c:v>
                      </c:pt>
                      <c:pt idx="22">
                        <c:v>2.3965E-2</c:v>
                      </c:pt>
                      <c:pt idx="23">
                        <c:v>2.4516E-2</c:v>
                      </c:pt>
                      <c:pt idx="24">
                        <c:v>2.5066999999999999E-2</c:v>
                      </c:pt>
                      <c:pt idx="25">
                        <c:v>2.5617000000000001E-2</c:v>
                      </c:pt>
                      <c:pt idx="26">
                        <c:v>2.5617000000000001E-2</c:v>
                      </c:pt>
                      <c:pt idx="27">
                        <c:v>2.6714999999999999E-2</c:v>
                      </c:pt>
                      <c:pt idx="28">
                        <c:v>2.6714999999999999E-2</c:v>
                      </c:pt>
                      <c:pt idx="29">
                        <c:v>2.6714999999999999E-2</c:v>
                      </c:pt>
                      <c:pt idx="30">
                        <c:v>2.6714999999999999E-2</c:v>
                      </c:pt>
                    </c:numCache>
                  </c:numRef>
                </c:yVal>
                <c:smooth val="0"/>
              </c15:ser>
            </c15:filteredScatterSeries>
            <c15:filteredScatter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UCL (11-17)</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Sheet1!$K$2:$K$32</c15:sqref>
                        </c15:formulaRef>
                      </c:ext>
                    </c:extLst>
                    <c:numCache>
                      <c:formatCode>General</c:formatCode>
                      <c:ptCount val="31"/>
                      <c:pt idx="0">
                        <c:v>0</c:v>
                      </c:pt>
                      <c:pt idx="1">
                        <c:v>4.5690000000000001E-3</c:v>
                      </c:pt>
                      <c:pt idx="2">
                        <c:v>5.8700000000000002E-3</c:v>
                      </c:pt>
                      <c:pt idx="3">
                        <c:v>6.6870000000000002E-3</c:v>
                      </c:pt>
                      <c:pt idx="4">
                        <c:v>7.7270000000000004E-3</c:v>
                      </c:pt>
                      <c:pt idx="5">
                        <c:v>8.5299999999999994E-3</c:v>
                      </c:pt>
                      <c:pt idx="6">
                        <c:v>9.8960000000000003E-3</c:v>
                      </c:pt>
                      <c:pt idx="7">
                        <c:v>1.1027E-2</c:v>
                      </c:pt>
                      <c:pt idx="8">
                        <c:v>1.1252E-2</c:v>
                      </c:pt>
                      <c:pt idx="9">
                        <c:v>1.1703E-2</c:v>
                      </c:pt>
                      <c:pt idx="10">
                        <c:v>1.2600999999999999E-2</c:v>
                      </c:pt>
                      <c:pt idx="11">
                        <c:v>1.316E-2</c:v>
                      </c:pt>
                      <c:pt idx="12">
                        <c:v>1.4387E-2</c:v>
                      </c:pt>
                      <c:pt idx="13">
                        <c:v>1.5055000000000001E-2</c:v>
                      </c:pt>
                      <c:pt idx="14">
                        <c:v>1.5388000000000001E-2</c:v>
                      </c:pt>
                      <c:pt idx="15">
                        <c:v>1.6275999999999999E-2</c:v>
                      </c:pt>
                      <c:pt idx="16">
                        <c:v>1.7051E-2</c:v>
                      </c:pt>
                      <c:pt idx="17">
                        <c:v>1.7382999999999999E-2</c:v>
                      </c:pt>
                      <c:pt idx="18">
                        <c:v>1.7935E-2</c:v>
                      </c:pt>
                      <c:pt idx="19">
                        <c:v>1.8266000000000001E-2</c:v>
                      </c:pt>
                      <c:pt idx="20">
                        <c:v>1.8707999999999999E-2</c:v>
                      </c:pt>
                      <c:pt idx="21">
                        <c:v>1.9369000000000001E-2</c:v>
                      </c:pt>
                      <c:pt idx="22">
                        <c:v>2.0140000000000002E-2</c:v>
                      </c:pt>
                      <c:pt idx="23">
                        <c:v>2.0688999999999999E-2</c:v>
                      </c:pt>
                      <c:pt idx="24">
                        <c:v>2.1128999999999998E-2</c:v>
                      </c:pt>
                      <c:pt idx="25">
                        <c:v>2.1349E-2</c:v>
                      </c:pt>
                      <c:pt idx="26">
                        <c:v>2.1788999999999999E-2</c:v>
                      </c:pt>
                      <c:pt idx="27">
                        <c:v>2.2228000000000001E-2</c:v>
                      </c:pt>
                      <c:pt idx="28">
                        <c:v>2.2668000000000001E-2</c:v>
                      </c:pt>
                      <c:pt idx="29">
                        <c:v>2.3106999999999999E-2</c:v>
                      </c:pt>
                      <c:pt idx="30">
                        <c:v>2.3106999999999999E-2</c:v>
                      </c:pt>
                    </c:numCache>
                  </c:numRef>
                </c:yVal>
                <c:smooth val="0"/>
              </c15:ser>
            </c15:filteredScatterSeries>
            <c15:filteredScatterSeries>
              <c15:ser>
                <c:idx val="10"/>
                <c:order val="10"/>
                <c:tx>
                  <c:strRef>
                    <c:extLst xmlns:c15="http://schemas.microsoft.com/office/drawing/2012/chart">
                      <c:ext xmlns:c15="http://schemas.microsoft.com/office/drawing/2012/chart" uri="{02D57815-91ED-43cb-92C2-25804820EDAC}">
                        <c15:formulaRef>
                          <c15:sqref>Sheet1!$L$1</c15:sqref>
                        </c15:formulaRef>
                      </c:ext>
                    </c:extLst>
                    <c:strCache>
                      <c:ptCount val="1"/>
                      <c:pt idx="0">
                        <c:v>UCL (18-34)</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Sheet1!$L$2:$L$32</c15:sqref>
                        </c15:formulaRef>
                      </c:ext>
                    </c:extLst>
                    <c:numCache>
                      <c:formatCode>General</c:formatCode>
                      <c:ptCount val="31"/>
                      <c:pt idx="0">
                        <c:v>0</c:v>
                      </c:pt>
                      <c:pt idx="1">
                        <c:v>5.0879999999999996E-3</c:v>
                      </c:pt>
                      <c:pt idx="2">
                        <c:v>6.1749999999999999E-3</c:v>
                      </c:pt>
                      <c:pt idx="3">
                        <c:v>7.3819999999999997E-3</c:v>
                      </c:pt>
                      <c:pt idx="4">
                        <c:v>8.3110000000000007E-3</c:v>
                      </c:pt>
                      <c:pt idx="5">
                        <c:v>8.7069999999999995E-3</c:v>
                      </c:pt>
                      <c:pt idx="6">
                        <c:v>9.6270000000000001E-3</c:v>
                      </c:pt>
                      <c:pt idx="7">
                        <c:v>1.0541E-2</c:v>
                      </c:pt>
                      <c:pt idx="8">
                        <c:v>1.1452E-2</c:v>
                      </c:pt>
                      <c:pt idx="9">
                        <c:v>1.2617E-2</c:v>
                      </c:pt>
                      <c:pt idx="10">
                        <c:v>1.3519E-2</c:v>
                      </c:pt>
                      <c:pt idx="11">
                        <c:v>1.4419E-2</c:v>
                      </c:pt>
                      <c:pt idx="12">
                        <c:v>1.506E-2</c:v>
                      </c:pt>
                      <c:pt idx="13">
                        <c:v>1.5572000000000001E-2</c:v>
                      </c:pt>
                      <c:pt idx="14">
                        <c:v>1.5827999999999998E-2</c:v>
                      </c:pt>
                      <c:pt idx="15">
                        <c:v>1.6594000000000001E-2</c:v>
                      </c:pt>
                      <c:pt idx="16">
                        <c:v>1.7486000000000002E-2</c:v>
                      </c:pt>
                      <c:pt idx="17">
                        <c:v>1.8376E-2</c:v>
                      </c:pt>
                      <c:pt idx="18">
                        <c:v>1.9137999999999999E-2</c:v>
                      </c:pt>
                      <c:pt idx="19">
                        <c:v>1.9897999999999999E-2</c:v>
                      </c:pt>
                      <c:pt idx="20">
                        <c:v>2.0531000000000001E-2</c:v>
                      </c:pt>
                      <c:pt idx="21">
                        <c:v>2.0656999999999998E-2</c:v>
                      </c:pt>
                      <c:pt idx="22">
                        <c:v>2.1163000000000001E-2</c:v>
                      </c:pt>
                      <c:pt idx="23">
                        <c:v>2.1416000000000001E-2</c:v>
                      </c:pt>
                      <c:pt idx="24">
                        <c:v>2.1541999999999999E-2</c:v>
                      </c:pt>
                      <c:pt idx="25">
                        <c:v>2.2173999999999999E-2</c:v>
                      </c:pt>
                      <c:pt idx="26">
                        <c:v>2.2806E-2</c:v>
                      </c:pt>
                      <c:pt idx="27">
                        <c:v>2.3436999999999999E-2</c:v>
                      </c:pt>
                      <c:pt idx="28">
                        <c:v>2.3689000000000002E-2</c:v>
                      </c:pt>
                      <c:pt idx="29">
                        <c:v>2.4573000000000001E-2</c:v>
                      </c:pt>
                      <c:pt idx="30">
                        <c:v>2.4951000000000001E-2</c:v>
                      </c:pt>
                    </c:numCache>
                  </c:numRef>
                </c:yVal>
                <c:smooth val="0"/>
              </c15:ser>
            </c15:filteredScatterSeries>
            <c15:filteredScatter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ULC (35-49)</c:v>
                      </c:pt>
                    </c:strCache>
                  </c:strRef>
                </c:tx>
                <c:spPr>
                  <a:ln w="47625">
                    <a:solidFill>
                      <a:srgbClr val="00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Sheet1!$M$2:$M$32</c15:sqref>
                        </c15:formulaRef>
                      </c:ext>
                    </c:extLst>
                    <c:numCache>
                      <c:formatCode>General</c:formatCode>
                      <c:ptCount val="31"/>
                      <c:pt idx="0">
                        <c:v>0</c:v>
                      </c:pt>
                      <c:pt idx="1">
                        <c:v>7.7149999999999996E-3</c:v>
                      </c:pt>
                      <c:pt idx="2">
                        <c:v>9.3640000000000008E-3</c:v>
                      </c:pt>
                      <c:pt idx="3">
                        <c:v>1.1194000000000001E-2</c:v>
                      </c:pt>
                      <c:pt idx="4">
                        <c:v>1.1799E-2</c:v>
                      </c:pt>
                      <c:pt idx="5">
                        <c:v>1.2E-2</c:v>
                      </c:pt>
                      <c:pt idx="6">
                        <c:v>1.3003000000000001E-2</c:v>
                      </c:pt>
                      <c:pt idx="7">
                        <c:v>1.4200000000000001E-2</c:v>
                      </c:pt>
                      <c:pt idx="8">
                        <c:v>1.5193E-2</c:v>
                      </c:pt>
                      <c:pt idx="9">
                        <c:v>1.6181000000000001E-2</c:v>
                      </c:pt>
                      <c:pt idx="10">
                        <c:v>1.7559999999999999E-2</c:v>
                      </c:pt>
                      <c:pt idx="11">
                        <c:v>1.7756000000000001E-2</c:v>
                      </c:pt>
                      <c:pt idx="12">
                        <c:v>1.9127999999999999E-2</c:v>
                      </c:pt>
                      <c:pt idx="13">
                        <c:v>1.9324000000000001E-2</c:v>
                      </c:pt>
                      <c:pt idx="14">
                        <c:v>1.9910000000000001E-2</c:v>
                      </c:pt>
                      <c:pt idx="15">
                        <c:v>2.0691000000000001E-2</c:v>
                      </c:pt>
                      <c:pt idx="16">
                        <c:v>2.1665E-2</c:v>
                      </c:pt>
                      <c:pt idx="17">
                        <c:v>2.3217999999999999E-2</c:v>
                      </c:pt>
                      <c:pt idx="18">
                        <c:v>2.3605999999999999E-2</c:v>
                      </c:pt>
                      <c:pt idx="19">
                        <c:v>2.4187E-2</c:v>
                      </c:pt>
                      <c:pt idx="20">
                        <c:v>2.4573999999999999E-2</c:v>
                      </c:pt>
                      <c:pt idx="21">
                        <c:v>2.5347999999999999E-2</c:v>
                      </c:pt>
                      <c:pt idx="22">
                        <c:v>2.5347999999999999E-2</c:v>
                      </c:pt>
                      <c:pt idx="23">
                        <c:v>2.6894999999999999E-2</c:v>
                      </c:pt>
                      <c:pt idx="24">
                        <c:v>2.7667000000000001E-2</c:v>
                      </c:pt>
                      <c:pt idx="25">
                        <c:v>2.7859999999999999E-2</c:v>
                      </c:pt>
                      <c:pt idx="26">
                        <c:v>2.9211000000000001E-2</c:v>
                      </c:pt>
                      <c:pt idx="27">
                        <c:v>2.9211000000000001E-2</c:v>
                      </c:pt>
                      <c:pt idx="28">
                        <c:v>2.9404E-2</c:v>
                      </c:pt>
                      <c:pt idx="29">
                        <c:v>3.0175E-2</c:v>
                      </c:pt>
                      <c:pt idx="30">
                        <c:v>3.0367000000000002E-2</c:v>
                      </c:pt>
                    </c:numCache>
                  </c:numRef>
                </c:yVal>
                <c:smooth val="0"/>
              </c15:ser>
            </c15:filteredScatterSeries>
          </c:ext>
        </c:extLst>
      </c:scatterChart>
      <c:valAx>
        <c:axId val="61246556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74184"/>
        <c:crosses val="autoZero"/>
        <c:crossBetween val="midCat"/>
        <c:majorUnit val="2"/>
      </c:valAx>
      <c:valAx>
        <c:axId val="612474184"/>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65560"/>
        <c:crosses val="autoZero"/>
        <c:crossBetween val="midCat"/>
      </c:valAx>
      <c:spPr>
        <a:solidFill>
          <a:schemeClr val="bg2"/>
        </a:solidFill>
        <a:ln>
          <a:solidFill>
            <a:schemeClr val="tx1"/>
          </a:solidFill>
        </a:ln>
      </c:spPr>
    </c:plotArea>
    <c:legend>
      <c:legendPos val="r"/>
      <c:layout>
        <c:manualLayout>
          <c:xMode val="edge"/>
          <c:yMode val="edge"/>
          <c:x val="0.15173274800826897"/>
          <c:y val="9.4398546335554195E-2"/>
          <c:w val="0.38809026084128867"/>
          <c:h val="0.2317157278417121"/>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2005-2007
(N=111)</c:v>
                </c:pt>
                <c:pt idx="1">
                  <c:v>2008-2013
(N=295)</c:v>
                </c:pt>
                <c:pt idx="3">
                  <c:v>2005-2007
(N=160)</c:v>
                </c:pt>
                <c:pt idx="4">
                  <c:v>2008-2013
(N=304)</c:v>
                </c:pt>
                <c:pt idx="6">
                  <c:v>2005-2007
(N=15)</c:v>
                </c:pt>
                <c:pt idx="7">
                  <c:v>2008-2013
(N=45)</c:v>
                </c:pt>
              </c:strCache>
            </c:strRef>
          </c:cat>
          <c:val>
            <c:numRef>
              <c:f>Sheet1!$B$2:$B$9</c:f>
              <c:numCache>
                <c:formatCode>General</c:formatCode>
                <c:ptCount val="8"/>
                <c:pt idx="0">
                  <c:v>2.7026999999999999E-2</c:v>
                </c:pt>
                <c:pt idx="1">
                  <c:v>1.3632E-2</c:v>
                </c:pt>
                <c:pt idx="3">
                  <c:v>2.5000000000000001E-2</c:v>
                </c:pt>
                <c:pt idx="4">
                  <c:v>1.6447E-2</c:v>
                </c:pt>
                <c:pt idx="6">
                  <c:v>0</c:v>
                </c:pt>
                <c:pt idx="7">
                  <c:v>0</c:v>
                </c:pt>
              </c:numCache>
            </c:numRef>
          </c:val>
        </c:ser>
        <c:dLbls>
          <c:showLegendKey val="0"/>
          <c:showVal val="0"/>
          <c:showCatName val="0"/>
          <c:showSerName val="0"/>
          <c:showPercent val="0"/>
          <c:showBubbleSize val="0"/>
        </c:dLbls>
        <c:gapWidth val="35"/>
        <c:overlap val="100"/>
        <c:axId val="612458112"/>
        <c:axId val="612473792"/>
      </c:barChart>
      <c:catAx>
        <c:axId val="612458112"/>
        <c:scaling>
          <c:orientation val="minMax"/>
        </c:scaling>
        <c:delete val="0"/>
        <c:axPos val="b"/>
        <c:numFmt formatCode="General" sourceLinked="1"/>
        <c:majorTickMark val="out"/>
        <c:minorTickMark val="none"/>
        <c:tickLblPos val="nextTo"/>
        <c:txPr>
          <a:bodyPr rot="0"/>
          <a:lstStyle/>
          <a:p>
            <a:pPr>
              <a:defRPr sz="1400" b="1"/>
            </a:pPr>
            <a:endParaRPr lang="en-US"/>
          </a:p>
        </c:txPr>
        <c:crossAx val="612473792"/>
        <c:crosses val="autoZero"/>
        <c:auto val="1"/>
        <c:lblAlgn val="ctr"/>
        <c:lblOffset val="100"/>
        <c:noMultiLvlLbl val="0"/>
      </c:catAx>
      <c:valAx>
        <c:axId val="612473792"/>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2458112"/>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921063971481177"/>
          <c:w val="0.86362491052258861"/>
          <c:h val="0.71435460492811564"/>
        </c:manualLayout>
      </c:layout>
      <c:barChart>
        <c:barDir val="col"/>
        <c:grouping val="percentStacked"/>
        <c:varyColors val="0"/>
        <c:ser>
          <c:idx val="0"/>
          <c:order val="0"/>
          <c:tx>
            <c:strRef>
              <c:f>Sheet1!$A$2</c:f>
              <c:strCache>
                <c:ptCount val="1"/>
                <c:pt idx="0">
                  <c:v>0-10 years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Sheet1!$B$1:$E$1</c:f>
              <c:strCache>
                <c:ptCount val="4"/>
                <c:pt idx="0">
                  <c:v>&lt;1 year</c:v>
                </c:pt>
                <c:pt idx="1">
                  <c:v>1 - 5 years</c:v>
                </c:pt>
                <c:pt idx="2">
                  <c:v>6 - 10 years</c:v>
                </c:pt>
                <c:pt idx="3">
                  <c:v>11 - 17 years</c:v>
                </c:pt>
              </c:strCache>
            </c:strRef>
          </c:cat>
          <c:val>
            <c:numRef>
              <c:f>Sheet1!$B$2:$E$2</c:f>
              <c:numCache>
                <c:formatCode>General</c:formatCode>
                <c:ptCount val="4"/>
                <c:pt idx="0">
                  <c:v>27</c:v>
                </c:pt>
                <c:pt idx="1">
                  <c:v>44</c:v>
                </c:pt>
                <c:pt idx="2">
                  <c:v>87</c:v>
                </c:pt>
                <c:pt idx="3">
                  <c:v>69</c:v>
                </c:pt>
              </c:numCache>
            </c:numRef>
          </c:val>
        </c:ser>
        <c:ser>
          <c:idx val="1"/>
          <c:order val="1"/>
          <c:tx>
            <c:strRef>
              <c:f>Sheet1!$A$3</c:f>
              <c:strCache>
                <c:ptCount val="1"/>
                <c:pt idx="0">
                  <c:v>11-17 years</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&lt;1 year</c:v>
                </c:pt>
                <c:pt idx="1">
                  <c:v>1 - 5 years</c:v>
                </c:pt>
                <c:pt idx="2">
                  <c:v>6 - 10 years</c:v>
                </c:pt>
                <c:pt idx="3">
                  <c:v>11 - 17 years</c:v>
                </c:pt>
              </c:strCache>
            </c:strRef>
          </c:cat>
          <c:val>
            <c:numRef>
              <c:f>Sheet1!$B$3:$E$3</c:f>
              <c:numCache>
                <c:formatCode>General</c:formatCode>
                <c:ptCount val="4"/>
                <c:pt idx="0">
                  <c:v>0</c:v>
                </c:pt>
                <c:pt idx="1">
                  <c:v>0</c:v>
                </c:pt>
                <c:pt idx="2">
                  <c:v>5</c:v>
                </c:pt>
                <c:pt idx="3">
                  <c:v>188</c:v>
                </c:pt>
              </c:numCache>
            </c:numRef>
          </c:val>
        </c:ser>
        <c:ser>
          <c:idx val="2"/>
          <c:order val="2"/>
          <c:tx>
            <c:strRef>
              <c:f>Sheet1!$A$4</c:f>
              <c:strCache>
                <c:ptCount val="1"/>
                <c:pt idx="0">
                  <c:v>18-34 years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strRef>
              <c:f>Sheet1!$B$1:$E$1</c:f>
              <c:strCache>
                <c:ptCount val="4"/>
                <c:pt idx="0">
                  <c:v>&lt;1 year</c:v>
                </c:pt>
                <c:pt idx="1">
                  <c:v>1 - 5 years</c:v>
                </c:pt>
                <c:pt idx="2">
                  <c:v>6 - 10 years</c:v>
                </c:pt>
                <c:pt idx="3">
                  <c:v>11 - 17 years</c:v>
                </c:pt>
              </c:strCache>
            </c:strRef>
          </c:cat>
          <c:val>
            <c:numRef>
              <c:f>Sheet1!$B$4:$E$4</c:f>
              <c:numCache>
                <c:formatCode>General</c:formatCode>
                <c:ptCount val="4"/>
                <c:pt idx="0">
                  <c:v>0</c:v>
                </c:pt>
                <c:pt idx="1">
                  <c:v>0</c:v>
                </c:pt>
                <c:pt idx="2">
                  <c:v>5</c:v>
                </c:pt>
                <c:pt idx="3">
                  <c:v>107</c:v>
                </c:pt>
              </c:numCache>
            </c:numRef>
          </c:val>
        </c:ser>
        <c:ser>
          <c:idx val="3"/>
          <c:order val="3"/>
          <c:tx>
            <c:strRef>
              <c:f>Sheet1!$A$5</c:f>
              <c:strCache>
                <c:ptCount val="1"/>
                <c:pt idx="0">
                  <c:v>35-49 years</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Sheet1!$B$1:$E$1</c:f>
              <c:strCache>
                <c:ptCount val="4"/>
                <c:pt idx="0">
                  <c:v>&lt;1 year</c:v>
                </c:pt>
                <c:pt idx="1">
                  <c:v>1 - 5 years</c:v>
                </c:pt>
                <c:pt idx="2">
                  <c:v>6 - 10 years</c:v>
                </c:pt>
                <c:pt idx="3">
                  <c:v>11 - 17 years</c:v>
                </c:pt>
              </c:strCache>
            </c:strRef>
          </c:cat>
          <c:val>
            <c:numRef>
              <c:f>Sheet1!$B$5:$E$5</c:f>
              <c:numCache>
                <c:formatCode>General</c:formatCode>
                <c:ptCount val="4"/>
                <c:pt idx="0">
                  <c:v>0</c:v>
                </c:pt>
                <c:pt idx="1">
                  <c:v>0</c:v>
                </c:pt>
                <c:pt idx="2">
                  <c:v>7</c:v>
                </c:pt>
                <c:pt idx="3">
                  <c:v>112</c:v>
                </c:pt>
              </c:numCache>
            </c:numRef>
          </c:val>
        </c:ser>
        <c:ser>
          <c:idx val="4"/>
          <c:order val="4"/>
          <c:tx>
            <c:strRef>
              <c:f>Sheet1!$A$6</c:f>
              <c:strCache>
                <c:ptCount val="1"/>
                <c:pt idx="0">
                  <c:v>50-59 years</c:v>
                </c:pt>
              </c:strCache>
            </c:strRef>
          </c:tx>
          <c:spPr>
            <a:gradFill>
              <a:gsLst>
                <a:gs pos="0">
                  <a:srgbClr val="CC6600"/>
                </a:gs>
                <a:gs pos="50000">
                  <a:srgbClr val="FF9900"/>
                </a:gs>
                <a:gs pos="100000">
                  <a:srgbClr val="CC6600"/>
                </a:gs>
              </a:gsLst>
              <a:lin ang="10800000" scaled="1"/>
            </a:gradFill>
          </c:spPr>
          <c:invertIfNegative val="0"/>
          <c:cat>
            <c:strRef>
              <c:f>Sheet1!$B$1:$E$1</c:f>
              <c:strCache>
                <c:ptCount val="4"/>
                <c:pt idx="0">
                  <c:v>&lt;1 year</c:v>
                </c:pt>
                <c:pt idx="1">
                  <c:v>1 - 5 years</c:v>
                </c:pt>
                <c:pt idx="2">
                  <c:v>6 - 10 years</c:v>
                </c:pt>
                <c:pt idx="3">
                  <c:v>11 - 17 years</c:v>
                </c:pt>
              </c:strCache>
            </c:strRef>
          </c:cat>
          <c:val>
            <c:numRef>
              <c:f>Sheet1!$B$6:$E$6</c:f>
              <c:numCache>
                <c:formatCode>General</c:formatCode>
                <c:ptCount val="4"/>
                <c:pt idx="0">
                  <c:v>0</c:v>
                </c:pt>
                <c:pt idx="1">
                  <c:v>0</c:v>
                </c:pt>
                <c:pt idx="2">
                  <c:v>2</c:v>
                </c:pt>
                <c:pt idx="3">
                  <c:v>51</c:v>
                </c:pt>
              </c:numCache>
            </c:numRef>
          </c:val>
        </c:ser>
        <c:ser>
          <c:idx val="5"/>
          <c:order val="5"/>
          <c:tx>
            <c:strRef>
              <c:f>Sheet1!$A$7</c:f>
              <c:strCache>
                <c:ptCount val="1"/>
                <c:pt idx="0">
                  <c:v>60+ years</c:v>
                </c:pt>
              </c:strCache>
            </c:strRef>
          </c:tx>
          <c:spPr>
            <a:gradFill>
              <a:gsLst>
                <a:gs pos="0">
                  <a:srgbClr val="7030A0"/>
                </a:gs>
                <a:gs pos="50000">
                  <a:srgbClr val="9966FF"/>
                </a:gs>
                <a:gs pos="100000">
                  <a:srgbClr val="7030A0"/>
                </a:gs>
              </a:gsLst>
              <a:lin ang="10800000" scaled="1"/>
            </a:gradFill>
          </c:spPr>
          <c:invertIfNegative val="0"/>
          <c:cat>
            <c:strRef>
              <c:f>Sheet1!$B$1:$E$1</c:f>
              <c:strCache>
                <c:ptCount val="4"/>
                <c:pt idx="0">
                  <c:v>&lt;1 year</c:v>
                </c:pt>
                <c:pt idx="1">
                  <c:v>1 - 5 years</c:v>
                </c:pt>
                <c:pt idx="2">
                  <c:v>6 - 10 years</c:v>
                </c:pt>
                <c:pt idx="3">
                  <c:v>11 - 17 years</c:v>
                </c:pt>
              </c:strCache>
            </c:strRef>
          </c:cat>
          <c:val>
            <c:numRef>
              <c:f>Sheet1!$B$7:$E$7</c:f>
              <c:numCache>
                <c:formatCode>General</c:formatCode>
                <c:ptCount val="4"/>
                <c:pt idx="0">
                  <c:v>0</c:v>
                </c:pt>
                <c:pt idx="1">
                  <c:v>0</c:v>
                </c:pt>
                <c:pt idx="2">
                  <c:v>0</c:v>
                </c:pt>
                <c:pt idx="3">
                  <c:v>14</c:v>
                </c:pt>
              </c:numCache>
            </c:numRef>
          </c:val>
        </c:ser>
        <c:dLbls>
          <c:showLegendKey val="0"/>
          <c:showVal val="0"/>
          <c:showCatName val="0"/>
          <c:showSerName val="0"/>
          <c:showPercent val="0"/>
          <c:showBubbleSize val="0"/>
        </c:dLbls>
        <c:gapWidth val="40"/>
        <c:overlap val="100"/>
        <c:axId val="882086136"/>
        <c:axId val="882085352"/>
      </c:barChart>
      <c:catAx>
        <c:axId val="882086136"/>
        <c:scaling>
          <c:orientation val="minMax"/>
        </c:scaling>
        <c:delete val="0"/>
        <c:axPos val="b"/>
        <c:title>
          <c:tx>
            <c:rich>
              <a:bodyPr/>
              <a:lstStyle/>
              <a:p>
                <a:pPr>
                  <a:defRPr sz="1700"/>
                </a:pPr>
                <a:r>
                  <a:rPr lang="en-US" sz="1700" dirty="0" smtClean="0"/>
                  <a:t>Recipient  Age</a:t>
                </a:r>
                <a:endParaRPr lang="en-US" sz="1700" dirty="0"/>
              </a:p>
            </c:rich>
          </c:tx>
          <c:layout>
            <c:manualLayout>
              <c:xMode val="edge"/>
              <c:yMode val="edge"/>
              <c:x val="0.45892852995145522"/>
              <c:y val="0.90596956164061582"/>
            </c:manualLayout>
          </c:layout>
          <c:overlay val="0"/>
        </c:title>
        <c:numFmt formatCode="General" sourceLinked="0"/>
        <c:majorTickMark val="out"/>
        <c:minorTickMark val="none"/>
        <c:tickLblPos val="nextTo"/>
        <c:txPr>
          <a:bodyPr/>
          <a:lstStyle/>
          <a:p>
            <a:pPr>
              <a:defRPr sz="1500" b="1"/>
            </a:pPr>
            <a:endParaRPr lang="en-US"/>
          </a:p>
        </c:txPr>
        <c:crossAx val="882085352"/>
        <c:crosses val="autoZero"/>
        <c:auto val="1"/>
        <c:lblAlgn val="ctr"/>
        <c:lblOffset val="100"/>
        <c:noMultiLvlLbl val="0"/>
      </c:catAx>
      <c:valAx>
        <c:axId val="88208535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82086136"/>
        <c:crosses val="autoZero"/>
        <c:crossBetween val="between"/>
        <c:majorUnit val="0.2"/>
      </c:valAx>
      <c:spPr>
        <a:solidFill>
          <a:srgbClr val="000000"/>
        </a:solidFill>
        <a:ln w="12700">
          <a:solidFill>
            <a:srgbClr val="FFFFFF"/>
          </a:solidFill>
        </a:ln>
      </c:spPr>
    </c:plotArea>
    <c:legend>
      <c:legendPos val="t"/>
      <c:layout>
        <c:manualLayout>
          <c:xMode val="edge"/>
          <c:yMode val="edge"/>
          <c:x val="0.14903955589622095"/>
          <c:y val="3.0161789477807809E-2"/>
          <c:w val="0.83178640280584382"/>
          <c:h val="7.3342343401104709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70155389868302"/>
          <c:y val="4.9969665677036264E-2"/>
          <c:w val="0.8810742573107565"/>
          <c:h val="0.81461167763865583"/>
        </c:manualLayout>
      </c:layout>
      <c:barChart>
        <c:barDir val="col"/>
        <c:grouping val="stacked"/>
        <c:varyColors val="0"/>
        <c:ser>
          <c:idx val="0"/>
          <c:order val="0"/>
          <c:tx>
            <c:strRef>
              <c:f>Sheet1!$B$1</c:f>
              <c:strCache>
                <c:ptCount val="1"/>
                <c:pt idx="0">
                  <c:v>EGF</c:v>
                </c:pt>
              </c:strCache>
            </c:strRef>
          </c:tx>
          <c:spPr>
            <a:gradFill flip="none" rotWithShape="1">
              <a:gsLst>
                <a:gs pos="0">
                  <a:srgbClr val="CC6600"/>
                </a:gs>
                <a:gs pos="50000">
                  <a:srgbClr val="FF9900"/>
                </a:gs>
                <a:gs pos="100000">
                  <a:srgbClr val="CC6600"/>
                </a:gs>
              </a:gsLst>
              <a:lin ang="10800000" scaled="1"/>
              <a:tileRect/>
            </a:gradFill>
            <a:ln>
              <a:solidFill>
                <a:schemeClr val="bg2"/>
              </a:solidFill>
            </a:ln>
          </c:spPr>
          <c:invertIfNegative val="0"/>
          <c:cat>
            <c:strRef>
              <c:f>Sheet1!$A$2:$A$9</c:f>
              <c:strCache>
                <c:ptCount val="8"/>
                <c:pt idx="0">
                  <c:v>2005-2007
(N=111)</c:v>
                </c:pt>
                <c:pt idx="1">
                  <c:v>2008-2013
(N=295)</c:v>
                </c:pt>
                <c:pt idx="3">
                  <c:v>2005-2007
(N=160)</c:v>
                </c:pt>
                <c:pt idx="4">
                  <c:v>2008-2013
(N=304)</c:v>
                </c:pt>
                <c:pt idx="6">
                  <c:v>2005-2007
(N=15)</c:v>
                </c:pt>
                <c:pt idx="7">
                  <c:v>2008-2013
(N=45)</c:v>
                </c:pt>
              </c:strCache>
            </c:strRef>
          </c:cat>
          <c:val>
            <c:numRef>
              <c:f>Sheet1!$B$2:$B$9</c:f>
              <c:numCache>
                <c:formatCode>General</c:formatCode>
                <c:ptCount val="8"/>
                <c:pt idx="0">
                  <c:v>2.7026999999999999E-2</c:v>
                </c:pt>
                <c:pt idx="1">
                  <c:v>1.3632E-2</c:v>
                </c:pt>
                <c:pt idx="3">
                  <c:v>2.5000000000000001E-2</c:v>
                </c:pt>
                <c:pt idx="4">
                  <c:v>1.6447E-2</c:v>
                </c:pt>
                <c:pt idx="6">
                  <c:v>0</c:v>
                </c:pt>
                <c:pt idx="7">
                  <c:v>0</c:v>
                </c:pt>
              </c:numCache>
            </c:numRef>
          </c:val>
        </c:ser>
        <c:ser>
          <c:idx val="1"/>
          <c:order val="1"/>
          <c:tx>
            <c:strRef>
              <c:f>Sheet1!$C$1</c:f>
              <c:strCache>
                <c:ptCount val="1"/>
                <c:pt idx="0">
                  <c:v>non-EGF early failures*</c:v>
                </c:pt>
              </c:strCache>
            </c:strRef>
          </c:tx>
          <c:spPr>
            <a:gradFill flip="none" rotWithShape="1">
              <a:gsLst>
                <a:gs pos="50000">
                  <a:srgbClr val="00CCFF"/>
                </a:gs>
                <a:gs pos="0">
                  <a:srgbClr val="0099FF"/>
                </a:gs>
                <a:gs pos="100000">
                  <a:srgbClr val="0099FF"/>
                </a:gs>
              </a:gsLst>
              <a:lin ang="10800000" scaled="1"/>
              <a:tileRect/>
            </a:gradFill>
            <a:ln>
              <a:solidFill>
                <a:schemeClr val="bg2"/>
              </a:solidFill>
            </a:ln>
          </c:spPr>
          <c:invertIfNegative val="0"/>
          <c:cat>
            <c:strRef>
              <c:f>Sheet1!$A$2:$A$9</c:f>
              <c:strCache>
                <c:ptCount val="8"/>
                <c:pt idx="0">
                  <c:v>2005-2007
(N=111)</c:v>
                </c:pt>
                <c:pt idx="1">
                  <c:v>2008-2013
(N=295)</c:v>
                </c:pt>
                <c:pt idx="3">
                  <c:v>2005-2007
(N=160)</c:v>
                </c:pt>
                <c:pt idx="4">
                  <c:v>2008-2013
(N=304)</c:v>
                </c:pt>
                <c:pt idx="6">
                  <c:v>2005-2007
(N=15)</c:v>
                </c:pt>
                <c:pt idx="7">
                  <c:v>2008-2013
(N=45)</c:v>
                </c:pt>
              </c:strCache>
            </c:strRef>
          </c:cat>
          <c:val>
            <c:numRef>
              <c:f>Sheet1!$C$2:$C$9</c:f>
              <c:numCache>
                <c:formatCode>General</c:formatCode>
                <c:ptCount val="8"/>
                <c:pt idx="0">
                  <c:v>5.4140000000000001E-2</c:v>
                </c:pt>
                <c:pt idx="1">
                  <c:v>5.1130000000000002E-2</c:v>
                </c:pt>
                <c:pt idx="3">
                  <c:v>1.2500000000000001E-2</c:v>
                </c:pt>
                <c:pt idx="4">
                  <c:v>2.3040000000000001E-2</c:v>
                </c:pt>
                <c:pt idx="6">
                  <c:v>0.13333</c:v>
                </c:pt>
                <c:pt idx="7">
                  <c:v>7.0620000000000002E-2</c:v>
                </c:pt>
              </c:numCache>
            </c:numRef>
          </c:val>
        </c:ser>
        <c:dLbls>
          <c:showLegendKey val="0"/>
          <c:showVal val="0"/>
          <c:showCatName val="0"/>
          <c:showSerName val="0"/>
          <c:showPercent val="0"/>
          <c:showBubbleSize val="0"/>
        </c:dLbls>
        <c:gapWidth val="35"/>
        <c:overlap val="100"/>
        <c:axId val="612459680"/>
        <c:axId val="612454192"/>
      </c:barChart>
      <c:catAx>
        <c:axId val="612459680"/>
        <c:scaling>
          <c:orientation val="minMax"/>
        </c:scaling>
        <c:delete val="0"/>
        <c:axPos val="b"/>
        <c:numFmt formatCode="General" sourceLinked="1"/>
        <c:majorTickMark val="out"/>
        <c:minorTickMark val="none"/>
        <c:tickLblPos val="nextTo"/>
        <c:txPr>
          <a:bodyPr rot="0"/>
          <a:lstStyle/>
          <a:p>
            <a:pPr>
              <a:defRPr sz="1400" b="1"/>
            </a:pPr>
            <a:endParaRPr lang="en-US"/>
          </a:p>
        </c:txPr>
        <c:crossAx val="612454192"/>
        <c:crosses val="autoZero"/>
        <c:auto val="1"/>
        <c:lblAlgn val="ctr"/>
        <c:lblOffset val="100"/>
        <c:noMultiLvlLbl val="0"/>
      </c:catAx>
      <c:valAx>
        <c:axId val="612454192"/>
        <c:scaling>
          <c:orientation val="minMax"/>
          <c:max val="0.140000000000000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2459680"/>
        <c:crosses val="autoZero"/>
        <c:crossBetween val="between"/>
      </c:valAx>
      <c:spPr>
        <a:solidFill>
          <a:schemeClr val="bg2"/>
        </a:solidFill>
        <a:ln>
          <a:solidFill>
            <a:schemeClr val="tx1"/>
          </a:solidFill>
        </a:ln>
      </c:spPr>
    </c:plotArea>
    <c:legend>
      <c:legendPos val="t"/>
      <c:layout>
        <c:manualLayout>
          <c:xMode val="edge"/>
          <c:yMode val="edge"/>
          <c:x val="0.33461512554293543"/>
          <c:y val="6.5573770491803282E-2"/>
          <c:w val="0.41033307783429723"/>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Death</c:v>
                </c:pt>
              </c:strCache>
            </c:strRef>
          </c:tx>
          <c:spPr>
            <a:gradFill flip="none" rotWithShape="1">
              <a:gsLst>
                <a:gs pos="0">
                  <a:srgbClr val="CCCC00"/>
                </a:gs>
                <a:gs pos="50000">
                  <a:srgbClr val="FFFF00"/>
                </a:gs>
                <a:gs pos="100000">
                  <a:srgbClr val="CCCC00"/>
                </a:gs>
              </a:gsLst>
              <a:lin ang="10800000" scaled="1"/>
              <a:tileRect/>
            </a:gradFill>
            <a:ln>
              <a:solidFill>
                <a:schemeClr val="bg2"/>
              </a:solidFill>
            </a:ln>
          </c:spPr>
          <c:invertIfNegative val="0"/>
          <c:cat>
            <c:strRef>
              <c:f>Sheet1!$A$2:$A$4</c:f>
              <c:strCache>
                <c:ptCount val="3"/>
                <c:pt idx="0">
                  <c:v>1-4 (N=536)</c:v>
                </c:pt>
                <c:pt idx="1">
                  <c:v>5-9 (N=194)</c:v>
                </c:pt>
                <c:pt idx="2">
                  <c:v>10-19 (N=200)</c:v>
                </c:pt>
              </c:strCache>
            </c:strRef>
          </c:cat>
          <c:val>
            <c:numRef>
              <c:f>Sheet1!$B$2:$B$4</c:f>
              <c:numCache>
                <c:formatCode>General</c:formatCode>
                <c:ptCount val="3"/>
                <c:pt idx="0">
                  <c:v>1.3143999999999999E-2</c:v>
                </c:pt>
                <c:pt idx="1">
                  <c:v>2.0618999999999998E-2</c:v>
                </c:pt>
                <c:pt idx="2">
                  <c:v>1.4999999999999999E-2</c:v>
                </c:pt>
              </c:numCache>
            </c:numRef>
          </c:val>
        </c:ser>
        <c:ser>
          <c:idx val="1"/>
          <c:order val="1"/>
          <c:tx>
            <c:strRef>
              <c:f>Sheet1!$C$1</c:f>
              <c:strCache>
                <c:ptCount val="1"/>
                <c:pt idx="0">
                  <c:v>Retransplant</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cat>
            <c:strRef>
              <c:f>Sheet1!$A$2:$A$4</c:f>
              <c:strCache>
                <c:ptCount val="3"/>
                <c:pt idx="0">
                  <c:v>1-4 (N=536)</c:v>
                </c:pt>
                <c:pt idx="1">
                  <c:v>5-9 (N=194)</c:v>
                </c:pt>
                <c:pt idx="2">
                  <c:v>10-19 (N=200)</c:v>
                </c:pt>
              </c:strCache>
            </c:strRef>
          </c:cat>
          <c:val>
            <c:numRef>
              <c:f>Sheet1!$C$2:$C$4</c:f>
              <c:numCache>
                <c:formatCode>General</c:formatCode>
                <c:ptCount val="3"/>
                <c:pt idx="0">
                  <c:v>3.7420660000000001E-3</c:v>
                </c:pt>
                <c:pt idx="1">
                  <c:v>0</c:v>
                </c:pt>
                <c:pt idx="2">
                  <c:v>0</c:v>
                </c:pt>
              </c:numCache>
            </c:numRef>
          </c:val>
        </c:ser>
        <c:dLbls>
          <c:showLegendKey val="0"/>
          <c:showVal val="0"/>
          <c:showCatName val="0"/>
          <c:showSerName val="0"/>
          <c:showPercent val="0"/>
          <c:showBubbleSize val="0"/>
        </c:dLbls>
        <c:gapWidth val="35"/>
        <c:overlap val="100"/>
        <c:axId val="612473400"/>
        <c:axId val="612476144"/>
      </c:barChart>
      <c:catAx>
        <c:axId val="612473400"/>
        <c:scaling>
          <c:orientation val="minMax"/>
        </c:scaling>
        <c:delete val="0"/>
        <c:axPos val="b"/>
        <c:title>
          <c:tx>
            <c:rich>
              <a:bodyPr/>
              <a:lstStyle/>
              <a:p>
                <a:pPr>
                  <a:defRPr sz="1700"/>
                </a:pPr>
                <a:r>
                  <a:rPr lang="en-US" sz="1700" b="1" i="0" baseline="0" dirty="0" smtClean="0">
                    <a:effectLst/>
                  </a:rPr>
                  <a:t>Average number of pediatric lung transplants per year</a:t>
                </a:r>
                <a:endParaRPr lang="en-US" sz="1700" dirty="0">
                  <a:effectLst/>
                </a:endParaRPr>
              </a:p>
            </c:rich>
          </c:tx>
          <c:layout/>
          <c:overlay val="0"/>
        </c:title>
        <c:numFmt formatCode="General" sourceLinked="1"/>
        <c:majorTickMark val="out"/>
        <c:minorTickMark val="none"/>
        <c:tickLblPos val="nextTo"/>
        <c:txPr>
          <a:bodyPr rot="0"/>
          <a:lstStyle/>
          <a:p>
            <a:pPr>
              <a:defRPr sz="1500" b="1"/>
            </a:pPr>
            <a:endParaRPr lang="en-US"/>
          </a:p>
        </c:txPr>
        <c:crossAx val="612476144"/>
        <c:crosses val="autoZero"/>
        <c:auto val="1"/>
        <c:lblAlgn val="ctr"/>
        <c:lblOffset val="100"/>
        <c:noMultiLvlLbl val="0"/>
      </c:catAx>
      <c:valAx>
        <c:axId val="612476144"/>
        <c:scaling>
          <c:orientation val="minMax"/>
          <c:max val="0.1"/>
        </c:scaling>
        <c:delete val="0"/>
        <c:axPos val="l"/>
        <c:majorGridlines>
          <c:spPr>
            <a:ln>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0"/>
        <c:majorTickMark val="out"/>
        <c:minorTickMark val="none"/>
        <c:tickLblPos val="nextTo"/>
        <c:txPr>
          <a:bodyPr/>
          <a:lstStyle/>
          <a:p>
            <a:pPr>
              <a:defRPr sz="1500" b="1"/>
            </a:pPr>
            <a:endParaRPr lang="en-US"/>
          </a:p>
        </c:txPr>
        <c:crossAx val="612473400"/>
        <c:crosses val="autoZero"/>
        <c:crossBetween val="between"/>
      </c:valAx>
      <c:spPr>
        <a:solidFill>
          <a:schemeClr val="bg2"/>
        </a:solidFill>
        <a:ln>
          <a:solidFill>
            <a:schemeClr val="tx1"/>
          </a:solidFill>
        </a:ln>
      </c:spPr>
    </c:plotArea>
    <c:legend>
      <c:legendPos val="t"/>
      <c:layout>
        <c:manualLayout>
          <c:xMode val="edge"/>
          <c:yMode val="edge"/>
          <c:x val="0.25645018930155855"/>
          <c:y val="1.6393442622950821E-2"/>
          <c:w val="0.48881552969595615"/>
          <c:h val="6.1727550449636417E-2"/>
        </c:manualLayout>
      </c:layout>
      <c:overlay val="0"/>
      <c:spPr>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1249894166455256E-2"/>
          <c:w val="0.87614684226418604"/>
          <c:h val="0.81644145288290582"/>
        </c:manualLayout>
      </c:layout>
      <c:scatterChart>
        <c:scatterStyle val="lineMarker"/>
        <c:varyColors val="0"/>
        <c:ser>
          <c:idx val="0"/>
          <c:order val="0"/>
          <c:tx>
            <c:strRef>
              <c:f>Sheet1!$B$1</c:f>
              <c:strCache>
                <c:ptCount val="1"/>
                <c:pt idx="0">
                  <c:v>4-&lt;6 (N=256)</c:v>
                </c:pt>
              </c:strCache>
            </c:strRef>
          </c:tx>
          <c:spPr>
            <a:ln w="47625">
              <a:solidFill>
                <a:srgbClr val="FFFF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0</c:v>
                </c:pt>
                <c:pt idx="2">
                  <c:v>0</c:v>
                </c:pt>
                <c:pt idx="3">
                  <c:v>3.9220000000000001E-3</c:v>
                </c:pt>
                <c:pt idx="4">
                  <c:v>3.9220000000000001E-3</c:v>
                </c:pt>
                <c:pt idx="5">
                  <c:v>3.9220000000000001E-3</c:v>
                </c:pt>
                <c:pt idx="6">
                  <c:v>3.9220000000000001E-3</c:v>
                </c:pt>
                <c:pt idx="7">
                  <c:v>3.9220000000000001E-3</c:v>
                </c:pt>
                <c:pt idx="8">
                  <c:v>3.9220000000000001E-3</c:v>
                </c:pt>
                <c:pt idx="9">
                  <c:v>7.8589999999999997E-3</c:v>
                </c:pt>
                <c:pt idx="10">
                  <c:v>7.8589999999999997E-3</c:v>
                </c:pt>
                <c:pt idx="11">
                  <c:v>7.8589999999999997E-3</c:v>
                </c:pt>
                <c:pt idx="12">
                  <c:v>7.8589999999999997E-3</c:v>
                </c:pt>
                <c:pt idx="13">
                  <c:v>7.8589999999999997E-3</c:v>
                </c:pt>
                <c:pt idx="14">
                  <c:v>7.8589999999999997E-3</c:v>
                </c:pt>
                <c:pt idx="15">
                  <c:v>7.8589999999999997E-3</c:v>
                </c:pt>
                <c:pt idx="16">
                  <c:v>7.8589999999999997E-3</c:v>
                </c:pt>
                <c:pt idx="17">
                  <c:v>7.8589999999999997E-3</c:v>
                </c:pt>
                <c:pt idx="18">
                  <c:v>7.8589999999999997E-3</c:v>
                </c:pt>
                <c:pt idx="19">
                  <c:v>7.8589999999999997E-3</c:v>
                </c:pt>
                <c:pt idx="20">
                  <c:v>1.1795999999999999E-2</c:v>
                </c:pt>
                <c:pt idx="21">
                  <c:v>1.1795999999999999E-2</c:v>
                </c:pt>
                <c:pt idx="22">
                  <c:v>1.1795999999999999E-2</c:v>
                </c:pt>
                <c:pt idx="23">
                  <c:v>1.1795999999999999E-2</c:v>
                </c:pt>
                <c:pt idx="24">
                  <c:v>1.1795999999999999E-2</c:v>
                </c:pt>
                <c:pt idx="25">
                  <c:v>1.1795999999999999E-2</c:v>
                </c:pt>
                <c:pt idx="26">
                  <c:v>1.5733E-2</c:v>
                </c:pt>
                <c:pt idx="27">
                  <c:v>1.5733E-2</c:v>
                </c:pt>
                <c:pt idx="28">
                  <c:v>2.3608000000000001E-2</c:v>
                </c:pt>
                <c:pt idx="29">
                  <c:v>2.3608000000000001E-2</c:v>
                </c:pt>
                <c:pt idx="30">
                  <c:v>2.3608000000000001E-2</c:v>
                </c:pt>
              </c:numCache>
            </c:numRef>
          </c:yVal>
          <c:smooth val="0"/>
        </c:ser>
        <c:ser>
          <c:idx val="1"/>
          <c:order val="1"/>
          <c:tx>
            <c:strRef>
              <c:f>Sheet1!$C$1</c:f>
              <c:strCache>
                <c:ptCount val="1"/>
                <c:pt idx="0">
                  <c:v>6+ (N=215)</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0</c:v>
                </c:pt>
                <c:pt idx="2">
                  <c:v>0</c:v>
                </c:pt>
                <c:pt idx="3">
                  <c:v>4.6509999999999998E-3</c:v>
                </c:pt>
                <c:pt idx="4">
                  <c:v>4.6509999999999998E-3</c:v>
                </c:pt>
                <c:pt idx="5">
                  <c:v>4.6509999999999998E-3</c:v>
                </c:pt>
                <c:pt idx="6">
                  <c:v>4.6509999999999998E-3</c:v>
                </c:pt>
                <c:pt idx="7">
                  <c:v>4.6509999999999998E-3</c:v>
                </c:pt>
                <c:pt idx="8">
                  <c:v>4.6509999999999998E-3</c:v>
                </c:pt>
                <c:pt idx="9">
                  <c:v>4.6509999999999998E-3</c:v>
                </c:pt>
                <c:pt idx="10">
                  <c:v>4.6509999999999998E-3</c:v>
                </c:pt>
                <c:pt idx="11">
                  <c:v>4.6509999999999998E-3</c:v>
                </c:pt>
                <c:pt idx="12">
                  <c:v>4.6509999999999998E-3</c:v>
                </c:pt>
                <c:pt idx="13">
                  <c:v>4.6509999999999998E-3</c:v>
                </c:pt>
                <c:pt idx="14">
                  <c:v>9.3019999999999995E-3</c:v>
                </c:pt>
                <c:pt idx="15">
                  <c:v>9.3019999999999995E-3</c:v>
                </c:pt>
                <c:pt idx="16">
                  <c:v>9.3019999999999995E-3</c:v>
                </c:pt>
                <c:pt idx="17">
                  <c:v>9.3019999999999995E-3</c:v>
                </c:pt>
                <c:pt idx="18">
                  <c:v>9.3019999999999995E-3</c:v>
                </c:pt>
                <c:pt idx="19">
                  <c:v>9.3019999999999995E-3</c:v>
                </c:pt>
                <c:pt idx="20">
                  <c:v>9.3019999999999995E-3</c:v>
                </c:pt>
                <c:pt idx="21">
                  <c:v>9.3019999999999995E-3</c:v>
                </c:pt>
                <c:pt idx="22">
                  <c:v>9.3019999999999995E-3</c:v>
                </c:pt>
                <c:pt idx="23">
                  <c:v>9.3019999999999995E-3</c:v>
                </c:pt>
                <c:pt idx="24">
                  <c:v>9.3019999999999995E-3</c:v>
                </c:pt>
                <c:pt idx="25">
                  <c:v>9.3019999999999995E-3</c:v>
                </c:pt>
                <c:pt idx="26">
                  <c:v>1.4022E-2</c:v>
                </c:pt>
                <c:pt idx="27">
                  <c:v>1.4022E-2</c:v>
                </c:pt>
                <c:pt idx="28">
                  <c:v>1.4022E-2</c:v>
                </c:pt>
                <c:pt idx="29">
                  <c:v>1.4022E-2</c:v>
                </c:pt>
                <c:pt idx="30">
                  <c:v>1.8742000000000002E-2</c:v>
                </c:pt>
              </c:numCache>
            </c:numRef>
          </c:yVal>
          <c:smooth val="0"/>
        </c:ser>
        <c:dLbls>
          <c:showLegendKey val="0"/>
          <c:showVal val="0"/>
          <c:showCatName val="0"/>
          <c:showSerName val="0"/>
          <c:showPercent val="0"/>
          <c:showBubbleSize val="0"/>
        </c:dLbls>
        <c:axId val="612485552"/>
        <c:axId val="612469872"/>
        <c:extLst>
          <c:ext xmlns:c15="http://schemas.microsoft.com/office/drawing/2012/chart" uri="{02D57815-91ED-43cb-92C2-25804820EDAC}">
            <c15:filteredScatterSeries>
              <c15:ser>
                <c:idx val="2"/>
                <c:order val="2"/>
                <c:tx>
                  <c:strRef>
                    <c:extLst>
                      <c:ext uri="{02D57815-91ED-43cb-92C2-25804820EDAC}">
                        <c15:formulaRef>
                          <c15:sqref>Sheet1!$D$1</c15:sqref>
                        </c15:formulaRef>
                      </c:ext>
                    </c:extLst>
                    <c:strCache>
                      <c:ptCount val="1"/>
                      <c:pt idx="0">
                        <c:v>LCL (4-&lt;6)</c:v>
                      </c:pt>
                    </c:strCache>
                  </c:strRef>
                </c:tx>
                <c:spPr>
                  <a:ln w="47625">
                    <a:solidFill>
                      <a:srgbClr val="FFFF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Sheet1!$D$2:$D$32</c15:sqref>
                        </c15:formulaRef>
                      </c:ext>
                    </c:extLst>
                    <c:numCache>
                      <c:formatCode>General</c:formatCode>
                      <c:ptCount val="31"/>
                      <c:pt idx="0">
                        <c:v>0</c:v>
                      </c:pt>
                      <c:pt idx="1">
                        <c:v>0</c:v>
                      </c:pt>
                      <c:pt idx="2">
                        <c:v>0</c:v>
                      </c:pt>
                      <c:pt idx="3">
                        <c:v>3.7800000000000003E-4</c:v>
                      </c:pt>
                      <c:pt idx="4">
                        <c:v>3.7800000000000003E-4</c:v>
                      </c:pt>
                      <c:pt idx="5">
                        <c:v>3.7800000000000003E-4</c:v>
                      </c:pt>
                      <c:pt idx="6">
                        <c:v>3.7800000000000003E-4</c:v>
                      </c:pt>
                      <c:pt idx="7">
                        <c:v>3.7800000000000003E-4</c:v>
                      </c:pt>
                      <c:pt idx="8">
                        <c:v>3.7800000000000003E-4</c:v>
                      </c:pt>
                      <c:pt idx="9">
                        <c:v>1.603E-3</c:v>
                      </c:pt>
                      <c:pt idx="10">
                        <c:v>1.603E-3</c:v>
                      </c:pt>
                      <c:pt idx="11">
                        <c:v>1.603E-3</c:v>
                      </c:pt>
                      <c:pt idx="12">
                        <c:v>1.603E-3</c:v>
                      </c:pt>
                      <c:pt idx="13">
                        <c:v>1.603E-3</c:v>
                      </c:pt>
                      <c:pt idx="14">
                        <c:v>1.603E-3</c:v>
                      </c:pt>
                      <c:pt idx="15">
                        <c:v>1.603E-3</c:v>
                      </c:pt>
                      <c:pt idx="16">
                        <c:v>1.603E-3</c:v>
                      </c:pt>
                      <c:pt idx="17">
                        <c:v>1.603E-3</c:v>
                      </c:pt>
                      <c:pt idx="18">
                        <c:v>1.603E-3</c:v>
                      </c:pt>
                      <c:pt idx="19">
                        <c:v>1.603E-3</c:v>
                      </c:pt>
                      <c:pt idx="20">
                        <c:v>3.2950000000000002E-3</c:v>
                      </c:pt>
                      <c:pt idx="21">
                        <c:v>3.2950000000000002E-3</c:v>
                      </c:pt>
                      <c:pt idx="22">
                        <c:v>3.2950000000000002E-3</c:v>
                      </c:pt>
                      <c:pt idx="23">
                        <c:v>3.2950000000000002E-3</c:v>
                      </c:pt>
                      <c:pt idx="24">
                        <c:v>3.2950000000000002E-3</c:v>
                      </c:pt>
                      <c:pt idx="25">
                        <c:v>3.2950000000000002E-3</c:v>
                      </c:pt>
                      <c:pt idx="26">
                        <c:v>5.28E-3</c:v>
                      </c:pt>
                      <c:pt idx="27">
                        <c:v>5.28E-3</c:v>
                      </c:pt>
                      <c:pt idx="28">
                        <c:v>9.8289999999999992E-3</c:v>
                      </c:pt>
                      <c:pt idx="29">
                        <c:v>9.8289999999999992E-3</c:v>
                      </c:pt>
                      <c:pt idx="30">
                        <c:v>9.8289999999999992E-3</c:v>
                      </c:pt>
                    </c:numCache>
                  </c:numRef>
                </c:yVal>
                <c:smooth val="0"/>
              </c15:ser>
            </c15:filteredScatterSeries>
            <c15:filteredScatte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LCL (6+)</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Sheet1!$E$2:$E$32</c15:sqref>
                        </c15:formulaRef>
                      </c:ext>
                    </c:extLst>
                    <c:numCache>
                      <c:formatCode>General</c:formatCode>
                      <c:ptCount val="31"/>
                      <c:pt idx="0">
                        <c:v>0</c:v>
                      </c:pt>
                      <c:pt idx="1">
                        <c:v>0</c:v>
                      </c:pt>
                      <c:pt idx="2">
                        <c:v>0</c:v>
                      </c:pt>
                      <c:pt idx="3">
                        <c:v>4.4299999999999998E-4</c:v>
                      </c:pt>
                      <c:pt idx="4">
                        <c:v>4.4299999999999998E-4</c:v>
                      </c:pt>
                      <c:pt idx="5">
                        <c:v>4.4299999999999998E-4</c:v>
                      </c:pt>
                      <c:pt idx="6">
                        <c:v>4.4299999999999998E-4</c:v>
                      </c:pt>
                      <c:pt idx="7">
                        <c:v>4.4299999999999998E-4</c:v>
                      </c:pt>
                      <c:pt idx="8">
                        <c:v>4.4299999999999998E-4</c:v>
                      </c:pt>
                      <c:pt idx="9">
                        <c:v>4.4299999999999998E-4</c:v>
                      </c:pt>
                      <c:pt idx="10">
                        <c:v>4.4299999999999998E-4</c:v>
                      </c:pt>
                      <c:pt idx="11">
                        <c:v>4.4299999999999998E-4</c:v>
                      </c:pt>
                      <c:pt idx="12">
                        <c:v>4.4299999999999998E-4</c:v>
                      </c:pt>
                      <c:pt idx="13">
                        <c:v>4.4299999999999998E-4</c:v>
                      </c:pt>
                      <c:pt idx="14">
                        <c:v>1.8779999999999999E-3</c:v>
                      </c:pt>
                      <c:pt idx="15">
                        <c:v>1.8779999999999999E-3</c:v>
                      </c:pt>
                      <c:pt idx="16">
                        <c:v>1.8779999999999999E-3</c:v>
                      </c:pt>
                      <c:pt idx="17">
                        <c:v>1.8779999999999999E-3</c:v>
                      </c:pt>
                      <c:pt idx="18">
                        <c:v>1.8779999999999999E-3</c:v>
                      </c:pt>
                      <c:pt idx="19">
                        <c:v>1.8779999999999999E-3</c:v>
                      </c:pt>
                      <c:pt idx="20">
                        <c:v>1.8779999999999999E-3</c:v>
                      </c:pt>
                      <c:pt idx="21">
                        <c:v>1.8779999999999999E-3</c:v>
                      </c:pt>
                      <c:pt idx="22">
                        <c:v>1.8779999999999999E-3</c:v>
                      </c:pt>
                      <c:pt idx="23">
                        <c:v>1.8779999999999999E-3</c:v>
                      </c:pt>
                      <c:pt idx="24">
                        <c:v>1.8779999999999999E-3</c:v>
                      </c:pt>
                      <c:pt idx="25">
                        <c:v>1.8779999999999999E-3</c:v>
                      </c:pt>
                      <c:pt idx="26">
                        <c:v>3.8909999999999999E-3</c:v>
                      </c:pt>
                      <c:pt idx="27">
                        <c:v>3.8909999999999999E-3</c:v>
                      </c:pt>
                      <c:pt idx="28">
                        <c:v>3.8909999999999999E-3</c:v>
                      </c:pt>
                      <c:pt idx="29">
                        <c:v>3.8909999999999999E-3</c:v>
                      </c:pt>
                      <c:pt idx="30">
                        <c:v>6.2700000000000004E-3</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UCL (4-&lt;6)</c:v>
                      </c:pt>
                    </c:strCache>
                  </c:strRef>
                </c:tx>
                <c:spPr>
                  <a:ln w="47625">
                    <a:solidFill>
                      <a:srgbClr val="FFFF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0</c:v>
                      </c:pt>
                      <c:pt idx="2">
                        <c:v>0</c:v>
                      </c:pt>
                      <c:pt idx="3">
                        <c:v>2.0327000000000001E-2</c:v>
                      </c:pt>
                      <c:pt idx="4">
                        <c:v>2.0327000000000001E-2</c:v>
                      </c:pt>
                      <c:pt idx="5">
                        <c:v>2.0327000000000001E-2</c:v>
                      </c:pt>
                      <c:pt idx="6">
                        <c:v>2.0327000000000001E-2</c:v>
                      </c:pt>
                      <c:pt idx="7">
                        <c:v>2.0327000000000001E-2</c:v>
                      </c:pt>
                      <c:pt idx="8">
                        <c:v>2.0327000000000001E-2</c:v>
                      </c:pt>
                      <c:pt idx="9">
                        <c:v>2.6016999999999998E-2</c:v>
                      </c:pt>
                      <c:pt idx="10">
                        <c:v>2.6016999999999998E-2</c:v>
                      </c:pt>
                      <c:pt idx="11">
                        <c:v>2.6016999999999998E-2</c:v>
                      </c:pt>
                      <c:pt idx="12">
                        <c:v>2.6016999999999998E-2</c:v>
                      </c:pt>
                      <c:pt idx="13">
                        <c:v>2.6016999999999998E-2</c:v>
                      </c:pt>
                      <c:pt idx="14">
                        <c:v>2.6016999999999998E-2</c:v>
                      </c:pt>
                      <c:pt idx="15">
                        <c:v>2.6016999999999998E-2</c:v>
                      </c:pt>
                      <c:pt idx="16">
                        <c:v>2.6016999999999998E-2</c:v>
                      </c:pt>
                      <c:pt idx="17">
                        <c:v>2.6016999999999998E-2</c:v>
                      </c:pt>
                      <c:pt idx="18">
                        <c:v>2.6016999999999998E-2</c:v>
                      </c:pt>
                      <c:pt idx="19">
                        <c:v>2.6016999999999998E-2</c:v>
                      </c:pt>
                      <c:pt idx="20">
                        <c:v>3.1771000000000001E-2</c:v>
                      </c:pt>
                      <c:pt idx="21">
                        <c:v>3.1771000000000001E-2</c:v>
                      </c:pt>
                      <c:pt idx="22">
                        <c:v>3.1771000000000001E-2</c:v>
                      </c:pt>
                      <c:pt idx="23">
                        <c:v>3.1771000000000001E-2</c:v>
                      </c:pt>
                      <c:pt idx="24">
                        <c:v>3.1771000000000001E-2</c:v>
                      </c:pt>
                      <c:pt idx="25">
                        <c:v>3.1771000000000001E-2</c:v>
                      </c:pt>
                      <c:pt idx="26">
                        <c:v>3.7346999999999998E-2</c:v>
                      </c:pt>
                      <c:pt idx="27">
                        <c:v>3.7346999999999998E-2</c:v>
                      </c:pt>
                      <c:pt idx="28">
                        <c:v>4.8024999999999998E-2</c:v>
                      </c:pt>
                      <c:pt idx="29">
                        <c:v>4.8024999999999998E-2</c:v>
                      </c:pt>
                      <c:pt idx="30">
                        <c:v>4.8024999999999998E-2</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UCL (6+)</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0</c:v>
                      </c:pt>
                      <c:pt idx="2">
                        <c:v>0</c:v>
                      </c:pt>
                      <c:pt idx="3">
                        <c:v>2.3876000000000001E-2</c:v>
                      </c:pt>
                      <c:pt idx="4">
                        <c:v>2.3876000000000001E-2</c:v>
                      </c:pt>
                      <c:pt idx="5">
                        <c:v>2.3876000000000001E-2</c:v>
                      </c:pt>
                      <c:pt idx="6">
                        <c:v>2.3876000000000001E-2</c:v>
                      </c:pt>
                      <c:pt idx="7">
                        <c:v>2.3876000000000001E-2</c:v>
                      </c:pt>
                      <c:pt idx="8">
                        <c:v>2.3876000000000001E-2</c:v>
                      </c:pt>
                      <c:pt idx="9">
                        <c:v>2.3876000000000001E-2</c:v>
                      </c:pt>
                      <c:pt idx="10">
                        <c:v>2.3876000000000001E-2</c:v>
                      </c:pt>
                      <c:pt idx="11">
                        <c:v>2.3876000000000001E-2</c:v>
                      </c:pt>
                      <c:pt idx="12">
                        <c:v>2.3876000000000001E-2</c:v>
                      </c:pt>
                      <c:pt idx="13">
                        <c:v>2.3876000000000001E-2</c:v>
                      </c:pt>
                      <c:pt idx="14">
                        <c:v>3.0644000000000001E-2</c:v>
                      </c:pt>
                      <c:pt idx="15">
                        <c:v>3.0644000000000001E-2</c:v>
                      </c:pt>
                      <c:pt idx="16">
                        <c:v>3.0644000000000001E-2</c:v>
                      </c:pt>
                      <c:pt idx="17">
                        <c:v>3.0644000000000001E-2</c:v>
                      </c:pt>
                      <c:pt idx="18">
                        <c:v>3.0644000000000001E-2</c:v>
                      </c:pt>
                      <c:pt idx="19">
                        <c:v>3.0644000000000001E-2</c:v>
                      </c:pt>
                      <c:pt idx="20">
                        <c:v>3.0644000000000001E-2</c:v>
                      </c:pt>
                      <c:pt idx="21">
                        <c:v>3.0644000000000001E-2</c:v>
                      </c:pt>
                      <c:pt idx="22">
                        <c:v>3.0644000000000001E-2</c:v>
                      </c:pt>
                      <c:pt idx="23">
                        <c:v>3.0644000000000001E-2</c:v>
                      </c:pt>
                      <c:pt idx="24">
                        <c:v>3.0644000000000001E-2</c:v>
                      </c:pt>
                      <c:pt idx="25">
                        <c:v>3.0644000000000001E-2</c:v>
                      </c:pt>
                      <c:pt idx="26">
                        <c:v>3.7578E-2</c:v>
                      </c:pt>
                      <c:pt idx="27">
                        <c:v>3.7578E-2</c:v>
                      </c:pt>
                      <c:pt idx="28">
                        <c:v>3.7578E-2</c:v>
                      </c:pt>
                      <c:pt idx="29">
                        <c:v>3.7578E-2</c:v>
                      </c:pt>
                      <c:pt idx="30">
                        <c:v>4.4225E-2</c:v>
                      </c:pt>
                    </c:numCache>
                  </c:numRef>
                </c:yVal>
                <c:smooth val="0"/>
              </c15:ser>
            </c15:filteredScatterSeries>
          </c:ext>
        </c:extLst>
      </c:scatterChart>
      <c:valAx>
        <c:axId val="612485552"/>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69872"/>
        <c:crosses val="autoZero"/>
        <c:crossBetween val="midCat"/>
        <c:majorUnit val="2"/>
      </c:valAx>
      <c:valAx>
        <c:axId val="612469872"/>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85552"/>
        <c:crosses val="autoZero"/>
        <c:crossBetween val="midCat"/>
      </c:valAx>
      <c:spPr>
        <a:solidFill>
          <a:schemeClr val="bg2"/>
        </a:solidFill>
        <a:ln>
          <a:solidFill>
            <a:schemeClr val="tx1"/>
          </a:solidFill>
        </a:ln>
      </c:spPr>
    </c:plotArea>
    <c:legend>
      <c:legendPos val="r"/>
      <c:layout>
        <c:manualLayout>
          <c:xMode val="edge"/>
          <c:yMode val="edge"/>
          <c:x val="0.11633463405569883"/>
          <c:y val="7.7623864324651709E-2"/>
          <c:w val="0.34414489118063779"/>
          <c:h val="0.1543194023823945"/>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&lt;0.85 (N=71)</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0</c:v>
                </c:pt>
                <c:pt idx="2">
                  <c:v>0</c:v>
                </c:pt>
                <c:pt idx="3">
                  <c:v>1.4085E-2</c:v>
                </c:pt>
                <c:pt idx="4">
                  <c:v>1.4085E-2</c:v>
                </c:pt>
                <c:pt idx="5">
                  <c:v>1.4085E-2</c:v>
                </c:pt>
                <c:pt idx="6">
                  <c:v>1.4085E-2</c:v>
                </c:pt>
                <c:pt idx="7">
                  <c:v>1.4085E-2</c:v>
                </c:pt>
                <c:pt idx="8">
                  <c:v>1.4085E-2</c:v>
                </c:pt>
                <c:pt idx="9">
                  <c:v>2.8169E-2</c:v>
                </c:pt>
                <c:pt idx="10">
                  <c:v>2.8169E-2</c:v>
                </c:pt>
                <c:pt idx="11">
                  <c:v>2.8169E-2</c:v>
                </c:pt>
                <c:pt idx="12">
                  <c:v>2.8169E-2</c:v>
                </c:pt>
                <c:pt idx="13">
                  <c:v>2.8169E-2</c:v>
                </c:pt>
                <c:pt idx="14">
                  <c:v>2.8169E-2</c:v>
                </c:pt>
                <c:pt idx="15">
                  <c:v>2.8169E-2</c:v>
                </c:pt>
                <c:pt idx="16">
                  <c:v>2.8169E-2</c:v>
                </c:pt>
                <c:pt idx="17">
                  <c:v>2.8169E-2</c:v>
                </c:pt>
                <c:pt idx="18">
                  <c:v>2.8169E-2</c:v>
                </c:pt>
                <c:pt idx="19">
                  <c:v>2.8169E-2</c:v>
                </c:pt>
                <c:pt idx="20">
                  <c:v>2.8169E-2</c:v>
                </c:pt>
                <c:pt idx="21">
                  <c:v>2.8169E-2</c:v>
                </c:pt>
                <c:pt idx="22">
                  <c:v>2.8169E-2</c:v>
                </c:pt>
                <c:pt idx="23">
                  <c:v>2.8169E-2</c:v>
                </c:pt>
                <c:pt idx="24">
                  <c:v>2.8169E-2</c:v>
                </c:pt>
                <c:pt idx="25">
                  <c:v>2.8169E-2</c:v>
                </c:pt>
                <c:pt idx="26">
                  <c:v>2.8169E-2</c:v>
                </c:pt>
                <c:pt idx="27">
                  <c:v>2.8169E-2</c:v>
                </c:pt>
                <c:pt idx="28">
                  <c:v>2.8169E-2</c:v>
                </c:pt>
                <c:pt idx="29">
                  <c:v>2.8169E-2</c:v>
                </c:pt>
                <c:pt idx="30">
                  <c:v>2.8169E-2</c:v>
                </c:pt>
              </c:numCache>
            </c:numRef>
          </c:yVal>
          <c:smooth val="0"/>
        </c:ser>
        <c:ser>
          <c:idx val="1"/>
          <c:order val="1"/>
          <c:tx>
            <c:strRef>
              <c:f>Sheet1!$C$1</c:f>
              <c:strCache>
                <c:ptCount val="1"/>
                <c:pt idx="0">
                  <c:v>0.85-&lt;1.15 (N=213)</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4.6950000000000004E-3</c:v>
                </c:pt>
                <c:pt idx="18">
                  <c:v>4.6950000000000004E-3</c:v>
                </c:pt>
                <c:pt idx="19">
                  <c:v>1.4085E-2</c:v>
                </c:pt>
                <c:pt idx="20">
                  <c:v>1.4085E-2</c:v>
                </c:pt>
                <c:pt idx="21">
                  <c:v>1.4085E-2</c:v>
                </c:pt>
                <c:pt idx="22">
                  <c:v>1.4085E-2</c:v>
                </c:pt>
                <c:pt idx="23">
                  <c:v>1.4085E-2</c:v>
                </c:pt>
                <c:pt idx="24">
                  <c:v>1.4085E-2</c:v>
                </c:pt>
                <c:pt idx="25">
                  <c:v>1.4085E-2</c:v>
                </c:pt>
                <c:pt idx="26">
                  <c:v>1.4085E-2</c:v>
                </c:pt>
                <c:pt idx="27">
                  <c:v>1.4085E-2</c:v>
                </c:pt>
                <c:pt idx="28">
                  <c:v>2.3473999999999998E-2</c:v>
                </c:pt>
                <c:pt idx="29">
                  <c:v>2.3473999999999998E-2</c:v>
                </c:pt>
                <c:pt idx="30">
                  <c:v>2.8169E-2</c:v>
                </c:pt>
              </c:numCache>
            </c:numRef>
          </c:yVal>
          <c:smooth val="0"/>
        </c:ser>
        <c:ser>
          <c:idx val="2"/>
          <c:order val="2"/>
          <c:tx>
            <c:strRef>
              <c:f>Sheet1!$D$1</c:f>
              <c:strCache>
                <c:ptCount val="1"/>
                <c:pt idx="0">
                  <c:v>1.15+ (N=351)</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2.849E-3</c:v>
                </c:pt>
                <c:pt idx="2">
                  <c:v>2.849E-3</c:v>
                </c:pt>
                <c:pt idx="3">
                  <c:v>8.5470000000000008E-3</c:v>
                </c:pt>
                <c:pt idx="4">
                  <c:v>8.5470000000000008E-3</c:v>
                </c:pt>
                <c:pt idx="5">
                  <c:v>8.5470000000000008E-3</c:v>
                </c:pt>
                <c:pt idx="6">
                  <c:v>8.5470000000000008E-3</c:v>
                </c:pt>
                <c:pt idx="7">
                  <c:v>8.5470000000000008E-3</c:v>
                </c:pt>
                <c:pt idx="8">
                  <c:v>8.5470000000000008E-3</c:v>
                </c:pt>
                <c:pt idx="9">
                  <c:v>8.5470000000000008E-3</c:v>
                </c:pt>
                <c:pt idx="10">
                  <c:v>8.5470000000000008E-3</c:v>
                </c:pt>
                <c:pt idx="11">
                  <c:v>8.5470000000000008E-3</c:v>
                </c:pt>
                <c:pt idx="12">
                  <c:v>8.5470000000000008E-3</c:v>
                </c:pt>
                <c:pt idx="13">
                  <c:v>8.5470000000000008E-3</c:v>
                </c:pt>
                <c:pt idx="14">
                  <c:v>8.5470000000000008E-3</c:v>
                </c:pt>
                <c:pt idx="15">
                  <c:v>8.5470000000000008E-3</c:v>
                </c:pt>
                <c:pt idx="16">
                  <c:v>8.5470000000000008E-3</c:v>
                </c:pt>
                <c:pt idx="17">
                  <c:v>8.5470000000000008E-3</c:v>
                </c:pt>
                <c:pt idx="18">
                  <c:v>8.5470000000000008E-3</c:v>
                </c:pt>
                <c:pt idx="19">
                  <c:v>8.5470000000000008E-3</c:v>
                </c:pt>
                <c:pt idx="20">
                  <c:v>1.1413E-2</c:v>
                </c:pt>
                <c:pt idx="21">
                  <c:v>1.1413E-2</c:v>
                </c:pt>
                <c:pt idx="22">
                  <c:v>1.1413E-2</c:v>
                </c:pt>
                <c:pt idx="23">
                  <c:v>1.1413E-2</c:v>
                </c:pt>
                <c:pt idx="24">
                  <c:v>1.1413E-2</c:v>
                </c:pt>
                <c:pt idx="25">
                  <c:v>1.1413E-2</c:v>
                </c:pt>
                <c:pt idx="26">
                  <c:v>1.4279E-2</c:v>
                </c:pt>
                <c:pt idx="27">
                  <c:v>1.4279E-2</c:v>
                </c:pt>
                <c:pt idx="28">
                  <c:v>1.4279E-2</c:v>
                </c:pt>
                <c:pt idx="29">
                  <c:v>1.4279E-2</c:v>
                </c:pt>
                <c:pt idx="30">
                  <c:v>1.7144E-2</c:v>
                </c:pt>
              </c:numCache>
            </c:numRef>
          </c:yVal>
          <c:smooth val="0"/>
        </c:ser>
        <c:dLbls>
          <c:showLegendKey val="0"/>
          <c:showVal val="0"/>
          <c:showCatName val="0"/>
          <c:showSerName val="0"/>
          <c:showPercent val="0"/>
          <c:showBubbleSize val="0"/>
        </c:dLbls>
        <c:axId val="612468696"/>
        <c:axId val="612456936"/>
        <c:extLst/>
      </c:scatterChart>
      <c:valAx>
        <c:axId val="612468696"/>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56936"/>
        <c:crosses val="autoZero"/>
        <c:crossBetween val="midCat"/>
        <c:majorUnit val="2"/>
      </c:valAx>
      <c:valAx>
        <c:axId val="612456936"/>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68696"/>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7451513251109E-2"/>
          <c:y val="3.1249949525540076E-2"/>
          <c:w val="0.87172206350312409"/>
          <c:h val="0.81644145288290582"/>
        </c:manualLayout>
      </c:layout>
      <c:scatterChart>
        <c:scatterStyle val="lineMarker"/>
        <c:varyColors val="0"/>
        <c:ser>
          <c:idx val="0"/>
          <c:order val="0"/>
          <c:tx>
            <c:strRef>
              <c:f>Sheet1!$B$1</c:f>
              <c:strCache>
                <c:ptCount val="1"/>
                <c:pt idx="0">
                  <c:v>Head trauma (N=283)</c:v>
                </c:pt>
              </c:strCache>
            </c:strRef>
          </c:tx>
          <c:spPr>
            <a:ln w="47625">
              <a:solidFill>
                <a:srgbClr val="FF0000"/>
              </a:solidFill>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Sheet1!$B$2:$B$32</c:f>
              <c:numCache>
                <c:formatCode>General</c:formatCode>
                <c:ptCount val="31"/>
                <c:pt idx="0">
                  <c:v>0</c:v>
                </c:pt>
                <c:pt idx="1">
                  <c:v>0</c:v>
                </c:pt>
                <c:pt idx="2">
                  <c:v>0</c:v>
                </c:pt>
                <c:pt idx="3">
                  <c:v>7.0930000000000003E-3</c:v>
                </c:pt>
                <c:pt idx="4">
                  <c:v>7.0930000000000003E-3</c:v>
                </c:pt>
                <c:pt idx="5">
                  <c:v>7.0930000000000003E-3</c:v>
                </c:pt>
                <c:pt idx="6">
                  <c:v>7.0930000000000003E-3</c:v>
                </c:pt>
                <c:pt idx="7">
                  <c:v>7.0930000000000003E-3</c:v>
                </c:pt>
                <c:pt idx="8">
                  <c:v>7.0930000000000003E-3</c:v>
                </c:pt>
                <c:pt idx="9">
                  <c:v>1.0652E-2</c:v>
                </c:pt>
                <c:pt idx="10">
                  <c:v>1.0652E-2</c:v>
                </c:pt>
                <c:pt idx="11">
                  <c:v>1.0652E-2</c:v>
                </c:pt>
                <c:pt idx="12">
                  <c:v>1.0652E-2</c:v>
                </c:pt>
                <c:pt idx="13">
                  <c:v>1.0652E-2</c:v>
                </c:pt>
                <c:pt idx="14">
                  <c:v>1.4211E-2</c:v>
                </c:pt>
                <c:pt idx="15">
                  <c:v>1.4211E-2</c:v>
                </c:pt>
                <c:pt idx="16">
                  <c:v>1.4211E-2</c:v>
                </c:pt>
                <c:pt idx="17">
                  <c:v>1.4211E-2</c:v>
                </c:pt>
                <c:pt idx="18">
                  <c:v>1.4211E-2</c:v>
                </c:pt>
                <c:pt idx="19">
                  <c:v>1.4211E-2</c:v>
                </c:pt>
                <c:pt idx="20">
                  <c:v>1.7783E-2</c:v>
                </c:pt>
                <c:pt idx="21">
                  <c:v>1.7783E-2</c:v>
                </c:pt>
                <c:pt idx="22">
                  <c:v>1.7783E-2</c:v>
                </c:pt>
                <c:pt idx="23">
                  <c:v>1.7783E-2</c:v>
                </c:pt>
                <c:pt idx="24">
                  <c:v>1.7783E-2</c:v>
                </c:pt>
                <c:pt idx="25">
                  <c:v>1.7783E-2</c:v>
                </c:pt>
                <c:pt idx="26">
                  <c:v>2.1356E-2</c:v>
                </c:pt>
                <c:pt idx="27">
                  <c:v>2.1356E-2</c:v>
                </c:pt>
                <c:pt idx="28">
                  <c:v>2.8500000000000001E-2</c:v>
                </c:pt>
                <c:pt idx="29">
                  <c:v>2.8500000000000001E-2</c:v>
                </c:pt>
                <c:pt idx="30">
                  <c:v>3.2072000000000003E-2</c:v>
                </c:pt>
              </c:numCache>
            </c:numRef>
          </c:yVal>
          <c:smooth val="0"/>
        </c:ser>
        <c:ser>
          <c:idx val="1"/>
          <c:order val="1"/>
          <c:tx>
            <c:strRef>
              <c:f>Sheet1!$C$1</c:f>
              <c:strCache>
                <c:ptCount val="1"/>
                <c:pt idx="0">
                  <c:v>Stroke (N=160)</c:v>
                </c:pt>
              </c:strCache>
            </c:strRef>
          </c:tx>
          <c:spPr>
            <a:ln w="47625">
              <a:solidFill>
                <a:srgbClr val="00FFFF"/>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Sheet1!$C$2:$C$32</c:f>
              <c:numCache>
                <c:formatCode>General</c:formatCode>
                <c:ptCount val="31"/>
                <c:pt idx="0">
                  <c:v>0</c:v>
                </c:pt>
                <c:pt idx="1">
                  <c:v>0</c:v>
                </c:pt>
                <c:pt idx="2">
                  <c:v>0</c:v>
                </c:pt>
                <c:pt idx="3">
                  <c:v>6.2500000000000003E-3</c:v>
                </c:pt>
                <c:pt idx="4">
                  <c:v>6.2500000000000003E-3</c:v>
                </c:pt>
                <c:pt idx="5">
                  <c:v>6.2500000000000003E-3</c:v>
                </c:pt>
                <c:pt idx="6">
                  <c:v>6.2500000000000003E-3</c:v>
                </c:pt>
                <c:pt idx="7">
                  <c:v>6.2500000000000003E-3</c:v>
                </c:pt>
                <c:pt idx="8">
                  <c:v>6.2500000000000003E-3</c:v>
                </c:pt>
                <c:pt idx="9">
                  <c:v>6.2500000000000003E-3</c:v>
                </c:pt>
                <c:pt idx="10">
                  <c:v>6.2500000000000003E-3</c:v>
                </c:pt>
                <c:pt idx="11">
                  <c:v>6.2500000000000003E-3</c:v>
                </c:pt>
                <c:pt idx="12">
                  <c:v>6.2500000000000003E-3</c:v>
                </c:pt>
                <c:pt idx="13">
                  <c:v>6.2500000000000003E-3</c:v>
                </c:pt>
                <c:pt idx="14">
                  <c:v>6.2500000000000003E-3</c:v>
                </c:pt>
                <c:pt idx="15">
                  <c:v>6.2500000000000003E-3</c:v>
                </c:pt>
                <c:pt idx="16">
                  <c:v>6.2500000000000003E-3</c:v>
                </c:pt>
                <c:pt idx="17">
                  <c:v>1.2540000000000001E-2</c:v>
                </c:pt>
                <c:pt idx="18">
                  <c:v>1.2540000000000001E-2</c:v>
                </c:pt>
                <c:pt idx="19">
                  <c:v>1.2540000000000001E-2</c:v>
                </c:pt>
                <c:pt idx="20">
                  <c:v>1.2540000000000001E-2</c:v>
                </c:pt>
                <c:pt idx="21">
                  <c:v>1.2540000000000001E-2</c:v>
                </c:pt>
                <c:pt idx="22">
                  <c:v>1.2540000000000001E-2</c:v>
                </c:pt>
                <c:pt idx="23">
                  <c:v>1.2540000000000001E-2</c:v>
                </c:pt>
                <c:pt idx="24">
                  <c:v>1.2540000000000001E-2</c:v>
                </c:pt>
                <c:pt idx="25">
                  <c:v>1.2540000000000001E-2</c:v>
                </c:pt>
                <c:pt idx="26">
                  <c:v>1.883E-2</c:v>
                </c:pt>
                <c:pt idx="27">
                  <c:v>1.883E-2</c:v>
                </c:pt>
                <c:pt idx="28">
                  <c:v>1.883E-2</c:v>
                </c:pt>
                <c:pt idx="29">
                  <c:v>1.883E-2</c:v>
                </c:pt>
                <c:pt idx="30">
                  <c:v>2.5118999999999999E-2</c:v>
                </c:pt>
              </c:numCache>
            </c:numRef>
          </c:yVal>
          <c:smooth val="0"/>
        </c:ser>
        <c:ser>
          <c:idx val="2"/>
          <c:order val="2"/>
          <c:tx>
            <c:strRef>
              <c:f>Sheet1!$D$1</c:f>
              <c:strCache>
                <c:ptCount val="1"/>
                <c:pt idx="0">
                  <c:v>Other (N=295)</c:v>
                </c:pt>
              </c:strCache>
            </c:strRef>
          </c:tx>
          <c:spPr>
            <a:ln w="47625">
              <a:solidFill>
                <a:srgbClr val="FFCCCC"/>
              </a:solidFill>
              <a:prstDash val="solid"/>
            </a:ln>
          </c:spPr>
          <c:marker>
            <c:symbol val="none"/>
          </c:marker>
          <c:xVal>
            <c:numRef>
              <c:f>Sheet1!$A$2:$A$32</c:f>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Sheet1!$D$2:$D$32</c:f>
              <c:numCache>
                <c:formatCode>General</c:formatCode>
                <c:ptCount val="31"/>
                <c:pt idx="0">
                  <c:v>0</c:v>
                </c:pt>
                <c:pt idx="1">
                  <c:v>3.3899999999999998E-3</c:v>
                </c:pt>
                <c:pt idx="2">
                  <c:v>3.3899999999999998E-3</c:v>
                </c:pt>
                <c:pt idx="3">
                  <c:v>3.3899999999999998E-3</c:v>
                </c:pt>
                <c:pt idx="4">
                  <c:v>3.3899999999999998E-3</c:v>
                </c:pt>
                <c:pt idx="5">
                  <c:v>3.3899999999999998E-3</c:v>
                </c:pt>
                <c:pt idx="6">
                  <c:v>3.3899999999999998E-3</c:v>
                </c:pt>
                <c:pt idx="7">
                  <c:v>3.3899999999999998E-3</c:v>
                </c:pt>
                <c:pt idx="8">
                  <c:v>3.3899999999999998E-3</c:v>
                </c:pt>
                <c:pt idx="9">
                  <c:v>3.3899999999999998E-3</c:v>
                </c:pt>
                <c:pt idx="10">
                  <c:v>3.3899999999999998E-3</c:v>
                </c:pt>
                <c:pt idx="11">
                  <c:v>3.3899999999999998E-3</c:v>
                </c:pt>
                <c:pt idx="12">
                  <c:v>3.3899999999999998E-3</c:v>
                </c:pt>
                <c:pt idx="13">
                  <c:v>3.3899999999999998E-3</c:v>
                </c:pt>
                <c:pt idx="14">
                  <c:v>3.3899999999999998E-3</c:v>
                </c:pt>
                <c:pt idx="15">
                  <c:v>3.3899999999999998E-3</c:v>
                </c:pt>
                <c:pt idx="16">
                  <c:v>3.3899999999999998E-3</c:v>
                </c:pt>
                <c:pt idx="17">
                  <c:v>3.3899999999999998E-3</c:v>
                </c:pt>
                <c:pt idx="18">
                  <c:v>3.3899999999999998E-3</c:v>
                </c:pt>
                <c:pt idx="19">
                  <c:v>1.0168999999999999E-2</c:v>
                </c:pt>
                <c:pt idx="20">
                  <c:v>1.0168999999999999E-2</c:v>
                </c:pt>
                <c:pt idx="21">
                  <c:v>1.0168999999999999E-2</c:v>
                </c:pt>
                <c:pt idx="22">
                  <c:v>1.0168999999999999E-2</c:v>
                </c:pt>
                <c:pt idx="23">
                  <c:v>1.0168999999999999E-2</c:v>
                </c:pt>
                <c:pt idx="24">
                  <c:v>1.0168999999999999E-2</c:v>
                </c:pt>
                <c:pt idx="25">
                  <c:v>1.0168999999999999E-2</c:v>
                </c:pt>
                <c:pt idx="26">
                  <c:v>1.0168999999999999E-2</c:v>
                </c:pt>
                <c:pt idx="27">
                  <c:v>1.0168999999999999E-2</c:v>
                </c:pt>
                <c:pt idx="28">
                  <c:v>1.0168999999999999E-2</c:v>
                </c:pt>
                <c:pt idx="29">
                  <c:v>1.0168999999999999E-2</c:v>
                </c:pt>
                <c:pt idx="30">
                  <c:v>1.3559E-2</c:v>
                </c:pt>
              </c:numCache>
            </c:numRef>
          </c:yVal>
          <c:smooth val="0"/>
        </c:ser>
        <c:dLbls>
          <c:showLegendKey val="0"/>
          <c:showVal val="0"/>
          <c:showCatName val="0"/>
          <c:showSerName val="0"/>
          <c:showPercent val="0"/>
          <c:showBubbleSize val="0"/>
        </c:dLbls>
        <c:axId val="612455760"/>
        <c:axId val="612483200"/>
        <c:extLst>
          <c:ext xmlns:c15="http://schemas.microsoft.com/office/drawing/2012/chart" uri="{02D57815-91ED-43cb-92C2-25804820EDAC}">
            <c15:filteredScatterSeries>
              <c15:ser>
                <c:idx val="3"/>
                <c:order val="3"/>
                <c:tx>
                  <c:strRef>
                    <c:extLst>
                      <c:ext uri="{02D57815-91ED-43cb-92C2-25804820EDAC}">
                        <c15:formulaRef>
                          <c15:sqref>Sheet1!$E$1</c15:sqref>
                        </c15:formulaRef>
                      </c:ext>
                    </c:extLst>
                    <c:strCache>
                      <c:ptCount val="1"/>
                      <c:pt idx="0">
                        <c:v>LCL (Head trauma)</c:v>
                      </c:pt>
                    </c:strCache>
                  </c:strRef>
                </c:tx>
                <c:spPr>
                  <a:ln w="47625">
                    <a:solidFill>
                      <a:srgbClr val="FF0000"/>
                    </a:solidFill>
                    <a:prstDash val="sysDash"/>
                  </a:ln>
                </c:spPr>
                <c:marker>
                  <c:symbol val="none"/>
                </c:marker>
                <c:xVal>
                  <c:numRef>
                    <c:extLst>
                      <c:ex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c:ext uri="{02D57815-91ED-43cb-92C2-25804820EDAC}">
                        <c15:formulaRef>
                          <c15:sqref>Sheet1!$E$2:$E$32</c15:sqref>
                        </c15:formulaRef>
                      </c:ext>
                    </c:extLst>
                    <c:numCache>
                      <c:formatCode>General</c:formatCode>
                      <c:ptCount val="31"/>
                      <c:pt idx="0">
                        <c:v>0</c:v>
                      </c:pt>
                      <c:pt idx="1">
                        <c:v>0</c:v>
                      </c:pt>
                      <c:pt idx="2">
                        <c:v>0</c:v>
                      </c:pt>
                      <c:pt idx="3">
                        <c:v>1.456E-3</c:v>
                      </c:pt>
                      <c:pt idx="4">
                        <c:v>1.456E-3</c:v>
                      </c:pt>
                      <c:pt idx="5">
                        <c:v>1.456E-3</c:v>
                      </c:pt>
                      <c:pt idx="6">
                        <c:v>1.456E-3</c:v>
                      </c:pt>
                      <c:pt idx="7">
                        <c:v>1.456E-3</c:v>
                      </c:pt>
                      <c:pt idx="8">
                        <c:v>1.456E-3</c:v>
                      </c:pt>
                      <c:pt idx="9">
                        <c:v>2.9880000000000002E-3</c:v>
                      </c:pt>
                      <c:pt idx="10">
                        <c:v>2.9880000000000002E-3</c:v>
                      </c:pt>
                      <c:pt idx="11">
                        <c:v>2.9880000000000002E-3</c:v>
                      </c:pt>
                      <c:pt idx="12">
                        <c:v>2.9880000000000002E-3</c:v>
                      </c:pt>
                      <c:pt idx="13">
                        <c:v>2.9880000000000002E-3</c:v>
                      </c:pt>
                      <c:pt idx="14">
                        <c:v>4.7829999999999999E-3</c:v>
                      </c:pt>
                      <c:pt idx="15">
                        <c:v>4.7829999999999999E-3</c:v>
                      </c:pt>
                      <c:pt idx="16">
                        <c:v>4.7829999999999999E-3</c:v>
                      </c:pt>
                      <c:pt idx="17">
                        <c:v>4.7829999999999999E-3</c:v>
                      </c:pt>
                      <c:pt idx="18">
                        <c:v>4.7829999999999999E-3</c:v>
                      </c:pt>
                      <c:pt idx="19">
                        <c:v>4.7829999999999999E-3</c:v>
                      </c:pt>
                      <c:pt idx="20">
                        <c:v>6.7689999999999998E-3</c:v>
                      </c:pt>
                      <c:pt idx="21">
                        <c:v>6.7689999999999998E-3</c:v>
                      </c:pt>
                      <c:pt idx="22">
                        <c:v>6.7689999999999998E-3</c:v>
                      </c:pt>
                      <c:pt idx="23">
                        <c:v>6.7689999999999998E-3</c:v>
                      </c:pt>
                      <c:pt idx="24">
                        <c:v>6.7689999999999998E-3</c:v>
                      </c:pt>
                      <c:pt idx="25">
                        <c:v>6.7689999999999998E-3</c:v>
                      </c:pt>
                      <c:pt idx="26">
                        <c:v>8.8940000000000009E-3</c:v>
                      </c:pt>
                      <c:pt idx="27">
                        <c:v>8.8940000000000009E-3</c:v>
                      </c:pt>
                      <c:pt idx="28">
                        <c:v>1.3464E-2</c:v>
                      </c:pt>
                      <c:pt idx="29">
                        <c:v>1.3464E-2</c:v>
                      </c:pt>
                      <c:pt idx="30">
                        <c:v>1.5868E-2</c:v>
                      </c:pt>
                    </c:numCache>
                  </c:numRef>
                </c:yVal>
                <c:smooth val="0"/>
              </c15:ser>
            </c15:filteredScatterSeries>
            <c15:filteredScatterSeries>
              <c15:ser>
                <c:idx val="4"/>
                <c:order val="4"/>
                <c:tx>
                  <c:strRef>
                    <c:extLst xmlns:c15="http://schemas.microsoft.com/office/drawing/2012/chart">
                      <c:ext xmlns:c15="http://schemas.microsoft.com/office/drawing/2012/chart" uri="{02D57815-91ED-43cb-92C2-25804820EDAC}">
                        <c15:formulaRef>
                          <c15:sqref>Sheet1!$F$1</c15:sqref>
                        </c15:formulaRef>
                      </c:ext>
                    </c:extLst>
                    <c:strCache>
                      <c:ptCount val="1"/>
                      <c:pt idx="0">
                        <c:v>LCL (Stroke)</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Sheet1!$F$2:$F$32</c15:sqref>
                        </c15:formulaRef>
                      </c:ext>
                    </c:extLst>
                    <c:numCache>
                      <c:formatCode>General</c:formatCode>
                      <c:ptCount val="31"/>
                      <c:pt idx="0">
                        <c:v>0</c:v>
                      </c:pt>
                      <c:pt idx="1">
                        <c:v>0</c:v>
                      </c:pt>
                      <c:pt idx="2">
                        <c:v>0</c:v>
                      </c:pt>
                      <c:pt idx="3">
                        <c:v>5.8200000000000005E-4</c:v>
                      </c:pt>
                      <c:pt idx="4">
                        <c:v>5.8200000000000005E-4</c:v>
                      </c:pt>
                      <c:pt idx="5">
                        <c:v>5.8200000000000005E-4</c:v>
                      </c:pt>
                      <c:pt idx="6">
                        <c:v>5.8200000000000005E-4</c:v>
                      </c:pt>
                      <c:pt idx="7">
                        <c:v>5.8200000000000005E-4</c:v>
                      </c:pt>
                      <c:pt idx="8">
                        <c:v>5.8200000000000005E-4</c:v>
                      </c:pt>
                      <c:pt idx="9">
                        <c:v>5.8200000000000005E-4</c:v>
                      </c:pt>
                      <c:pt idx="10">
                        <c:v>5.8200000000000005E-4</c:v>
                      </c:pt>
                      <c:pt idx="11">
                        <c:v>5.8200000000000005E-4</c:v>
                      </c:pt>
                      <c:pt idx="12">
                        <c:v>5.8200000000000005E-4</c:v>
                      </c:pt>
                      <c:pt idx="13">
                        <c:v>5.8200000000000005E-4</c:v>
                      </c:pt>
                      <c:pt idx="14">
                        <c:v>5.8200000000000005E-4</c:v>
                      </c:pt>
                      <c:pt idx="15">
                        <c:v>5.8200000000000005E-4</c:v>
                      </c:pt>
                      <c:pt idx="16">
                        <c:v>5.8200000000000005E-4</c:v>
                      </c:pt>
                      <c:pt idx="17">
                        <c:v>2.516E-3</c:v>
                      </c:pt>
                      <c:pt idx="18">
                        <c:v>2.516E-3</c:v>
                      </c:pt>
                      <c:pt idx="19">
                        <c:v>2.516E-3</c:v>
                      </c:pt>
                      <c:pt idx="20">
                        <c:v>2.516E-3</c:v>
                      </c:pt>
                      <c:pt idx="21">
                        <c:v>2.516E-3</c:v>
                      </c:pt>
                      <c:pt idx="22">
                        <c:v>2.516E-3</c:v>
                      </c:pt>
                      <c:pt idx="23">
                        <c:v>2.516E-3</c:v>
                      </c:pt>
                      <c:pt idx="24">
                        <c:v>2.516E-3</c:v>
                      </c:pt>
                      <c:pt idx="25">
                        <c:v>2.516E-3</c:v>
                      </c:pt>
                      <c:pt idx="26">
                        <c:v>5.1989999999999996E-3</c:v>
                      </c:pt>
                      <c:pt idx="27">
                        <c:v>5.1989999999999996E-3</c:v>
                      </c:pt>
                      <c:pt idx="28">
                        <c:v>5.1989999999999996E-3</c:v>
                      </c:pt>
                      <c:pt idx="29">
                        <c:v>5.1989999999999996E-3</c:v>
                      </c:pt>
                      <c:pt idx="30">
                        <c:v>8.3580000000000008E-3</c:v>
                      </c:pt>
                    </c:numCache>
                  </c:numRef>
                </c:yVal>
                <c:smooth val="0"/>
              </c15:ser>
            </c15:filteredScatterSeries>
            <c15:filteredScatte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LCL (1.15+)</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Sheet1!$G$2:$G$32</c15:sqref>
                        </c15:formulaRef>
                      </c:ext>
                    </c:extLst>
                    <c:numCache>
                      <c:formatCode>General</c:formatCode>
                      <c:ptCount val="31"/>
                      <c:pt idx="0">
                        <c:v>0</c:v>
                      </c:pt>
                      <c:pt idx="1">
                        <c:v>3.3E-4</c:v>
                      </c:pt>
                      <c:pt idx="2">
                        <c:v>3.3E-4</c:v>
                      </c:pt>
                      <c:pt idx="3">
                        <c:v>3.3E-4</c:v>
                      </c:pt>
                      <c:pt idx="4">
                        <c:v>3.3E-4</c:v>
                      </c:pt>
                      <c:pt idx="5">
                        <c:v>3.3E-4</c:v>
                      </c:pt>
                      <c:pt idx="6">
                        <c:v>3.3E-4</c:v>
                      </c:pt>
                      <c:pt idx="7">
                        <c:v>3.3E-4</c:v>
                      </c:pt>
                      <c:pt idx="8">
                        <c:v>3.3E-4</c:v>
                      </c:pt>
                      <c:pt idx="9">
                        <c:v>3.3E-4</c:v>
                      </c:pt>
                      <c:pt idx="10">
                        <c:v>3.3E-4</c:v>
                      </c:pt>
                      <c:pt idx="11">
                        <c:v>3.3E-4</c:v>
                      </c:pt>
                      <c:pt idx="12">
                        <c:v>3.3E-4</c:v>
                      </c:pt>
                      <c:pt idx="13">
                        <c:v>3.3E-4</c:v>
                      </c:pt>
                      <c:pt idx="14">
                        <c:v>3.3E-4</c:v>
                      </c:pt>
                      <c:pt idx="15">
                        <c:v>3.3E-4</c:v>
                      </c:pt>
                      <c:pt idx="16">
                        <c:v>3.3E-4</c:v>
                      </c:pt>
                      <c:pt idx="17">
                        <c:v>3.3E-4</c:v>
                      </c:pt>
                      <c:pt idx="18">
                        <c:v>3.3E-4</c:v>
                      </c:pt>
                      <c:pt idx="19">
                        <c:v>2.856E-3</c:v>
                      </c:pt>
                      <c:pt idx="20">
                        <c:v>2.856E-3</c:v>
                      </c:pt>
                      <c:pt idx="21">
                        <c:v>2.856E-3</c:v>
                      </c:pt>
                      <c:pt idx="22">
                        <c:v>2.856E-3</c:v>
                      </c:pt>
                      <c:pt idx="23">
                        <c:v>2.856E-3</c:v>
                      </c:pt>
                      <c:pt idx="24">
                        <c:v>2.856E-3</c:v>
                      </c:pt>
                      <c:pt idx="25">
                        <c:v>2.856E-3</c:v>
                      </c:pt>
                      <c:pt idx="26">
                        <c:v>2.856E-3</c:v>
                      </c:pt>
                      <c:pt idx="27">
                        <c:v>2.856E-3</c:v>
                      </c:pt>
                      <c:pt idx="28">
                        <c:v>2.856E-3</c:v>
                      </c:pt>
                      <c:pt idx="29">
                        <c:v>2.856E-3</c:v>
                      </c:pt>
                      <c:pt idx="30">
                        <c:v>4.568E-3</c:v>
                      </c:pt>
                    </c:numCache>
                  </c:numRef>
                </c:yVal>
                <c:smooth val="0"/>
              </c15:ser>
            </c15:filteredScatterSeries>
            <c15:filteredScatterSeries>
              <c15:ser>
                <c:idx val="6"/>
                <c:order val="6"/>
                <c:tx>
                  <c:strRef>
                    <c:extLst xmlns:c15="http://schemas.microsoft.com/office/drawing/2012/chart">
                      <c:ext xmlns:c15="http://schemas.microsoft.com/office/drawing/2012/chart" uri="{02D57815-91ED-43cb-92C2-25804820EDAC}">
                        <c15:formulaRef>
                          <c15:sqref>Sheet1!$H$1</c15:sqref>
                        </c15:formulaRef>
                      </c:ext>
                    </c:extLst>
                    <c:strCache>
                      <c:ptCount val="1"/>
                      <c:pt idx="0">
                        <c:v>UCL (Head trauma)</c:v>
                      </c:pt>
                    </c:strCache>
                  </c:strRef>
                </c:tx>
                <c:spPr>
                  <a:ln w="47625">
                    <a:solidFill>
                      <a:srgbClr val="FF0000"/>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Sheet1!$H$2:$H$32</c15:sqref>
                        </c15:formulaRef>
                      </c:ext>
                    </c:extLst>
                    <c:numCache>
                      <c:formatCode>General</c:formatCode>
                      <c:ptCount val="31"/>
                      <c:pt idx="0">
                        <c:v>0</c:v>
                      </c:pt>
                      <c:pt idx="1">
                        <c:v>0</c:v>
                      </c:pt>
                      <c:pt idx="2">
                        <c:v>0</c:v>
                      </c:pt>
                      <c:pt idx="3">
                        <c:v>2.3533999999999999E-2</c:v>
                      </c:pt>
                      <c:pt idx="4">
                        <c:v>2.3533999999999999E-2</c:v>
                      </c:pt>
                      <c:pt idx="5">
                        <c:v>2.3533999999999999E-2</c:v>
                      </c:pt>
                      <c:pt idx="6">
                        <c:v>2.3533999999999999E-2</c:v>
                      </c:pt>
                      <c:pt idx="7">
                        <c:v>2.3533999999999999E-2</c:v>
                      </c:pt>
                      <c:pt idx="8">
                        <c:v>2.3533999999999999E-2</c:v>
                      </c:pt>
                      <c:pt idx="9">
                        <c:v>2.8759E-2</c:v>
                      </c:pt>
                      <c:pt idx="10">
                        <c:v>2.8759E-2</c:v>
                      </c:pt>
                      <c:pt idx="11">
                        <c:v>2.8759E-2</c:v>
                      </c:pt>
                      <c:pt idx="12">
                        <c:v>2.8759E-2</c:v>
                      </c:pt>
                      <c:pt idx="13">
                        <c:v>2.8759E-2</c:v>
                      </c:pt>
                      <c:pt idx="14">
                        <c:v>3.3815999999999999E-2</c:v>
                      </c:pt>
                      <c:pt idx="15">
                        <c:v>3.3815999999999999E-2</c:v>
                      </c:pt>
                      <c:pt idx="16">
                        <c:v>3.3815999999999999E-2</c:v>
                      </c:pt>
                      <c:pt idx="17">
                        <c:v>3.3815999999999999E-2</c:v>
                      </c:pt>
                      <c:pt idx="18">
                        <c:v>3.3815999999999999E-2</c:v>
                      </c:pt>
                      <c:pt idx="19">
                        <c:v>3.3815999999999999E-2</c:v>
                      </c:pt>
                      <c:pt idx="20">
                        <c:v>3.8760999999999997E-2</c:v>
                      </c:pt>
                      <c:pt idx="21">
                        <c:v>3.8760999999999997E-2</c:v>
                      </c:pt>
                      <c:pt idx="22">
                        <c:v>3.8760999999999997E-2</c:v>
                      </c:pt>
                      <c:pt idx="23">
                        <c:v>3.8760999999999997E-2</c:v>
                      </c:pt>
                      <c:pt idx="24">
                        <c:v>3.8760999999999997E-2</c:v>
                      </c:pt>
                      <c:pt idx="25">
                        <c:v>3.8760999999999997E-2</c:v>
                      </c:pt>
                      <c:pt idx="26">
                        <c:v>4.3588000000000002E-2</c:v>
                      </c:pt>
                      <c:pt idx="27">
                        <c:v>4.3588000000000002E-2</c:v>
                      </c:pt>
                      <c:pt idx="28">
                        <c:v>5.2946E-2</c:v>
                      </c:pt>
                      <c:pt idx="29">
                        <c:v>5.2946E-2</c:v>
                      </c:pt>
                      <c:pt idx="30">
                        <c:v>5.7521999999999997E-2</c:v>
                      </c:pt>
                    </c:numCache>
                  </c:numRef>
                </c:yVal>
                <c:smooth val="0"/>
              </c15:ser>
            </c15:filteredScatterSeries>
            <c15:filteredScatterSeries>
              <c15:ser>
                <c:idx val="7"/>
                <c:order val="7"/>
                <c:tx>
                  <c:strRef>
                    <c:extLst xmlns:c15="http://schemas.microsoft.com/office/drawing/2012/chart">
                      <c:ext xmlns:c15="http://schemas.microsoft.com/office/drawing/2012/chart" uri="{02D57815-91ED-43cb-92C2-25804820EDAC}">
                        <c15:formulaRef>
                          <c15:sqref>Sheet1!$I$1</c15:sqref>
                        </c15:formulaRef>
                      </c:ext>
                    </c:extLst>
                    <c:strCache>
                      <c:ptCount val="1"/>
                      <c:pt idx="0">
                        <c:v>UCL (Stroke)</c:v>
                      </c:pt>
                    </c:strCache>
                  </c:strRef>
                </c:tx>
                <c:spPr>
                  <a:ln w="47625">
                    <a:solidFill>
                      <a:srgbClr val="00FFFF"/>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Sheet1!$I$2:$I$32</c15:sqref>
                        </c15:formulaRef>
                      </c:ext>
                    </c:extLst>
                    <c:numCache>
                      <c:formatCode>General</c:formatCode>
                      <c:ptCount val="31"/>
                      <c:pt idx="0">
                        <c:v>0</c:v>
                      </c:pt>
                      <c:pt idx="1">
                        <c:v>0</c:v>
                      </c:pt>
                      <c:pt idx="2">
                        <c:v>0</c:v>
                      </c:pt>
                      <c:pt idx="3">
                        <c:v>3.1503999999999997E-2</c:v>
                      </c:pt>
                      <c:pt idx="4">
                        <c:v>3.1503999999999997E-2</c:v>
                      </c:pt>
                      <c:pt idx="5">
                        <c:v>3.1503999999999997E-2</c:v>
                      </c:pt>
                      <c:pt idx="6">
                        <c:v>3.1503999999999997E-2</c:v>
                      </c:pt>
                      <c:pt idx="7">
                        <c:v>3.1503999999999997E-2</c:v>
                      </c:pt>
                      <c:pt idx="8">
                        <c:v>3.1503999999999997E-2</c:v>
                      </c:pt>
                      <c:pt idx="9">
                        <c:v>3.1503999999999997E-2</c:v>
                      </c:pt>
                      <c:pt idx="10">
                        <c:v>3.1503999999999997E-2</c:v>
                      </c:pt>
                      <c:pt idx="11">
                        <c:v>3.1503999999999997E-2</c:v>
                      </c:pt>
                      <c:pt idx="12">
                        <c:v>3.1503999999999997E-2</c:v>
                      </c:pt>
                      <c:pt idx="13">
                        <c:v>3.1503999999999997E-2</c:v>
                      </c:pt>
                      <c:pt idx="14">
                        <c:v>3.1503999999999997E-2</c:v>
                      </c:pt>
                      <c:pt idx="15">
                        <c:v>3.1503999999999997E-2</c:v>
                      </c:pt>
                      <c:pt idx="16">
                        <c:v>3.1503999999999997E-2</c:v>
                      </c:pt>
                      <c:pt idx="17">
                        <c:v>4.0613999999999997E-2</c:v>
                      </c:pt>
                      <c:pt idx="18">
                        <c:v>4.0613999999999997E-2</c:v>
                      </c:pt>
                      <c:pt idx="19">
                        <c:v>4.0613999999999997E-2</c:v>
                      </c:pt>
                      <c:pt idx="20">
                        <c:v>4.0613999999999997E-2</c:v>
                      </c:pt>
                      <c:pt idx="21">
                        <c:v>4.0613999999999997E-2</c:v>
                      </c:pt>
                      <c:pt idx="22">
                        <c:v>4.0613999999999997E-2</c:v>
                      </c:pt>
                      <c:pt idx="23">
                        <c:v>4.0613999999999997E-2</c:v>
                      </c:pt>
                      <c:pt idx="24">
                        <c:v>4.0613999999999997E-2</c:v>
                      </c:pt>
                      <c:pt idx="25">
                        <c:v>4.0613999999999997E-2</c:v>
                      </c:pt>
                      <c:pt idx="26">
                        <c:v>4.9775E-2</c:v>
                      </c:pt>
                      <c:pt idx="27">
                        <c:v>4.9775E-2</c:v>
                      </c:pt>
                      <c:pt idx="28">
                        <c:v>4.9775E-2</c:v>
                      </c:pt>
                      <c:pt idx="29">
                        <c:v>4.9775E-2</c:v>
                      </c:pt>
                      <c:pt idx="30">
                        <c:v>5.8612999999999998E-2</c:v>
                      </c:pt>
                    </c:numCache>
                  </c:numRef>
                </c:yVal>
                <c:smooth val="0"/>
              </c15:ser>
            </c15:filteredScatterSeries>
            <c15:filteredScatterSeries>
              <c15:ser>
                <c:idx val="8"/>
                <c:order val="8"/>
                <c:tx>
                  <c:strRef>
                    <c:extLst xmlns:c15="http://schemas.microsoft.com/office/drawing/2012/chart">
                      <c:ext xmlns:c15="http://schemas.microsoft.com/office/drawing/2012/chart" uri="{02D57815-91ED-43cb-92C2-25804820EDAC}">
                        <c15:formulaRef>
                          <c15:sqref>Sheet1!$J$1</c15:sqref>
                        </c15:formulaRef>
                      </c:ext>
                    </c:extLst>
                    <c:strCache>
                      <c:ptCount val="1"/>
                      <c:pt idx="0">
                        <c:v>UCL (Other)</c:v>
                      </c:pt>
                    </c:strCache>
                  </c:strRef>
                </c:tx>
                <c:spPr>
                  <a:ln w="47625">
                    <a:solidFill>
                      <a:srgbClr val="FFCCCC"/>
                    </a:solidFill>
                    <a:prstDash val="sysDash"/>
                  </a:ln>
                </c:spPr>
                <c:marker>
                  <c:symbol val="none"/>
                </c:marker>
                <c:xVal>
                  <c:numRef>
                    <c:extLst xmlns:c15="http://schemas.microsoft.com/office/drawing/2012/chart">
                      <c:ext xmlns:c15="http://schemas.microsoft.com/office/drawing/2012/chart" uri="{02D57815-91ED-43cb-92C2-25804820EDAC}">
                        <c15:formulaRef>
                          <c15:sqref>Sheet1!$A$2:$A$32</c15:sqref>
                        </c15:formulaRef>
                      </c:ext>
                    </c:extLst>
                    <c:numCache>
                      <c:formatCode>General</c:formatCode>
                      <c:ptCount val="3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extLst xmlns:c15="http://schemas.microsoft.com/office/drawing/2012/chart">
                      <c:ext xmlns:c15="http://schemas.microsoft.com/office/drawing/2012/chart" uri="{02D57815-91ED-43cb-92C2-25804820EDAC}">
                        <c15:formulaRef>
                          <c15:sqref>Sheet1!$J$2:$J$32</c15:sqref>
                        </c15:formulaRef>
                      </c:ext>
                    </c:extLst>
                    <c:numCache>
                      <c:formatCode>General</c:formatCode>
                      <c:ptCount val="31"/>
                      <c:pt idx="0">
                        <c:v>0</c:v>
                      </c:pt>
                      <c:pt idx="1">
                        <c:v>1.7707000000000001E-2</c:v>
                      </c:pt>
                      <c:pt idx="2">
                        <c:v>1.7707000000000001E-2</c:v>
                      </c:pt>
                      <c:pt idx="3">
                        <c:v>1.7707000000000001E-2</c:v>
                      </c:pt>
                      <c:pt idx="4">
                        <c:v>1.7707000000000001E-2</c:v>
                      </c:pt>
                      <c:pt idx="5">
                        <c:v>1.7707000000000001E-2</c:v>
                      </c:pt>
                      <c:pt idx="6">
                        <c:v>1.7707000000000001E-2</c:v>
                      </c:pt>
                      <c:pt idx="7">
                        <c:v>1.7707000000000001E-2</c:v>
                      </c:pt>
                      <c:pt idx="8">
                        <c:v>1.7707000000000001E-2</c:v>
                      </c:pt>
                      <c:pt idx="9">
                        <c:v>1.7707000000000001E-2</c:v>
                      </c:pt>
                      <c:pt idx="10">
                        <c:v>1.7707000000000001E-2</c:v>
                      </c:pt>
                      <c:pt idx="11">
                        <c:v>1.7707000000000001E-2</c:v>
                      </c:pt>
                      <c:pt idx="12">
                        <c:v>1.7707000000000001E-2</c:v>
                      </c:pt>
                      <c:pt idx="13">
                        <c:v>1.7707000000000001E-2</c:v>
                      </c:pt>
                      <c:pt idx="14">
                        <c:v>1.7707000000000001E-2</c:v>
                      </c:pt>
                      <c:pt idx="15">
                        <c:v>1.7707000000000001E-2</c:v>
                      </c:pt>
                      <c:pt idx="16">
                        <c:v>1.7707000000000001E-2</c:v>
                      </c:pt>
                      <c:pt idx="17">
                        <c:v>1.7707000000000001E-2</c:v>
                      </c:pt>
                      <c:pt idx="18">
                        <c:v>1.7707000000000001E-2</c:v>
                      </c:pt>
                      <c:pt idx="19">
                        <c:v>2.7498999999999999E-2</c:v>
                      </c:pt>
                      <c:pt idx="20">
                        <c:v>2.7498999999999999E-2</c:v>
                      </c:pt>
                      <c:pt idx="21">
                        <c:v>2.7498999999999999E-2</c:v>
                      </c:pt>
                      <c:pt idx="22">
                        <c:v>2.7498999999999999E-2</c:v>
                      </c:pt>
                      <c:pt idx="23">
                        <c:v>2.7498999999999999E-2</c:v>
                      </c:pt>
                      <c:pt idx="24">
                        <c:v>2.7498999999999999E-2</c:v>
                      </c:pt>
                      <c:pt idx="25">
                        <c:v>2.7498999999999999E-2</c:v>
                      </c:pt>
                      <c:pt idx="26">
                        <c:v>2.7498999999999999E-2</c:v>
                      </c:pt>
                      <c:pt idx="27">
                        <c:v>2.7498999999999999E-2</c:v>
                      </c:pt>
                      <c:pt idx="28">
                        <c:v>2.7498999999999999E-2</c:v>
                      </c:pt>
                      <c:pt idx="29">
                        <c:v>2.7498999999999999E-2</c:v>
                      </c:pt>
                      <c:pt idx="30">
                        <c:v>3.2309999999999998E-2</c:v>
                      </c:pt>
                    </c:numCache>
                  </c:numRef>
                </c:yVal>
                <c:smooth val="0"/>
              </c15:ser>
            </c15:filteredScatterSeries>
          </c:ext>
        </c:extLst>
      </c:scatterChart>
      <c:valAx>
        <c:axId val="612455760"/>
        <c:scaling>
          <c:orientation val="minMax"/>
          <c:max val="30"/>
          <c:min val="0"/>
        </c:scaling>
        <c:delete val="0"/>
        <c:axPos val="b"/>
        <c:title>
          <c:tx>
            <c:rich>
              <a:bodyPr/>
              <a:lstStyle/>
              <a:p>
                <a:pPr>
                  <a:defRPr sz="1700"/>
                </a:pPr>
                <a:r>
                  <a:rPr lang="en-US" sz="1700" dirty="0" smtClean="0"/>
                  <a:t>Days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612483200"/>
        <c:crosses val="autoZero"/>
        <c:crossBetween val="midCat"/>
        <c:majorUnit val="2"/>
      </c:valAx>
      <c:valAx>
        <c:axId val="612483200"/>
        <c:scaling>
          <c:orientation val="minMax"/>
          <c:max val="0.1"/>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Incidence of EGF (%)</a:t>
                </a:r>
                <a:endParaRPr lang="en-US" sz="1700" b="1" i="0" baseline="0" dirty="0">
                  <a:solidFill>
                    <a:schemeClr val="tx1"/>
                  </a:solidFill>
                </a:endParaRPr>
              </a:p>
            </c:rich>
          </c:tx>
          <c:layout/>
          <c:overlay val="0"/>
        </c:title>
        <c:numFmt formatCode="0%" sourceLinked="0"/>
        <c:majorTickMark val="out"/>
        <c:minorTickMark val="none"/>
        <c:tickLblPos val="nextTo"/>
        <c:txPr>
          <a:bodyPr/>
          <a:lstStyle/>
          <a:p>
            <a:pPr>
              <a:defRPr sz="1500" b="1"/>
            </a:pPr>
            <a:endParaRPr lang="en-US"/>
          </a:p>
        </c:txPr>
        <c:crossAx val="612455760"/>
        <c:crosses val="autoZero"/>
        <c:crossBetween val="midCat"/>
      </c:valAx>
      <c:spPr>
        <a:solidFill>
          <a:schemeClr val="bg2"/>
        </a:solidFill>
        <a:ln>
          <a:solidFill>
            <a:schemeClr val="tx1"/>
          </a:solidFill>
        </a:ln>
      </c:spPr>
    </c:plotArea>
    <c:legend>
      <c:legendPos val="r"/>
      <c:layout>
        <c:manualLayout>
          <c:xMode val="edge"/>
          <c:yMode val="edge"/>
          <c:x val="0.1053316842031914"/>
          <c:y val="6.1888754290329091E-2"/>
          <c:w val="0.79641627761131628"/>
          <c:h val="9.1735513830002016E-2"/>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4.8958223972003521E-2"/>
          <c:w val="0.86950351891854261"/>
          <c:h val="0.81856058617672756"/>
        </c:manualLayout>
      </c:layout>
      <c:barChart>
        <c:barDir val="col"/>
        <c:grouping val="stacked"/>
        <c:varyColors val="0"/>
        <c:ser>
          <c:idx val="0"/>
          <c:order val="0"/>
          <c:tx>
            <c:strRef>
              <c:f>Sheet1!$B$1</c:f>
              <c:strCache>
                <c:ptCount val="1"/>
                <c:pt idx="0">
                  <c:v>&lt;1 year</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0</c:v>
                </c:pt>
                <c:pt idx="1">
                  <c:v>0</c:v>
                </c:pt>
                <c:pt idx="2">
                  <c:v>0</c:v>
                </c:pt>
                <c:pt idx="3">
                  <c:v>1</c:v>
                </c:pt>
                <c:pt idx="4">
                  <c:v>0</c:v>
                </c:pt>
                <c:pt idx="5">
                  <c:v>2</c:v>
                </c:pt>
                <c:pt idx="6">
                  <c:v>0</c:v>
                </c:pt>
                <c:pt idx="7">
                  <c:v>2</c:v>
                </c:pt>
                <c:pt idx="8">
                  <c:v>5</c:v>
                </c:pt>
                <c:pt idx="9">
                  <c:v>9</c:v>
                </c:pt>
                <c:pt idx="10">
                  <c:v>8</c:v>
                </c:pt>
                <c:pt idx="11">
                  <c:v>6</c:v>
                </c:pt>
                <c:pt idx="12">
                  <c:v>7</c:v>
                </c:pt>
                <c:pt idx="13">
                  <c:v>4</c:v>
                </c:pt>
                <c:pt idx="14">
                  <c:v>3</c:v>
                </c:pt>
                <c:pt idx="15">
                  <c:v>2</c:v>
                </c:pt>
                <c:pt idx="16">
                  <c:v>3</c:v>
                </c:pt>
                <c:pt idx="17">
                  <c:v>4</c:v>
                </c:pt>
                <c:pt idx="18">
                  <c:v>4</c:v>
                </c:pt>
                <c:pt idx="19">
                  <c:v>3</c:v>
                </c:pt>
                <c:pt idx="20">
                  <c:v>4</c:v>
                </c:pt>
                <c:pt idx="21">
                  <c:v>5</c:v>
                </c:pt>
                <c:pt idx="22">
                  <c:v>3</c:v>
                </c:pt>
                <c:pt idx="23">
                  <c:v>3</c:v>
                </c:pt>
                <c:pt idx="24">
                  <c:v>8</c:v>
                </c:pt>
                <c:pt idx="25">
                  <c:v>3</c:v>
                </c:pt>
                <c:pt idx="26">
                  <c:v>4</c:v>
                </c:pt>
                <c:pt idx="27">
                  <c:v>3</c:v>
                </c:pt>
              </c:numCache>
            </c:numRef>
          </c:val>
        </c:ser>
        <c:ser>
          <c:idx val="1"/>
          <c:order val="1"/>
          <c:tx>
            <c:strRef>
              <c:f>Sheet1!$C$1</c:f>
              <c:strCache>
                <c:ptCount val="1"/>
                <c:pt idx="0">
                  <c:v>1-5 years</c:v>
                </c:pt>
              </c:strCache>
            </c:strRef>
          </c:tx>
          <c:spPr>
            <a:gradFill flip="none" rotWithShape="1">
              <a:gsLst>
                <a:gs pos="0">
                  <a:srgbClr val="FFCC00">
                    <a:lumMod val="75000"/>
                  </a:srgbClr>
                </a:gs>
                <a:gs pos="50000">
                  <a:srgbClr val="FFFF00"/>
                </a:gs>
                <a:gs pos="100000">
                  <a:schemeClr val="tx2">
                    <a:lumMod val="75000"/>
                  </a:schemeClr>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0</c:v>
                </c:pt>
                <c:pt idx="1">
                  <c:v>0</c:v>
                </c:pt>
                <c:pt idx="2">
                  <c:v>1</c:v>
                </c:pt>
                <c:pt idx="3">
                  <c:v>0</c:v>
                </c:pt>
                <c:pt idx="4">
                  <c:v>2</c:v>
                </c:pt>
                <c:pt idx="5">
                  <c:v>5</c:v>
                </c:pt>
                <c:pt idx="6">
                  <c:v>6</c:v>
                </c:pt>
                <c:pt idx="7">
                  <c:v>6</c:v>
                </c:pt>
                <c:pt idx="8">
                  <c:v>3</c:v>
                </c:pt>
                <c:pt idx="9">
                  <c:v>8</c:v>
                </c:pt>
                <c:pt idx="10">
                  <c:v>3</c:v>
                </c:pt>
                <c:pt idx="11">
                  <c:v>7</c:v>
                </c:pt>
                <c:pt idx="12">
                  <c:v>12</c:v>
                </c:pt>
                <c:pt idx="13">
                  <c:v>3</c:v>
                </c:pt>
                <c:pt idx="14">
                  <c:v>3</c:v>
                </c:pt>
                <c:pt idx="15">
                  <c:v>5</c:v>
                </c:pt>
                <c:pt idx="16">
                  <c:v>5</c:v>
                </c:pt>
                <c:pt idx="17">
                  <c:v>3</c:v>
                </c:pt>
                <c:pt idx="18">
                  <c:v>2</c:v>
                </c:pt>
                <c:pt idx="19">
                  <c:v>11</c:v>
                </c:pt>
                <c:pt idx="20">
                  <c:v>9</c:v>
                </c:pt>
                <c:pt idx="21">
                  <c:v>9</c:v>
                </c:pt>
                <c:pt idx="22">
                  <c:v>3</c:v>
                </c:pt>
                <c:pt idx="23">
                  <c:v>6</c:v>
                </c:pt>
                <c:pt idx="24">
                  <c:v>7</c:v>
                </c:pt>
                <c:pt idx="25">
                  <c:v>9</c:v>
                </c:pt>
                <c:pt idx="26">
                  <c:v>5</c:v>
                </c:pt>
                <c:pt idx="27">
                  <c:v>11</c:v>
                </c:pt>
              </c:numCache>
            </c:numRef>
          </c:val>
        </c:ser>
        <c:ser>
          <c:idx val="2"/>
          <c:order val="2"/>
          <c:tx>
            <c:strRef>
              <c:f>Sheet1!$D$1</c:f>
              <c:strCache>
                <c:ptCount val="1"/>
                <c:pt idx="0">
                  <c:v>6-10 years</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Sheet1!$D$2:$D$29</c:f>
              <c:numCache>
                <c:formatCode>General</c:formatCode>
                <c:ptCount val="28"/>
                <c:pt idx="0">
                  <c:v>0</c:v>
                </c:pt>
                <c:pt idx="1">
                  <c:v>1</c:v>
                </c:pt>
                <c:pt idx="2">
                  <c:v>1</c:v>
                </c:pt>
                <c:pt idx="3">
                  <c:v>3</c:v>
                </c:pt>
                <c:pt idx="4">
                  <c:v>4</c:v>
                </c:pt>
                <c:pt idx="5">
                  <c:v>9</c:v>
                </c:pt>
                <c:pt idx="6">
                  <c:v>11</c:v>
                </c:pt>
                <c:pt idx="7">
                  <c:v>9</c:v>
                </c:pt>
                <c:pt idx="8">
                  <c:v>10</c:v>
                </c:pt>
                <c:pt idx="9">
                  <c:v>15</c:v>
                </c:pt>
                <c:pt idx="10">
                  <c:v>9</c:v>
                </c:pt>
                <c:pt idx="11">
                  <c:v>17</c:v>
                </c:pt>
                <c:pt idx="12">
                  <c:v>14</c:v>
                </c:pt>
                <c:pt idx="13">
                  <c:v>15</c:v>
                </c:pt>
                <c:pt idx="14">
                  <c:v>13</c:v>
                </c:pt>
                <c:pt idx="15">
                  <c:v>8</c:v>
                </c:pt>
                <c:pt idx="16">
                  <c:v>13</c:v>
                </c:pt>
                <c:pt idx="17">
                  <c:v>12</c:v>
                </c:pt>
                <c:pt idx="18">
                  <c:v>10</c:v>
                </c:pt>
                <c:pt idx="19">
                  <c:v>11</c:v>
                </c:pt>
                <c:pt idx="20">
                  <c:v>14</c:v>
                </c:pt>
                <c:pt idx="21">
                  <c:v>9</c:v>
                </c:pt>
                <c:pt idx="22">
                  <c:v>19</c:v>
                </c:pt>
                <c:pt idx="23">
                  <c:v>18</c:v>
                </c:pt>
                <c:pt idx="24">
                  <c:v>22</c:v>
                </c:pt>
                <c:pt idx="25">
                  <c:v>17</c:v>
                </c:pt>
                <c:pt idx="26">
                  <c:v>12</c:v>
                </c:pt>
                <c:pt idx="27">
                  <c:v>17</c:v>
                </c:pt>
              </c:numCache>
            </c:numRef>
          </c:val>
        </c:ser>
        <c:ser>
          <c:idx val="3"/>
          <c:order val="3"/>
          <c:tx>
            <c:strRef>
              <c:f>Sheet1!$E$1</c:f>
              <c:strCache>
                <c:ptCount val="1"/>
                <c:pt idx="0">
                  <c:v>11-17 years</c:v>
                </c:pt>
              </c:strCache>
            </c:strRef>
          </c:tx>
          <c:spPr>
            <a:gradFill>
              <a:gsLst>
                <a:gs pos="0">
                  <a:srgbClr val="208C03"/>
                </a:gs>
                <a:gs pos="50000">
                  <a:srgbClr val="20F703"/>
                </a:gs>
                <a:gs pos="100000">
                  <a:srgbClr val="208C03"/>
                </a:gs>
              </a:gsLst>
              <a:lin ang="10800000" scaled="0"/>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Sheet1!$E$2:$E$29</c:f>
              <c:numCache>
                <c:formatCode>General</c:formatCode>
                <c:ptCount val="28"/>
                <c:pt idx="0">
                  <c:v>1</c:v>
                </c:pt>
                <c:pt idx="1">
                  <c:v>2</c:v>
                </c:pt>
                <c:pt idx="2">
                  <c:v>3</c:v>
                </c:pt>
                <c:pt idx="3">
                  <c:v>3</c:v>
                </c:pt>
                <c:pt idx="4">
                  <c:v>17</c:v>
                </c:pt>
                <c:pt idx="5">
                  <c:v>30</c:v>
                </c:pt>
                <c:pt idx="6">
                  <c:v>31</c:v>
                </c:pt>
                <c:pt idx="7">
                  <c:v>31</c:v>
                </c:pt>
                <c:pt idx="8">
                  <c:v>34</c:v>
                </c:pt>
                <c:pt idx="9">
                  <c:v>63</c:v>
                </c:pt>
                <c:pt idx="10">
                  <c:v>60</c:v>
                </c:pt>
                <c:pt idx="11">
                  <c:v>64</c:v>
                </c:pt>
                <c:pt idx="12">
                  <c:v>63</c:v>
                </c:pt>
                <c:pt idx="13">
                  <c:v>50</c:v>
                </c:pt>
                <c:pt idx="14">
                  <c:v>54</c:v>
                </c:pt>
                <c:pt idx="15">
                  <c:v>57</c:v>
                </c:pt>
                <c:pt idx="16">
                  <c:v>53</c:v>
                </c:pt>
                <c:pt idx="17">
                  <c:v>60</c:v>
                </c:pt>
                <c:pt idx="18">
                  <c:v>73</c:v>
                </c:pt>
                <c:pt idx="19">
                  <c:v>71</c:v>
                </c:pt>
                <c:pt idx="20">
                  <c:v>74</c:v>
                </c:pt>
                <c:pt idx="21">
                  <c:v>84</c:v>
                </c:pt>
                <c:pt idx="22">
                  <c:v>89</c:v>
                </c:pt>
                <c:pt idx="23">
                  <c:v>100</c:v>
                </c:pt>
                <c:pt idx="24">
                  <c:v>89</c:v>
                </c:pt>
                <c:pt idx="25">
                  <c:v>77</c:v>
                </c:pt>
                <c:pt idx="26">
                  <c:v>74</c:v>
                </c:pt>
                <c:pt idx="27">
                  <c:v>93</c:v>
                </c:pt>
              </c:numCache>
            </c:numRef>
          </c:val>
        </c:ser>
        <c:ser>
          <c:idx val="4"/>
          <c:order val="4"/>
          <c:tx>
            <c:strRef>
              <c:f>Sheet1!$F$1</c:f>
              <c:strCache>
                <c:ptCount val="1"/>
                <c:pt idx="0">
                  <c:v>Total</c:v>
                </c:pt>
              </c:strCache>
            </c:strRef>
          </c:tx>
          <c:spPr>
            <a:noFill/>
          </c:spPr>
          <c:invertIfNegative val="0"/>
          <c:dLbls>
            <c:spPr>
              <a:solidFill>
                <a:srgbClr val="000000">
                  <a:alpha val="50000"/>
                </a:srgbClr>
              </a:solidFill>
            </c:spPr>
            <c:txPr>
              <a:bodyPr/>
              <a:lstStyle/>
              <a:p>
                <a:pPr>
                  <a:defRPr sz="12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Sheet1!$F$2:$F$29</c:f>
              <c:numCache>
                <c:formatCode>General</c:formatCode>
                <c:ptCount val="28"/>
                <c:pt idx="0">
                  <c:v>1</c:v>
                </c:pt>
                <c:pt idx="1">
                  <c:v>3</c:v>
                </c:pt>
                <c:pt idx="2">
                  <c:v>5</c:v>
                </c:pt>
                <c:pt idx="3">
                  <c:v>7</c:v>
                </c:pt>
                <c:pt idx="4">
                  <c:v>23</c:v>
                </c:pt>
                <c:pt idx="5">
                  <c:v>46</c:v>
                </c:pt>
                <c:pt idx="6">
                  <c:v>48</c:v>
                </c:pt>
                <c:pt idx="7">
                  <c:v>48</c:v>
                </c:pt>
                <c:pt idx="8">
                  <c:v>52</c:v>
                </c:pt>
                <c:pt idx="9">
                  <c:v>95</c:v>
                </c:pt>
                <c:pt idx="10">
                  <c:v>80</c:v>
                </c:pt>
                <c:pt idx="11">
                  <c:v>94</c:v>
                </c:pt>
                <c:pt idx="12">
                  <c:v>96</c:v>
                </c:pt>
                <c:pt idx="13">
                  <c:v>72</c:v>
                </c:pt>
                <c:pt idx="14">
                  <c:v>73</c:v>
                </c:pt>
                <c:pt idx="15">
                  <c:v>72</c:v>
                </c:pt>
                <c:pt idx="16">
                  <c:v>74</c:v>
                </c:pt>
                <c:pt idx="17">
                  <c:v>79</c:v>
                </c:pt>
                <c:pt idx="18">
                  <c:v>89</c:v>
                </c:pt>
                <c:pt idx="19">
                  <c:v>96</c:v>
                </c:pt>
                <c:pt idx="20">
                  <c:v>101</c:v>
                </c:pt>
                <c:pt idx="21">
                  <c:v>107</c:v>
                </c:pt>
                <c:pt idx="22">
                  <c:v>114</c:v>
                </c:pt>
                <c:pt idx="23">
                  <c:v>127</c:v>
                </c:pt>
                <c:pt idx="24">
                  <c:v>126</c:v>
                </c:pt>
                <c:pt idx="25">
                  <c:v>106</c:v>
                </c:pt>
                <c:pt idx="26">
                  <c:v>95</c:v>
                </c:pt>
                <c:pt idx="27">
                  <c:v>124</c:v>
                </c:pt>
              </c:numCache>
            </c:numRef>
          </c:val>
        </c:ser>
        <c:dLbls>
          <c:showLegendKey val="0"/>
          <c:showVal val="0"/>
          <c:showCatName val="0"/>
          <c:showSerName val="0"/>
          <c:showPercent val="0"/>
          <c:showBubbleSize val="0"/>
        </c:dLbls>
        <c:gapWidth val="25"/>
        <c:overlap val="100"/>
        <c:axId val="882072024"/>
        <c:axId val="882036744"/>
      </c:barChart>
      <c:catAx>
        <c:axId val="882072024"/>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882036744"/>
        <c:crosses val="autoZero"/>
        <c:auto val="1"/>
        <c:lblAlgn val="ctr"/>
        <c:lblOffset val="100"/>
        <c:tickLblSkip val="1"/>
        <c:noMultiLvlLbl val="0"/>
      </c:catAx>
      <c:valAx>
        <c:axId val="882036744"/>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82072024"/>
        <c:crosses val="autoZero"/>
        <c:crossBetween val="between"/>
        <c:majorUnit val="20"/>
      </c:valAx>
      <c:spPr>
        <a:solidFill>
          <a:schemeClr val="bg2"/>
        </a:solidFill>
        <a:ln>
          <a:solidFill>
            <a:schemeClr val="tx1"/>
          </a:solidFill>
        </a:ln>
      </c:spPr>
    </c:plotArea>
    <c:legend>
      <c:legendPos val="r"/>
      <c:legendEntry>
        <c:idx val="0"/>
        <c:delete val="1"/>
      </c:legendEntry>
      <c:layout>
        <c:manualLayout>
          <c:xMode val="edge"/>
          <c:yMode val="edge"/>
          <c:x val="0.1322065825842566"/>
          <c:y val="8.422856517935258E-2"/>
          <c:w val="0.16662090911202471"/>
          <c:h val="0.2676920384951880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8983284984112E-2"/>
          <c:y val="4.693902685241276E-2"/>
          <c:w val="0.82969724179214444"/>
          <c:h val="0.74806180797135124"/>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0</c:v>
                </c:pt>
                <c:pt idx="1">
                  <c:v>0</c:v>
                </c:pt>
                <c:pt idx="2">
                  <c:v>0</c:v>
                </c:pt>
                <c:pt idx="3">
                  <c:v>1</c:v>
                </c:pt>
                <c:pt idx="4">
                  <c:v>3</c:v>
                </c:pt>
                <c:pt idx="5">
                  <c:v>5</c:v>
                </c:pt>
                <c:pt idx="6">
                  <c:v>3</c:v>
                </c:pt>
                <c:pt idx="7">
                  <c:v>2</c:v>
                </c:pt>
                <c:pt idx="8">
                  <c:v>5</c:v>
                </c:pt>
                <c:pt idx="9">
                  <c:v>9</c:v>
                </c:pt>
                <c:pt idx="10">
                  <c:v>9</c:v>
                </c:pt>
                <c:pt idx="11">
                  <c:v>6</c:v>
                </c:pt>
                <c:pt idx="12">
                  <c:v>8</c:v>
                </c:pt>
                <c:pt idx="13">
                  <c:v>6</c:v>
                </c:pt>
                <c:pt idx="14">
                  <c:v>4</c:v>
                </c:pt>
                <c:pt idx="15">
                  <c:v>4</c:v>
                </c:pt>
                <c:pt idx="16">
                  <c:v>4</c:v>
                </c:pt>
                <c:pt idx="17">
                  <c:v>6</c:v>
                </c:pt>
                <c:pt idx="18">
                  <c:v>8</c:v>
                </c:pt>
                <c:pt idx="19">
                  <c:v>4</c:v>
                </c:pt>
                <c:pt idx="20">
                  <c:v>4</c:v>
                </c:pt>
                <c:pt idx="21">
                  <c:v>5</c:v>
                </c:pt>
                <c:pt idx="22">
                  <c:v>6</c:v>
                </c:pt>
                <c:pt idx="23">
                  <c:v>7</c:v>
                </c:pt>
                <c:pt idx="24">
                  <c:v>7</c:v>
                </c:pt>
                <c:pt idx="25">
                  <c:v>3</c:v>
                </c:pt>
                <c:pt idx="26">
                  <c:v>3</c:v>
                </c:pt>
                <c:pt idx="27">
                  <c:v>5</c:v>
                </c:pt>
              </c:numCache>
            </c:numRef>
          </c:val>
        </c:ser>
        <c:dLbls>
          <c:showLegendKey val="0"/>
          <c:showVal val="0"/>
          <c:showCatName val="0"/>
          <c:showSerName val="0"/>
          <c:showPercent val="0"/>
          <c:showBubbleSize val="0"/>
        </c:dLbls>
        <c:gapWidth val="50"/>
        <c:axId val="882070848"/>
        <c:axId val="882070456"/>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0</c:v>
                </c:pt>
                <c:pt idx="1">
                  <c:v>0</c:v>
                </c:pt>
                <c:pt idx="2">
                  <c:v>0</c:v>
                </c:pt>
                <c:pt idx="3">
                  <c:v>14.2857</c:v>
                </c:pt>
                <c:pt idx="4">
                  <c:v>13.0435</c:v>
                </c:pt>
                <c:pt idx="5">
                  <c:v>10.8696</c:v>
                </c:pt>
                <c:pt idx="6">
                  <c:v>6.25</c:v>
                </c:pt>
                <c:pt idx="7">
                  <c:v>4.1666999999999996</c:v>
                </c:pt>
                <c:pt idx="8">
                  <c:v>9.6153999999999993</c:v>
                </c:pt>
                <c:pt idx="9">
                  <c:v>9.4736999999999991</c:v>
                </c:pt>
                <c:pt idx="10">
                  <c:v>11.25</c:v>
                </c:pt>
                <c:pt idx="11">
                  <c:v>6.383</c:v>
                </c:pt>
                <c:pt idx="12">
                  <c:v>8.3332999999999995</c:v>
                </c:pt>
                <c:pt idx="13">
                  <c:v>8.3332999999999995</c:v>
                </c:pt>
                <c:pt idx="14">
                  <c:v>5.4794999999999998</c:v>
                </c:pt>
                <c:pt idx="15">
                  <c:v>5.5556000000000001</c:v>
                </c:pt>
                <c:pt idx="16">
                  <c:v>5.4054000000000002</c:v>
                </c:pt>
                <c:pt idx="17">
                  <c:v>7.5949</c:v>
                </c:pt>
                <c:pt idx="18">
                  <c:v>8.9887999999999995</c:v>
                </c:pt>
                <c:pt idx="19">
                  <c:v>4.1666999999999996</c:v>
                </c:pt>
                <c:pt idx="20">
                  <c:v>3.9603999999999999</c:v>
                </c:pt>
                <c:pt idx="21">
                  <c:v>4.6729000000000003</c:v>
                </c:pt>
                <c:pt idx="22">
                  <c:v>5.2632000000000003</c:v>
                </c:pt>
                <c:pt idx="23">
                  <c:v>5.5118</c:v>
                </c:pt>
                <c:pt idx="24">
                  <c:v>5.5556000000000001</c:v>
                </c:pt>
                <c:pt idx="25">
                  <c:v>2.8302</c:v>
                </c:pt>
                <c:pt idx="26">
                  <c:v>3.1579000000000002</c:v>
                </c:pt>
                <c:pt idx="27">
                  <c:v>4.0323000000000002</c:v>
                </c:pt>
              </c:numCache>
            </c:numRef>
          </c:val>
          <c:smooth val="0"/>
        </c:ser>
        <c:dLbls>
          <c:showLegendKey val="0"/>
          <c:showVal val="0"/>
          <c:showCatName val="0"/>
          <c:showSerName val="0"/>
          <c:showPercent val="0"/>
          <c:showBubbleSize val="0"/>
        </c:dLbls>
        <c:marker val="1"/>
        <c:smooth val="0"/>
        <c:axId val="882082608"/>
        <c:axId val="882082216"/>
      </c:lineChart>
      <c:catAx>
        <c:axId val="882070848"/>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39010939904063718"/>
              <c:y val="0.91600183622336417"/>
            </c:manualLayout>
          </c:layout>
          <c:overlay val="0"/>
        </c:title>
        <c:numFmt formatCode="General" sourceLinked="1"/>
        <c:majorTickMark val="out"/>
        <c:minorTickMark val="none"/>
        <c:tickLblPos val="nextTo"/>
        <c:txPr>
          <a:bodyPr rot="-2700000"/>
          <a:lstStyle/>
          <a:p>
            <a:pPr>
              <a:defRPr sz="1500" b="1"/>
            </a:pPr>
            <a:endParaRPr lang="en-US"/>
          </a:p>
        </c:txPr>
        <c:crossAx val="882070456"/>
        <c:crosses val="autoZero"/>
        <c:auto val="1"/>
        <c:lblAlgn val="ctr"/>
        <c:lblOffset val="100"/>
        <c:tickLblSkip val="1"/>
        <c:noMultiLvlLbl val="0"/>
      </c:catAx>
      <c:valAx>
        <c:axId val="882070456"/>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882070848"/>
        <c:crosses val="autoZero"/>
        <c:crossBetween val="between"/>
      </c:valAx>
      <c:valAx>
        <c:axId val="882082216"/>
        <c:scaling>
          <c:orientation val="minMax"/>
          <c:max val="20"/>
          <c:min val="0"/>
        </c:scaling>
        <c:delete val="0"/>
        <c:axPos val="r"/>
        <c:title>
          <c:tx>
            <c:rich>
              <a:bodyPr/>
              <a:lstStyle/>
              <a:p>
                <a:pPr>
                  <a:defRPr/>
                </a:pPr>
                <a:r>
                  <a:rPr lang="en-US" dirty="0" smtClean="0"/>
                  <a:t>% of retransplants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882082608"/>
        <c:crosses val="max"/>
        <c:crossBetween val="between"/>
        <c:majorUnit val="2"/>
      </c:valAx>
      <c:catAx>
        <c:axId val="882082608"/>
        <c:scaling>
          <c:orientation val="minMax"/>
        </c:scaling>
        <c:delete val="1"/>
        <c:axPos val="b"/>
        <c:numFmt formatCode="General" sourceLinked="1"/>
        <c:majorTickMark val="out"/>
        <c:minorTickMark val="none"/>
        <c:tickLblPos val="nextTo"/>
        <c:crossAx val="882082216"/>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75812573536066608"/>
          <c:y val="6.2307578437131396E-2"/>
          <c:w val="0.14822676260295051"/>
          <c:h val="8.7929075478859031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2989843660848"/>
          <c:y val="3.7226668387763256E-2"/>
          <c:w val="0.87901339255669964"/>
          <c:h val="0.76278013325257421"/>
        </c:manualLayout>
      </c:layout>
      <c:barChart>
        <c:barDir val="col"/>
        <c:grouping val="stacked"/>
        <c:varyColors val="0"/>
        <c:ser>
          <c:idx val="0"/>
          <c:order val="0"/>
          <c:tx>
            <c:strRef>
              <c:f>Sheet1!$B$1</c:f>
              <c:strCache>
                <c:ptCount val="1"/>
                <c:pt idx="0">
                  <c:v>Europe</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Sheet1!$B$2:$B$29</c:f>
              <c:numCache>
                <c:formatCode>General</c:formatCode>
                <c:ptCount val="28"/>
                <c:pt idx="0">
                  <c:v>1</c:v>
                </c:pt>
                <c:pt idx="1">
                  <c:v>0</c:v>
                </c:pt>
                <c:pt idx="2">
                  <c:v>2</c:v>
                </c:pt>
                <c:pt idx="3">
                  <c:v>2</c:v>
                </c:pt>
                <c:pt idx="4">
                  <c:v>6</c:v>
                </c:pt>
                <c:pt idx="5">
                  <c:v>5</c:v>
                </c:pt>
                <c:pt idx="6">
                  <c:v>8</c:v>
                </c:pt>
                <c:pt idx="7">
                  <c:v>5</c:v>
                </c:pt>
                <c:pt idx="8">
                  <c:v>13</c:v>
                </c:pt>
                <c:pt idx="9">
                  <c:v>10</c:v>
                </c:pt>
                <c:pt idx="10">
                  <c:v>16</c:v>
                </c:pt>
                <c:pt idx="11">
                  <c:v>16</c:v>
                </c:pt>
                <c:pt idx="12">
                  <c:v>16</c:v>
                </c:pt>
                <c:pt idx="13">
                  <c:v>9</c:v>
                </c:pt>
                <c:pt idx="14">
                  <c:v>10</c:v>
                </c:pt>
                <c:pt idx="15">
                  <c:v>12</c:v>
                </c:pt>
                <c:pt idx="16">
                  <c:v>10</c:v>
                </c:pt>
                <c:pt idx="17">
                  <c:v>13</c:v>
                </c:pt>
                <c:pt idx="18">
                  <c:v>13</c:v>
                </c:pt>
                <c:pt idx="19">
                  <c:v>15</c:v>
                </c:pt>
                <c:pt idx="20">
                  <c:v>16</c:v>
                </c:pt>
                <c:pt idx="21">
                  <c:v>17</c:v>
                </c:pt>
                <c:pt idx="22">
                  <c:v>20</c:v>
                </c:pt>
                <c:pt idx="23">
                  <c:v>21</c:v>
                </c:pt>
                <c:pt idx="24">
                  <c:v>22</c:v>
                </c:pt>
                <c:pt idx="25">
                  <c:v>20</c:v>
                </c:pt>
                <c:pt idx="26">
                  <c:v>21</c:v>
                </c:pt>
                <c:pt idx="27">
                  <c:v>20</c:v>
                </c:pt>
              </c:numCache>
            </c:numRef>
          </c:val>
        </c:ser>
        <c:ser>
          <c:idx val="1"/>
          <c:order val="1"/>
          <c:tx>
            <c:strRef>
              <c:f>Sheet1!$C$1</c:f>
              <c:strCache>
                <c:ptCount val="1"/>
                <c:pt idx="0">
                  <c:v>North America</c:v>
                </c:pt>
              </c:strCache>
            </c:strRef>
          </c:tx>
          <c:spPr>
            <a:gradFill>
              <a:gsLst>
                <a:gs pos="0">
                  <a:srgbClr val="A6A200"/>
                </a:gs>
                <a:gs pos="50000">
                  <a:srgbClr val="FFFF00"/>
                </a:gs>
                <a:gs pos="100000">
                  <a:srgbClr val="A6A200"/>
                </a:gs>
              </a:gsLst>
              <a:lin ang="10800000" scaled="1"/>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Sheet1!$C$2:$C$29</c:f>
              <c:numCache>
                <c:formatCode>General</c:formatCode>
                <c:ptCount val="28"/>
                <c:pt idx="0">
                  <c:v>0</c:v>
                </c:pt>
                <c:pt idx="1">
                  <c:v>2</c:v>
                </c:pt>
                <c:pt idx="2">
                  <c:v>1</c:v>
                </c:pt>
                <c:pt idx="3">
                  <c:v>3</c:v>
                </c:pt>
                <c:pt idx="4">
                  <c:v>9</c:v>
                </c:pt>
                <c:pt idx="5">
                  <c:v>15</c:v>
                </c:pt>
                <c:pt idx="6">
                  <c:v>9</c:v>
                </c:pt>
                <c:pt idx="7">
                  <c:v>9</c:v>
                </c:pt>
                <c:pt idx="8">
                  <c:v>10</c:v>
                </c:pt>
                <c:pt idx="9">
                  <c:v>21</c:v>
                </c:pt>
                <c:pt idx="10">
                  <c:v>19</c:v>
                </c:pt>
                <c:pt idx="11">
                  <c:v>21</c:v>
                </c:pt>
                <c:pt idx="12">
                  <c:v>14</c:v>
                </c:pt>
                <c:pt idx="13">
                  <c:v>19</c:v>
                </c:pt>
                <c:pt idx="14">
                  <c:v>15</c:v>
                </c:pt>
                <c:pt idx="15">
                  <c:v>15</c:v>
                </c:pt>
                <c:pt idx="16">
                  <c:v>19</c:v>
                </c:pt>
                <c:pt idx="17">
                  <c:v>19</c:v>
                </c:pt>
                <c:pt idx="18">
                  <c:v>21</c:v>
                </c:pt>
                <c:pt idx="19">
                  <c:v>19</c:v>
                </c:pt>
                <c:pt idx="20">
                  <c:v>19</c:v>
                </c:pt>
                <c:pt idx="21">
                  <c:v>22</c:v>
                </c:pt>
                <c:pt idx="22">
                  <c:v>17</c:v>
                </c:pt>
                <c:pt idx="23">
                  <c:v>25</c:v>
                </c:pt>
                <c:pt idx="24">
                  <c:v>16</c:v>
                </c:pt>
                <c:pt idx="25">
                  <c:v>18</c:v>
                </c:pt>
                <c:pt idx="26">
                  <c:v>15</c:v>
                </c:pt>
                <c:pt idx="27">
                  <c:v>22</c:v>
                </c:pt>
              </c:numCache>
            </c:numRef>
          </c:val>
        </c:ser>
        <c:ser>
          <c:idx val="2"/>
          <c:order val="2"/>
          <c:tx>
            <c:strRef>
              <c:f>Sheet1!$D$1</c:f>
              <c:strCache>
                <c:ptCount val="1"/>
                <c:pt idx="0">
                  <c:v>Others</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Sheet1!$A$2:$A$29</c:f>
              <c:numCache>
                <c:formatCode>General</c:formatCode>
                <c:ptCount val="28"/>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numCache>
            </c:numRef>
          </c:cat>
          <c:val>
            <c:numRef>
              <c:f>Sheet1!$D$2:$D$29</c:f>
              <c:numCache>
                <c:formatCode>General</c:formatCode>
                <c:ptCount val="28"/>
                <c:pt idx="0">
                  <c:v>0</c:v>
                </c:pt>
                <c:pt idx="1">
                  <c:v>0</c:v>
                </c:pt>
                <c:pt idx="2">
                  <c:v>0</c:v>
                </c:pt>
                <c:pt idx="3">
                  <c:v>0</c:v>
                </c:pt>
                <c:pt idx="4">
                  <c:v>0</c:v>
                </c:pt>
                <c:pt idx="5">
                  <c:v>0</c:v>
                </c:pt>
                <c:pt idx="6">
                  <c:v>0</c:v>
                </c:pt>
                <c:pt idx="7">
                  <c:v>0</c:v>
                </c:pt>
                <c:pt idx="8">
                  <c:v>0</c:v>
                </c:pt>
                <c:pt idx="9">
                  <c:v>2</c:v>
                </c:pt>
                <c:pt idx="10">
                  <c:v>2</c:v>
                </c:pt>
                <c:pt idx="11">
                  <c:v>1</c:v>
                </c:pt>
                <c:pt idx="12">
                  <c:v>1</c:v>
                </c:pt>
                <c:pt idx="13">
                  <c:v>2</c:v>
                </c:pt>
                <c:pt idx="14">
                  <c:v>3</c:v>
                </c:pt>
                <c:pt idx="15">
                  <c:v>3</c:v>
                </c:pt>
                <c:pt idx="16">
                  <c:v>3</c:v>
                </c:pt>
                <c:pt idx="17">
                  <c:v>4</c:v>
                </c:pt>
                <c:pt idx="18">
                  <c:v>2</c:v>
                </c:pt>
                <c:pt idx="19">
                  <c:v>4</c:v>
                </c:pt>
                <c:pt idx="20">
                  <c:v>4</c:v>
                </c:pt>
                <c:pt idx="21">
                  <c:v>3</c:v>
                </c:pt>
                <c:pt idx="22">
                  <c:v>4</c:v>
                </c:pt>
                <c:pt idx="23">
                  <c:v>5</c:v>
                </c:pt>
                <c:pt idx="24">
                  <c:v>5</c:v>
                </c:pt>
                <c:pt idx="25">
                  <c:v>5</c:v>
                </c:pt>
                <c:pt idx="26">
                  <c:v>4</c:v>
                </c:pt>
                <c:pt idx="27">
                  <c:v>3</c:v>
                </c:pt>
              </c:numCache>
            </c:numRef>
          </c:val>
        </c:ser>
        <c:dLbls>
          <c:showLegendKey val="0"/>
          <c:showVal val="0"/>
          <c:showCatName val="0"/>
          <c:showSerName val="0"/>
          <c:showPercent val="0"/>
          <c:showBubbleSize val="0"/>
        </c:dLbls>
        <c:gapWidth val="25"/>
        <c:overlap val="100"/>
        <c:axId val="882083392"/>
        <c:axId val="882083784"/>
      </c:barChart>
      <c:catAx>
        <c:axId val="882083392"/>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882083784"/>
        <c:crosses val="autoZero"/>
        <c:auto val="1"/>
        <c:lblAlgn val="ctr"/>
        <c:lblOffset val="100"/>
        <c:tickLblSkip val="1"/>
        <c:noMultiLvlLbl val="0"/>
      </c:catAx>
      <c:valAx>
        <c:axId val="882083784"/>
        <c:scaling>
          <c:orientation val="minMax"/>
          <c:max val="55"/>
          <c:min val="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manualLayout>
              <c:xMode val="edge"/>
              <c:yMode val="edge"/>
              <c:x val="1.3252196736277529E-2"/>
              <c:y val="0.2103510498687664"/>
            </c:manualLayout>
          </c:layout>
          <c:overlay val="0"/>
        </c:title>
        <c:numFmt formatCode="General" sourceLinked="1"/>
        <c:majorTickMark val="out"/>
        <c:minorTickMark val="none"/>
        <c:tickLblPos val="nextTo"/>
        <c:txPr>
          <a:bodyPr/>
          <a:lstStyle/>
          <a:p>
            <a:pPr>
              <a:defRPr sz="1500" b="1"/>
            </a:pPr>
            <a:endParaRPr lang="en-US"/>
          </a:p>
        </c:txPr>
        <c:crossAx val="882083392"/>
        <c:crosses val="autoZero"/>
        <c:crossBetween val="between"/>
        <c:majorUnit val="5"/>
      </c:valAx>
      <c:spPr>
        <a:solidFill>
          <a:schemeClr val="bg2"/>
        </a:solidFill>
        <a:ln>
          <a:solidFill>
            <a:schemeClr val="tx1"/>
          </a:solidFill>
        </a:ln>
      </c:spPr>
    </c:plotArea>
    <c:legend>
      <c:legendPos val="r"/>
      <c:layout>
        <c:manualLayout>
          <c:xMode val="edge"/>
          <c:yMode val="edge"/>
          <c:x val="0.11339723838867967"/>
          <c:y val="6.2668281849384208E-2"/>
          <c:w val="0.21607565902088324"/>
          <c:h val="0.2123680134245514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0.15254</cdr:x>
      <cdr:y>0.84331</cdr:y>
    </cdr:from>
    <cdr:to>
      <cdr:x>0.33838</cdr:x>
      <cdr:y>0.92395</cdr:y>
    </cdr:to>
    <cdr:sp macro="" textlink="">
      <cdr:nvSpPr>
        <cdr:cNvPr id="2" name="TextBox 1"/>
        <cdr:cNvSpPr txBox="1"/>
      </cdr:nvSpPr>
      <cdr:spPr>
        <a:xfrm xmlns:a="http://schemas.openxmlformats.org/drawingml/2006/main">
          <a:off x="1371600" y="3984119"/>
          <a:ext cx="1670999"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dr:relSizeAnchor xmlns:cdr="http://schemas.openxmlformats.org/drawingml/2006/chartDrawing">
    <cdr:from>
      <cdr:x>0.77119</cdr:x>
      <cdr:y>0.85484</cdr:y>
    </cdr:from>
    <cdr:to>
      <cdr:x>0.95703</cdr:x>
      <cdr:y>0.93549</cdr:y>
    </cdr:to>
    <cdr:sp macro="" textlink="">
      <cdr:nvSpPr>
        <cdr:cNvPr id="3" name="TextBox 1"/>
        <cdr:cNvSpPr txBox="1"/>
      </cdr:nvSpPr>
      <cdr:spPr>
        <a:xfrm xmlns:a="http://schemas.openxmlformats.org/drawingml/2006/main">
          <a:off x="6934200" y="4038600"/>
          <a:ext cx="1670999"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00"/>
              </a:solidFill>
            </a:rPr>
            <a:t>2008-6/2014</a:t>
          </a:r>
          <a:endParaRPr lang="en-US" sz="1500" b="1" dirty="0">
            <a:solidFill>
              <a:srgbClr val="FFFF00"/>
            </a:solidFill>
          </a:endParaRPr>
        </a:p>
      </cdr:txBody>
    </cdr:sp>
  </cdr:relSizeAnchor>
  <cdr:relSizeAnchor xmlns:cdr="http://schemas.openxmlformats.org/drawingml/2006/chartDrawing">
    <cdr:from>
      <cdr:x>0.45763</cdr:x>
      <cdr:y>0.84867</cdr:y>
    </cdr:from>
    <cdr:to>
      <cdr:x>0.64347</cdr:x>
      <cdr:y>0.92932</cdr:y>
    </cdr:to>
    <cdr:sp macro="" textlink="">
      <cdr:nvSpPr>
        <cdr:cNvPr id="4" name="TextBox 1"/>
        <cdr:cNvSpPr txBox="1"/>
      </cdr:nvSpPr>
      <cdr:spPr>
        <a:xfrm xmlns:a="http://schemas.openxmlformats.org/drawingml/2006/main">
          <a:off x="4114800" y="4009456"/>
          <a:ext cx="1670999"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rgbClr val="FFFF00"/>
              </a:solidFill>
            </a:rPr>
            <a:t>2000-2007</a:t>
          </a:r>
          <a:endParaRPr lang="en-US" sz="1500" b="1" dirty="0">
            <a:solidFill>
              <a:srgbClr val="FFFF00"/>
            </a:solidFill>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0.79661</cdr:x>
      <cdr:y>0.70588</cdr:y>
    </cdr:from>
    <cdr:to>
      <cdr:x>0.9736</cdr:x>
      <cdr:y>0.7704</cdr:y>
    </cdr:to>
    <cdr:sp macro="" textlink="">
      <cdr:nvSpPr>
        <cdr:cNvPr id="2" name="TextBox 1"/>
        <cdr:cNvSpPr txBox="1"/>
      </cdr:nvSpPr>
      <cdr:spPr>
        <a:xfrm xmlns:a="http://schemas.openxmlformats.org/drawingml/2006/main">
          <a:off x="7162800" y="3657600"/>
          <a:ext cx="1591423" cy="3343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solidFill>
                <a:srgbClr val="00FF00"/>
              </a:solidFill>
            </a:rPr>
            <a:t>N at risk = 13</a:t>
          </a:r>
          <a:endParaRPr lang="en-US" sz="1400" b="1" dirty="0">
            <a:solidFill>
              <a:srgbClr val="00FF00"/>
            </a:solidFill>
          </a:endParaRPr>
        </a:p>
      </cdr:txBody>
    </cdr:sp>
  </cdr:relSizeAnchor>
  <cdr:relSizeAnchor xmlns:cdr="http://schemas.openxmlformats.org/drawingml/2006/chartDrawing">
    <cdr:from>
      <cdr:x>0.66949</cdr:x>
      <cdr:y>0.55882</cdr:y>
    </cdr:from>
    <cdr:to>
      <cdr:x>0.81529</cdr:x>
      <cdr:y>0.62334</cdr:y>
    </cdr:to>
    <cdr:sp macro="" textlink="">
      <cdr:nvSpPr>
        <cdr:cNvPr id="4" name="TextBox 1"/>
        <cdr:cNvSpPr txBox="1"/>
      </cdr:nvSpPr>
      <cdr:spPr>
        <a:xfrm xmlns:a="http://schemas.openxmlformats.org/drawingml/2006/main">
          <a:off x="6019800" y="2895600"/>
          <a:ext cx="1310928" cy="3343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00FFFF"/>
              </a:solidFill>
            </a:rPr>
            <a:t>N at risk = 11</a:t>
          </a:r>
          <a:endParaRPr lang="en-US" sz="1400" b="1" dirty="0">
            <a:solidFill>
              <a:srgbClr val="00FFFF"/>
            </a:solidFill>
          </a:endParaRPr>
        </a:p>
      </cdr:txBody>
    </cdr:sp>
  </cdr:relSizeAnchor>
  <cdr:relSizeAnchor xmlns:cdr="http://schemas.openxmlformats.org/drawingml/2006/chartDrawing">
    <cdr:from>
      <cdr:x>0.32743</cdr:x>
      <cdr:y>0.04412</cdr:y>
    </cdr:from>
    <cdr:to>
      <cdr:x>0.9646</cdr:x>
      <cdr:y>0.19118</cdr:y>
    </cdr:to>
    <cdr:sp macro="" textlink="">
      <cdr:nvSpPr>
        <cdr:cNvPr id="5" name="TextBox 4"/>
        <cdr:cNvSpPr txBox="1"/>
      </cdr:nvSpPr>
      <cdr:spPr>
        <a:xfrm xmlns:a="http://schemas.openxmlformats.org/drawingml/2006/main">
          <a:off x="2819400" y="228600"/>
          <a:ext cx="5486400" cy="762006"/>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i="1" dirty="0" smtClean="0">
              <a:solidFill>
                <a:schemeClr val="tx1"/>
              </a:solidFill>
            </a:rPr>
            <a:t>Unconditional</a:t>
          </a:r>
          <a:r>
            <a:rPr lang="en-US" sz="1400" b="1" dirty="0" smtClean="0">
              <a:solidFill>
                <a:schemeClr val="tx1"/>
              </a:solidFill>
            </a:rPr>
            <a:t>  1988-1999=3.3; 2000-2007=5.8; 2008-6/2013=NA</a:t>
          </a:r>
        </a:p>
        <a:p xmlns:a="http://schemas.openxmlformats.org/drawingml/2006/main">
          <a:r>
            <a:rPr lang="en-US" sz="1400" b="1" i="1" dirty="0" smtClean="0">
              <a:solidFill>
                <a:schemeClr val="tx1"/>
              </a:solidFill>
            </a:rPr>
            <a:t>Conditional </a:t>
          </a:r>
          <a:r>
            <a:rPr lang="en-US" sz="1400" b="1" dirty="0" smtClean="0">
              <a:solidFill>
                <a:schemeClr val="tx1"/>
              </a:solidFill>
            </a:rPr>
            <a:t>     1988-1999=7.1; 2000-2007=8.8; 2008-6/2013=NA</a:t>
          </a:r>
          <a:endParaRPr lang="en-US" sz="1400" b="1" dirty="0">
            <a:solidFill>
              <a:schemeClr val="tx1"/>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0.82353</cdr:x>
      <cdr:y>0.50732</cdr:y>
    </cdr:from>
    <cdr:to>
      <cdr:x>0.973</cdr:x>
      <cdr:y>0.57184</cdr:y>
    </cdr:to>
    <cdr:sp macro="" textlink="">
      <cdr:nvSpPr>
        <cdr:cNvPr id="2" name="TextBox 1"/>
        <cdr:cNvSpPr txBox="1"/>
      </cdr:nvSpPr>
      <cdr:spPr>
        <a:xfrm xmlns:a="http://schemas.openxmlformats.org/drawingml/2006/main">
          <a:off x="7467600" y="2499856"/>
          <a:ext cx="1355400" cy="3179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solidFill>
                <a:srgbClr val="00FF00"/>
              </a:solidFill>
            </a:rPr>
            <a:t>N at risk = 13</a:t>
          </a:r>
          <a:endParaRPr lang="en-US" sz="1400" b="1" dirty="0">
            <a:solidFill>
              <a:srgbClr val="00FF00"/>
            </a:solidFill>
          </a:endParaRPr>
        </a:p>
      </cdr:txBody>
    </cdr:sp>
  </cdr:relSizeAnchor>
  <cdr:relSizeAnchor xmlns:cdr="http://schemas.openxmlformats.org/drawingml/2006/chartDrawing">
    <cdr:from>
      <cdr:x>0.82353</cdr:x>
      <cdr:y>0.67316</cdr:y>
    </cdr:from>
    <cdr:to>
      <cdr:x>0.973</cdr:x>
      <cdr:y>0.73767</cdr:y>
    </cdr:to>
    <cdr:sp macro="" textlink="">
      <cdr:nvSpPr>
        <cdr:cNvPr id="4" name="TextBox 1"/>
        <cdr:cNvSpPr txBox="1"/>
      </cdr:nvSpPr>
      <cdr:spPr>
        <a:xfrm xmlns:a="http://schemas.openxmlformats.org/drawingml/2006/main">
          <a:off x="7467600" y="3317074"/>
          <a:ext cx="1355400" cy="31787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0000"/>
              </a:solidFill>
              <a:latin typeface="+mn-lt"/>
            </a:rPr>
            <a:t>N at risk = 10</a:t>
          </a:r>
          <a:endParaRPr lang="en-US" sz="1400" b="1" dirty="0">
            <a:solidFill>
              <a:srgbClr val="FF0000"/>
            </a:solidFill>
            <a:latin typeface="+mn-lt"/>
          </a:endParaRPr>
        </a:p>
      </cdr:txBody>
    </cdr:sp>
  </cdr:relSizeAnchor>
  <cdr:relSizeAnchor xmlns:cdr="http://schemas.openxmlformats.org/drawingml/2006/chartDrawing">
    <cdr:from>
      <cdr:x>0.69027</cdr:x>
      <cdr:y>0.04412</cdr:y>
    </cdr:from>
    <cdr:to>
      <cdr:x>0.9469</cdr:x>
      <cdr:y>0.32474</cdr:y>
    </cdr:to>
    <cdr:sp macro="" textlink="">
      <cdr:nvSpPr>
        <cdr:cNvPr id="5" name="TextBox 4"/>
        <cdr:cNvSpPr txBox="1"/>
      </cdr:nvSpPr>
      <cdr:spPr>
        <a:xfrm xmlns:a="http://schemas.openxmlformats.org/drawingml/2006/main">
          <a:off x="6259230" y="217405"/>
          <a:ext cx="2327094" cy="1382795"/>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0-10 years=5.4</a:t>
          </a:r>
        </a:p>
        <a:p xmlns:a="http://schemas.openxmlformats.org/drawingml/2006/main">
          <a:r>
            <a:rPr lang="en-US" sz="1400" b="1" dirty="0" smtClean="0">
              <a:solidFill>
                <a:schemeClr val="tx1"/>
              </a:solidFill>
            </a:rPr>
            <a:t>11-17 years=4.8</a:t>
          </a:r>
        </a:p>
        <a:p xmlns:a="http://schemas.openxmlformats.org/drawingml/2006/main">
          <a:r>
            <a:rPr lang="en-US" sz="1400" b="1" dirty="0" smtClean="0">
              <a:solidFill>
                <a:schemeClr val="tx1"/>
              </a:solidFill>
            </a:rPr>
            <a:t>18-34 years=4.7</a:t>
          </a:r>
        </a:p>
        <a:p xmlns:a="http://schemas.openxmlformats.org/drawingml/2006/main">
          <a:r>
            <a:rPr lang="en-US" sz="1400" b="1" dirty="0" smtClean="0">
              <a:solidFill>
                <a:schemeClr val="tx1"/>
              </a:solidFill>
            </a:rPr>
            <a:t>35-49 years=5.6</a:t>
          </a:r>
        </a:p>
        <a:p xmlns:a="http://schemas.openxmlformats.org/drawingml/2006/main">
          <a:r>
            <a:rPr lang="en-US" sz="1400" b="1" dirty="0" smtClean="0">
              <a:solidFill>
                <a:schemeClr val="tx1"/>
              </a:solidFill>
            </a:rPr>
            <a:t>50+ years=3.9</a:t>
          </a:r>
          <a:endParaRPr lang="en-US" sz="1400" b="1" dirty="0">
            <a:solidFill>
              <a:schemeClr val="tx1"/>
            </a:solidFill>
          </a:endParaRPr>
        </a:p>
      </cdr:txBody>
    </cdr:sp>
  </cdr:relSizeAnchor>
  <cdr:relSizeAnchor xmlns:cdr="http://schemas.openxmlformats.org/drawingml/2006/chartDrawing">
    <cdr:from>
      <cdr:x>0.25664</cdr:x>
      <cdr:y>0.08824</cdr:y>
    </cdr:from>
    <cdr:to>
      <cdr:x>0.55752</cdr:x>
      <cdr:y>0.20184</cdr:y>
    </cdr:to>
    <cdr:sp macro="" textlink="">
      <cdr:nvSpPr>
        <cdr:cNvPr id="6" name="TextBox 8"/>
        <cdr:cNvSpPr txBox="1"/>
      </cdr:nvSpPr>
      <cdr:spPr>
        <a:xfrm xmlns:a="http://schemas.openxmlformats.org/drawingml/2006/main">
          <a:off x="2209825" y="430329"/>
          <a:ext cx="2590776" cy="55400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sz="1500" b="1" dirty="0" smtClean="0">
              <a:solidFill>
                <a:srgbClr val="FFFF00"/>
              </a:solidFill>
            </a:rPr>
            <a:t>No pair-wise comparisons were significant at p&lt;0.05.</a:t>
          </a:r>
        </a:p>
      </cdr:txBody>
    </cdr:sp>
  </cdr:relSizeAnchor>
</c:userShapes>
</file>

<file path=ppt/drawings/drawing12.xml><?xml version="1.0" encoding="utf-8"?>
<c:userShapes xmlns:c="http://schemas.openxmlformats.org/drawingml/2006/chart">
  <cdr:relSizeAnchor xmlns:cdr="http://schemas.openxmlformats.org/drawingml/2006/chartDrawing">
    <cdr:from>
      <cdr:x>0.79646</cdr:x>
      <cdr:y>0.56923</cdr:y>
    </cdr:from>
    <cdr:to>
      <cdr:x>0.97345</cdr:x>
      <cdr:y>0.63375</cdr:y>
    </cdr:to>
    <cdr:sp macro="" textlink="">
      <cdr:nvSpPr>
        <cdr:cNvPr id="2" name="TextBox 1"/>
        <cdr:cNvSpPr txBox="1"/>
      </cdr:nvSpPr>
      <cdr:spPr>
        <a:xfrm xmlns:a="http://schemas.openxmlformats.org/drawingml/2006/main">
          <a:off x="6858000" y="2819400"/>
          <a:ext cx="1523990" cy="3195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400" b="1" dirty="0" smtClean="0">
              <a:solidFill>
                <a:srgbClr val="00FF00"/>
              </a:solidFill>
            </a:rPr>
            <a:t>N at risk = 13</a:t>
          </a:r>
          <a:endParaRPr lang="en-US" sz="1400" b="1" dirty="0">
            <a:solidFill>
              <a:srgbClr val="00FF00"/>
            </a:solidFill>
          </a:endParaRPr>
        </a:p>
      </cdr:txBody>
    </cdr:sp>
  </cdr:relSizeAnchor>
  <cdr:relSizeAnchor xmlns:cdr="http://schemas.openxmlformats.org/drawingml/2006/chartDrawing">
    <cdr:from>
      <cdr:x>0.48673</cdr:x>
      <cdr:y>0.66697</cdr:y>
    </cdr:from>
    <cdr:to>
      <cdr:x>0.66372</cdr:x>
      <cdr:y>0.73149</cdr:y>
    </cdr:to>
    <cdr:sp macro="" textlink="">
      <cdr:nvSpPr>
        <cdr:cNvPr id="4" name="TextBox 1"/>
        <cdr:cNvSpPr txBox="1"/>
      </cdr:nvSpPr>
      <cdr:spPr>
        <a:xfrm xmlns:a="http://schemas.openxmlformats.org/drawingml/2006/main">
          <a:off x="4191000" y="3303503"/>
          <a:ext cx="1523990" cy="31956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4DEAF1"/>
              </a:solidFill>
            </a:rPr>
            <a:t>N at risk =  12</a:t>
          </a:r>
          <a:endParaRPr lang="en-US" sz="1400" b="1" dirty="0">
            <a:solidFill>
              <a:srgbClr val="4DEAF1"/>
            </a:solidFill>
          </a:endParaRPr>
        </a:p>
      </cdr:txBody>
    </cdr:sp>
  </cdr:relSizeAnchor>
  <cdr:relSizeAnchor xmlns:cdr="http://schemas.openxmlformats.org/drawingml/2006/chartDrawing">
    <cdr:from>
      <cdr:x>0.70796</cdr:x>
      <cdr:y>0.04615</cdr:y>
    </cdr:from>
    <cdr:to>
      <cdr:x>0.9646</cdr:x>
      <cdr:y>0.20203</cdr:y>
    </cdr:to>
    <cdr:sp macro="" textlink="">
      <cdr:nvSpPr>
        <cdr:cNvPr id="5" name="TextBox 4"/>
        <cdr:cNvSpPr txBox="1"/>
      </cdr:nvSpPr>
      <cdr:spPr>
        <a:xfrm xmlns:a="http://schemas.openxmlformats.org/drawingml/2006/main">
          <a:off x="6096000" y="228600"/>
          <a:ext cx="2209761" cy="772074"/>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p>
        <a:p xmlns:a="http://schemas.openxmlformats.org/drawingml/2006/main">
          <a:r>
            <a:rPr lang="en-US" sz="1400" b="1" dirty="0" smtClean="0">
              <a:solidFill>
                <a:schemeClr val="tx1"/>
              </a:solidFill>
            </a:rPr>
            <a:t>Deceased = 4.8</a:t>
          </a:r>
        </a:p>
        <a:p xmlns:a="http://schemas.openxmlformats.org/drawingml/2006/main">
          <a:r>
            <a:rPr lang="en-US" sz="1400" b="1" dirty="0" smtClean="0">
              <a:solidFill>
                <a:schemeClr val="tx1"/>
              </a:solidFill>
            </a:rPr>
            <a:t>Living = 3.8 </a:t>
          </a:r>
          <a:endParaRPr lang="en-US" sz="1400" b="1"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0.60169</cdr:x>
      <cdr:y>0.63636</cdr:y>
    </cdr:from>
    <cdr:to>
      <cdr:x>0.75213</cdr:x>
      <cdr:y>0.70088</cdr:y>
    </cdr:to>
    <cdr:sp macro="" textlink="">
      <cdr:nvSpPr>
        <cdr:cNvPr id="4" name="TextBox 1"/>
        <cdr:cNvSpPr txBox="1"/>
      </cdr:nvSpPr>
      <cdr:spPr>
        <a:xfrm xmlns:a="http://schemas.openxmlformats.org/drawingml/2006/main">
          <a:off x="5410200" y="3200400"/>
          <a:ext cx="1352696" cy="3244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C000"/>
              </a:solidFill>
              <a:latin typeface="+mn-lt"/>
            </a:rPr>
            <a:t>N at risk = 10</a:t>
          </a:r>
          <a:endParaRPr lang="en-US" sz="1400" b="1" dirty="0">
            <a:solidFill>
              <a:srgbClr val="FFC000"/>
            </a:solidFill>
            <a:latin typeface="+mn-lt"/>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0.0991</cdr:x>
      <cdr:y>0.91803</cdr:y>
    </cdr:from>
    <cdr:to>
      <cdr:x>0.34234</cdr:x>
      <cdr:y>0.98361</cdr:y>
    </cdr:to>
    <cdr:sp macro="" textlink="">
      <cdr:nvSpPr>
        <cdr:cNvPr id="2" name="TextBox 1"/>
        <cdr:cNvSpPr txBox="1"/>
      </cdr:nvSpPr>
      <cdr:spPr>
        <a:xfrm xmlns:a="http://schemas.openxmlformats.org/drawingml/2006/main">
          <a:off x="838200" y="4267200"/>
          <a:ext cx="2057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rgbClr val="FFFF00"/>
              </a:solidFill>
            </a:rPr>
            <a:t>Any Induction</a:t>
          </a:r>
          <a:endParaRPr lang="en-US" sz="1600" b="1" dirty="0">
            <a:solidFill>
              <a:srgbClr val="FFFF00"/>
            </a:solidFill>
          </a:endParaRPr>
        </a:p>
      </cdr:txBody>
    </cdr:sp>
  </cdr:relSizeAnchor>
  <cdr:relSizeAnchor xmlns:cdr="http://schemas.openxmlformats.org/drawingml/2006/chartDrawing">
    <cdr:from>
      <cdr:x>0.37838</cdr:x>
      <cdr:y>0.91803</cdr:y>
    </cdr:from>
    <cdr:to>
      <cdr:x>0.66667</cdr:x>
      <cdr:y>0.98361</cdr:y>
    </cdr:to>
    <cdr:sp macro="" textlink="">
      <cdr:nvSpPr>
        <cdr:cNvPr id="3" name="TextBox 1"/>
        <cdr:cNvSpPr txBox="1"/>
      </cdr:nvSpPr>
      <cdr:spPr>
        <a:xfrm xmlns:a="http://schemas.openxmlformats.org/drawingml/2006/main">
          <a:off x="3200400" y="4267200"/>
          <a:ext cx="2438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Polyclonal ALG/ATG</a:t>
          </a:r>
          <a:endParaRPr lang="en-US" sz="1600" b="1" dirty="0">
            <a:solidFill>
              <a:srgbClr val="FFFF00"/>
            </a:solidFill>
          </a:endParaRPr>
        </a:p>
      </cdr:txBody>
    </cdr:sp>
  </cdr:relSizeAnchor>
  <cdr:relSizeAnchor xmlns:cdr="http://schemas.openxmlformats.org/drawingml/2006/chartDrawing">
    <cdr:from>
      <cdr:x>0.7027</cdr:x>
      <cdr:y>0.91803</cdr:y>
    </cdr:from>
    <cdr:to>
      <cdr:x>0.94595</cdr:x>
      <cdr:y>0.98361</cdr:y>
    </cdr:to>
    <cdr:sp macro="" textlink="">
      <cdr:nvSpPr>
        <cdr:cNvPr id="4" name="TextBox 1"/>
        <cdr:cNvSpPr txBox="1"/>
      </cdr:nvSpPr>
      <cdr:spPr>
        <a:xfrm xmlns:a="http://schemas.openxmlformats.org/drawingml/2006/main">
          <a:off x="5943600" y="4267200"/>
          <a:ext cx="2057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rPr>
            <a:t>IL-2R Antagonist</a:t>
          </a:r>
          <a:endParaRPr lang="en-US" sz="1600" b="1" dirty="0">
            <a:solidFill>
              <a:srgbClr val="FFFF00"/>
            </a:solidFill>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0.23009</cdr:x>
      <cdr:y>0.90323</cdr:y>
    </cdr:from>
    <cdr:to>
      <cdr:x>0.86726</cdr:x>
      <cdr:y>0.98387</cdr:y>
    </cdr:to>
    <cdr:sp macro="" textlink="">
      <cdr:nvSpPr>
        <cdr:cNvPr id="2" name="TextBox 1"/>
        <cdr:cNvSpPr txBox="1"/>
      </cdr:nvSpPr>
      <cdr:spPr>
        <a:xfrm xmlns:a="http://schemas.openxmlformats.org/drawingml/2006/main">
          <a:off x="1981213" y="4267199"/>
          <a:ext cx="5486416" cy="3809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b="1" dirty="0">
            <a:solidFill>
              <a:srgbClr val="FFFF00"/>
            </a:solidFill>
            <a:latin typeface="+mn-lt"/>
            <a:ea typeface="+mn-ea"/>
            <a:cs typeface="+mn-cs"/>
          </a:endParaRPr>
        </a:p>
        <a:p xmlns:a="http://schemas.openxmlformats.org/drawingml/2006/main">
          <a:pPr algn="ctr"/>
          <a:endParaRPr lang="en-US" sz="1400" dirty="0">
            <a:solidFill>
              <a:srgbClr val="FFFF00"/>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0.00755</cdr:x>
      <cdr:y>0.87097</cdr:y>
    </cdr:from>
    <cdr:to>
      <cdr:x>0.29815</cdr:x>
      <cdr:y>1</cdr:y>
    </cdr:to>
    <cdr:sp macro="" textlink="">
      <cdr:nvSpPr>
        <cdr:cNvPr id="2" name="TextBox 1"/>
        <cdr:cNvSpPr txBox="1"/>
      </cdr:nvSpPr>
      <cdr:spPr>
        <a:xfrm xmlns:a="http://schemas.openxmlformats.org/drawingml/2006/main">
          <a:off x="67339" y="4114811"/>
          <a:ext cx="2590800" cy="6095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300" b="1" dirty="0">
              <a:solidFill>
                <a:schemeClr val="tx1"/>
              </a:solidFill>
              <a:latin typeface="+mn-lt"/>
              <a:ea typeface="+mn-ea"/>
              <a:cs typeface="+mn-cs"/>
            </a:rPr>
            <a:t>NOTE: Different patients are </a:t>
          </a:r>
          <a:r>
            <a:rPr lang="en-US" sz="1300" b="1" dirty="0" smtClean="0">
              <a:solidFill>
                <a:schemeClr val="tx1"/>
              </a:solidFill>
              <a:latin typeface="+mn-lt"/>
              <a:ea typeface="+mn-ea"/>
              <a:cs typeface="+mn-cs"/>
            </a:rPr>
            <a:t>analyzed </a:t>
          </a:r>
          <a:r>
            <a:rPr lang="en-US" sz="1300" b="1" dirty="0">
              <a:solidFill>
                <a:schemeClr val="tx1"/>
              </a:solidFill>
              <a:latin typeface="+mn-lt"/>
              <a:ea typeface="+mn-ea"/>
              <a:cs typeface="+mn-cs"/>
            </a:rPr>
            <a:t>in Year 1 and Year </a:t>
          </a:r>
          <a:r>
            <a:rPr lang="en-US" sz="1300" b="1" dirty="0" smtClean="0">
              <a:solidFill>
                <a:schemeClr val="tx1"/>
              </a:solidFill>
              <a:latin typeface="+mn-lt"/>
              <a:ea typeface="+mn-ea"/>
              <a:cs typeface="+mn-cs"/>
            </a:rPr>
            <a:t>5.</a:t>
          </a:r>
          <a:endParaRPr lang="en-US" sz="1300" b="1" dirty="0">
            <a:solidFill>
              <a:schemeClr val="tx1"/>
            </a:solidFill>
            <a:latin typeface="+mn-lt"/>
            <a:ea typeface="+mn-ea"/>
            <a:cs typeface="+mn-cs"/>
          </a:endParaRPr>
        </a:p>
        <a:p xmlns:a="http://schemas.openxmlformats.org/drawingml/2006/main">
          <a:pPr algn="ctr"/>
          <a:endParaRPr lang="en-US" sz="1400" dirty="0">
            <a:solidFill>
              <a:srgbClr val="FFFF00"/>
            </a:solidFill>
          </a:endParaRPr>
        </a:p>
      </cdr:txBody>
    </cdr:sp>
  </cdr:relSizeAnchor>
  <cdr:relSizeAnchor xmlns:cdr="http://schemas.openxmlformats.org/drawingml/2006/chartDrawing">
    <cdr:from>
      <cdr:x>0.12389</cdr:x>
      <cdr:y>0.30645</cdr:y>
    </cdr:from>
    <cdr:to>
      <cdr:x>0.21239</cdr:x>
      <cdr:y>0.3871</cdr:y>
    </cdr:to>
    <cdr:sp macro="" textlink="">
      <cdr:nvSpPr>
        <cdr:cNvPr id="3" name="TextBox 2"/>
        <cdr:cNvSpPr txBox="1"/>
      </cdr:nvSpPr>
      <cdr:spPr>
        <a:xfrm xmlns:a="http://schemas.openxmlformats.org/drawingml/2006/main">
          <a:off x="1066800" y="14478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0.11966</cdr:x>
      <cdr:y>0.6129</cdr:y>
    </cdr:from>
    <cdr:to>
      <cdr:x>0.20816</cdr:x>
      <cdr:y>0.69355</cdr:y>
    </cdr:to>
    <cdr:sp macro="" textlink="">
      <cdr:nvSpPr>
        <cdr:cNvPr id="4" name="TextBox 1"/>
        <cdr:cNvSpPr txBox="1"/>
      </cdr:nvSpPr>
      <cdr:spPr>
        <a:xfrm xmlns:a="http://schemas.openxmlformats.org/drawingml/2006/main">
          <a:off x="1066800" y="2895600"/>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0.62832</cdr:x>
      <cdr:y>0.29032</cdr:y>
    </cdr:from>
    <cdr:to>
      <cdr:x>0.71681</cdr:x>
      <cdr:y>0.37097</cdr:y>
    </cdr:to>
    <cdr:sp macro="" textlink="">
      <cdr:nvSpPr>
        <cdr:cNvPr id="5" name="TextBox 1"/>
        <cdr:cNvSpPr txBox="1"/>
      </cdr:nvSpPr>
      <cdr:spPr>
        <a:xfrm xmlns:a="http://schemas.openxmlformats.org/drawingml/2006/main">
          <a:off x="5410200" y="1371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0.62393</cdr:x>
      <cdr:y>0.59677</cdr:y>
    </cdr:from>
    <cdr:to>
      <cdr:x>0.71242</cdr:x>
      <cdr:y>0.67742</cdr:y>
    </cdr:to>
    <cdr:sp macro="" textlink="">
      <cdr:nvSpPr>
        <cdr:cNvPr id="6" name="TextBox 1"/>
        <cdr:cNvSpPr txBox="1"/>
      </cdr:nvSpPr>
      <cdr:spPr>
        <a:xfrm xmlns:a="http://schemas.openxmlformats.org/drawingml/2006/main">
          <a:off x="5562600" y="2819400"/>
          <a:ext cx="78892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rgbClr val="FFFFFF"/>
              </a:solidFill>
            </a:rPr>
            <a:t>CyA</a:t>
          </a:r>
          <a:endParaRPr lang="en-US" sz="1500" b="1" dirty="0">
            <a:solidFill>
              <a:srgbClr val="FFFFFF"/>
            </a:solidFill>
          </a:endParaRPr>
        </a:p>
      </cdr:txBody>
    </cdr:sp>
  </cdr:relSizeAnchor>
  <cdr:relSizeAnchor xmlns:cdr="http://schemas.openxmlformats.org/drawingml/2006/chartDrawing">
    <cdr:from>
      <cdr:x>0.24786</cdr:x>
      <cdr:y>0.59677</cdr:y>
    </cdr:from>
    <cdr:to>
      <cdr:x>0.33636</cdr:x>
      <cdr:y>0.67742</cdr:y>
    </cdr:to>
    <cdr:sp macro="" textlink="">
      <cdr:nvSpPr>
        <cdr:cNvPr id="7" name="TextBox 1"/>
        <cdr:cNvSpPr txBox="1"/>
      </cdr:nvSpPr>
      <cdr:spPr>
        <a:xfrm xmlns:a="http://schemas.openxmlformats.org/drawingml/2006/main">
          <a:off x="2209800" y="2819400"/>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0.75221</cdr:x>
      <cdr:y>0.58065</cdr:y>
    </cdr:from>
    <cdr:to>
      <cdr:x>0.84071</cdr:x>
      <cdr:y>0.6613</cdr:y>
    </cdr:to>
    <cdr:sp macro="" textlink="">
      <cdr:nvSpPr>
        <cdr:cNvPr id="8" name="TextBox 1"/>
        <cdr:cNvSpPr txBox="1"/>
      </cdr:nvSpPr>
      <cdr:spPr>
        <a:xfrm xmlns:a="http://schemas.openxmlformats.org/drawingml/2006/main">
          <a:off x="64770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0.24779</cdr:x>
      <cdr:y>0.27419</cdr:y>
    </cdr:from>
    <cdr:to>
      <cdr:x>0.33629</cdr:x>
      <cdr:y>0.3871</cdr:y>
    </cdr:to>
    <cdr:sp macro="" textlink="">
      <cdr:nvSpPr>
        <cdr:cNvPr id="9" name="TextBox 1"/>
        <cdr:cNvSpPr txBox="1"/>
      </cdr:nvSpPr>
      <cdr:spPr>
        <a:xfrm xmlns:a="http://schemas.openxmlformats.org/drawingml/2006/main">
          <a:off x="2133621" y="1295383"/>
          <a:ext cx="762038" cy="5334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MMF/MPA</a:t>
          </a:r>
          <a:endParaRPr lang="en-US" sz="1500" b="1" dirty="0">
            <a:solidFill>
              <a:schemeClr val="bg2"/>
            </a:solidFill>
          </a:endParaRPr>
        </a:p>
      </cdr:txBody>
    </cdr:sp>
  </cdr:relSizeAnchor>
  <cdr:relSizeAnchor xmlns:cdr="http://schemas.openxmlformats.org/drawingml/2006/chartDrawing">
    <cdr:from>
      <cdr:x>0.75221</cdr:x>
      <cdr:y>0.29032</cdr:y>
    </cdr:from>
    <cdr:to>
      <cdr:x>0.84071</cdr:x>
      <cdr:y>0.37097</cdr:y>
    </cdr:to>
    <cdr:sp macro="" textlink="">
      <cdr:nvSpPr>
        <cdr:cNvPr id="10" name="TextBox 1"/>
        <cdr:cNvSpPr txBox="1"/>
      </cdr:nvSpPr>
      <cdr:spPr>
        <a:xfrm xmlns:a="http://schemas.openxmlformats.org/drawingml/2006/main">
          <a:off x="6477000" y="13716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MMF/MPA</a:t>
          </a:r>
          <a:endParaRPr lang="en-US" sz="1500" b="1" dirty="0">
            <a:solidFill>
              <a:srgbClr val="000000"/>
            </a:solidFill>
          </a:endParaRPr>
        </a:p>
      </cdr:txBody>
    </cdr:sp>
  </cdr:relSizeAnchor>
  <cdr:relSizeAnchor xmlns:cdr="http://schemas.openxmlformats.org/drawingml/2006/chartDrawing">
    <cdr:from>
      <cdr:x>0.13274</cdr:x>
      <cdr:y>0.77419</cdr:y>
    </cdr:from>
    <cdr:to>
      <cdr:x>0.46903</cdr:x>
      <cdr:y>0.85484</cdr:y>
    </cdr:to>
    <cdr:sp macro="" textlink="">
      <cdr:nvSpPr>
        <cdr:cNvPr id="11" name="TextBox 10"/>
        <cdr:cNvSpPr txBox="1"/>
      </cdr:nvSpPr>
      <cdr:spPr>
        <a:xfrm xmlns:a="http://schemas.openxmlformats.org/drawingml/2006/main">
          <a:off x="1143000" y="3657600"/>
          <a:ext cx="2895659" cy="3810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solidFill>
                <a:srgbClr val="FFFF00"/>
              </a:solidFill>
              <a:latin typeface="+mn-lt"/>
              <a:ea typeface="+mn-ea"/>
              <a:cs typeface="+mn-cs"/>
            </a:rPr>
            <a:t>1 Year Follow-up  (N = </a:t>
          </a:r>
          <a:r>
            <a:rPr lang="en-US" sz="1600" b="1" dirty="0" smtClean="0">
              <a:solidFill>
                <a:srgbClr val="FFFF00"/>
              </a:solidFill>
            </a:rPr>
            <a:t>277</a:t>
          </a:r>
          <a:r>
            <a:rPr lang="en-US" sz="1600" b="1" dirty="0" smtClean="0">
              <a:solidFill>
                <a:srgbClr val="FFFF00"/>
              </a:solidFill>
              <a:latin typeface="+mn-lt"/>
              <a:ea typeface="+mn-ea"/>
              <a:cs typeface="+mn-cs"/>
            </a:rPr>
            <a:t>)</a:t>
          </a:r>
          <a:endParaRPr lang="en-US" sz="1600" dirty="0">
            <a:solidFill>
              <a:srgbClr val="FFFF00"/>
            </a:solidFill>
          </a:endParaRPr>
        </a:p>
      </cdr:txBody>
    </cdr:sp>
  </cdr:relSizeAnchor>
  <cdr:relSizeAnchor xmlns:cdr="http://schemas.openxmlformats.org/drawingml/2006/chartDrawing">
    <cdr:from>
      <cdr:x>0.62832</cdr:x>
      <cdr:y>0.77419</cdr:y>
    </cdr:from>
    <cdr:to>
      <cdr:x>0.9646</cdr:x>
      <cdr:y>0.85484</cdr:y>
    </cdr:to>
    <cdr:sp macro="" textlink="">
      <cdr:nvSpPr>
        <cdr:cNvPr id="12" name="TextBox 1"/>
        <cdr:cNvSpPr txBox="1"/>
      </cdr:nvSpPr>
      <cdr:spPr>
        <a:xfrm xmlns:a="http://schemas.openxmlformats.org/drawingml/2006/main">
          <a:off x="5410200" y="3657600"/>
          <a:ext cx="289557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600" b="1" dirty="0" smtClean="0">
              <a:solidFill>
                <a:srgbClr val="FFFF00"/>
              </a:solidFill>
              <a:latin typeface="Arial"/>
            </a:rPr>
            <a:t>5 </a:t>
          </a:r>
          <a:r>
            <a:rPr lang="en-US" sz="1600" b="1" dirty="0">
              <a:solidFill>
                <a:srgbClr val="FFFF00"/>
              </a:solidFill>
              <a:latin typeface="Arial"/>
            </a:rPr>
            <a:t>Year Follow-up  (N = </a:t>
          </a:r>
          <a:r>
            <a:rPr lang="en-US" sz="1600" b="1" dirty="0" smtClean="0">
              <a:solidFill>
                <a:srgbClr val="FFFF00"/>
              </a:solidFill>
            </a:rPr>
            <a:t>142</a:t>
          </a:r>
          <a:r>
            <a:rPr lang="en-US" sz="1600" b="1" dirty="0" smtClean="0">
              <a:solidFill>
                <a:srgbClr val="FFFF00"/>
              </a:solidFill>
              <a:latin typeface="Arial"/>
            </a:rPr>
            <a:t>)</a:t>
          </a:r>
          <a:endParaRPr lang="en-US" sz="1600" dirty="0">
            <a:solidFill>
              <a:srgbClr val="FFFF00"/>
            </a:solidFill>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0.51208</cdr:x>
      <cdr:y>0.11111</cdr:y>
    </cdr:from>
    <cdr:to>
      <cdr:x>0.72174</cdr:x>
      <cdr:y>0.19048</cdr:y>
    </cdr:to>
    <cdr:sp macro="" textlink="">
      <cdr:nvSpPr>
        <cdr:cNvPr id="2" name="TextBox 1"/>
        <cdr:cNvSpPr txBox="1"/>
      </cdr:nvSpPr>
      <cdr:spPr>
        <a:xfrm xmlns:a="http://schemas.openxmlformats.org/drawingml/2006/main">
          <a:off x="4487334" y="533400"/>
          <a:ext cx="1837266"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500" b="1" dirty="0">
              <a:solidFill>
                <a:srgbClr val="FFFF00"/>
              </a:solidFill>
            </a:rPr>
            <a:t>p</a:t>
          </a:r>
          <a:r>
            <a:rPr lang="en-US" sz="1500" b="1" dirty="0" smtClean="0">
              <a:solidFill>
                <a:srgbClr val="FFFF00"/>
              </a:solidFill>
            </a:rPr>
            <a:t> = 0.0537 </a:t>
          </a:r>
          <a:endParaRPr lang="en-US" sz="1500" b="1" dirty="0">
            <a:solidFill>
              <a:srgbClr val="FFFF00"/>
            </a:solidFill>
          </a:endParaRPr>
        </a:p>
      </cdr:txBody>
    </cdr:sp>
  </cdr:relSizeAnchor>
</c:userShapes>
</file>

<file path=ppt/drawings/drawing18.xml><?xml version="1.0" encoding="utf-8"?>
<c:userShapes xmlns:c="http://schemas.openxmlformats.org/drawingml/2006/chart">
  <cdr:relSizeAnchor xmlns:cdr="http://schemas.openxmlformats.org/drawingml/2006/chartDrawing">
    <cdr:from>
      <cdr:x>0.00885</cdr:x>
      <cdr:y>0</cdr:y>
    </cdr:from>
    <cdr:to>
      <cdr:x>0.0708</cdr:x>
      <cdr:y>0.8871</cdr:y>
    </cdr:to>
    <cdr:sp macro="" textlink="">
      <cdr:nvSpPr>
        <cdr:cNvPr id="3" name="TextBox 2"/>
        <cdr:cNvSpPr txBox="1"/>
      </cdr:nvSpPr>
      <cdr:spPr>
        <a:xfrm xmlns:a="http://schemas.openxmlformats.org/drawingml/2006/main">
          <a:off x="76200" y="0"/>
          <a:ext cx="533400" cy="4191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 Free from Severe Renal Dysfunction</a:t>
          </a:r>
        </a:p>
        <a:p xmlns:a="http://schemas.openxmlformats.org/drawingml/2006/main">
          <a:endParaRPr lang="en-US" sz="1100" dirty="0"/>
        </a:p>
      </cdr:txBody>
    </cdr:sp>
  </cdr:relSizeAnchor>
  <cdr:relSizeAnchor xmlns:cdr="http://schemas.openxmlformats.org/drawingml/2006/chartDrawing">
    <cdr:from>
      <cdr:x>0.26549</cdr:x>
      <cdr:y>0.375</cdr:y>
    </cdr:from>
    <cdr:to>
      <cdr:x>0.81417</cdr:x>
      <cdr:y>0.5</cdr:y>
    </cdr:to>
    <cdr:sp macro="" textlink="">
      <cdr:nvSpPr>
        <cdr:cNvPr id="4" name="TextBox 3"/>
        <cdr:cNvSpPr txBox="1"/>
      </cdr:nvSpPr>
      <cdr:spPr>
        <a:xfrm xmlns:a="http://schemas.openxmlformats.org/drawingml/2006/main">
          <a:off x="2286000" y="1828800"/>
          <a:ext cx="4724464" cy="6096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solidFill>
            </a:rPr>
            <a:t>*Severe renal dysfunction = Creatinine &gt; 2.5 mg/dl (221 μmol/L), dialysis or renal transplant</a:t>
          </a:r>
        </a:p>
      </cdr:txBody>
    </cdr:sp>
  </cdr:relSizeAnchor>
</c:userShapes>
</file>

<file path=ppt/drawings/drawing19.xml><?xml version="1.0" encoding="utf-8"?>
<c:userShapes xmlns:c="http://schemas.openxmlformats.org/drawingml/2006/chart">
  <cdr:relSizeAnchor xmlns:cdr="http://schemas.openxmlformats.org/drawingml/2006/chartDrawing">
    <cdr:from>
      <cdr:x>0.00885</cdr:x>
      <cdr:y>0</cdr:y>
    </cdr:from>
    <cdr:to>
      <cdr:x>0.0708</cdr:x>
      <cdr:y>0.8871</cdr:y>
    </cdr:to>
    <cdr:sp macro="" textlink="">
      <cdr:nvSpPr>
        <cdr:cNvPr id="3" name="TextBox 2"/>
        <cdr:cNvSpPr txBox="1"/>
      </cdr:nvSpPr>
      <cdr:spPr>
        <a:xfrm xmlns:a="http://schemas.openxmlformats.org/drawingml/2006/main">
          <a:off x="76200" y="0"/>
          <a:ext cx="533400" cy="4191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 Free from Severe Renal Dysfunction</a:t>
          </a:r>
        </a:p>
        <a:p xmlns:a="http://schemas.openxmlformats.org/drawingml/2006/main">
          <a:endParaRPr lang="en-US" sz="1100" dirty="0"/>
        </a:p>
      </cdr:txBody>
    </cdr:sp>
  </cdr:relSizeAnchor>
  <cdr:relSizeAnchor xmlns:cdr="http://schemas.openxmlformats.org/drawingml/2006/chartDrawing">
    <cdr:from>
      <cdr:x>0.26549</cdr:x>
      <cdr:y>0.375</cdr:y>
    </cdr:from>
    <cdr:to>
      <cdr:x>0.81417</cdr:x>
      <cdr:y>0.5</cdr:y>
    </cdr:to>
    <cdr:sp macro="" textlink="">
      <cdr:nvSpPr>
        <cdr:cNvPr id="4" name="TextBox 3"/>
        <cdr:cNvSpPr txBox="1"/>
      </cdr:nvSpPr>
      <cdr:spPr>
        <a:xfrm xmlns:a="http://schemas.openxmlformats.org/drawingml/2006/main">
          <a:off x="2286000" y="1828800"/>
          <a:ext cx="4724464" cy="6096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solidFill>
            </a:rPr>
            <a:t>*Severe renal dysfunction = Creatinine &gt; 2.5 mg/dl (221 μmol/L), dialysis or renal transplant</a:t>
          </a:r>
        </a:p>
      </cdr:txBody>
    </cdr:sp>
  </cdr:relSizeAnchor>
</c:userShapes>
</file>

<file path=ppt/drawings/drawing2.xml><?xml version="1.0" encoding="utf-8"?>
<c:userShapes xmlns:c="http://schemas.openxmlformats.org/drawingml/2006/chart">
  <cdr:relSizeAnchor xmlns:cdr="http://schemas.openxmlformats.org/drawingml/2006/chartDrawing">
    <cdr:from>
      <cdr:x>0.14655</cdr:x>
      <cdr:y>0.02709</cdr:y>
    </cdr:from>
    <cdr:to>
      <cdr:x>0.19827</cdr:x>
      <cdr:y>0.05834</cdr:y>
    </cdr:to>
    <cdr:sp macro="" textlink="">
      <cdr:nvSpPr>
        <cdr:cNvPr id="3" name="Straight Arrow Connector 2"/>
        <cdr:cNvSpPr/>
      </cdr:nvSpPr>
      <cdr:spPr bwMode="auto">
        <a:xfrm xmlns:a="http://schemas.openxmlformats.org/drawingml/2006/main" flipV="1">
          <a:off x="1295400" y="132118"/>
          <a:ext cx="457164" cy="152400"/>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20.xml><?xml version="1.0" encoding="utf-8"?>
<c:userShapes xmlns:c="http://schemas.openxmlformats.org/drawingml/2006/chart">
  <cdr:relSizeAnchor xmlns:cdr="http://schemas.openxmlformats.org/drawingml/2006/chartDrawing">
    <cdr:from>
      <cdr:x>0.01327</cdr:x>
      <cdr:y>0.07431</cdr:y>
    </cdr:from>
    <cdr:to>
      <cdr:x>0.03982</cdr:x>
      <cdr:y>0.81624</cdr:y>
    </cdr:to>
    <cdr:sp macro="" textlink="">
      <cdr:nvSpPr>
        <cdr:cNvPr id="2" name="TextBox 1"/>
        <cdr:cNvSpPr txBox="1"/>
      </cdr:nvSpPr>
      <cdr:spPr>
        <a:xfrm xmlns:a="http://schemas.openxmlformats.org/drawingml/2006/main">
          <a:off x="114300" y="351059"/>
          <a:ext cx="228600" cy="3505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1.xml><?xml version="1.0" encoding="utf-8"?>
<c:userShapes xmlns:c="http://schemas.openxmlformats.org/drawingml/2006/chart">
  <cdr:relSizeAnchor xmlns:cdr="http://schemas.openxmlformats.org/drawingml/2006/chartDrawing">
    <cdr:from>
      <cdr:x>0.01327</cdr:x>
      <cdr:y>0.07431</cdr:y>
    </cdr:from>
    <cdr:to>
      <cdr:x>0.03982</cdr:x>
      <cdr:y>0.81624</cdr:y>
    </cdr:to>
    <cdr:sp macro="" textlink="">
      <cdr:nvSpPr>
        <cdr:cNvPr id="2" name="TextBox 1"/>
        <cdr:cNvSpPr txBox="1"/>
      </cdr:nvSpPr>
      <cdr:spPr>
        <a:xfrm xmlns:a="http://schemas.openxmlformats.org/drawingml/2006/main">
          <a:off x="114300" y="351059"/>
          <a:ext cx="228600" cy="3505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2.xml><?xml version="1.0" encoding="utf-8"?>
<c:userShapes xmlns:c="http://schemas.openxmlformats.org/drawingml/2006/chart">
  <cdr:relSizeAnchor xmlns:cdr="http://schemas.openxmlformats.org/drawingml/2006/chartDrawing">
    <cdr:from>
      <cdr:x>0.57522</cdr:x>
      <cdr:y>0.29231</cdr:y>
    </cdr:from>
    <cdr:to>
      <cdr:x>0.76106</cdr:x>
      <cdr:y>0.35134</cdr:y>
    </cdr:to>
    <cdr:sp macro="" textlink="">
      <cdr:nvSpPr>
        <cdr:cNvPr id="2" name="TextBox 2"/>
        <cdr:cNvSpPr txBox="1"/>
      </cdr:nvSpPr>
      <cdr:spPr>
        <a:xfrm xmlns:a="http://schemas.openxmlformats.org/drawingml/2006/main">
          <a:off x="4953000" y="1447800"/>
          <a:ext cx="1600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p = 0.6921</a:t>
          </a:r>
          <a:endParaRPr lang="en-US" sz="1300" b="1" dirty="0">
            <a:solidFill>
              <a:srgbClr val="FFFF00"/>
            </a:solidFill>
          </a:endParaRPr>
        </a:p>
      </cdr:txBody>
    </cdr:sp>
  </cdr:relSizeAnchor>
</c:userShapes>
</file>

<file path=ppt/drawings/drawing23.xml><?xml version="1.0" encoding="utf-8"?>
<c:userShapes xmlns:c="http://schemas.openxmlformats.org/drawingml/2006/chart">
  <cdr:relSizeAnchor xmlns:cdr="http://schemas.openxmlformats.org/drawingml/2006/chartDrawing">
    <cdr:from>
      <cdr:x>0.58407</cdr:x>
      <cdr:y>0.27692</cdr:y>
    </cdr:from>
    <cdr:to>
      <cdr:x>0.76991</cdr:x>
      <cdr:y>0.33596</cdr:y>
    </cdr:to>
    <cdr:sp macro="" textlink="">
      <cdr:nvSpPr>
        <cdr:cNvPr id="2" name="TextBox 2"/>
        <cdr:cNvSpPr txBox="1"/>
      </cdr:nvSpPr>
      <cdr:spPr>
        <a:xfrm xmlns:a="http://schemas.openxmlformats.org/drawingml/2006/main">
          <a:off x="5029200" y="1371600"/>
          <a:ext cx="1600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p = 0.1641</a:t>
          </a:r>
          <a:endParaRPr lang="en-US" sz="1300" b="1" dirty="0">
            <a:solidFill>
              <a:srgbClr val="FFFF00"/>
            </a:solidFill>
          </a:endParaRPr>
        </a:p>
      </cdr:txBody>
    </cdr:sp>
  </cdr:relSizeAnchor>
</c:userShapes>
</file>

<file path=ppt/drawings/drawing24.xml><?xml version="1.0" encoding="utf-8"?>
<c:userShapes xmlns:c="http://schemas.openxmlformats.org/drawingml/2006/chart">
  <cdr:relSizeAnchor xmlns:cdr="http://schemas.openxmlformats.org/drawingml/2006/chartDrawing">
    <cdr:from>
      <cdr:x>0.11015</cdr:x>
      <cdr:y>0.28718</cdr:y>
    </cdr:from>
    <cdr:to>
      <cdr:x>0.95363</cdr:x>
      <cdr:y>0.38661</cdr:y>
    </cdr:to>
    <cdr:sp macro="" textlink="">
      <cdr:nvSpPr>
        <cdr:cNvPr id="6" name="TextBox 7"/>
        <cdr:cNvSpPr txBox="1"/>
      </cdr:nvSpPr>
      <cdr:spPr>
        <a:xfrm xmlns:a="http://schemas.openxmlformats.org/drawingml/2006/main">
          <a:off x="965219" y="1422385"/>
          <a:ext cx="7391415" cy="492477"/>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between eras within each diagnosis and between diagnoses within </a:t>
          </a:r>
          <a:r>
            <a:rPr lang="en-US" sz="1300" b="1" dirty="0">
              <a:solidFill>
                <a:srgbClr val="FFFF00"/>
              </a:solidFill>
            </a:rPr>
            <a:t>each </a:t>
          </a:r>
          <a:r>
            <a:rPr lang="en-US" sz="1300" b="1" dirty="0" smtClean="0">
              <a:solidFill>
                <a:srgbClr val="FFFF00"/>
              </a:solidFill>
            </a:rPr>
            <a:t>era </a:t>
          </a:r>
          <a:r>
            <a:rPr lang="en-US" sz="1300" b="1" dirty="0">
              <a:solidFill>
                <a:srgbClr val="FFFF00"/>
              </a:solidFill>
            </a:rPr>
            <a:t>were significant at p &lt; </a:t>
          </a:r>
          <a:r>
            <a:rPr lang="en-US" sz="1300" b="1" dirty="0" smtClean="0">
              <a:solidFill>
                <a:srgbClr val="FFFF00"/>
              </a:solidFill>
            </a:rPr>
            <a:t>0.05.</a:t>
          </a:r>
          <a:endParaRPr lang="en-US" sz="1300" b="1" dirty="0">
            <a:solidFill>
              <a:srgbClr val="FFFF00"/>
            </a:solidFill>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0.1357</cdr:x>
      <cdr:y>0.22951</cdr:y>
    </cdr:from>
    <cdr:to>
      <cdr:x>0.87315</cdr:x>
      <cdr:y>0.30055</cdr:y>
    </cdr:to>
    <cdr:sp macro="" textlink="">
      <cdr:nvSpPr>
        <cdr:cNvPr id="7" name="TextBox 1"/>
        <cdr:cNvSpPr txBox="1"/>
      </cdr:nvSpPr>
      <cdr:spPr>
        <a:xfrm xmlns:a="http://schemas.openxmlformats.org/drawingml/2006/main">
          <a:off x="1168421" y="1066800"/>
          <a:ext cx="6349957" cy="330194"/>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a:t>
          </a:r>
          <a:endParaRPr lang="en-US" sz="1300" b="1" dirty="0">
            <a:solidFill>
              <a:srgbClr val="FFFF00"/>
            </a:solidFill>
          </a:endParaRPr>
        </a:p>
      </cdr:txBody>
    </cdr:sp>
  </cdr:relSizeAnchor>
</c:userShapes>
</file>

<file path=ppt/drawings/drawing26.xml><?xml version="1.0" encoding="utf-8"?>
<c:userShapes xmlns:c="http://schemas.openxmlformats.org/drawingml/2006/chart">
  <cdr:relSizeAnchor xmlns:cdr="http://schemas.openxmlformats.org/drawingml/2006/chartDrawing">
    <cdr:from>
      <cdr:x>0.15854</cdr:x>
      <cdr:y>0.93443</cdr:y>
    </cdr:from>
    <cdr:to>
      <cdr:x>0.40633</cdr:x>
      <cdr:y>1</cdr:y>
    </cdr:to>
    <cdr:sp macro="" textlink="">
      <cdr:nvSpPr>
        <cdr:cNvPr id="2" name="TextBox 1"/>
        <cdr:cNvSpPr txBox="1"/>
      </cdr:nvSpPr>
      <cdr:spPr>
        <a:xfrm xmlns:a="http://schemas.openxmlformats.org/drawingml/2006/main">
          <a:off x="1365117" y="4343417"/>
          <a:ext cx="2133620" cy="3047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700" b="1" dirty="0" smtClean="0">
              <a:solidFill>
                <a:srgbClr val="FFFF00"/>
              </a:solidFill>
            </a:rPr>
            <a:t>Cystic Fibrosis</a:t>
          </a:r>
          <a:endParaRPr lang="en-US" sz="1700" b="1" dirty="0">
            <a:solidFill>
              <a:srgbClr val="FFFF00"/>
            </a:solidFill>
          </a:endParaRPr>
        </a:p>
      </cdr:txBody>
    </cdr:sp>
  </cdr:relSizeAnchor>
  <cdr:relSizeAnchor xmlns:cdr="http://schemas.openxmlformats.org/drawingml/2006/chartDrawing">
    <cdr:from>
      <cdr:x>0.67257</cdr:x>
      <cdr:y>0.93443</cdr:y>
    </cdr:from>
    <cdr:to>
      <cdr:x>0.95575</cdr:x>
      <cdr:y>1</cdr:y>
    </cdr:to>
    <cdr:sp macro="" textlink="">
      <cdr:nvSpPr>
        <cdr:cNvPr id="3" name="TextBox 1"/>
        <cdr:cNvSpPr txBox="1"/>
      </cdr:nvSpPr>
      <cdr:spPr>
        <a:xfrm xmlns:a="http://schemas.openxmlformats.org/drawingml/2006/main">
          <a:off x="5791200" y="4343400"/>
          <a:ext cx="2438361" cy="3047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700" b="1" dirty="0" smtClean="0">
              <a:solidFill>
                <a:srgbClr val="FFFF00"/>
              </a:solidFill>
            </a:rPr>
            <a:t>Non-Cystic Fibrosis</a:t>
          </a:r>
          <a:endParaRPr lang="en-US" sz="1700" b="1" dirty="0">
            <a:solidFill>
              <a:srgbClr val="FFFF00"/>
            </a:solidFill>
          </a:endParaRPr>
        </a:p>
      </cdr:txBody>
    </cdr:sp>
  </cdr:relSizeAnchor>
</c:userShapes>
</file>

<file path=ppt/drawings/drawing27.xml><?xml version="1.0" encoding="utf-8"?>
<c:userShapes xmlns:c="http://schemas.openxmlformats.org/drawingml/2006/chart">
  <cdr:relSizeAnchor xmlns:cdr="http://schemas.openxmlformats.org/drawingml/2006/chartDrawing">
    <cdr:from>
      <cdr:x>0.58997</cdr:x>
      <cdr:y>0.28718</cdr:y>
    </cdr:from>
    <cdr:to>
      <cdr:x>0.77581</cdr:x>
      <cdr:y>0.34621</cdr:y>
    </cdr:to>
    <cdr:sp macro="" textlink="">
      <cdr:nvSpPr>
        <cdr:cNvPr id="2" name="TextBox 2"/>
        <cdr:cNvSpPr txBox="1"/>
      </cdr:nvSpPr>
      <cdr:spPr>
        <a:xfrm xmlns:a="http://schemas.openxmlformats.org/drawingml/2006/main">
          <a:off x="5080000" y="1422400"/>
          <a:ext cx="1600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p = 0.9782</a:t>
          </a:r>
          <a:endParaRPr lang="en-US" sz="1300" b="1" dirty="0">
            <a:solidFill>
              <a:srgbClr val="FFFF00"/>
            </a:solidFill>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0.10619</cdr:x>
      <cdr:y>0.37079</cdr:y>
    </cdr:from>
    <cdr:to>
      <cdr:x>0.84364</cdr:x>
      <cdr:y>0.43745</cdr:y>
    </cdr:to>
    <cdr:sp macro="" textlink="">
      <cdr:nvSpPr>
        <cdr:cNvPr id="2" name="TextBox 1"/>
        <cdr:cNvSpPr txBox="1"/>
      </cdr:nvSpPr>
      <cdr:spPr>
        <a:xfrm xmlns:a="http://schemas.openxmlformats.org/drawingml/2006/main">
          <a:off x="914400" y="1836500"/>
          <a:ext cx="6349887" cy="330209"/>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a:t>
          </a:r>
          <a:endParaRPr lang="en-US" sz="1300" b="1" dirty="0">
            <a:solidFill>
              <a:srgbClr val="FFFF00"/>
            </a:solidFill>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0.13274</cdr:x>
      <cdr:y>0.2459</cdr:y>
    </cdr:from>
    <cdr:to>
      <cdr:x>0.79056</cdr:x>
      <cdr:y>0.33333</cdr:y>
    </cdr:to>
    <cdr:sp macro="" textlink="">
      <cdr:nvSpPr>
        <cdr:cNvPr id="2" name="TextBox 1"/>
        <cdr:cNvSpPr txBox="1"/>
      </cdr:nvSpPr>
      <cdr:spPr>
        <a:xfrm xmlns:a="http://schemas.openxmlformats.org/drawingml/2006/main">
          <a:off x="1143000" y="1143000"/>
          <a:ext cx="5664200" cy="406400"/>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a:t>
          </a:r>
          <a:endParaRPr lang="en-US" sz="1300" b="1" dirty="0">
            <a:solidFill>
              <a:srgbClr val="FFFF00"/>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0.02985</cdr:y>
    </cdr:from>
    <cdr:to>
      <cdr:x>0.15044</cdr:x>
      <cdr:y>0.10797</cdr:y>
    </cdr:to>
    <cdr:sp macro="" textlink="">
      <cdr:nvSpPr>
        <cdr:cNvPr id="2" name="TextBox 1"/>
        <cdr:cNvSpPr txBox="1"/>
      </cdr:nvSpPr>
      <cdr:spPr>
        <a:xfrm xmlns:a="http://schemas.openxmlformats.org/drawingml/2006/main">
          <a:off x="0" y="152400"/>
          <a:ext cx="1295378" cy="398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Age:  </a:t>
          </a:r>
          <a:endParaRPr lang="en-US" sz="1500" b="1" dirty="0">
            <a:solidFill>
              <a:srgbClr val="FFFF00"/>
            </a:solidFill>
          </a:endParaRPr>
        </a:p>
      </cdr:txBody>
    </cdr:sp>
  </cdr:relSizeAnchor>
  <cdr:relSizeAnchor xmlns:cdr="http://schemas.openxmlformats.org/drawingml/2006/chartDrawing">
    <cdr:from>
      <cdr:x>0.22124</cdr:x>
      <cdr:y>0.48438</cdr:y>
    </cdr:from>
    <cdr:to>
      <cdr:x>0.77876</cdr:x>
      <cdr:y>0.75</cdr:y>
    </cdr:to>
    <cdr:sp macro="" textlink="">
      <cdr:nvSpPr>
        <cdr:cNvPr id="3" name="TextBox 2"/>
        <cdr:cNvSpPr txBox="1"/>
      </cdr:nvSpPr>
      <cdr:spPr>
        <a:xfrm xmlns:a="http://schemas.openxmlformats.org/drawingml/2006/main">
          <a:off x="1905000" y="2362200"/>
          <a:ext cx="4800600" cy="1295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7200" b="1" dirty="0">
            <a:solidFill>
              <a:srgbClr val="66FFFF"/>
            </a:solidFill>
          </a:endParaRPr>
        </a:p>
      </cdr:txBody>
    </cdr:sp>
  </cdr:relSizeAnchor>
</c:userShapes>
</file>

<file path=ppt/drawings/drawing30.xml><?xml version="1.0" encoding="utf-8"?>
<c:userShapes xmlns:c="http://schemas.openxmlformats.org/drawingml/2006/chart">
  <cdr:relSizeAnchor xmlns:cdr="http://schemas.openxmlformats.org/drawingml/2006/chartDrawing">
    <cdr:from>
      <cdr:x>0.59735</cdr:x>
      <cdr:y>0.29231</cdr:y>
    </cdr:from>
    <cdr:to>
      <cdr:x>0.78319</cdr:x>
      <cdr:y>0.35134</cdr:y>
    </cdr:to>
    <cdr:sp macro="" textlink="">
      <cdr:nvSpPr>
        <cdr:cNvPr id="2" name="TextBox 2"/>
        <cdr:cNvSpPr txBox="1"/>
      </cdr:nvSpPr>
      <cdr:spPr>
        <a:xfrm xmlns:a="http://schemas.openxmlformats.org/drawingml/2006/main">
          <a:off x="5143500" y="1447800"/>
          <a:ext cx="160020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300" b="1" dirty="0" smtClean="0">
              <a:solidFill>
                <a:srgbClr val="FFFF00"/>
              </a:solidFill>
            </a:rPr>
            <a:t>p = 0.7189</a:t>
          </a:r>
          <a:endParaRPr lang="en-US" sz="1300" b="1" dirty="0">
            <a:solidFill>
              <a:srgbClr val="FFFF00"/>
            </a:solidFill>
          </a:endParaRPr>
        </a:p>
      </cdr:txBody>
    </cdr:sp>
  </cdr:relSizeAnchor>
</c:userShapes>
</file>

<file path=ppt/drawings/drawing31.xml><?xml version="1.0" encoding="utf-8"?>
<c:userShapes xmlns:c="http://schemas.openxmlformats.org/drawingml/2006/chart">
  <cdr:relSizeAnchor xmlns:cdr="http://schemas.openxmlformats.org/drawingml/2006/chartDrawing">
    <cdr:from>
      <cdr:x>0.11504</cdr:x>
      <cdr:y>0.27692</cdr:y>
    </cdr:from>
    <cdr:to>
      <cdr:x>0.85249</cdr:x>
      <cdr:y>0.34359</cdr:y>
    </cdr:to>
    <cdr:sp macro="" textlink="">
      <cdr:nvSpPr>
        <cdr:cNvPr id="2" name="TextBox 1"/>
        <cdr:cNvSpPr txBox="1"/>
      </cdr:nvSpPr>
      <cdr:spPr>
        <a:xfrm xmlns:a="http://schemas.openxmlformats.org/drawingml/2006/main">
          <a:off x="990600" y="1371600"/>
          <a:ext cx="6349887" cy="330209"/>
        </a:xfrm>
        <a:prstGeom xmlns:a="http://schemas.openxmlformats.org/drawingml/2006/main" prst="rect">
          <a:avLst/>
        </a:prstGeom>
        <a:solidFill xmlns:a="http://schemas.openxmlformats.org/drawingml/2006/main">
          <a:schemeClr val="bg2"/>
        </a:solidFill>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300" b="1" dirty="0" smtClean="0">
              <a:solidFill>
                <a:srgbClr val="FFFF00"/>
              </a:solidFill>
            </a:rPr>
            <a:t>No pair-wise comparisons of % with EGF were significant at p &lt; 0.05.</a:t>
          </a:r>
          <a:endParaRPr lang="en-US" sz="1300" b="1" dirty="0">
            <a:solidFill>
              <a:srgbClr val="FFFF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0.11974</cdr:x>
      <cdr:y>0.70769</cdr:y>
    </cdr:from>
    <cdr:to>
      <cdr:x>0.3878</cdr:x>
      <cdr:y>0.81538</cdr:y>
    </cdr:to>
    <cdr:sp macro="" textlink="">
      <cdr:nvSpPr>
        <cdr:cNvPr id="2" name="TextBox 1"/>
        <cdr:cNvSpPr txBox="1"/>
      </cdr:nvSpPr>
      <cdr:spPr>
        <a:xfrm xmlns:a="http://schemas.openxmlformats.org/drawingml/2006/main">
          <a:off x="1076634" y="3505200"/>
          <a:ext cx="2410267" cy="533400"/>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tx1"/>
              </a:solidFill>
            </a:rPr>
            <a:t>Median survival (years): </a:t>
          </a:r>
        </a:p>
        <a:p xmlns:a="http://schemas.openxmlformats.org/drawingml/2006/main">
          <a:pPr algn="l"/>
          <a:r>
            <a:rPr lang="en-US" sz="1400" b="1" dirty="0" smtClean="0">
              <a:solidFill>
                <a:schemeClr val="tx1"/>
              </a:solidFill>
            </a:rPr>
            <a:t>Adult </a:t>
          </a:r>
          <a:r>
            <a:rPr lang="en-US" sz="1400" b="1" dirty="0">
              <a:solidFill>
                <a:schemeClr val="tx1"/>
              </a:solidFill>
            </a:rPr>
            <a:t>= </a:t>
          </a:r>
          <a:r>
            <a:rPr lang="en-US" sz="1400" b="1" dirty="0" smtClean="0">
              <a:solidFill>
                <a:schemeClr val="tx1"/>
              </a:solidFill>
            </a:rPr>
            <a:t>5.6; </a:t>
          </a:r>
          <a:r>
            <a:rPr lang="en-US" sz="1400" b="1" dirty="0">
              <a:solidFill>
                <a:schemeClr val="tx1"/>
              </a:solidFill>
            </a:rPr>
            <a:t>Pediatric = </a:t>
          </a:r>
          <a:r>
            <a:rPr lang="en-US" sz="1400" b="1" dirty="0" smtClean="0">
              <a:solidFill>
                <a:schemeClr val="tx1"/>
              </a:solidFill>
            </a:rPr>
            <a:t>5.3</a:t>
          </a:r>
          <a:endParaRPr lang="en-US" sz="1400" b="1" dirty="0">
            <a:solidFill>
              <a:schemeClr val="tx1"/>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0.11395</cdr:x>
      <cdr:y>0.63492</cdr:y>
    </cdr:from>
    <cdr:to>
      <cdr:x>0.40606</cdr:x>
      <cdr:y>0.83871</cdr:y>
    </cdr:to>
    <cdr:sp macro="" textlink="">
      <cdr:nvSpPr>
        <cdr:cNvPr id="2" name="TextBox 1"/>
        <cdr:cNvSpPr txBox="1"/>
      </cdr:nvSpPr>
      <cdr:spPr>
        <a:xfrm xmlns:a="http://schemas.openxmlformats.org/drawingml/2006/main">
          <a:off x="1024555" y="3048000"/>
          <a:ext cx="2626582" cy="978311"/>
        </a:xfrm>
        <a:prstGeom xmlns:a="http://schemas.openxmlformats.org/drawingml/2006/main" prst="rect">
          <a:avLst/>
        </a:prstGeom>
        <a:solidFill xmlns:a="http://schemas.openxmlformats.org/drawingml/2006/main">
          <a:schemeClr val="bg2"/>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tx1"/>
              </a:solidFill>
            </a:rPr>
            <a:t>Median survival (years): </a:t>
          </a:r>
        </a:p>
        <a:p xmlns:a="http://schemas.openxmlformats.org/drawingml/2006/main">
          <a:pPr algn="l"/>
          <a:r>
            <a:rPr lang="en-US" sz="1400" b="1" dirty="0" smtClean="0">
              <a:solidFill>
                <a:schemeClr val="tx1"/>
              </a:solidFill>
            </a:rPr>
            <a:t>Adult, Single = 4.4; </a:t>
          </a:r>
        </a:p>
        <a:p xmlns:a="http://schemas.openxmlformats.org/drawingml/2006/main">
          <a:pPr algn="l"/>
          <a:r>
            <a:rPr lang="en-US" sz="1400" b="1" dirty="0" smtClean="0">
              <a:solidFill>
                <a:schemeClr val="tx1"/>
              </a:solidFill>
            </a:rPr>
            <a:t>Adult, Bilateral/Double = 7.0; </a:t>
          </a:r>
        </a:p>
        <a:p xmlns:a="http://schemas.openxmlformats.org/drawingml/2006/main">
          <a:pPr algn="l"/>
          <a:r>
            <a:rPr lang="en-US" sz="1400" b="1" dirty="0" smtClean="0">
              <a:solidFill>
                <a:schemeClr val="tx1"/>
              </a:solidFill>
            </a:rPr>
            <a:t>Pediatric = 5.3</a:t>
          </a:r>
          <a:endParaRPr lang="en-US" sz="14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0.11111</cdr:x>
      <cdr:y>0.70968</cdr:y>
    </cdr:from>
    <cdr:to>
      <cdr:x>0.5641</cdr:x>
      <cdr:y>0.82258</cdr:y>
    </cdr:to>
    <cdr:sp macro="" textlink="">
      <cdr:nvSpPr>
        <cdr:cNvPr id="2" name="TextBox 1"/>
        <cdr:cNvSpPr txBox="1"/>
      </cdr:nvSpPr>
      <cdr:spPr>
        <a:xfrm xmlns:a="http://schemas.openxmlformats.org/drawingml/2006/main">
          <a:off x="990601" y="3352800"/>
          <a:ext cx="4038599" cy="533400"/>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tx1"/>
              </a:solidFill>
            </a:rPr>
            <a:t>Median survival (years): </a:t>
          </a:r>
        </a:p>
        <a:p xmlns:a="http://schemas.openxmlformats.org/drawingml/2006/main">
          <a:pPr algn="l"/>
          <a:r>
            <a:rPr lang="en-US" sz="1400" b="1" dirty="0" smtClean="0">
              <a:solidFill>
                <a:schemeClr val="tx1"/>
              </a:solidFill>
            </a:rPr>
            <a:t>Single Lung = 2.2; Bilateral/Double Lung = 5.6</a:t>
          </a:r>
          <a:endParaRPr lang="en-US" sz="1400" b="1" dirty="0">
            <a:solidFill>
              <a:schemeClr val="tx1"/>
            </a:solidFill>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0.11504</cdr:x>
      <cdr:y>0.70769</cdr:y>
    </cdr:from>
    <cdr:to>
      <cdr:x>0.60177</cdr:x>
      <cdr:y>0.81538</cdr:y>
    </cdr:to>
    <cdr:sp macro="" textlink="">
      <cdr:nvSpPr>
        <cdr:cNvPr id="2" name="TextBox 1"/>
        <cdr:cNvSpPr txBox="1"/>
      </cdr:nvSpPr>
      <cdr:spPr>
        <a:xfrm xmlns:a="http://schemas.openxmlformats.org/drawingml/2006/main">
          <a:off x="990600" y="3505200"/>
          <a:ext cx="4191040" cy="533385"/>
        </a:xfrm>
        <a:prstGeom xmlns:a="http://schemas.openxmlformats.org/drawingml/2006/main" prst="rect">
          <a:avLst/>
        </a:prstGeom>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pPr algn="l"/>
          <a:r>
            <a:rPr lang="en-US" sz="1400" b="1" dirty="0" smtClean="0">
              <a:solidFill>
                <a:schemeClr val="tx1"/>
              </a:solidFill>
            </a:rPr>
            <a:t>Median survival (years): </a:t>
          </a:r>
        </a:p>
        <a:p xmlns:a="http://schemas.openxmlformats.org/drawingml/2006/main">
          <a:pPr algn="l"/>
          <a:r>
            <a:rPr lang="en-US" sz="1400" b="1" dirty="0" smtClean="0">
              <a:solidFill>
                <a:schemeClr val="tx1"/>
              </a:solidFill>
            </a:rPr>
            <a:t>Cystic Fibrosis = 5.2; Non-Cystic Fibrosis = 5.3</a:t>
          </a:r>
          <a:endParaRPr lang="en-US" sz="1400" b="1" dirty="0">
            <a:solidFill>
              <a:schemeClr val="tx1"/>
            </a:solidFill>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0.46903</cdr:x>
      <cdr:y>0.59865</cdr:y>
    </cdr:from>
    <cdr:to>
      <cdr:x>0.64602</cdr:x>
      <cdr:y>0.66317</cdr:y>
    </cdr:to>
    <cdr:sp macro="" textlink="">
      <cdr:nvSpPr>
        <cdr:cNvPr id="2" name="TextBox 1"/>
        <cdr:cNvSpPr txBox="1"/>
      </cdr:nvSpPr>
      <cdr:spPr>
        <a:xfrm xmlns:a="http://schemas.openxmlformats.org/drawingml/2006/main">
          <a:off x="4038600" y="2828242"/>
          <a:ext cx="1523991" cy="304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9933FF"/>
              </a:solidFill>
            </a:rPr>
            <a:t>N at risk = 11</a:t>
          </a:r>
          <a:endParaRPr lang="en-US" sz="1400" b="1" dirty="0">
            <a:solidFill>
              <a:srgbClr val="9933FF"/>
            </a:solidFill>
          </a:endParaRPr>
        </a:p>
      </cdr:txBody>
    </cdr:sp>
  </cdr:relSizeAnchor>
  <cdr:relSizeAnchor xmlns:cdr="http://schemas.openxmlformats.org/drawingml/2006/chartDrawing">
    <cdr:from>
      <cdr:x>0.76106</cdr:x>
      <cdr:y>0.59677</cdr:y>
    </cdr:from>
    <cdr:to>
      <cdr:x>0.93805</cdr:x>
      <cdr:y>0.66129</cdr:y>
    </cdr:to>
    <cdr:sp macro="" textlink="">
      <cdr:nvSpPr>
        <cdr:cNvPr id="3" name="TextBox 1"/>
        <cdr:cNvSpPr txBox="1"/>
      </cdr:nvSpPr>
      <cdr:spPr>
        <a:xfrm xmlns:a="http://schemas.openxmlformats.org/drawingml/2006/main">
          <a:off x="6553200" y="2819400"/>
          <a:ext cx="1523990"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0000"/>
              </a:solidFill>
            </a:rPr>
            <a:t>N at risk = 10</a:t>
          </a:r>
          <a:endParaRPr lang="en-US" sz="1400" b="1" dirty="0">
            <a:solidFill>
              <a:srgbClr val="FF0000"/>
            </a:solidFill>
          </a:endParaRPr>
        </a:p>
      </cdr:txBody>
    </cdr:sp>
  </cdr:relSizeAnchor>
  <cdr:relSizeAnchor xmlns:cdr="http://schemas.openxmlformats.org/drawingml/2006/chartDrawing">
    <cdr:from>
      <cdr:x>0.62832</cdr:x>
      <cdr:y>0.5</cdr:y>
    </cdr:from>
    <cdr:to>
      <cdr:x>0.80531</cdr:x>
      <cdr:y>0.56452</cdr:y>
    </cdr:to>
    <cdr:sp macro="" textlink="">
      <cdr:nvSpPr>
        <cdr:cNvPr id="4" name="TextBox 1"/>
        <cdr:cNvSpPr txBox="1"/>
      </cdr:nvSpPr>
      <cdr:spPr>
        <a:xfrm xmlns:a="http://schemas.openxmlformats.org/drawingml/2006/main">
          <a:off x="5410200" y="2362200"/>
          <a:ext cx="1523990" cy="3048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10</a:t>
          </a:r>
          <a:endParaRPr lang="en-US" sz="1400" b="1" dirty="0">
            <a:solidFill>
              <a:srgbClr val="FFFF00"/>
            </a:solidFill>
          </a:endParaRPr>
        </a:p>
      </cdr:txBody>
    </cdr:sp>
  </cdr:relSizeAnchor>
  <cdr:relSizeAnchor xmlns:cdr="http://schemas.openxmlformats.org/drawingml/2006/chartDrawing">
    <cdr:from>
      <cdr:x>0.11017</cdr:x>
      <cdr:y>0.59397</cdr:y>
    </cdr:from>
    <cdr:to>
      <cdr:x>0.35991</cdr:x>
      <cdr:y>0.8358</cdr:y>
    </cdr:to>
    <cdr:sp macro="" textlink="">
      <cdr:nvSpPr>
        <cdr:cNvPr id="5" name="TextBox 4"/>
        <cdr:cNvSpPr txBox="1"/>
      </cdr:nvSpPr>
      <cdr:spPr>
        <a:xfrm xmlns:a="http://schemas.openxmlformats.org/drawingml/2006/main">
          <a:off x="990600" y="2851400"/>
          <a:ext cx="2245540" cy="116093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tx1"/>
              </a:solidFill>
            </a:rPr>
            <a:t>Median survival (years):</a:t>
          </a:r>
          <a:endParaRPr lang="en-US" sz="1400" b="1" dirty="0">
            <a:solidFill>
              <a:schemeClr val="tx1"/>
            </a:solidFill>
          </a:endParaRPr>
        </a:p>
        <a:p xmlns:a="http://schemas.openxmlformats.org/drawingml/2006/main">
          <a:r>
            <a:rPr lang="en-US" sz="1400" b="1" dirty="0">
              <a:solidFill>
                <a:schemeClr val="tx1"/>
              </a:solidFill>
            </a:rPr>
            <a:t>&lt;1 </a:t>
          </a:r>
          <a:r>
            <a:rPr lang="en-US" sz="1400" b="1" dirty="0" smtClean="0">
              <a:solidFill>
                <a:schemeClr val="tx1"/>
              </a:solidFill>
            </a:rPr>
            <a:t>year = 6.4</a:t>
          </a:r>
        </a:p>
        <a:p xmlns:a="http://schemas.openxmlformats.org/drawingml/2006/main">
          <a:r>
            <a:rPr lang="en-US" sz="1400" b="1" dirty="0" smtClean="0">
              <a:solidFill>
                <a:schemeClr val="tx1"/>
              </a:solidFill>
            </a:rPr>
            <a:t>1-5 years = 7.2</a:t>
          </a:r>
        </a:p>
        <a:p xmlns:a="http://schemas.openxmlformats.org/drawingml/2006/main">
          <a:r>
            <a:rPr lang="en-US" sz="1400" b="1" dirty="0" smtClean="0">
              <a:solidFill>
                <a:schemeClr val="tx1"/>
              </a:solidFill>
            </a:rPr>
            <a:t>6-10 years = 6.6</a:t>
          </a:r>
        </a:p>
        <a:p xmlns:a="http://schemas.openxmlformats.org/drawingml/2006/main">
          <a:r>
            <a:rPr lang="en-US" sz="1400" b="1" dirty="0" smtClean="0">
              <a:solidFill>
                <a:schemeClr val="tx1"/>
              </a:solidFill>
            </a:rPr>
            <a:t>11-17 years = 4.8</a:t>
          </a:r>
          <a:endParaRPr lang="en-US" sz="1400" b="1" dirty="0">
            <a:solidFill>
              <a:schemeClr val="tx1"/>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0.72881</cdr:x>
      <cdr:y>0.43467</cdr:y>
    </cdr:from>
    <cdr:to>
      <cdr:x>0.87925</cdr:x>
      <cdr:y>0.49919</cdr:y>
    </cdr:to>
    <cdr:sp macro="" textlink="">
      <cdr:nvSpPr>
        <cdr:cNvPr id="2" name="TextBox 1"/>
        <cdr:cNvSpPr txBox="1"/>
      </cdr:nvSpPr>
      <cdr:spPr>
        <a:xfrm xmlns:a="http://schemas.openxmlformats.org/drawingml/2006/main">
          <a:off x="6553200" y="2053569"/>
          <a:ext cx="1352696" cy="30481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rgbClr val="9933FF"/>
              </a:solidFill>
            </a:rPr>
            <a:t>N at risk = 11</a:t>
          </a:r>
          <a:endParaRPr lang="en-US" sz="1400" b="1" dirty="0">
            <a:solidFill>
              <a:srgbClr val="9933FF"/>
            </a:solidFill>
          </a:endParaRPr>
        </a:p>
      </cdr:txBody>
    </cdr:sp>
  </cdr:relSizeAnchor>
  <cdr:relSizeAnchor xmlns:cdr="http://schemas.openxmlformats.org/drawingml/2006/chartDrawing">
    <cdr:from>
      <cdr:x>0.82203</cdr:x>
      <cdr:y>0.46772</cdr:y>
    </cdr:from>
    <cdr:to>
      <cdr:x>0.97247</cdr:x>
      <cdr:y>0.53224</cdr:y>
    </cdr:to>
    <cdr:sp macro="" textlink="">
      <cdr:nvSpPr>
        <cdr:cNvPr id="3" name="TextBox 1"/>
        <cdr:cNvSpPr txBox="1"/>
      </cdr:nvSpPr>
      <cdr:spPr>
        <a:xfrm xmlns:a="http://schemas.openxmlformats.org/drawingml/2006/main">
          <a:off x="7391400" y="2209695"/>
          <a:ext cx="1352697" cy="3048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0000"/>
              </a:solidFill>
            </a:rPr>
            <a:t>N at risk = 10</a:t>
          </a:r>
          <a:endParaRPr lang="en-US" sz="1400" b="1" dirty="0">
            <a:solidFill>
              <a:srgbClr val="FF0000"/>
            </a:solidFill>
          </a:endParaRPr>
        </a:p>
      </cdr:txBody>
    </cdr:sp>
  </cdr:relSizeAnchor>
  <cdr:relSizeAnchor xmlns:cdr="http://schemas.openxmlformats.org/drawingml/2006/chartDrawing">
    <cdr:from>
      <cdr:x>0.72881</cdr:x>
      <cdr:y>0.37097</cdr:y>
    </cdr:from>
    <cdr:to>
      <cdr:x>0.9058</cdr:x>
      <cdr:y>0.43549</cdr:y>
    </cdr:to>
    <cdr:sp macro="" textlink="">
      <cdr:nvSpPr>
        <cdr:cNvPr id="4" name="TextBox 1"/>
        <cdr:cNvSpPr txBox="1"/>
      </cdr:nvSpPr>
      <cdr:spPr>
        <a:xfrm xmlns:a="http://schemas.openxmlformats.org/drawingml/2006/main">
          <a:off x="6553200" y="1752600"/>
          <a:ext cx="1591423" cy="30481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r"/>
          <a:r>
            <a:rPr lang="en-US" sz="1400" b="1" dirty="0" smtClean="0">
              <a:solidFill>
                <a:srgbClr val="FFFF00"/>
              </a:solidFill>
            </a:rPr>
            <a:t>N at risk =  10</a:t>
          </a:r>
          <a:endParaRPr lang="en-US" sz="1400" b="1" dirty="0">
            <a:solidFill>
              <a:srgbClr val="FFFF00"/>
            </a:solidFill>
          </a:endParaRPr>
        </a:p>
      </cdr:txBody>
    </cdr:sp>
  </cdr:relSizeAnchor>
  <cdr:relSizeAnchor xmlns:cdr="http://schemas.openxmlformats.org/drawingml/2006/chartDrawing">
    <cdr:from>
      <cdr:x>0.10779</cdr:x>
      <cdr:y>0.56892</cdr:y>
    </cdr:from>
    <cdr:to>
      <cdr:x>0.45763</cdr:x>
      <cdr:y>0.82258</cdr:y>
    </cdr:to>
    <cdr:sp macro="" textlink="">
      <cdr:nvSpPr>
        <cdr:cNvPr id="5" name="TextBox 4"/>
        <cdr:cNvSpPr txBox="1"/>
      </cdr:nvSpPr>
      <cdr:spPr>
        <a:xfrm xmlns:a="http://schemas.openxmlformats.org/drawingml/2006/main">
          <a:off x="969241" y="2687829"/>
          <a:ext cx="3145559" cy="1198371"/>
        </a:xfrm>
        <a:prstGeom xmlns:a="http://schemas.openxmlformats.org/drawingml/2006/main" prst="rect">
          <a:avLst/>
        </a:prstGeom>
        <a:solidFill xmlns:a="http://schemas.openxmlformats.org/drawingml/2006/main">
          <a:srgbClr val="000000"/>
        </a:solidFill>
        <a:ln xmlns:a="http://schemas.openxmlformats.org/drawingml/2006/main">
          <a:solidFill>
            <a:srgbClr val="FFFF00"/>
          </a:solidFill>
        </a:ln>
      </cdr:spPr>
      <cdr:txBody>
        <a:bodyPr xmlns:a="http://schemas.openxmlformats.org/drawingml/2006/main" vertOverflow="clip" wrap="square" lIns="45720" rIns="45720" rtlCol="0"/>
        <a:lstStyle xmlns:a="http://schemas.openxmlformats.org/drawingml/2006/main"/>
        <a:p xmlns:a="http://schemas.openxmlformats.org/drawingml/2006/main">
          <a:r>
            <a:rPr lang="en-US" sz="1400" b="1" dirty="0" smtClean="0">
              <a:solidFill>
                <a:schemeClr val="tx1"/>
              </a:solidFill>
            </a:rPr>
            <a:t>Conditional median survival (years):</a:t>
          </a:r>
        </a:p>
        <a:p xmlns:a="http://schemas.openxmlformats.org/drawingml/2006/main">
          <a:r>
            <a:rPr lang="en-US" sz="1400" b="1" dirty="0" smtClean="0">
              <a:solidFill>
                <a:schemeClr val="tx1"/>
              </a:solidFill>
            </a:rPr>
            <a:t>&lt;1 year = 9.2</a:t>
          </a:r>
        </a:p>
        <a:p xmlns:a="http://schemas.openxmlformats.org/drawingml/2006/main">
          <a:r>
            <a:rPr lang="en-US" sz="1400" b="1" dirty="0" smtClean="0">
              <a:solidFill>
                <a:schemeClr val="tx1"/>
              </a:solidFill>
            </a:rPr>
            <a:t>1-5 years =  NA</a:t>
          </a:r>
        </a:p>
        <a:p xmlns:a="http://schemas.openxmlformats.org/drawingml/2006/main">
          <a:r>
            <a:rPr lang="en-US" sz="1400" b="1" dirty="0" smtClean="0">
              <a:solidFill>
                <a:schemeClr val="tx1"/>
              </a:solidFill>
            </a:rPr>
            <a:t>6-10 years = 9.7</a:t>
          </a:r>
        </a:p>
        <a:p xmlns:a="http://schemas.openxmlformats.org/drawingml/2006/main">
          <a:r>
            <a:rPr lang="en-US" sz="1400" b="1" dirty="0" smtClean="0">
              <a:solidFill>
                <a:schemeClr val="tx1"/>
              </a:solidFill>
            </a:rPr>
            <a:t>11-17 years = 7.7</a:t>
          </a:r>
          <a:endParaRPr lang="en-US" sz="1400" b="1"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10/8/2015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a:p>
        </p:txBody>
      </p:sp>
    </p:spTree>
    <p:extLst>
      <p:ext uri="{BB962C8B-B14F-4D97-AF65-F5344CB8AC3E}">
        <p14:creationId xmlns:p14="http://schemas.microsoft.com/office/powerpoint/2010/main" val="99761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a:p>
        </p:txBody>
      </p:sp>
    </p:spTree>
    <p:extLst>
      <p:ext uri="{BB962C8B-B14F-4D97-AF65-F5344CB8AC3E}">
        <p14:creationId xmlns:p14="http://schemas.microsoft.com/office/powerpoint/2010/main" val="24833011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extLst>
      <p:ext uri="{BB962C8B-B14F-4D97-AF65-F5344CB8AC3E}">
        <p14:creationId xmlns:p14="http://schemas.microsoft.com/office/powerpoint/2010/main" val="2105004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117355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extLst>
      <p:ext uri="{BB962C8B-B14F-4D97-AF65-F5344CB8AC3E}">
        <p14:creationId xmlns:p14="http://schemas.microsoft.com/office/powerpoint/2010/main" val="3553904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extLst>
      <p:ext uri="{BB962C8B-B14F-4D97-AF65-F5344CB8AC3E}">
        <p14:creationId xmlns:p14="http://schemas.microsoft.com/office/powerpoint/2010/main" val="79644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extLst>
      <p:ext uri="{BB962C8B-B14F-4D97-AF65-F5344CB8AC3E}">
        <p14:creationId xmlns:p14="http://schemas.microsoft.com/office/powerpoint/2010/main" val="4207941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extLst>
      <p:ext uri="{BB962C8B-B14F-4D97-AF65-F5344CB8AC3E}">
        <p14:creationId xmlns:p14="http://schemas.microsoft.com/office/powerpoint/2010/main" val="3019886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extLst>
      <p:ext uri="{BB962C8B-B14F-4D97-AF65-F5344CB8AC3E}">
        <p14:creationId xmlns:p14="http://schemas.microsoft.com/office/powerpoint/2010/main" val="3109613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extLst>
      <p:ext uri="{BB962C8B-B14F-4D97-AF65-F5344CB8AC3E}">
        <p14:creationId xmlns:p14="http://schemas.microsoft.com/office/powerpoint/2010/main" val="2407644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extLst>
      <p:ext uri="{BB962C8B-B14F-4D97-AF65-F5344CB8AC3E}">
        <p14:creationId xmlns:p14="http://schemas.microsoft.com/office/powerpoint/2010/main" val="3663969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19</a:t>
            </a:fld>
            <a:endParaRPr lang="en-US"/>
          </a:p>
        </p:txBody>
      </p:sp>
    </p:spTree>
    <p:extLst>
      <p:ext uri="{BB962C8B-B14F-4D97-AF65-F5344CB8AC3E}">
        <p14:creationId xmlns:p14="http://schemas.microsoft.com/office/powerpoint/2010/main" val="1551102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a:p>
        </p:txBody>
      </p:sp>
    </p:spTree>
    <p:extLst>
      <p:ext uri="{BB962C8B-B14F-4D97-AF65-F5344CB8AC3E}">
        <p14:creationId xmlns:p14="http://schemas.microsoft.com/office/powerpoint/2010/main" val="8626681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extLst>
      <p:ext uri="{BB962C8B-B14F-4D97-AF65-F5344CB8AC3E}">
        <p14:creationId xmlns:p14="http://schemas.microsoft.com/office/powerpoint/2010/main" val="3520106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extLst>
      <p:ext uri="{BB962C8B-B14F-4D97-AF65-F5344CB8AC3E}">
        <p14:creationId xmlns:p14="http://schemas.microsoft.com/office/powerpoint/2010/main" val="2030230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extLst>
      <p:ext uri="{BB962C8B-B14F-4D97-AF65-F5344CB8AC3E}">
        <p14:creationId xmlns:p14="http://schemas.microsoft.com/office/powerpoint/2010/main" val="1121235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23</a:t>
            </a:fld>
            <a:endParaRPr lang="en-US"/>
          </a:p>
        </p:txBody>
      </p:sp>
    </p:spTree>
    <p:extLst>
      <p:ext uri="{BB962C8B-B14F-4D97-AF65-F5344CB8AC3E}">
        <p14:creationId xmlns:p14="http://schemas.microsoft.com/office/powerpoint/2010/main" val="3571418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extLst>
      <p:ext uri="{BB962C8B-B14F-4D97-AF65-F5344CB8AC3E}">
        <p14:creationId xmlns:p14="http://schemas.microsoft.com/office/powerpoint/2010/main" val="1287217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 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extLst>
      <p:ext uri="{BB962C8B-B14F-4D97-AF65-F5344CB8AC3E}">
        <p14:creationId xmlns:p14="http://schemas.microsoft.com/office/powerpoint/2010/main" val="8135560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extLst>
      <p:ext uri="{BB962C8B-B14F-4D97-AF65-F5344CB8AC3E}">
        <p14:creationId xmlns:p14="http://schemas.microsoft.com/office/powerpoint/2010/main" val="2423867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extLst>
      <p:ext uri="{BB962C8B-B14F-4D97-AF65-F5344CB8AC3E}">
        <p14:creationId xmlns:p14="http://schemas.microsoft.com/office/powerpoint/2010/main" val="722935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extLst>
      <p:ext uri="{BB962C8B-B14F-4D97-AF65-F5344CB8AC3E}">
        <p14:creationId xmlns:p14="http://schemas.microsoft.com/office/powerpoint/2010/main" val="1648483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extLst>
      <p:ext uri="{BB962C8B-B14F-4D97-AF65-F5344CB8AC3E}">
        <p14:creationId xmlns:p14="http://schemas.microsoft.com/office/powerpoint/2010/main" val="639444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a:p>
        </p:txBody>
      </p:sp>
    </p:spTree>
    <p:extLst>
      <p:ext uri="{BB962C8B-B14F-4D97-AF65-F5344CB8AC3E}">
        <p14:creationId xmlns:p14="http://schemas.microsoft.com/office/powerpoint/2010/main" val="1421212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retransplants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extLst>
      <p:ext uri="{BB962C8B-B14F-4D97-AF65-F5344CB8AC3E}">
        <p14:creationId xmlns:p14="http://schemas.microsoft.com/office/powerpoint/2010/main" val="2948724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2008 and June 2014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extLst>
      <p:ext uri="{BB962C8B-B14F-4D97-AF65-F5344CB8AC3E}">
        <p14:creationId xmlns:p14="http://schemas.microsoft.com/office/powerpoint/2010/main" val="3766255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2008 and June 2014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a:p>
        </p:txBody>
      </p:sp>
    </p:spTree>
    <p:extLst>
      <p:ext uri="{BB962C8B-B14F-4D97-AF65-F5344CB8AC3E}">
        <p14:creationId xmlns:p14="http://schemas.microsoft.com/office/powerpoint/2010/main" val="3380069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between discharge and 1 year, between the 1-year and 3-year follow-up, and between the 3-year and 5-year follow-up, respectively.  Because all follow-ups between 2008 and June 2014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extLst>
      <p:ext uri="{BB962C8B-B14F-4D97-AF65-F5344CB8AC3E}">
        <p14:creationId xmlns:p14="http://schemas.microsoft.com/office/powerpoint/2010/main" val="533613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34</a:t>
            </a:fld>
            <a:endParaRPr lang="en-US"/>
          </a:p>
        </p:txBody>
      </p:sp>
    </p:spTree>
    <p:extLst>
      <p:ext uri="{BB962C8B-B14F-4D97-AF65-F5344CB8AC3E}">
        <p14:creationId xmlns:p14="http://schemas.microsoft.com/office/powerpoint/2010/main" val="11800099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extLst>
      <p:ext uri="{BB962C8B-B14F-4D97-AF65-F5344CB8AC3E}">
        <p14:creationId xmlns:p14="http://schemas.microsoft.com/office/powerpoint/2010/main" val="1885221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extLst>
      <p:ext uri="{BB962C8B-B14F-4D97-AF65-F5344CB8AC3E}">
        <p14:creationId xmlns:p14="http://schemas.microsoft.com/office/powerpoint/2010/main" val="41082192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extLst>
      <p:ext uri="{BB962C8B-B14F-4D97-AF65-F5344CB8AC3E}">
        <p14:creationId xmlns:p14="http://schemas.microsoft.com/office/powerpoint/2010/main" val="2184004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2008 and June 2014 were included.  Therefore, this figure does not represent changes in practice between the 1-year follow-up and 5-year follow-up on a cohort of patients.  The patients in the 1-year tabulation are not the same patients as in the 5-year tabulation.</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extLst>
      <p:ext uri="{BB962C8B-B14F-4D97-AF65-F5344CB8AC3E}">
        <p14:creationId xmlns:p14="http://schemas.microsoft.com/office/powerpoint/2010/main" val="3258406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2008 and June 2014 were included.  Therefore, this figure does not represent changes in practice between the 1-year follow-up and 5-year follow-up on a cohort of patients.  The patients in the 1-year tabulation are not the same patients as in the 5-year tabulation.</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p14="http://schemas.microsoft.com/office/powerpoint/2010/main" val="1645957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extLst>
      <p:ext uri="{BB962C8B-B14F-4D97-AF65-F5344CB8AC3E}">
        <p14:creationId xmlns:p14="http://schemas.microsoft.com/office/powerpoint/2010/main" val="19489296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2008 and June 2014 were included.  Therefore, this figure does not represent changes in practice between the 1-year follow-up and 5-year follow-up on a cohort of patients.  The patients in the 1-year tabulation are not the same patients as in the 5-year tabulation.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p14="http://schemas.microsoft.com/office/powerpoint/2010/main" val="14310596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41</a:t>
            </a:fld>
            <a:endParaRPr lang="en-US"/>
          </a:p>
        </p:txBody>
      </p:sp>
    </p:spTree>
    <p:extLst>
      <p:ext uri="{BB962C8B-B14F-4D97-AF65-F5344CB8AC3E}">
        <p14:creationId xmlns:p14="http://schemas.microsoft.com/office/powerpoint/2010/main" val="24207462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7 years following transplantation. The percentages are based on patients with known responses. To reduce bias, only patients with responses reported on every follow-up through the 5-year annual (or 7-year annual) follow-up were included in the 5-year (or 7-year)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extLst>
      <p:ext uri="{BB962C8B-B14F-4D97-AF65-F5344CB8AC3E}">
        <p14:creationId xmlns:p14="http://schemas.microsoft.com/office/powerpoint/2010/main" val="1369696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extLst>
      <p:ext uri="{BB962C8B-B14F-4D97-AF65-F5344CB8AC3E}">
        <p14:creationId xmlns:p14="http://schemas.microsoft.com/office/powerpoint/2010/main" val="21551952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Because the outcomes are reported to be unknown at different rates the number with known responses for each outcome are also provided.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44</a:t>
            </a:fld>
            <a:endParaRPr lang="en-US"/>
          </a:p>
        </p:txBody>
      </p:sp>
    </p:spTree>
    <p:extLst>
      <p:ext uri="{BB962C8B-B14F-4D97-AF65-F5344CB8AC3E}">
        <p14:creationId xmlns:p14="http://schemas.microsoft.com/office/powerpoint/2010/main" val="4008541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a:t>
            </a:r>
          </a:p>
          <a:p>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extLst>
      <p:ext uri="{BB962C8B-B14F-4D97-AF65-F5344CB8AC3E}">
        <p14:creationId xmlns:p14="http://schemas.microsoft.com/office/powerpoint/2010/main" val="30437545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a:t>
            </a:r>
          </a:p>
          <a:p>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bronchiolitis obliterans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a:p>
        </p:txBody>
      </p:sp>
    </p:spTree>
    <p:extLst>
      <p:ext uri="{BB962C8B-B14F-4D97-AF65-F5344CB8AC3E}">
        <p14:creationId xmlns:p14="http://schemas.microsoft.com/office/powerpoint/2010/main" val="38723745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bronchiolitis obliterans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extLst>
      <p:ext uri="{BB962C8B-B14F-4D97-AF65-F5344CB8AC3E}">
        <p14:creationId xmlns:p14="http://schemas.microsoft.com/office/powerpoint/2010/main" val="2033486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Freedom from bronchiolitis obliterans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extLst>
      <p:ext uri="{BB962C8B-B14F-4D97-AF65-F5344CB8AC3E}">
        <p14:creationId xmlns:p14="http://schemas.microsoft.com/office/powerpoint/2010/main" val="8193505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bronchiolitis obliterans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extLst>
      <p:ext uri="{BB962C8B-B14F-4D97-AF65-F5344CB8AC3E}">
        <p14:creationId xmlns:p14="http://schemas.microsoft.com/office/powerpoint/2010/main" val="574046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extLst>
      <p:ext uri="{BB962C8B-B14F-4D97-AF65-F5344CB8AC3E}">
        <p14:creationId xmlns:p14="http://schemas.microsoft.com/office/powerpoint/2010/main" val="37124696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extLst>
      <p:ext uri="{BB962C8B-B14F-4D97-AF65-F5344CB8AC3E}">
        <p14:creationId xmlns:p14="http://schemas.microsoft.com/office/powerpoint/2010/main" val="3836371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severe renal dysfunction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51</a:t>
            </a:fld>
            <a:endParaRPr lang="en-US"/>
          </a:p>
        </p:txBody>
      </p:sp>
    </p:spTree>
    <p:extLst>
      <p:ext uri="{BB962C8B-B14F-4D97-AF65-F5344CB8AC3E}">
        <p14:creationId xmlns:p14="http://schemas.microsoft.com/office/powerpoint/2010/main" val="16047504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within 5 years and within 7 years following transplantation. The percentages are based on patients with known responses.  To reduce bias, only patients with responses reported on every follow-up through the 5-year (or 7-year) annual follow-up were included in the “5-Year Survivors” (or “7-Year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extLst>
      <p:ext uri="{BB962C8B-B14F-4D97-AF65-F5344CB8AC3E}">
        <p14:creationId xmlns:p14="http://schemas.microsoft.com/office/powerpoint/2010/main" val="26893437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extLst>
      <p:ext uri="{BB962C8B-B14F-4D97-AF65-F5344CB8AC3E}">
        <p14:creationId xmlns:p14="http://schemas.microsoft.com/office/powerpoint/2010/main" val="29261735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Freedom from malignancy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extLst>
      <p:ext uri="{BB962C8B-B14F-4D97-AF65-F5344CB8AC3E}">
        <p14:creationId xmlns:p14="http://schemas.microsoft.com/office/powerpoint/2010/main" val="17528060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Freedom from malignancy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malignancy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extLst>
      <p:ext uri="{BB962C8B-B14F-4D97-AF65-F5344CB8AC3E}">
        <p14:creationId xmlns:p14="http://schemas.microsoft.com/office/powerpoint/2010/main" val="134629024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extLst>
      <p:ext uri="{BB962C8B-B14F-4D97-AF65-F5344CB8AC3E}">
        <p14:creationId xmlns:p14="http://schemas.microsoft.com/office/powerpoint/2010/main" val="39418273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extLst>
      <p:ext uri="{BB962C8B-B14F-4D97-AF65-F5344CB8AC3E}">
        <p14:creationId xmlns:p14="http://schemas.microsoft.com/office/powerpoint/2010/main" val="17121238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a:t>
            </a:r>
            <a:r>
              <a:rPr lang="en-US" sz="1200" kern="1200" smtClean="0">
                <a:solidFill>
                  <a:schemeClr val="tx1"/>
                </a:solidFill>
                <a:latin typeface="+mn-lt"/>
                <a:ea typeface="+mn-ea"/>
                <a:cs typeface="+mn-cs"/>
              </a:rPr>
              <a:t>tabulation.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extLst>
      <p:ext uri="{BB962C8B-B14F-4D97-AF65-F5344CB8AC3E}">
        <p14:creationId xmlns:p14="http://schemas.microsoft.com/office/powerpoint/2010/main" val="3372403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59</a:t>
            </a:fld>
            <a:endParaRPr lang="en-US"/>
          </a:p>
        </p:txBody>
      </p:sp>
    </p:spTree>
    <p:extLst>
      <p:ext uri="{BB962C8B-B14F-4D97-AF65-F5344CB8AC3E}">
        <p14:creationId xmlns:p14="http://schemas.microsoft.com/office/powerpoint/2010/main" val="136341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extLst>
      <p:ext uri="{BB962C8B-B14F-4D97-AF65-F5344CB8AC3E}">
        <p14:creationId xmlns:p14="http://schemas.microsoft.com/office/powerpoint/2010/main" val="148970688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extLst>
      <p:ext uri="{BB962C8B-B14F-4D97-AF65-F5344CB8AC3E}">
        <p14:creationId xmlns:p14="http://schemas.microsoft.com/office/powerpoint/2010/main" val="10437844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extLst>
      <p:ext uri="{BB962C8B-B14F-4D97-AF65-F5344CB8AC3E}">
        <p14:creationId xmlns:p14="http://schemas.microsoft.com/office/powerpoint/2010/main" val="381804773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extLst>
      <p:ext uri="{BB962C8B-B14F-4D97-AF65-F5344CB8AC3E}">
        <p14:creationId xmlns:p14="http://schemas.microsoft.com/office/powerpoint/2010/main" val="203221911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63</a:t>
            </a:fld>
            <a:endParaRPr lang="en-US"/>
          </a:p>
        </p:txBody>
      </p:sp>
    </p:spTree>
    <p:extLst>
      <p:ext uri="{BB962C8B-B14F-4D97-AF65-F5344CB8AC3E}">
        <p14:creationId xmlns:p14="http://schemas.microsoft.com/office/powerpoint/2010/main" val="37498544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64</a:t>
            </a:fld>
            <a:endParaRPr lang="en-US"/>
          </a:p>
        </p:txBody>
      </p:sp>
    </p:spTree>
    <p:extLst>
      <p:ext uri="{BB962C8B-B14F-4D97-AF65-F5344CB8AC3E}">
        <p14:creationId xmlns:p14="http://schemas.microsoft.com/office/powerpoint/2010/main" val="680461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extLst>
      <p:ext uri="{BB962C8B-B14F-4D97-AF65-F5344CB8AC3E}">
        <p14:creationId xmlns:p14="http://schemas.microsoft.com/office/powerpoint/2010/main" val="15762129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extLst>
      <p:ext uri="{BB962C8B-B14F-4D97-AF65-F5344CB8AC3E}">
        <p14:creationId xmlns:p14="http://schemas.microsoft.com/office/powerpoint/2010/main" val="685859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extLst>
      <p:ext uri="{BB962C8B-B14F-4D97-AF65-F5344CB8AC3E}">
        <p14:creationId xmlns:p14="http://schemas.microsoft.com/office/powerpoint/2010/main" val="20861200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dirty="0"/>
          </a:p>
        </p:txBody>
      </p:sp>
      <p:sp>
        <p:nvSpPr>
          <p:cNvPr id="4" name="Slide Number Placeholder 3"/>
          <p:cNvSpPr>
            <a:spLocks noGrp="1"/>
          </p:cNvSpPr>
          <p:nvPr>
            <p:ph type="sldNum" sz="quarter" idx="10"/>
          </p:nvPr>
        </p:nvSpPr>
        <p:spPr/>
        <p:txBody>
          <a:bodyPr/>
          <a:lstStyle/>
          <a:p>
            <a:fld id="{88FBB1FB-AC70-4579-BA4D-6720E6A05D35}" type="slidenum">
              <a:rPr lang="en-US" smtClean="0"/>
              <a:pPr/>
              <a:t>68</a:t>
            </a:fld>
            <a:endParaRPr lang="en-US"/>
          </a:p>
        </p:txBody>
      </p:sp>
    </p:spTree>
    <p:extLst>
      <p:ext uri="{BB962C8B-B14F-4D97-AF65-F5344CB8AC3E}">
        <p14:creationId xmlns:p14="http://schemas.microsoft.com/office/powerpoint/2010/main" val="421255942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10 years.  Continuous factors were fit using a restricted cubic spline.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Analyses were limited to transplants having essentially complete information regarding risk factors.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extLst>
      <p:ext uri="{BB962C8B-B14F-4D97-AF65-F5344CB8AC3E}">
        <p14:creationId xmlns:p14="http://schemas.microsoft.com/office/powerpoint/2010/main" val="2174520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extLst>
      <p:ext uri="{BB962C8B-B14F-4D97-AF65-F5344CB8AC3E}">
        <p14:creationId xmlns:p14="http://schemas.microsoft.com/office/powerpoint/2010/main" val="34641106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71</a:t>
            </a:fld>
            <a:endParaRPr lang="en-US" dirty="0"/>
          </a:p>
        </p:txBody>
      </p:sp>
    </p:spTree>
    <p:extLst>
      <p:ext uri="{BB962C8B-B14F-4D97-AF65-F5344CB8AC3E}">
        <p14:creationId xmlns:p14="http://schemas.microsoft.com/office/powerpoint/2010/main" val="15362575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72</a:t>
            </a:fld>
            <a:endParaRPr lang="en-US" dirty="0"/>
          </a:p>
        </p:txBody>
      </p:sp>
    </p:spTree>
    <p:extLst>
      <p:ext uri="{BB962C8B-B14F-4D97-AF65-F5344CB8AC3E}">
        <p14:creationId xmlns:p14="http://schemas.microsoft.com/office/powerpoint/2010/main" val="84306648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dirty="0"/>
          </a:p>
        </p:txBody>
      </p:sp>
    </p:spTree>
    <p:extLst>
      <p:ext uri="{BB962C8B-B14F-4D97-AF65-F5344CB8AC3E}">
        <p14:creationId xmlns:p14="http://schemas.microsoft.com/office/powerpoint/2010/main" val="40168350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dirty="0"/>
          </a:p>
        </p:txBody>
      </p:sp>
    </p:spTree>
    <p:extLst>
      <p:ext uri="{BB962C8B-B14F-4D97-AF65-F5344CB8AC3E}">
        <p14:creationId xmlns:p14="http://schemas.microsoft.com/office/powerpoint/2010/main" val="258689000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75</a:t>
            </a:fld>
            <a:endParaRPr lang="en-US" dirty="0"/>
          </a:p>
        </p:txBody>
      </p:sp>
    </p:spTree>
    <p:extLst>
      <p:ext uri="{BB962C8B-B14F-4D97-AF65-F5344CB8AC3E}">
        <p14:creationId xmlns:p14="http://schemas.microsoft.com/office/powerpoint/2010/main" val="5405579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76</a:t>
            </a:fld>
            <a:endParaRPr lang="en-US" dirty="0"/>
          </a:p>
        </p:txBody>
      </p:sp>
    </p:spTree>
    <p:extLst>
      <p:ext uri="{BB962C8B-B14F-4D97-AF65-F5344CB8AC3E}">
        <p14:creationId xmlns:p14="http://schemas.microsoft.com/office/powerpoint/2010/main" val="227089803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dirty="0"/>
          </a:p>
        </p:txBody>
      </p:sp>
    </p:spTree>
    <p:extLst>
      <p:ext uri="{BB962C8B-B14F-4D97-AF65-F5344CB8AC3E}">
        <p14:creationId xmlns:p14="http://schemas.microsoft.com/office/powerpoint/2010/main" val="78374150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78</a:t>
            </a:fld>
            <a:endParaRPr lang="en-US" dirty="0"/>
          </a:p>
        </p:txBody>
      </p:sp>
    </p:spTree>
    <p:extLst>
      <p:ext uri="{BB962C8B-B14F-4D97-AF65-F5344CB8AC3E}">
        <p14:creationId xmlns:p14="http://schemas.microsoft.com/office/powerpoint/2010/main" val="33203761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79</a:t>
            </a:fld>
            <a:endParaRPr lang="en-US" dirty="0"/>
          </a:p>
        </p:txBody>
      </p:sp>
    </p:spTree>
    <p:extLst>
      <p:ext uri="{BB962C8B-B14F-4D97-AF65-F5344CB8AC3E}">
        <p14:creationId xmlns:p14="http://schemas.microsoft.com/office/powerpoint/2010/main" val="138859404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80</a:t>
            </a:fld>
            <a:endParaRPr lang="en-US" dirty="0"/>
          </a:p>
        </p:txBody>
      </p:sp>
    </p:spTree>
    <p:extLst>
      <p:ext uri="{BB962C8B-B14F-4D97-AF65-F5344CB8AC3E}">
        <p14:creationId xmlns:p14="http://schemas.microsoft.com/office/powerpoint/2010/main" val="2980412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extLst>
      <p:ext uri="{BB962C8B-B14F-4D97-AF65-F5344CB8AC3E}">
        <p14:creationId xmlns:p14="http://schemas.microsoft.com/office/powerpoint/2010/main" val="24549047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81</a:t>
            </a:fld>
            <a:endParaRPr lang="en-US" dirty="0"/>
          </a:p>
        </p:txBody>
      </p:sp>
    </p:spTree>
    <p:extLst>
      <p:ext uri="{BB962C8B-B14F-4D97-AF65-F5344CB8AC3E}">
        <p14:creationId xmlns:p14="http://schemas.microsoft.com/office/powerpoint/2010/main" val="32390068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Percentage with EGF was computed using a competing-risks extension of the Kaplan-Meier method.</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Comparisons were made using </a:t>
            </a:r>
            <a:r>
              <a:rPr lang="en-US" sz="1200" kern="1200" dirty="0" smtClean="0">
                <a:solidFill>
                  <a:schemeClr val="tx1"/>
                </a:solidFill>
                <a:effectLst/>
                <a:latin typeface="+mn-lt"/>
                <a:ea typeface="+mn-ea"/>
                <a:cs typeface="+mn-cs"/>
              </a:rPr>
              <a:t>Fisher's exact test</a:t>
            </a:r>
            <a:r>
              <a:rPr lang="en-US" sz="1200" kern="120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Adjustments for multiple comparisons were done using Bonferroni method.</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82</a:t>
            </a:fld>
            <a:endParaRPr lang="en-US" dirty="0"/>
          </a:p>
        </p:txBody>
      </p:sp>
    </p:spTree>
    <p:extLst>
      <p:ext uri="{BB962C8B-B14F-4D97-AF65-F5344CB8AC3E}">
        <p14:creationId xmlns:p14="http://schemas.microsoft.com/office/powerpoint/2010/main" val="34514297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83</a:t>
            </a:fld>
            <a:endParaRPr lang="en-US" dirty="0"/>
          </a:p>
        </p:txBody>
      </p:sp>
    </p:spTree>
    <p:extLst>
      <p:ext uri="{BB962C8B-B14F-4D97-AF65-F5344CB8AC3E}">
        <p14:creationId xmlns:p14="http://schemas.microsoft.com/office/powerpoint/2010/main" val="57778044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84</a:t>
            </a:fld>
            <a:endParaRPr lang="en-US" dirty="0"/>
          </a:p>
        </p:txBody>
      </p:sp>
    </p:spTree>
    <p:extLst>
      <p:ext uri="{BB962C8B-B14F-4D97-AF65-F5344CB8AC3E}">
        <p14:creationId xmlns:p14="http://schemas.microsoft.com/office/powerpoint/2010/main" val="6911313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Incidence was computed using a competing-risks extension of the Kaplan-Meier method.</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85</a:t>
            </a:fld>
            <a:endParaRPr lang="en-US" dirty="0"/>
          </a:p>
        </p:txBody>
      </p:sp>
    </p:spTree>
    <p:extLst>
      <p:ext uri="{BB962C8B-B14F-4D97-AF65-F5344CB8AC3E}">
        <p14:creationId xmlns:p14="http://schemas.microsoft.com/office/powerpoint/2010/main" val="295659945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Only transplants with known EGF status are included in the tabulation. </a:t>
            </a:r>
            <a:r>
              <a:rPr lang="en-US" sz="1200" kern="1200" smtClean="0">
                <a:solidFill>
                  <a:schemeClr val="tx1"/>
                </a:solidFill>
                <a:latin typeface="+mn-lt"/>
                <a:ea typeface="+mn-ea"/>
                <a:cs typeface="+mn-cs"/>
              </a:rPr>
              <a:t>Percentage with EGF was computed using a competing-risks extension of the Kaplan-Meier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86</a:t>
            </a:fld>
            <a:endParaRPr lang="en-US"/>
          </a:p>
        </p:txBody>
      </p:sp>
    </p:spTree>
    <p:extLst>
      <p:ext uri="{BB962C8B-B14F-4D97-AF65-F5344CB8AC3E}">
        <p14:creationId xmlns:p14="http://schemas.microsoft.com/office/powerpoint/2010/main" val="2352403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extLst>
      <p:ext uri="{BB962C8B-B14F-4D97-AF65-F5344CB8AC3E}">
        <p14:creationId xmlns:p14="http://schemas.microsoft.com/office/powerpoint/2010/main" val="2267064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300998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1598002"/>
              </p:ext>
            </p:extLst>
          </p:nvPr>
        </p:nvGraphicFramePr>
        <p:xfrm>
          <a:off x="0" y="1066800"/>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 y="5638800"/>
            <a:ext cx="8763000" cy="430887"/>
          </a:xfrm>
          <a:prstGeom prst="rect">
            <a:avLst/>
          </a:prstGeom>
          <a:noFill/>
        </p:spPr>
        <p:txBody>
          <a:bodyPr wrap="square" rtlCol="0">
            <a:spAutoFit/>
          </a:bodyPr>
          <a:lstStyle/>
          <a:p>
            <a:r>
              <a:rPr lang="en-US" sz="1100" b="1" dirty="0" smtClean="0">
                <a:solidFill>
                  <a:srgbClr val="FFFF00"/>
                </a:solidFill>
              </a:rPr>
              <a:t>NOTE: This figure includes only the pediatric lung transplants that are reported to the ISHLT Transplant Registry. Therefore, these numbers should not be interpreted as the rate of change in pediatric lung procedures performed worldwide.</a:t>
            </a:r>
          </a:p>
        </p:txBody>
      </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Lung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6" name="Rectangle 8"/>
          <p:cNvSpPr>
            <a:spLocks noChangeArrowheads="1"/>
          </p:cNvSpPr>
          <p:nvPr/>
        </p:nvSpPr>
        <p:spPr bwMode="auto">
          <a:xfrm>
            <a:off x="1066800" y="6553200"/>
            <a:ext cx="184150" cy="304800"/>
          </a:xfrm>
          <a:prstGeom prst="rect">
            <a:avLst/>
          </a:prstGeom>
          <a:noFill/>
          <a:ln w="12700" algn="ctr">
            <a:noFill/>
            <a:miter lim="800000"/>
            <a:headEnd/>
            <a:tailEnd/>
          </a:ln>
        </p:spPr>
        <p:txBody>
          <a:bodyPr wrap="none" anchor="ctr">
            <a:spAutoFit/>
          </a:bodyPr>
          <a:lstStyle/>
          <a:p>
            <a:endParaRPr lang="en-US" sz="1400" dirty="0">
              <a:solidFill>
                <a:srgbClr val="FFFF00"/>
              </a:solidFill>
            </a:endParaRPr>
          </a:p>
        </p:txBody>
      </p:sp>
      <p:sp>
        <p:nvSpPr>
          <p:cNvPr id="8197" name="Text Box 14"/>
          <p:cNvSpPr txBox="1">
            <a:spLocks noChangeArrowheads="1"/>
          </p:cNvSpPr>
          <p:nvPr/>
        </p:nvSpPr>
        <p:spPr bwMode="auto">
          <a:xfrm>
            <a:off x="5334000" y="6179342"/>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11" name="Chart 10"/>
          <p:cNvGraphicFramePr/>
          <p:nvPr>
            <p:extLst>
              <p:ext uri="{D42A27DB-BD31-4B8C-83A1-F6EECF244321}">
                <p14:modId xmlns:p14="http://schemas.microsoft.com/office/powerpoint/2010/main" val="1902750314"/>
              </p:ext>
            </p:extLst>
          </p:nvPr>
        </p:nvGraphicFramePr>
        <p:xfrm>
          <a:off x="152400" y="1066800"/>
          <a:ext cx="8839200" cy="50799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88409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52400"/>
            <a:ext cx="9143998" cy="1143000"/>
          </a:xfrm>
        </p:spPr>
        <p:txBody>
          <a:bodyPr/>
          <a:lstStyle/>
          <a:p>
            <a:r>
              <a:rPr lang="en-US" sz="2600" dirty="0" smtClean="0"/>
              <a:t>Pediatric Lung Transplants</a:t>
            </a:r>
            <a:r>
              <a:rPr lang="en-US" sz="2800" dirty="0" smtClean="0"/>
              <a:t/>
            </a:r>
            <a:br>
              <a:rPr lang="en-US" sz="2800" dirty="0" smtClean="0"/>
            </a:br>
            <a:r>
              <a:rPr lang="en-US" sz="2400" dirty="0" smtClean="0"/>
              <a:t>Number of Centers Reporting Transplants by Location</a:t>
            </a:r>
            <a:br>
              <a:rPr lang="en-US" sz="2400" dirty="0" smtClean="0"/>
            </a:br>
            <a:r>
              <a:rPr lang="en-US" sz="2000" dirty="0" smtClean="0"/>
              <a:t>(Transplants: January 1986 – December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1438310"/>
              </p:ext>
            </p:extLst>
          </p:nvPr>
        </p:nvGraphicFramePr>
        <p:xfrm>
          <a:off x="76200" y="12954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Number of Centers Reporting Transplants</a:t>
            </a:r>
            <a:br>
              <a:rPr lang="en-US" sz="2400" dirty="0" smtClean="0"/>
            </a:br>
            <a:r>
              <a:rPr lang="en-US" sz="2400" dirty="0" smtClean="0"/>
              <a:t>by Pediatric Center Volume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3356749"/>
              </p:ext>
            </p:extLst>
          </p:nvPr>
        </p:nvGraphicFramePr>
        <p:xfrm>
          <a:off x="0" y="1143000"/>
          <a:ext cx="8991600" cy="500379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Number of Transplants by Pediatric Center Volume</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113861"/>
              </p:ext>
            </p:extLst>
          </p:nvPr>
        </p:nvGraphicFramePr>
        <p:xfrm>
          <a:off x="76200" y="1143000"/>
          <a:ext cx="8915400" cy="5025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14400"/>
          </a:xfrm>
        </p:spPr>
        <p:txBody>
          <a:bodyPr/>
          <a:lstStyle/>
          <a:p>
            <a:r>
              <a:rPr lang="en-US" sz="2600" dirty="0" smtClean="0"/>
              <a:t>Pediatric Lung Transplants</a:t>
            </a:r>
            <a:r>
              <a:rPr lang="en-US" sz="2400" dirty="0" smtClean="0"/>
              <a:t/>
            </a:r>
            <a:br>
              <a:rPr lang="en-US" sz="2400" dirty="0" smtClean="0"/>
            </a:br>
            <a:r>
              <a:rPr lang="en-US" sz="2400" dirty="0" smtClean="0"/>
              <a:t>Indications by Age Group </a:t>
            </a:r>
            <a:r>
              <a:rPr lang="en-US" sz="2000" dirty="0" smtClean="0"/>
              <a:t>(Transplants: January 2000 – June 2014)</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559367079"/>
              </p:ext>
            </p:extLst>
          </p:nvPr>
        </p:nvGraphicFramePr>
        <p:xfrm>
          <a:off x="381000" y="1142995"/>
          <a:ext cx="8458206" cy="4876807"/>
        </p:xfrm>
        <a:graphic>
          <a:graphicData uri="http://schemas.openxmlformats.org/drawingml/2006/table">
            <a:tbl>
              <a:tblPr bandRow="1">
                <a:tableStyleId>{5C22544A-7EE6-4342-B048-85BDC9FD1C3A}</a:tableStyleId>
              </a:tblPr>
              <a:tblGrid>
                <a:gridCol w="3657600"/>
                <a:gridCol w="533400"/>
                <a:gridCol w="495306"/>
                <a:gridCol w="628650"/>
                <a:gridCol w="628650"/>
                <a:gridCol w="628650"/>
                <a:gridCol w="628650"/>
                <a:gridCol w="628650"/>
                <a:gridCol w="628650"/>
              </a:tblGrid>
              <a:tr h="286871">
                <a:tc>
                  <a:txBody>
                    <a:bodyPr/>
                    <a:lstStyle/>
                    <a:p>
                      <a:pPr rtl="0" fontAlgn="t"/>
                      <a:r>
                        <a:rPr lang="en-US" sz="1350" b="1" dirty="0">
                          <a:solidFill>
                            <a:srgbClr val="FFFF00"/>
                          </a:solidFill>
                        </a:rPr>
                        <a:t>Diagnosis</a:t>
                      </a:r>
                      <a:endParaRPr lang="en-US" sz="1350" dirty="0">
                        <a:solidFill>
                          <a:srgbClr val="FFFF00"/>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&lt; 1 Year</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1-5 Years</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6-10 Years</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11-17 Years</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Cystic Fibrosis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5.7%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99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50.5%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726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69.1%</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Idiopathic Pulmonary Arterial Hypertension</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13.0%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21.8%</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10.2%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83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7.9%</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smtClean="0">
                          <a:solidFill>
                            <a:schemeClr val="tx1"/>
                          </a:solidFill>
                          <a:cs typeface="Arial"/>
                        </a:rPr>
                        <a:t>Retransplant</a:t>
                      </a:r>
                      <a:r>
                        <a:rPr lang="en-US" sz="1350" b="1" dirty="0">
                          <a:solidFill>
                            <a:schemeClr val="tx1"/>
                          </a:solidFill>
                          <a:cs typeface="Arial"/>
                        </a:rPr>
                        <a:t>: Obliterative Bronchiolitis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4.6%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3.1%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33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3.1%</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Congenital Heart Disease</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14.8%</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8.0%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0.8%</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Idiopathic Pulmonary </a:t>
                      </a:r>
                      <a:r>
                        <a:rPr lang="en-US" sz="1350" b="1" dirty="0" smtClean="0">
                          <a:solidFill>
                            <a:schemeClr val="tx1"/>
                          </a:solidFill>
                          <a:cs typeface="Arial"/>
                        </a:rPr>
                        <a:t>Fibrosis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7.4%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12.6%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4.1%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29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2.8%</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Obliterative </a:t>
                      </a:r>
                      <a:r>
                        <a:rPr lang="en-US" sz="1350" b="1" dirty="0" smtClean="0">
                          <a:solidFill>
                            <a:schemeClr val="tx1"/>
                          </a:solidFill>
                          <a:cs typeface="Arial"/>
                        </a:rPr>
                        <a:t>Bronchiolitis, Not </a:t>
                      </a:r>
                      <a:r>
                        <a:rPr lang="en-US" sz="1350" b="1" dirty="0" err="1" smtClean="0">
                          <a:solidFill>
                            <a:schemeClr val="tx1"/>
                          </a:solidFill>
                          <a:cs typeface="Arial"/>
                        </a:rPr>
                        <a:t>Retx</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9.2%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10.7%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48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4.6%</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smtClean="0">
                          <a:solidFill>
                            <a:schemeClr val="tx1"/>
                          </a:solidFill>
                          <a:cs typeface="Arial"/>
                        </a:rPr>
                        <a:t>Retransplant</a:t>
                      </a:r>
                      <a:r>
                        <a:rPr lang="en-US" sz="1350" b="1" dirty="0">
                          <a:solidFill>
                            <a:schemeClr val="tx1"/>
                          </a:solidFill>
                          <a:cs typeface="Arial"/>
                        </a:rPr>
                        <a:t>,</a:t>
                      </a:r>
                      <a:r>
                        <a:rPr lang="en-US" sz="1350" b="1" dirty="0" smtClean="0">
                          <a:solidFill>
                            <a:schemeClr val="tx1"/>
                          </a:solidFill>
                          <a:cs typeface="Arial"/>
                        </a:rPr>
                        <a:t> </a:t>
                      </a:r>
                      <a:r>
                        <a:rPr lang="en-US" sz="1350" b="1" dirty="0">
                          <a:solidFill>
                            <a:schemeClr val="tx1"/>
                          </a:solidFill>
                          <a:cs typeface="Arial"/>
                        </a:rPr>
                        <a:t>Not OB</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4.6%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1.5%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24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2.3%</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Interstitial Pneumonitis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0.1%</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Pulmonary Vascular Disease</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3.7%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5.7%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1.0%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0.1%</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Eisenmenger’s Syndrome</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0.4%</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Pulmonary Fibrosis, Other</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13.0%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10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11.5%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15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7.7%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28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2.7%</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Surfactant Protein B Deficiency</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20.4%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4.6%</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COPD/Emphysema</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0.6%</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Bronchopulmonary Dysplasia</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7.4%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2.3%</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0.3%</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86871">
                <a:tc>
                  <a:txBody>
                    <a:bodyPr/>
                    <a:lstStyle/>
                    <a:p>
                      <a:pPr rtl="0" fontAlgn="t"/>
                      <a:r>
                        <a:rPr lang="en-US" sz="1350" b="1" dirty="0">
                          <a:solidFill>
                            <a:schemeClr val="tx1"/>
                          </a:solidFill>
                          <a:cs typeface="Arial"/>
                        </a:rPr>
                        <a:t>Bronchiectasis</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a:solidFill>
                            <a:schemeClr val="tx1"/>
                          </a:solidFill>
                          <a:latin typeface="+mn-lt"/>
                          <a:ea typeface="+mn-ea"/>
                          <a:cs typeface="Arial"/>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14</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1.3%</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86871">
                <a:tc>
                  <a:txBody>
                    <a:bodyPr/>
                    <a:lstStyle/>
                    <a:p>
                      <a:pPr rtl="0" fontAlgn="t"/>
                      <a:r>
                        <a:rPr lang="en-US" sz="1350" b="1" dirty="0">
                          <a:solidFill>
                            <a:schemeClr val="tx1"/>
                          </a:solidFill>
                          <a:cs typeface="Arial"/>
                        </a:rPr>
                        <a:t>Other</a:t>
                      </a:r>
                      <a:endParaRPr lang="en-US" sz="1350"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20.4%</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5.7%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12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6.1%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a:solidFill>
                            <a:schemeClr val="tx1"/>
                          </a:solidFill>
                          <a:latin typeface="+mn-lt"/>
                          <a:ea typeface="+mn-ea"/>
                          <a:cs typeface="Arial"/>
                        </a:rPr>
                        <a:t>43</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algn="ctr" defTabSz="914400" rtl="0" eaLnBrk="1" fontAlgn="t" latinLnBrk="0" hangingPunct="1"/>
                      <a:r>
                        <a:rPr lang="en-US" sz="1200" b="1" kern="1200" dirty="0">
                          <a:solidFill>
                            <a:schemeClr val="tx1"/>
                          </a:solidFill>
                          <a:latin typeface="+mn-lt"/>
                          <a:ea typeface="+mn-ea"/>
                          <a:cs typeface="Arial"/>
                        </a:rPr>
                        <a:t>4.1%</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sp>
        <p:nvSpPr>
          <p:cNvPr id="9" name="TextBox 8"/>
          <p:cNvSpPr txBox="1"/>
          <p:nvPr/>
        </p:nvSpPr>
        <p:spPr>
          <a:xfrm>
            <a:off x="4792134" y="6019800"/>
            <a:ext cx="4428066" cy="830997"/>
          </a:xfrm>
          <a:prstGeom prst="rect">
            <a:avLst/>
          </a:prstGeom>
          <a:noFill/>
        </p:spPr>
        <p:txBody>
          <a:bodyPr wrap="square" lIns="0" rIns="0" rtlCol="0">
            <a:spAutoFit/>
          </a:bodyPr>
          <a:lstStyle/>
          <a:p>
            <a:r>
              <a:rPr lang="en-US" sz="1200" b="1" dirty="0" smtClean="0">
                <a:solidFill>
                  <a:srgbClr val="FFFF00"/>
                </a:solidFill>
              </a:rPr>
              <a:t>Analysis includes deceased and living donor transplants</a:t>
            </a:r>
            <a:r>
              <a:rPr lang="en-US" sz="1200" b="1" dirty="0">
                <a:solidFill>
                  <a:srgbClr val="FFFF00"/>
                </a:solidFill>
              </a:rPr>
              <a:t>. For some </a:t>
            </a:r>
            <a:r>
              <a:rPr lang="en-US" sz="1200" b="1" dirty="0" smtClean="0">
                <a:solidFill>
                  <a:srgbClr val="FFFF00"/>
                </a:solidFill>
              </a:rPr>
              <a:t>retransplants, a </a:t>
            </a:r>
            <a:r>
              <a:rPr lang="en-US" sz="1200" b="1" dirty="0">
                <a:solidFill>
                  <a:srgbClr val="FFFF00"/>
                </a:solidFill>
              </a:rPr>
              <a:t>diagnosis other than retransplant is reported, so the total percentage of retransplants may be greater</a:t>
            </a:r>
            <a:r>
              <a:rPr lang="en-US" sz="1200" b="1" dirty="0" smtClean="0">
                <a:solidFill>
                  <a:srgbClr val="FFFF00"/>
                </a:solidFill>
              </a:rPr>
              <a:t>.</a:t>
            </a:r>
            <a:endParaRPr lang="en-US" sz="1200"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t>Pediatric Lung Transplants</a:t>
            </a:r>
            <a:r>
              <a:rPr lang="en-US" sz="2400" dirty="0" smtClean="0"/>
              <a:t/>
            </a:r>
            <a:br>
              <a:rPr lang="en-US" sz="2400" dirty="0" smtClean="0"/>
            </a:br>
            <a:r>
              <a:rPr lang="en-US" sz="2400" dirty="0" smtClean="0"/>
              <a:t>Age Distribution by Location</a:t>
            </a:r>
            <a:r>
              <a:rPr lang="en-US" sz="2300" dirty="0" smtClean="0"/>
              <a:t/>
            </a:r>
            <a:br>
              <a:rPr lang="en-US" sz="2300" dirty="0" smtClean="0"/>
            </a:br>
            <a:r>
              <a:rPr lang="en-US" sz="2000" dirty="0" smtClean="0"/>
              <a:t>(Transplants: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224807143"/>
              </p:ext>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t>Pediatric Lung Transplants</a:t>
            </a:r>
            <a:br>
              <a:rPr lang="en-US" sz="2600" dirty="0" smtClean="0"/>
            </a:br>
            <a:r>
              <a:rPr lang="en-US" sz="2400" dirty="0" smtClean="0"/>
              <a:t>Diagnosis Distribution by Location</a:t>
            </a:r>
            <a:br>
              <a:rPr lang="en-US" sz="2400" dirty="0" smtClean="0"/>
            </a:br>
            <a:r>
              <a:rPr lang="en-US" sz="2000" dirty="0" smtClean="0"/>
              <a:t>(Transplants: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6188175"/>
              </p:ext>
            </p:extLst>
          </p:nvPr>
        </p:nvGraphicFramePr>
        <p:xfrm>
          <a:off x="0" y="12954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12" name="TextBox 11"/>
          <p:cNvSpPr txBox="1"/>
          <p:nvPr/>
        </p:nvSpPr>
        <p:spPr>
          <a:xfrm>
            <a:off x="0" y="5730672"/>
            <a:ext cx="5257800" cy="461665"/>
          </a:xfrm>
          <a:prstGeom prst="rect">
            <a:avLst/>
          </a:prstGeom>
          <a:noFill/>
        </p:spPr>
        <p:txBody>
          <a:bodyPr wrap="square" rtlCol="0">
            <a:spAutoFit/>
          </a:bodyPr>
          <a:lstStyle/>
          <a:p>
            <a:r>
              <a:rPr lang="en-US" sz="1200" b="1" dirty="0">
                <a:solidFill>
                  <a:srgbClr val="FFFF00"/>
                </a:solidFill>
              </a:rPr>
              <a:t>For some </a:t>
            </a:r>
            <a:r>
              <a:rPr lang="en-US" sz="1200" b="1" dirty="0" smtClean="0">
                <a:solidFill>
                  <a:srgbClr val="FFFF00"/>
                </a:solidFill>
              </a:rPr>
              <a:t>retransplants, a </a:t>
            </a:r>
            <a:r>
              <a:rPr lang="en-US" sz="1200" b="1" dirty="0">
                <a:solidFill>
                  <a:srgbClr val="FFFF00"/>
                </a:solidFill>
              </a:rPr>
              <a:t>diagnosis other than retransplant is reported, so the total percentage of retransplants may be greater.</a:t>
            </a:r>
          </a:p>
        </p:txBody>
      </p:sp>
      <p:sp>
        <p:nvSpPr>
          <p:cNvPr id="13" name="TextBox 12"/>
          <p:cNvSpPr txBox="1"/>
          <p:nvPr/>
        </p:nvSpPr>
        <p:spPr>
          <a:xfrm>
            <a:off x="4887196" y="5754890"/>
            <a:ext cx="4094008" cy="461665"/>
          </a:xfrm>
          <a:prstGeom prst="rect">
            <a:avLst/>
          </a:prstGeom>
          <a:noFill/>
        </p:spPr>
        <p:txBody>
          <a:bodyPr wrap="square" rtlCol="0">
            <a:spAutoFit/>
          </a:bodyPr>
          <a:lstStyle/>
          <a:p>
            <a:r>
              <a:rPr lang="en-US" sz="1200" b="1" u="sng" dirty="0" smtClean="0"/>
              <a:t>Total number of transplants reported</a:t>
            </a:r>
            <a:r>
              <a:rPr lang="en-US" sz="1200" b="1" dirty="0" smtClean="0"/>
              <a:t>:</a:t>
            </a:r>
          </a:p>
          <a:p>
            <a:r>
              <a:rPr lang="en-US" sz="1200" b="1" dirty="0" smtClean="0"/>
              <a:t>Europe = 324, North America = 353, Other = 53</a:t>
            </a:r>
            <a:endParaRPr lang="en-US" sz="1200" dirty="0"/>
          </a:p>
        </p:txBody>
      </p:sp>
      <p:sp>
        <p:nvSpPr>
          <p:cNvPr id="17" name="TextBox 1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8" name="Group 17"/>
          <p:cNvGrpSpPr/>
          <p:nvPr/>
        </p:nvGrpSpPr>
        <p:grpSpPr>
          <a:xfrm>
            <a:off x="2" y="6146792"/>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TextBox 1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br>
              <a:rPr lang="en-US" sz="2600" dirty="0" smtClean="0"/>
            </a:br>
            <a:r>
              <a:rPr lang="en-US" sz="2400" dirty="0" smtClean="0"/>
              <a:t> Donor Age Distribution by Location</a:t>
            </a:r>
            <a:br>
              <a:rPr lang="en-US" sz="2400" dirty="0" smtClean="0"/>
            </a:br>
            <a:r>
              <a:rPr lang="en-US" sz="2000" dirty="0" smtClean="0"/>
              <a:t>(Transplants: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06700896"/>
              </p:ext>
            </p:extLst>
          </p:nvPr>
        </p:nvGraphicFramePr>
        <p:xfrm>
          <a:off x="76200" y="14478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5779109"/>
            <a:ext cx="4572000" cy="461665"/>
          </a:xfrm>
          <a:prstGeom prst="rect">
            <a:avLst/>
          </a:prstGeom>
          <a:noFill/>
        </p:spPr>
        <p:txBody>
          <a:bodyPr wrap="square" rtlCol="0">
            <a:spAutoFit/>
          </a:bodyPr>
          <a:lstStyle/>
          <a:p>
            <a:r>
              <a:rPr lang="en-US" sz="1200" b="1" dirty="0" smtClean="0">
                <a:solidFill>
                  <a:srgbClr val="FFFF00"/>
                </a:solidFill>
              </a:rPr>
              <a:t>NOTE: Transplants with unknown donor age and living donor transplants were excluded from this tabulation.</a:t>
            </a:r>
            <a:endParaRPr lang="en-US" sz="1200" dirty="0" smtClean="0">
              <a:solidFill>
                <a:srgbClr val="FFFF00"/>
              </a:solidFill>
            </a:endParaRPr>
          </a:p>
        </p:txBody>
      </p:sp>
      <p:sp>
        <p:nvSpPr>
          <p:cNvPr id="11" name="TextBox 10"/>
          <p:cNvSpPr txBox="1"/>
          <p:nvPr/>
        </p:nvSpPr>
        <p:spPr>
          <a:xfrm>
            <a:off x="5257800" y="6065915"/>
            <a:ext cx="3581400" cy="461665"/>
          </a:xfrm>
          <a:prstGeom prst="rect">
            <a:avLst/>
          </a:prstGeom>
          <a:noFill/>
        </p:spPr>
        <p:txBody>
          <a:bodyPr wrap="square" rtlCol="0">
            <a:spAutoFit/>
          </a:bodyPr>
          <a:lstStyle/>
          <a:p>
            <a:r>
              <a:rPr lang="en-US" sz="1200" b="1" u="sng" dirty="0" smtClean="0"/>
              <a:t>Total number of transplants reported</a:t>
            </a:r>
            <a:r>
              <a:rPr lang="en-US" sz="1200" b="1" dirty="0" smtClean="0"/>
              <a:t>:</a:t>
            </a:r>
          </a:p>
          <a:p>
            <a:r>
              <a:rPr lang="en-US" sz="1200" b="1" dirty="0" smtClean="0"/>
              <a:t>Europe = 324, North America = 353, Other = 53</a:t>
            </a:r>
            <a:endParaRPr lang="en-US" sz="1200" dirty="0"/>
          </a:p>
        </p:txBody>
      </p:sp>
      <p:sp>
        <p:nvSpPr>
          <p:cNvPr id="15" name="TextBox 14"/>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a:t>
            </a:r>
            <a:br>
              <a:rPr lang="en-US" sz="4000" dirty="0" smtClean="0"/>
            </a:br>
            <a:r>
              <a:rPr lang="en-US" sz="4000" dirty="0" smtClean="0"/>
              <a:t>Survival and Other Outcomes</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381000" y="1066800"/>
            <a:ext cx="8458200" cy="4114800"/>
          </a:xfrm>
        </p:spPr>
        <p:txBody>
          <a:bodyPr lIns="9144" rIns="9144"/>
          <a:lstStyle/>
          <a:p>
            <a:pPr>
              <a:lnSpc>
                <a:spcPct val="120000"/>
              </a:lnSpc>
            </a:pPr>
            <a:r>
              <a:rPr lang="en-US" sz="2600" b="1" dirty="0" smtClean="0"/>
              <a:t>Donor, recipient and center characteristics: slides 3-18</a:t>
            </a:r>
          </a:p>
          <a:p>
            <a:pPr>
              <a:lnSpc>
                <a:spcPct val="120000"/>
              </a:lnSpc>
            </a:pPr>
            <a:r>
              <a:rPr lang="en-US" sz="2600" b="1" dirty="0" smtClean="0"/>
              <a:t>Post transplant – survival and other outcomes: slides 19-33</a:t>
            </a:r>
          </a:p>
          <a:p>
            <a:pPr>
              <a:lnSpc>
                <a:spcPct val="120000"/>
              </a:lnSpc>
            </a:pPr>
            <a:r>
              <a:rPr lang="en-US" sz="2600" b="1" dirty="0"/>
              <a:t>Induction and </a:t>
            </a:r>
            <a:r>
              <a:rPr lang="en-US" sz="2600" b="1" dirty="0" smtClean="0"/>
              <a:t>maintenance immunosuppression: slides 34-40</a:t>
            </a:r>
          </a:p>
          <a:p>
            <a:pPr>
              <a:lnSpc>
                <a:spcPct val="120000"/>
              </a:lnSpc>
            </a:pPr>
            <a:r>
              <a:rPr lang="en-US" sz="2600" b="1" dirty="0" smtClean="0"/>
              <a:t>Post transplant morbidities: slides 41-58</a:t>
            </a:r>
          </a:p>
          <a:p>
            <a:pPr>
              <a:lnSpc>
                <a:spcPct val="120000"/>
              </a:lnSpc>
            </a:pPr>
            <a:r>
              <a:rPr lang="en-US" sz="2600" b="1" dirty="0"/>
              <a:t>Multivariable </a:t>
            </a:r>
            <a:r>
              <a:rPr lang="en-US" sz="2600" b="1" dirty="0" smtClean="0"/>
              <a:t>analyses: slides 59-69</a:t>
            </a:r>
          </a:p>
          <a:p>
            <a:pPr>
              <a:lnSpc>
                <a:spcPct val="120000"/>
              </a:lnSpc>
            </a:pPr>
            <a:r>
              <a:rPr lang="en-US" sz="2600" b="1" dirty="0"/>
              <a:t>Early Graft Failure (EGF): slides </a:t>
            </a:r>
            <a:r>
              <a:rPr lang="en-US" sz="2600" b="1" dirty="0" smtClean="0"/>
              <a:t>70-86</a:t>
            </a:r>
            <a:endParaRPr lang="en-US" sz="2600" b="1" dirty="0"/>
          </a:p>
          <a:p>
            <a:pPr marL="0" indent="0">
              <a:lnSpc>
                <a:spcPct val="120000"/>
              </a:lnSpc>
              <a:buNone/>
            </a:pPr>
            <a:endParaRPr lang="en-US" sz="2800" b="1" dirty="0" smtClean="0"/>
          </a:p>
          <a:p>
            <a:pPr>
              <a:buNone/>
            </a:pPr>
            <a:endParaRPr lang="en-US" dirty="0"/>
          </a:p>
        </p:txBody>
      </p:sp>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847909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Lung Transplants</a:t>
            </a:r>
            <a:r>
              <a:rPr lang="en-US" sz="2800" dirty="0" smtClean="0"/>
              <a:t/>
            </a:r>
            <a:br>
              <a:rPr lang="en-US" sz="2800" dirty="0" smtClean="0"/>
            </a:br>
            <a:r>
              <a:rPr lang="en-US" sz="2400" dirty="0" smtClean="0"/>
              <a:t>Kaplan-Meier Survival by Recipient Age Group </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98912574"/>
              </p:ext>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315200" y="3359830"/>
            <a:ext cx="1143000" cy="323165"/>
          </a:xfrm>
          <a:prstGeom prst="rect">
            <a:avLst/>
          </a:prstGeom>
          <a:noFill/>
        </p:spPr>
        <p:txBody>
          <a:bodyPr wrap="square" rtlCol="0">
            <a:spAutoFit/>
          </a:bodyPr>
          <a:lstStyle/>
          <a:p>
            <a:pPr algn="ctr"/>
            <a:r>
              <a:rPr lang="en-US" sz="1500" b="1" dirty="0" smtClean="0">
                <a:solidFill>
                  <a:srgbClr val="FFFF00"/>
                </a:solidFill>
              </a:rPr>
              <a:t>p = 0.1448</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Lung Transplants</a:t>
            </a:r>
            <a:r>
              <a:rPr lang="en-US" sz="2800" dirty="0" smtClean="0"/>
              <a:t/>
            </a:r>
            <a:br>
              <a:rPr lang="en-US" sz="2800" dirty="0" smtClean="0"/>
            </a:br>
            <a:r>
              <a:rPr lang="en-US" sz="2400" dirty="0" smtClean="0"/>
              <a:t>Kaplan-Meier Survival by Recipient Age Group and Procedure Type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410923"/>
              </p:ext>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86200" y="2673460"/>
            <a:ext cx="4648200" cy="692497"/>
          </a:xfrm>
          <a:prstGeom prst="rect">
            <a:avLst/>
          </a:prstGeom>
          <a:noFill/>
        </p:spPr>
        <p:txBody>
          <a:bodyPr wrap="square" lIns="0" tIns="0" rIns="0" bIns="0" rtlCol="0">
            <a:spAutoFit/>
          </a:bodyPr>
          <a:lstStyle/>
          <a:p>
            <a:r>
              <a:rPr lang="en-US" sz="1500" b="1" dirty="0" smtClean="0">
                <a:solidFill>
                  <a:srgbClr val="FFFF00"/>
                </a:solidFill>
              </a:rPr>
              <a:t>Adult, Bilateral/Double vs. Adult, Single: p&lt;0.0001</a:t>
            </a:r>
          </a:p>
          <a:p>
            <a:r>
              <a:rPr lang="en-US" sz="1500" b="1" dirty="0" smtClean="0">
                <a:solidFill>
                  <a:srgbClr val="FFFF00"/>
                </a:solidFill>
              </a:rPr>
              <a:t>Adult, Bilateral/Double vs. Pediatric: p=0.0013</a:t>
            </a:r>
          </a:p>
          <a:p>
            <a:r>
              <a:rPr lang="en-US" sz="1500" b="1" dirty="0" smtClean="0">
                <a:solidFill>
                  <a:srgbClr val="FFFF00"/>
                </a:solidFill>
              </a:rPr>
              <a:t>Adult, Single vs. Pediatric: p&lt;0.0001</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Kaplan-Meier Survival by Procedure Type</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9460562"/>
              </p:ext>
            </p:extLst>
          </p:nvPr>
        </p:nvGraphicFramePr>
        <p:xfrm>
          <a:off x="76200" y="12954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3657600"/>
            <a:ext cx="1981200" cy="323165"/>
          </a:xfrm>
          <a:prstGeom prst="rect">
            <a:avLst/>
          </a:prstGeom>
          <a:noFill/>
        </p:spPr>
        <p:txBody>
          <a:bodyPr wrap="square" rtlCol="0">
            <a:spAutoFit/>
          </a:bodyPr>
          <a:lstStyle/>
          <a:p>
            <a:pPr algn="ctr"/>
            <a:r>
              <a:rPr lang="en-US" sz="1500" b="1" dirty="0" smtClean="0">
                <a:solidFill>
                  <a:srgbClr val="FFFF00"/>
                </a:solidFill>
              </a:rPr>
              <a:t>p&lt;0.0001</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Diagnosis</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01656840"/>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2514600"/>
            <a:ext cx="2819400" cy="323165"/>
          </a:xfrm>
          <a:prstGeom prst="rect">
            <a:avLst/>
          </a:prstGeom>
          <a:noFill/>
        </p:spPr>
        <p:txBody>
          <a:bodyPr wrap="square" rtlCol="0">
            <a:spAutoFit/>
          </a:bodyPr>
          <a:lstStyle/>
          <a:p>
            <a:pPr algn="ctr"/>
            <a:r>
              <a:rPr lang="en-US" sz="1500" b="1" dirty="0" smtClean="0">
                <a:solidFill>
                  <a:srgbClr val="FFFF00"/>
                </a:solidFill>
              </a:rPr>
              <a:t>p=0.6278</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br>
              <a:rPr lang="en-US" sz="2600" dirty="0" smtClean="0"/>
            </a:br>
            <a:r>
              <a:rPr lang="en-US" sz="2400" dirty="0" smtClean="0"/>
              <a:t>Kaplan-Meier Survival by Recipient Age Group</a:t>
            </a:r>
            <a:br>
              <a:rPr lang="en-US" sz="24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5580030"/>
              </p:ext>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667000" y="1768289"/>
            <a:ext cx="2819400" cy="553998"/>
          </a:xfrm>
          <a:prstGeom prst="rect">
            <a:avLst/>
          </a:prstGeom>
          <a:noFill/>
        </p:spPr>
        <p:txBody>
          <a:bodyPr wrap="square" rtlCol="0">
            <a:spAutoFit/>
          </a:bodyPr>
          <a:lstStyle/>
          <a:p>
            <a:r>
              <a:rPr lang="en-US" sz="1500" b="1" dirty="0" smtClean="0">
                <a:solidFill>
                  <a:srgbClr val="FFFF00"/>
                </a:solidFill>
              </a:rPr>
              <a:t>Pair-wise comparisons were not significant at p&lt;0.05.</a:t>
            </a:r>
          </a:p>
        </p:txBody>
      </p:sp>
      <p:sp>
        <p:nvSpPr>
          <p:cNvPr id="10" name="TextBox 9"/>
          <p:cNvSpPr txBox="1"/>
          <p:nvPr/>
        </p:nvSpPr>
        <p:spPr>
          <a:xfrm>
            <a:off x="7391400" y="4724400"/>
            <a:ext cx="1371600" cy="307777"/>
          </a:xfrm>
          <a:prstGeom prst="rect">
            <a:avLst/>
          </a:prstGeom>
          <a:noFill/>
        </p:spPr>
        <p:txBody>
          <a:bodyPr wrap="square" rtlCol="0">
            <a:spAutoFit/>
          </a:bodyPr>
          <a:lstStyle/>
          <a:p>
            <a:r>
              <a:rPr lang="en-US" sz="1400" b="1" dirty="0" smtClean="0">
                <a:solidFill>
                  <a:srgbClr val="20F703"/>
                </a:solidFill>
              </a:rPr>
              <a:t>N at risk = 13</a:t>
            </a:r>
            <a:endParaRPr lang="en-US" sz="1400" b="1" dirty="0">
              <a:solidFill>
                <a:srgbClr val="20F703"/>
              </a:solidFill>
            </a:endParaRPr>
          </a:p>
        </p:txBody>
      </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Conditional Kaplan-Meier Survival by Recipient Age Group</a:t>
            </a:r>
            <a:r>
              <a:rPr lang="en-US" sz="2800" dirty="0" smtClean="0"/>
              <a:t/>
            </a:r>
            <a:br>
              <a:rPr lang="en-US" sz="2800" dirty="0" smtClean="0"/>
            </a:b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4574129"/>
              </p:ext>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19400" y="1676400"/>
            <a:ext cx="3581400" cy="553998"/>
          </a:xfrm>
          <a:prstGeom prst="rect">
            <a:avLst/>
          </a:prstGeom>
          <a:noFill/>
        </p:spPr>
        <p:txBody>
          <a:bodyPr wrap="square" rtlCol="0">
            <a:spAutoFit/>
          </a:bodyPr>
          <a:lstStyle/>
          <a:p>
            <a:r>
              <a:rPr lang="en-US" sz="1500" b="1" dirty="0" smtClean="0">
                <a:solidFill>
                  <a:srgbClr val="FFFF00"/>
                </a:solidFill>
              </a:rPr>
              <a:t>Pair-wise comparisons were not significant at p&lt;0.05.</a:t>
            </a:r>
          </a:p>
        </p:txBody>
      </p:sp>
      <p:sp>
        <p:nvSpPr>
          <p:cNvPr id="10" name="TextBox 9"/>
          <p:cNvSpPr txBox="1"/>
          <p:nvPr/>
        </p:nvSpPr>
        <p:spPr>
          <a:xfrm>
            <a:off x="7010400" y="4191000"/>
            <a:ext cx="1295400" cy="304800"/>
          </a:xfrm>
          <a:prstGeom prst="rect">
            <a:avLst/>
          </a:prstGeom>
          <a:noFill/>
        </p:spPr>
        <p:txBody>
          <a:bodyPr wrap="square" rtlCol="0">
            <a:spAutoFit/>
          </a:bodyPr>
          <a:lstStyle/>
          <a:p>
            <a:r>
              <a:rPr lang="en-US" sz="1400" b="1" dirty="0" smtClean="0">
                <a:solidFill>
                  <a:srgbClr val="20F703"/>
                </a:solidFill>
              </a:rPr>
              <a:t>N at risk = 13</a:t>
            </a:r>
            <a:endParaRPr lang="en-US" sz="1400" b="1" dirty="0">
              <a:solidFill>
                <a:srgbClr val="20F703"/>
              </a:solidFill>
            </a:endParaRPr>
          </a:p>
        </p:txBody>
      </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Kaplan-Meier Survival by Era </a:t>
            </a:r>
            <a:r>
              <a:rPr lang="en-US" sz="2800" dirty="0" smtClean="0"/>
              <a:t/>
            </a:r>
            <a:br>
              <a:rPr lang="en-US" sz="2800" dirty="0" smtClean="0"/>
            </a:br>
            <a:r>
              <a:rPr lang="en-US" sz="2000" dirty="0" smtClean="0"/>
              <a:t>(Transplants: January 1988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6903829"/>
              </p:ext>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257800" y="2438401"/>
            <a:ext cx="3352800" cy="738664"/>
          </a:xfrm>
          <a:prstGeom prst="rect">
            <a:avLst/>
          </a:prstGeom>
        </p:spPr>
        <p:txBody>
          <a:bodyPr wrap="square">
            <a:spAutoFit/>
          </a:bodyPr>
          <a:lstStyle/>
          <a:p>
            <a:r>
              <a:rPr lang="en-US" sz="1400" b="1" dirty="0" smtClean="0">
                <a:solidFill>
                  <a:srgbClr val="FFFF00"/>
                </a:solidFill>
              </a:rPr>
              <a:t>1988-1999 vs. 2000-2007:    p=0.0004</a:t>
            </a:r>
          </a:p>
          <a:p>
            <a:r>
              <a:rPr lang="en-US" sz="1400" b="1" dirty="0" smtClean="0">
                <a:solidFill>
                  <a:srgbClr val="FFFF00"/>
                </a:solidFill>
              </a:rPr>
              <a:t>1988-1999 vs. 2008-6/2013: p&lt;0.0001</a:t>
            </a:r>
          </a:p>
          <a:p>
            <a:r>
              <a:rPr lang="en-US" sz="1400" b="1" dirty="0" smtClean="0">
                <a:solidFill>
                  <a:srgbClr val="FFFF00"/>
                </a:solidFill>
              </a:rPr>
              <a:t>2000-2007 vs. 2008-6/2013: p=0.5546</a:t>
            </a:r>
            <a:endParaRPr lang="en-US" sz="1400" b="1" dirty="0">
              <a:solidFill>
                <a:srgbClr val="FFFF00"/>
              </a:solidFill>
            </a:endParaRPr>
          </a:p>
        </p:txBody>
      </p:sp>
      <p:sp>
        <p:nvSpPr>
          <p:cNvPr id="9" name="TextBox 1"/>
          <p:cNvSpPr txBox="1"/>
          <p:nvPr/>
        </p:nvSpPr>
        <p:spPr>
          <a:xfrm>
            <a:off x="3359849" y="3146939"/>
            <a:ext cx="1295390" cy="33431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400" b="1" dirty="0" smtClean="0">
                <a:solidFill>
                  <a:srgbClr val="FFFF00"/>
                </a:solidFill>
              </a:rPr>
              <a:t>N at risk = 13</a:t>
            </a:r>
            <a:endParaRPr lang="en-US" sz="14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Donor Age for Recipients Age 11-17 Years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56049746"/>
              </p:ext>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96000" y="3599135"/>
            <a:ext cx="1295400" cy="307777"/>
          </a:xfrm>
          <a:prstGeom prst="rect">
            <a:avLst/>
          </a:prstGeom>
          <a:noFill/>
        </p:spPr>
        <p:txBody>
          <a:bodyPr wrap="square" rtlCol="0">
            <a:spAutoFit/>
          </a:bodyPr>
          <a:lstStyle/>
          <a:p>
            <a:r>
              <a:rPr lang="en-US" sz="1400" b="1" dirty="0" smtClean="0">
                <a:solidFill>
                  <a:srgbClr val="FFFF00"/>
                </a:solidFill>
              </a:rPr>
              <a:t>N at risk = 10</a:t>
            </a:r>
            <a:endParaRPr lang="en-US" sz="1400" b="1" dirty="0">
              <a:solidFill>
                <a:srgbClr val="FFFF00"/>
              </a:solidFill>
            </a:endParaRPr>
          </a:p>
        </p:txBody>
      </p:sp>
      <p:sp>
        <p:nvSpPr>
          <p:cNvPr id="11" name="TextBox 10"/>
          <p:cNvSpPr txBox="1"/>
          <p:nvPr/>
        </p:nvSpPr>
        <p:spPr>
          <a:xfrm>
            <a:off x="5105400" y="4415489"/>
            <a:ext cx="1295400" cy="307777"/>
          </a:xfrm>
          <a:prstGeom prst="rect">
            <a:avLst/>
          </a:prstGeom>
          <a:noFill/>
        </p:spPr>
        <p:txBody>
          <a:bodyPr wrap="square" rtlCol="0">
            <a:spAutoFit/>
          </a:bodyPr>
          <a:lstStyle/>
          <a:p>
            <a:r>
              <a:rPr lang="en-US" sz="1400" b="1" dirty="0" smtClean="0">
                <a:solidFill>
                  <a:srgbClr val="0066FF"/>
                </a:solidFill>
              </a:rPr>
              <a:t>N at risk = 11</a:t>
            </a:r>
            <a:endParaRPr lang="en-US" sz="1400" b="1" dirty="0">
              <a:solidFill>
                <a:srgbClr val="0066FF"/>
              </a:solidFill>
            </a:endParaRPr>
          </a:p>
        </p:txBody>
      </p:sp>
      <p:sp>
        <p:nvSpPr>
          <p:cNvPr id="12" name="TextBox 11"/>
          <p:cNvSpPr txBox="1"/>
          <p:nvPr/>
        </p:nvSpPr>
        <p:spPr>
          <a:xfrm>
            <a:off x="3276600" y="4107712"/>
            <a:ext cx="1295400" cy="307777"/>
          </a:xfrm>
          <a:prstGeom prst="rect">
            <a:avLst/>
          </a:prstGeom>
          <a:noFill/>
        </p:spPr>
        <p:txBody>
          <a:bodyPr wrap="square" rtlCol="0">
            <a:spAutoFit/>
          </a:bodyPr>
          <a:lstStyle/>
          <a:p>
            <a:r>
              <a:rPr lang="en-US" sz="1400" b="1" dirty="0" smtClean="0">
                <a:solidFill>
                  <a:srgbClr val="FF9900"/>
                </a:solidFill>
              </a:rPr>
              <a:t>N at risk = 10</a:t>
            </a:r>
            <a:endParaRPr lang="en-US" sz="1400" b="1" dirty="0">
              <a:solidFill>
                <a:srgbClr val="FF9900"/>
              </a:solidFill>
            </a:endParaRPr>
          </a:p>
        </p:txBody>
      </p:sp>
      <p:sp>
        <p:nvSpPr>
          <p:cNvPr id="16" name="TextBox 1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7" name="Group 16"/>
          <p:cNvGrpSpPr/>
          <p:nvPr/>
        </p:nvGrpSpPr>
        <p:grpSpPr>
          <a:xfrm>
            <a:off x="2" y="6146792"/>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TextBox 1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Donor Type for Recipients Age 11-17 Years </a:t>
            </a:r>
            <a:r>
              <a:rPr lang="en-US" sz="2000" dirty="0" smtClean="0"/>
              <a:t>(Transplants: January 1990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7646739"/>
              </p:ext>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971800" y="2667000"/>
            <a:ext cx="1066800" cy="304800"/>
          </a:xfrm>
          <a:prstGeom prst="rect">
            <a:avLst/>
          </a:prstGeom>
          <a:noFill/>
        </p:spPr>
        <p:txBody>
          <a:bodyPr wrap="square" rtlCol="0">
            <a:spAutoFit/>
          </a:bodyPr>
          <a:lstStyle/>
          <a:p>
            <a:r>
              <a:rPr lang="en-US" sz="1400" b="1" dirty="0" smtClean="0">
                <a:solidFill>
                  <a:srgbClr val="FFFF00"/>
                </a:solidFill>
              </a:rPr>
              <a:t>p = 0.1515</a:t>
            </a:r>
            <a:endParaRPr lang="en-US" sz="14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lstStyle/>
          <a:p>
            <a:r>
              <a:rPr lang="en-US" sz="2600" dirty="0" smtClean="0"/>
              <a:t>Pediatric Lung Retransplants</a:t>
            </a:r>
            <a:r>
              <a:rPr lang="en-US" sz="2800" dirty="0" smtClean="0"/>
              <a:t/>
            </a:r>
            <a:br>
              <a:rPr lang="en-US" sz="2800" dirty="0" smtClean="0"/>
            </a:br>
            <a:r>
              <a:rPr lang="en-US" sz="2000" dirty="0" smtClean="0"/>
              <a:t>(Retransplants: January 2000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9459875"/>
              </p:ext>
            </p:extLst>
          </p:nvPr>
        </p:nvGraphicFramePr>
        <p:xfrm>
          <a:off x="76200" y="11430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Recipient and Center Characteristics</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sz="2600" dirty="0" smtClean="0"/>
              <a:t>Pediatric Lung </a:t>
            </a:r>
            <a:r>
              <a:rPr lang="en-US" sz="2600" dirty="0"/>
              <a:t>T</a:t>
            </a:r>
            <a:r>
              <a:rPr lang="en-US" sz="2600" dirty="0" smtClean="0"/>
              <a:t>ransplants</a:t>
            </a:r>
            <a:r>
              <a:rPr lang="en-US" sz="2800" dirty="0" smtClean="0"/>
              <a:t/>
            </a:r>
            <a:br>
              <a:rPr lang="en-US" sz="2800" dirty="0" smtClean="0"/>
            </a:br>
            <a:r>
              <a:rPr lang="en-US" sz="2400" dirty="0" smtClean="0"/>
              <a:t>Kaplan-Meier Survival by Transplant Type</a:t>
            </a:r>
            <a:r>
              <a:rPr lang="en-US" sz="2000" dirty="0" smtClean="0"/>
              <a:t/>
            </a:r>
            <a:br>
              <a:rPr lang="en-US" sz="2000" dirty="0" smtClean="0"/>
            </a:b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1515738"/>
              </p:ext>
            </p:extLst>
          </p:nvPr>
        </p:nvGraphicFramePr>
        <p:xfrm>
          <a:off x="76200" y="1219200"/>
          <a:ext cx="8991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7315200" y="3221330"/>
            <a:ext cx="1295400" cy="307777"/>
          </a:xfrm>
          <a:prstGeom prst="rect">
            <a:avLst/>
          </a:prstGeom>
          <a:noFill/>
        </p:spPr>
        <p:txBody>
          <a:bodyPr wrap="square" rtlCol="0">
            <a:spAutoFit/>
          </a:bodyPr>
          <a:lstStyle/>
          <a:p>
            <a:r>
              <a:rPr lang="en-US" sz="1400" b="1" dirty="0" smtClean="0">
                <a:solidFill>
                  <a:srgbClr val="00FFFF"/>
                </a:solidFill>
              </a:rPr>
              <a:t>N at risk = 50</a:t>
            </a:r>
            <a:endParaRPr lang="en-US" sz="1400" b="1" dirty="0">
              <a:solidFill>
                <a:srgbClr val="00FFFF"/>
              </a:solidFill>
            </a:endParaRPr>
          </a:p>
        </p:txBody>
      </p:sp>
      <p:sp>
        <p:nvSpPr>
          <p:cNvPr id="10" name="TextBox 9"/>
          <p:cNvSpPr txBox="1"/>
          <p:nvPr/>
        </p:nvSpPr>
        <p:spPr>
          <a:xfrm>
            <a:off x="5181600" y="2438400"/>
            <a:ext cx="1295400" cy="307777"/>
          </a:xfrm>
          <a:prstGeom prst="rect">
            <a:avLst/>
          </a:prstGeom>
          <a:noFill/>
        </p:spPr>
        <p:txBody>
          <a:bodyPr wrap="square" rtlCol="0">
            <a:spAutoFit/>
          </a:bodyPr>
          <a:lstStyle/>
          <a:p>
            <a:r>
              <a:rPr lang="en-US" sz="1400" b="1" dirty="0" smtClean="0">
                <a:solidFill>
                  <a:srgbClr val="FFFF00"/>
                </a:solidFill>
              </a:rPr>
              <a:t>p&lt;0.0001</a:t>
            </a:r>
            <a:endParaRPr lang="en-US" sz="1400" b="1" dirty="0">
              <a:solidFill>
                <a:srgbClr val="FFFF00"/>
              </a:solidFill>
            </a:endParaRPr>
          </a:p>
        </p:txBody>
      </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299"/>
            <a:ext cx="9144000" cy="1219200"/>
          </a:xfrm>
        </p:spPr>
        <p:txBody>
          <a:bodyPr/>
          <a:lstStyle/>
          <a:p>
            <a:r>
              <a:rPr lang="en-US" sz="2600" dirty="0" smtClean="0"/>
              <a:t>Pediatric Lung Transplants</a:t>
            </a:r>
            <a:r>
              <a:rPr lang="en-US" sz="2400" dirty="0" smtClean="0"/>
              <a:t/>
            </a:r>
            <a:br>
              <a:rPr lang="en-US" sz="2400" dirty="0" smtClean="0"/>
            </a:br>
            <a:r>
              <a:rPr lang="en-US" sz="2400" dirty="0" smtClean="0"/>
              <a:t>Functional Status of Surviving Recipients </a:t>
            </a:r>
            <a:br>
              <a:rPr lang="en-US" sz="2400" dirty="0" smtClean="0"/>
            </a:br>
            <a:r>
              <a:rPr lang="en-US" sz="2000" dirty="0" smtClean="0"/>
              <a:t>(Follow-ups: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10060608"/>
              </p:ext>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Lung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187200557"/>
              </p:ext>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Lung Transplants</a:t>
            </a:r>
            <a:r>
              <a:rPr lang="en-US" sz="2400" dirty="0" smtClean="0"/>
              <a:t/>
            </a:r>
            <a:br>
              <a:rPr lang="en-US" sz="2400" dirty="0" smtClean="0"/>
            </a:br>
            <a:r>
              <a:rPr lang="en-US" sz="2400" dirty="0" smtClean="0"/>
              <a:t>Rehospitalization Post-transplant of Surviving Recipients </a:t>
            </a:r>
            <a:r>
              <a:rPr lang="en-US" sz="2600" dirty="0" smtClean="0"/>
              <a:t/>
            </a:r>
            <a:br>
              <a:rPr lang="en-US" sz="2600" dirty="0" smtClean="0"/>
            </a:br>
            <a:r>
              <a:rPr lang="en-US" sz="2000" dirty="0" smtClean="0"/>
              <a:t>(Follow-ups: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435166829"/>
              </p:ext>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pPr>
              <a:lnSpc>
                <a:spcPct val="90000"/>
              </a:lnSpc>
            </a:pPr>
            <a:r>
              <a:rPr lang="en-US" sz="2600" dirty="0" smtClean="0"/>
              <a:t>Pediatric Lung Transplants</a:t>
            </a:r>
            <a:r>
              <a:rPr lang="en-US" sz="2400" dirty="0" smtClean="0"/>
              <a:t/>
            </a:r>
            <a:br>
              <a:rPr lang="en-US" sz="2400" dirty="0" smtClean="0"/>
            </a:br>
            <a:r>
              <a:rPr lang="en-US" sz="2400" dirty="0" smtClean="0"/>
              <a:t>Induction Immunosuppression </a:t>
            </a:r>
            <a:br>
              <a:rPr lang="en-US" sz="2400" dirty="0" smtClean="0"/>
            </a:br>
            <a:r>
              <a:rPr lang="en-US" sz="2400" dirty="0" smtClean="0"/>
              <a:t>(T</a:t>
            </a:r>
            <a:r>
              <a:rPr lang="en-US" sz="2000" dirty="0" smtClean="0"/>
              <a:t>ransplants: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698124281"/>
              </p:ext>
            </p:extLst>
          </p:nvPr>
        </p:nvGraphicFramePr>
        <p:xfrm>
          <a:off x="1524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143000"/>
          </a:xfrm>
        </p:spPr>
        <p:txBody>
          <a:bodyPr/>
          <a:lstStyle/>
          <a:p>
            <a:r>
              <a:rPr lang="en-US" sz="2600" dirty="0" smtClean="0"/>
              <a:t>Pediatric Lung Transplants</a:t>
            </a:r>
            <a:br>
              <a:rPr lang="en-US" sz="2600" dirty="0" smtClean="0"/>
            </a:br>
            <a:r>
              <a:rPr lang="en-US" sz="2400" dirty="0" smtClean="0"/>
              <a:t>Induction Immunosuppression</a:t>
            </a:r>
            <a:br>
              <a:rPr lang="en-US" sz="2400" dirty="0" smtClean="0"/>
            </a:br>
            <a:r>
              <a:rPr lang="en-US" sz="2000" dirty="0" smtClean="0"/>
              <a:t>(Transplants: January 2001 – June 2014)</a:t>
            </a:r>
            <a:endParaRPr lang="en-US" sz="2000" dirty="0"/>
          </a:p>
        </p:txBody>
      </p:sp>
      <p:sp>
        <p:nvSpPr>
          <p:cNvPr id="9" name="TextBox 8"/>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867777417"/>
              </p:ext>
            </p:extLst>
          </p:nvPr>
        </p:nvGraphicFramePr>
        <p:xfrm>
          <a:off x="152400" y="1447800"/>
          <a:ext cx="88392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Kaplan-Meier Survival Stratified by Induction Use </a:t>
            </a:r>
            <a:br>
              <a:rPr lang="en-US" sz="2400" dirty="0" smtClean="0"/>
            </a:br>
            <a:r>
              <a:rPr lang="en-US" sz="2000" dirty="0" smtClean="0"/>
              <a:t>(Transplants: January 2008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888834"/>
              </p:ext>
            </p:extLst>
          </p:nvPr>
        </p:nvGraphicFramePr>
        <p:xfrm>
          <a:off x="762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257800" y="3048000"/>
            <a:ext cx="1066800" cy="323165"/>
          </a:xfrm>
          <a:prstGeom prst="rect">
            <a:avLst/>
          </a:prstGeom>
          <a:noFill/>
        </p:spPr>
        <p:txBody>
          <a:bodyPr wrap="square" rtlCol="0">
            <a:spAutoFit/>
          </a:bodyPr>
          <a:lstStyle/>
          <a:p>
            <a:pPr algn="ctr"/>
            <a:r>
              <a:rPr lang="en-US" sz="1500" b="1" dirty="0" smtClean="0">
                <a:solidFill>
                  <a:srgbClr val="FFFF00"/>
                </a:solidFill>
              </a:rPr>
              <a:t>p=0.9444</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19200"/>
          </a:xfrm>
        </p:spPr>
        <p:txBody>
          <a:bodyPr/>
          <a:lstStyle/>
          <a:p>
            <a:r>
              <a:rPr lang="en-US" sz="2600" dirty="0" smtClean="0"/>
              <a:t>Pediatric Lung Transplants</a:t>
            </a:r>
            <a:r>
              <a:rPr lang="en-US" sz="3200" dirty="0" smtClean="0"/>
              <a:t/>
            </a:r>
            <a:br>
              <a:rPr lang="en-US" sz="3200" dirty="0" smtClean="0"/>
            </a:br>
            <a:r>
              <a:rPr lang="en-US" sz="2400" dirty="0" smtClean="0"/>
              <a:t>Maintenance Immunosuppression at Time of Follow-up</a:t>
            </a:r>
            <a:r>
              <a:rPr lang="en-US" sz="3200" dirty="0" smtClean="0"/>
              <a:t/>
            </a:r>
            <a:br>
              <a:rPr lang="en-US" sz="3200" dirty="0" smtClean="0"/>
            </a:br>
            <a:r>
              <a:rPr lang="en-US" sz="2000" dirty="0" smtClean="0"/>
              <a:t>(Follow-ups: January 2008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72836982"/>
              </p:ext>
            </p:extLst>
          </p:nvPr>
        </p:nvGraphicFramePr>
        <p:xfrm>
          <a:off x="76200" y="13716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1722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9"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Lung Transplants</a:t>
            </a:r>
            <a:r>
              <a:rPr lang="en-US" sz="3200" dirty="0" smtClean="0"/>
              <a:t/>
            </a:r>
            <a:br>
              <a:rPr lang="en-US" sz="3200" dirty="0" smtClean="0"/>
            </a:br>
            <a:r>
              <a:rPr lang="en-US" sz="2400" dirty="0" smtClean="0"/>
              <a:t>Maintenance Immunosuppression at Time of Follow-up</a:t>
            </a:r>
            <a:br>
              <a:rPr lang="en-US" sz="2400" dirty="0" smtClean="0"/>
            </a:br>
            <a:r>
              <a:rPr lang="en-US" sz="2000" dirty="0" smtClean="0"/>
              <a:t>(Follow-ups: January 2008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38014720"/>
              </p:ext>
            </p:extLst>
          </p:nvPr>
        </p:nvGraphicFramePr>
        <p:xfrm>
          <a:off x="0" y="12192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0774"/>
            <a:ext cx="33528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b="1" dirty="0"/>
          </a:p>
        </p:txBody>
      </p:sp>
      <p:sp>
        <p:nvSpPr>
          <p:cNvPr id="9" name="TextBox 8"/>
          <p:cNvSpPr txBox="1"/>
          <p:nvPr/>
        </p:nvSpPr>
        <p:spPr>
          <a:xfrm>
            <a:off x="2844209" y="5275038"/>
            <a:ext cx="5994991" cy="812530"/>
          </a:xfrm>
          <a:prstGeom prst="rect">
            <a:avLst/>
          </a:prstGeom>
          <a:solidFill>
            <a:schemeClr val="bg2"/>
          </a:solidFill>
          <a:ln>
            <a:solidFill>
              <a:schemeClr val="tx1"/>
            </a:solidFill>
          </a:ln>
        </p:spPr>
        <p:txBody>
          <a:bodyPr wrap="square" lIns="45720" tIns="36576" rIns="45720" bIns="36576" rtlCol="0">
            <a:spAutoFit/>
          </a:bodyPr>
          <a:lstStyle/>
          <a:p>
            <a:r>
              <a:rPr lang="en-US" sz="1200" b="1" dirty="0" smtClean="0"/>
              <a:t>NOTE: No patients were on both calcineurin inhibitors at different points during the 1-year, and two patients were on neither drug during the 1-year.  In the 5-year tabulations, 1 patient was reported to be on both drugs during the year and none were reported to be on neither drug.</a:t>
            </a:r>
          </a:p>
        </p:txBody>
      </p:sp>
      <p:sp>
        <p:nvSpPr>
          <p:cNvPr id="12" name="TextBox 11"/>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r>
              <a:rPr lang="en-US" sz="2800" dirty="0" smtClean="0"/>
              <a:t/>
            </a:r>
            <a:br>
              <a:rPr lang="en-US" sz="2800" dirty="0" smtClean="0"/>
            </a:br>
            <a:r>
              <a:rPr lang="en-US" sz="2400" dirty="0" smtClean="0"/>
              <a:t>Recipient Age Distribution – Number </a:t>
            </a:r>
            <a:r>
              <a:rPr lang="en-US" sz="3200" dirty="0" smtClean="0"/>
              <a:t/>
            </a:r>
            <a:br>
              <a:rPr lang="en-US" sz="3200" dirty="0" smtClean="0"/>
            </a:br>
            <a:r>
              <a:rPr lang="en-US" sz="2000" dirty="0" smtClean="0"/>
              <a:t>(Transplants: January 1988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13587798"/>
              </p:ext>
            </p:extLst>
          </p:nvPr>
        </p:nvGraphicFramePr>
        <p:xfrm>
          <a:off x="0" y="1447800"/>
          <a:ext cx="9067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nSpc>
                <a:spcPct val="90000"/>
              </a:lnSpc>
            </a:pPr>
            <a:r>
              <a:rPr lang="en-US" sz="2600" dirty="0" smtClean="0"/>
              <a:t>Pediatric Lung Transplants </a:t>
            </a:r>
            <a:r>
              <a:rPr lang="en-US" sz="2400" dirty="0" smtClean="0"/>
              <a:t/>
            </a:r>
            <a:br>
              <a:rPr lang="en-US" sz="2400" dirty="0" smtClean="0"/>
            </a:br>
            <a:r>
              <a:rPr lang="en-US" sz="2400" dirty="0" smtClean="0"/>
              <a:t> Maintenance Immunosuppression Drug Combinations at Time of Follow-up </a:t>
            </a:r>
            <a:r>
              <a:rPr lang="en-US" sz="2000" dirty="0" smtClean="0"/>
              <a:t>(Follow-ups: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569775674"/>
              </p:ext>
            </p:extLst>
          </p:nvPr>
        </p:nvGraphicFramePr>
        <p:xfrm>
          <a:off x="152400" y="1229833"/>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6259316"/>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600200" y="5780352"/>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sp>
        <p:nvSpPr>
          <p:cNvPr id="13" name="TextBox 12"/>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Morbidities</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0" name="Picture 9"/>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r>
              <a:rPr lang="en-US" sz="2600" dirty="0"/>
              <a:t>Pediatric Lung Transplants</a:t>
            </a:r>
            <a:r>
              <a:rPr lang="en-US" sz="2400" dirty="0" smtClean="0"/>
              <a:t/>
            </a:r>
            <a:br>
              <a:rPr lang="en-US" sz="2400" dirty="0" smtClean="0"/>
            </a:br>
            <a:r>
              <a:rPr lang="en-US" sz="2400" dirty="0" smtClean="0"/>
              <a:t>Cumulative Morbidity Rates in </a:t>
            </a:r>
            <a:r>
              <a:rPr lang="en-US" sz="2400" u="sng" dirty="0" smtClean="0"/>
              <a:t>Survivors</a:t>
            </a:r>
            <a:r>
              <a:rPr lang="en-US" sz="2400" dirty="0" smtClean="0"/>
              <a:t> within 1, 5 and 7 Years Post Transplant </a:t>
            </a:r>
            <a:r>
              <a:rPr lang="en-US" sz="2000" dirty="0" smtClean="0"/>
              <a:t>(Follow-ups: </a:t>
            </a:r>
            <a:r>
              <a:rPr lang="en-US" sz="2000" dirty="0"/>
              <a:t>April 1994 – </a:t>
            </a:r>
            <a:r>
              <a:rPr lang="en-US" sz="2000" dirty="0" smtClean="0"/>
              <a:t>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46092936"/>
              </p:ext>
            </p:extLst>
          </p:nvPr>
        </p:nvGraphicFramePr>
        <p:xfrm>
          <a:off x="228598" y="1524000"/>
          <a:ext cx="8763002" cy="4583365"/>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1039291">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7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Hypertension*</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smtClean="0">
                          <a:solidFill>
                            <a:srgbClr val="FFFFFF"/>
                          </a:solidFill>
                          <a:latin typeface="+mn-lt"/>
                          <a:ea typeface="Times New Roman"/>
                          <a:cs typeface="Times New Roman"/>
                        </a:rPr>
                        <a:t>41.4%</a:t>
                      </a:r>
                      <a:endParaRPr lang="en-US" sz="13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765)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67.7%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229)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i="0" kern="1200" baseline="0" dirty="0" smtClean="0">
                          <a:solidFill>
                            <a:srgbClr val="FFFFFF"/>
                          </a:solidFill>
                          <a:latin typeface="+mn-lt"/>
                          <a:ea typeface="Times New Roman"/>
                          <a:cs typeface="Times New Roman"/>
                        </a:rPr>
                        <a:t>–</a:t>
                      </a:r>
                      <a:endParaRPr lang="en-US" sz="1300" b="1" i="0" kern="1200" dirty="0" smtClean="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smtClean="0">
                          <a:solidFill>
                            <a:srgbClr val="FFFFFF"/>
                          </a:solidFill>
                          <a:latin typeface="+mn-lt"/>
                          <a:ea typeface="Times New Roman"/>
                          <a:cs typeface="Times New Roman"/>
                        </a:rPr>
                        <a:t>9.4%</a:t>
                      </a:r>
                      <a:endParaRPr lang="en-US" sz="13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795)</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29.6%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247)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42.8%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138)</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4495">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smtClean="0">
                          <a:solidFill>
                            <a:srgbClr val="FFFFFF"/>
                          </a:solidFill>
                          <a:latin typeface="+mn-lt"/>
                          <a:ea typeface="Times New Roman"/>
                          <a:cs typeface="Times New Roman"/>
                        </a:rPr>
                        <a:t>6.5%</a:t>
                      </a:r>
                      <a:endParaRPr lang="en-US" sz="1300" b="1" i="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23.1%</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32.6%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smtClean="0">
                          <a:solidFill>
                            <a:srgbClr val="FFFFFF"/>
                          </a:solidFill>
                          <a:latin typeface="+mn-lt"/>
                          <a:ea typeface="Times New Roman"/>
                          <a:cs typeface="Times New Roman"/>
                        </a:rPr>
                        <a:t>1.9%</a:t>
                      </a:r>
                      <a:endParaRPr lang="en-US" sz="1300" b="1" i="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a:solidFill>
                            <a:srgbClr val="FFFFFF"/>
                          </a:solidFill>
                          <a:latin typeface="+mn-lt"/>
                          <a:ea typeface="Times New Roman"/>
                          <a:cs typeface="Times New Roman"/>
                        </a:rPr>
                        <a:t>4.0%</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6.5%</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smtClean="0">
                          <a:solidFill>
                            <a:srgbClr val="FFFFFF"/>
                          </a:solidFill>
                          <a:latin typeface="+mn-lt"/>
                          <a:ea typeface="Times New Roman"/>
                          <a:cs typeface="Times New Roman"/>
                        </a:rPr>
                        <a:t>0.8%</a:t>
                      </a:r>
                      <a:endParaRPr lang="en-US" sz="1300" b="1" i="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a:solidFill>
                            <a:srgbClr val="FFFFFF"/>
                          </a:solidFill>
                          <a:latin typeface="+mn-lt"/>
                          <a:ea typeface="Times New Roman"/>
                          <a:cs typeface="Times New Roman"/>
                        </a:rPr>
                        <a:t>1.6%</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0.7%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smtClean="0">
                          <a:solidFill>
                            <a:srgbClr val="FFFFFF"/>
                          </a:solidFill>
                          <a:latin typeface="+mn-lt"/>
                          <a:ea typeface="Times New Roman"/>
                          <a:cs typeface="Times New Roman"/>
                        </a:rPr>
                        <a:t>0.3%</a:t>
                      </a:r>
                      <a:endParaRPr lang="en-US" sz="1300" b="1" i="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a:solidFill>
                            <a:srgbClr val="FFFFFF"/>
                          </a:solidFill>
                          <a:latin typeface="+mn-lt"/>
                          <a:ea typeface="Times New Roman"/>
                          <a:cs typeface="Times New Roman"/>
                        </a:rPr>
                        <a:t>0.8%</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300" b="1" i="1" kern="0" dirty="0">
                          <a:solidFill>
                            <a:srgbClr val="FFFFFF"/>
                          </a:solidFill>
                          <a:latin typeface="+mn-lt"/>
                          <a:ea typeface="Times New Roman"/>
                          <a:cs typeface="Times New Roman"/>
                        </a:rPr>
                        <a:t>2.9%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kern="0" dirty="0" smtClean="0">
                          <a:solidFill>
                            <a:srgbClr val="FFFFFF"/>
                          </a:solidFill>
                          <a:latin typeface="+mn-lt"/>
                          <a:ea typeface="Times New Roman"/>
                          <a:cs typeface="Times New Roman"/>
                        </a:rPr>
                        <a:t>Hyperlipidemia*</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smtClean="0">
                          <a:solidFill>
                            <a:srgbClr val="FFFFFF"/>
                          </a:solidFill>
                          <a:latin typeface="+mn-lt"/>
                          <a:ea typeface="Times New Roman"/>
                          <a:cs typeface="Times New Roman"/>
                        </a:rPr>
                        <a:t>5.1%</a:t>
                      </a:r>
                      <a:endParaRPr lang="en-US" sz="13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781)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a:solidFill>
                            <a:srgbClr val="FFFFFF"/>
                          </a:solidFill>
                          <a:latin typeface="+mn-lt"/>
                          <a:ea typeface="Times New Roman"/>
                          <a:cs typeface="Times New Roman"/>
                        </a:rPr>
                        <a:t>17.7%</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231)</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00" b="1" i="0" kern="1200" baseline="0" dirty="0" smtClean="0">
                          <a:solidFill>
                            <a:srgbClr val="FFFFFF"/>
                          </a:solidFill>
                          <a:latin typeface="+mn-lt"/>
                          <a:ea typeface="Times New Roman"/>
                          <a:cs typeface="Times New Roman"/>
                        </a:rPr>
                        <a:t>–</a:t>
                      </a:r>
                      <a:endParaRPr lang="en-US" sz="1300" b="1" i="0" kern="1200" dirty="0" smtClean="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smtClean="0">
                          <a:solidFill>
                            <a:srgbClr val="FFFFFF"/>
                          </a:solidFill>
                          <a:latin typeface="+mn-lt"/>
                          <a:ea typeface="Times New Roman"/>
                          <a:cs typeface="Times New Roman"/>
                        </a:rPr>
                        <a:t>21.3%</a:t>
                      </a:r>
                      <a:endParaRPr lang="en-US" sz="13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797)</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a:solidFill>
                            <a:srgbClr val="FFFFFF"/>
                          </a:solidFill>
                          <a:latin typeface="+mn-lt"/>
                          <a:ea typeface="Times New Roman"/>
                          <a:cs typeface="Times New Roman"/>
                        </a:rPr>
                        <a:t>35.2%</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250)</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baseline="0" dirty="0" smtClean="0">
                          <a:solidFill>
                            <a:srgbClr val="FFFFFF"/>
                          </a:solidFill>
                          <a:latin typeface="+mn-lt"/>
                          <a:ea typeface="Times New Roman"/>
                          <a:cs typeface="Times New Roman"/>
                        </a:rPr>
                        <a:t>–</a:t>
                      </a:r>
                      <a:endParaRPr lang="en-US" sz="1300" b="1" i="0" kern="120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i="0" kern="1200" dirty="0">
                          <a:solidFill>
                            <a:srgbClr val="FFFFFF"/>
                          </a:solidFill>
                          <a:latin typeface="+mn-lt"/>
                          <a:ea typeface="Times New Roman"/>
                          <a:cs typeface="Times New Roman"/>
                        </a:rPr>
                        <a:t> </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Bronchiolitis Obliterans Syndrome</a:t>
                      </a:r>
                      <a:endParaRPr lang="en-US" sz="13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smtClean="0">
                          <a:solidFill>
                            <a:srgbClr val="FFFFFF"/>
                          </a:solidFill>
                          <a:latin typeface="+mn-lt"/>
                          <a:ea typeface="Times New Roman"/>
                          <a:cs typeface="Times New Roman"/>
                        </a:rPr>
                        <a:t>12.2%</a:t>
                      </a:r>
                      <a:endParaRPr lang="en-US" sz="1300" b="1" kern="0" dirty="0">
                        <a:solidFill>
                          <a:srgbClr val="FFFFFF"/>
                        </a:solidFill>
                        <a:latin typeface="+mn-lt"/>
                        <a:ea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739)</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a:solidFill>
                            <a:srgbClr val="FFFFFF"/>
                          </a:solidFill>
                          <a:latin typeface="+mn-lt"/>
                          <a:ea typeface="Times New Roman"/>
                          <a:cs typeface="Times New Roman"/>
                        </a:rPr>
                        <a:t>35.9%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192)</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41.9%</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300" b="1" kern="0" dirty="0">
                          <a:solidFill>
                            <a:srgbClr val="FFFFFF"/>
                          </a:solidFill>
                          <a:latin typeface="+mn-lt"/>
                          <a:ea typeface="Times New Roman"/>
                          <a:cs typeface="Times New Roman"/>
                        </a:rPr>
                        <a:t>(N = 93)</a:t>
                      </a:r>
                    </a:p>
                  </a:txBody>
                  <a:tcPr marL="0" marR="0"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8" name="TextBox 7"/>
          <p:cNvSpPr txBox="1"/>
          <p:nvPr/>
        </p:nvSpPr>
        <p:spPr>
          <a:xfrm>
            <a:off x="5029200" y="6370885"/>
            <a:ext cx="3962401" cy="461665"/>
          </a:xfrm>
          <a:prstGeom prst="rect">
            <a:avLst/>
          </a:prstGeom>
          <a:noFill/>
        </p:spPr>
        <p:txBody>
          <a:bodyPr wrap="square" rtlCol="0">
            <a:spAutoFit/>
          </a:bodyPr>
          <a:lstStyle/>
          <a:p>
            <a:r>
              <a:rPr lang="en-US" sz="1200" b="1" dirty="0" smtClean="0"/>
              <a:t>* Data are not available 7 years post-transplant.</a:t>
            </a:r>
          </a:p>
          <a:p>
            <a:endParaRPr lang="en-US" sz="1200" dirty="0"/>
          </a:p>
        </p:txBody>
      </p:sp>
      <p:sp>
        <p:nvSpPr>
          <p:cNvPr id="9" name="TextBox 8"/>
          <p:cNvSpPr txBox="1"/>
          <p:nvPr/>
        </p:nvSpPr>
        <p:spPr>
          <a:xfrm>
            <a:off x="2757008" y="6601718"/>
            <a:ext cx="1946921" cy="238527"/>
          </a:xfrm>
          <a:prstGeom prst="rect">
            <a:avLst/>
          </a:prstGeom>
          <a:noFill/>
        </p:spPr>
        <p:txBody>
          <a:bodyPr wrap="square" lIns="45720" rIns="0" rtlCol="0" anchor="ctr" anchorCtr="0">
            <a:spAutoFit/>
          </a:bodyPr>
          <a:lstStyle/>
          <a:p>
            <a:r>
              <a:rPr lang="en-US" sz="950" b="1" dirty="0" smtClean="0">
                <a:solidFill>
                  <a:schemeClr val="bg1"/>
                </a:solidFill>
                <a:latin typeface="Arial"/>
                <a:cs typeface="Arial"/>
              </a:rPr>
              <a:t>JHLT. 2014 Oct; 33(10): 996-1008</a:t>
            </a:r>
            <a:endParaRPr lang="en-US" sz="95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025196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Lung Transplants</a:t>
            </a:r>
            <a:br>
              <a:rPr lang="en-US" sz="2600" dirty="0" smtClean="0"/>
            </a:br>
            <a:r>
              <a:rPr lang="en-US" sz="2300" dirty="0" smtClean="0"/>
              <a:t>Cumulative Morbidity Rates in </a:t>
            </a:r>
            <a:r>
              <a:rPr lang="en-US" sz="2300" u="sng" dirty="0" smtClean="0"/>
              <a:t>Survivors</a:t>
            </a:r>
            <a:r>
              <a:rPr lang="en-US" sz="2300" dirty="0" smtClean="0"/>
              <a:t> within 1 Year Post-Transplant by Induction Use </a:t>
            </a:r>
            <a:r>
              <a:rPr lang="en-US" sz="2000" dirty="0" smtClean="0"/>
              <a:t>(Transplants: January 2000 – June 2013)</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514887362"/>
              </p:ext>
            </p:extLst>
          </p:nvPr>
        </p:nvGraphicFramePr>
        <p:xfrm>
          <a:off x="380999" y="1524001"/>
          <a:ext cx="8305801" cy="4499715"/>
        </p:xfrm>
        <a:graphic>
          <a:graphicData uri="http://schemas.openxmlformats.org/drawingml/2006/table">
            <a:tbl>
              <a:tblPr bandRow="1">
                <a:tableStyleId>{5C22544A-7EE6-4342-B048-85BDC9FD1C3A}</a:tableStyleId>
              </a:tblPr>
              <a:tblGrid>
                <a:gridCol w="3505201"/>
                <a:gridCol w="1066800"/>
                <a:gridCol w="1333500"/>
                <a:gridCol w="952500"/>
                <a:gridCol w="1447800"/>
              </a:tblGrid>
              <a:tr h="368508">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No 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81887">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44.5%</a:t>
                      </a:r>
                    </a:p>
                  </a:txBody>
                  <a:tcPr marL="0" marR="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344)</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43.3%</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194)</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11.2%</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 = 357)</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10.0%</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210)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37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8.7%</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6.7%</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2.0%</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1.9%</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0.6%</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1.0%</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smtClean="0">
                          <a:solidFill>
                            <a:srgbClr val="FFFFFF"/>
                          </a:solidFill>
                          <a:latin typeface="+mn-lt"/>
                          <a:ea typeface="Times New Roman"/>
                          <a:cs typeface="Times New Roman"/>
                        </a:rPr>
                        <a:t>0%</a:t>
                      </a:r>
                      <a:endParaRPr lang="en-US" sz="1500" b="1" i="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0.5%</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5.1%</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350)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10.2%</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 = 196)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20.7%</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358)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25.6%</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 = 211)</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11.5%</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338)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9.2%</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 = 195)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r>
              <a:rPr lang="en-US" sz="2600" dirty="0" smtClean="0"/>
              <a:t>Pediatric Lung Transplants</a:t>
            </a:r>
            <a:br>
              <a:rPr lang="en-US" sz="2600" dirty="0" smtClean="0"/>
            </a:br>
            <a:r>
              <a:rPr lang="en-US" sz="2300" dirty="0" smtClean="0"/>
              <a:t>Cumulative Morbidity Rates in </a:t>
            </a:r>
            <a:r>
              <a:rPr lang="en-US" sz="2300" u="sng" dirty="0" smtClean="0"/>
              <a:t>Survivors</a:t>
            </a:r>
            <a:r>
              <a:rPr lang="en-US" sz="2300" dirty="0" smtClean="0"/>
              <a:t> within 5 Years Post-Transplant by Induction Use </a:t>
            </a:r>
            <a:r>
              <a:rPr lang="en-US" sz="2000" dirty="0" smtClean="0"/>
              <a:t>(Transplants: January 2000 – June 2009)</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281881989"/>
              </p:ext>
            </p:extLst>
          </p:nvPr>
        </p:nvGraphicFramePr>
        <p:xfrm>
          <a:off x="380999" y="1524001"/>
          <a:ext cx="8305801" cy="4499715"/>
        </p:xfrm>
        <a:graphic>
          <a:graphicData uri="http://schemas.openxmlformats.org/drawingml/2006/table">
            <a:tbl>
              <a:tblPr bandRow="1">
                <a:tableStyleId>{5C22544A-7EE6-4342-B048-85BDC9FD1C3A}</a:tableStyleId>
              </a:tblPr>
              <a:tblGrid>
                <a:gridCol w="3505201"/>
                <a:gridCol w="1066800"/>
                <a:gridCol w="1333500"/>
                <a:gridCol w="952500"/>
                <a:gridCol w="1447800"/>
              </a:tblGrid>
              <a:tr h="368508">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No 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81887">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73.4%</a:t>
                      </a:r>
                    </a:p>
                  </a:txBody>
                  <a:tcPr marL="0" marR="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79)</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60.3%</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68)</a:t>
                      </a:r>
                    </a:p>
                  </a:txBody>
                  <a:tcPr marL="0" marR="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29.5%</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 = 88)</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32.0%</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75)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37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28.4%</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26.7%</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1.1%</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1.3%</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smtClean="0">
                          <a:solidFill>
                            <a:srgbClr val="FFFFFF"/>
                          </a:solidFill>
                          <a:latin typeface="+mn-lt"/>
                          <a:ea typeface="Times New Roman"/>
                          <a:cs typeface="Times New Roman"/>
                        </a:rPr>
                        <a:t>0%</a:t>
                      </a:r>
                      <a:endParaRPr lang="en-US" sz="1500" b="1" i="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a:solidFill>
                            <a:srgbClr val="FFFFFF"/>
                          </a:solidFill>
                          <a:latin typeface="+mn-lt"/>
                          <a:ea typeface="Times New Roman"/>
                          <a:cs typeface="Times New Roman"/>
                        </a:rPr>
                        <a:t>4.0%</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smtClean="0">
                          <a:solidFill>
                            <a:srgbClr val="FFFFFF"/>
                          </a:solidFill>
                          <a:latin typeface="+mn-lt"/>
                          <a:ea typeface="Times New Roman"/>
                          <a:cs typeface="Times New Roman"/>
                        </a:rPr>
                        <a:t>0%</a:t>
                      </a:r>
                      <a:endParaRPr lang="en-US" sz="1500" b="1" i="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smtClean="0">
                          <a:solidFill>
                            <a:srgbClr val="FFFFFF"/>
                          </a:solidFill>
                          <a:latin typeface="+mn-lt"/>
                          <a:ea typeface="Times New Roman"/>
                          <a:cs typeface="Times New Roman"/>
                        </a:rPr>
                        <a:t>0%</a:t>
                      </a:r>
                      <a:endParaRPr lang="en-US" sz="1500" b="1" i="1" kern="0" dirty="0">
                        <a:solidFill>
                          <a:srgbClr val="FFFFFF"/>
                        </a:solidFill>
                        <a:latin typeface="+mn-lt"/>
                        <a:ea typeface="Times New Roman"/>
                        <a:cs typeface="Times New Roman"/>
                      </a:endParaRP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r" defTabSz="914400" rtl="0" eaLnBrk="1" fontAlgn="t" latinLnBrk="0" hangingPunct="1">
                        <a:spcBef>
                          <a:spcPts val="0"/>
                        </a:spcBef>
                        <a:spcAft>
                          <a:spcPts val="0"/>
                        </a:spcAft>
                      </a:pPr>
                      <a:r>
                        <a:rPr lang="en-US" sz="1500" b="1" i="1" kern="0" dirty="0">
                          <a:solidFill>
                            <a:srgbClr val="FFFFFF"/>
                          </a:solidFill>
                          <a:latin typeface="+mn-lt"/>
                          <a:ea typeface="Times New Roman"/>
                          <a:cs typeface="Times New Roman"/>
                        </a:rPr>
                        <a:t> </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28.8%</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80)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21.2%</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 = 66)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37.8%</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90)</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38.2%</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 = 76)</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29.7%</a:t>
                      </a:r>
                    </a:p>
                  </a:txBody>
                  <a:tcPr marL="0" marR="0" marT="0"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(N = 74)</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a:solidFill>
                            <a:srgbClr val="FFFFFF"/>
                          </a:solidFill>
                          <a:latin typeface="+mn-lt"/>
                          <a:ea typeface="Times New Roman"/>
                          <a:cs typeface="Times New Roman"/>
                        </a:rPr>
                        <a:t>47.5%</a:t>
                      </a:r>
                    </a:p>
                  </a:txBody>
                  <a:tcPr marL="0" marR="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defTabSz="914400" rtl="0" eaLnBrk="1" fontAlgn="t" latinLnBrk="0" hangingPunct="1">
                        <a:spcBef>
                          <a:spcPts val="0"/>
                        </a:spcBef>
                        <a:spcAft>
                          <a:spcPts val="0"/>
                        </a:spcAft>
                      </a:pPr>
                      <a:r>
                        <a:rPr lang="en-US" sz="1500" b="1" kern="0" dirty="0">
                          <a:solidFill>
                            <a:srgbClr val="FFFFFF"/>
                          </a:solidFill>
                          <a:latin typeface="+mn-lt"/>
                          <a:ea typeface="Times New Roman"/>
                          <a:cs typeface="Times New Roman"/>
                        </a:rPr>
                        <a:t>(N = 59)</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Lung Transplants</a:t>
            </a:r>
            <a:br>
              <a:rPr lang="en-US" sz="2600" dirty="0" smtClean="0"/>
            </a:br>
            <a:r>
              <a:rPr lang="en-US" sz="2400" dirty="0" smtClean="0"/>
              <a:t>Freedom from Bronchiolitis Obliterans Syndrome</a:t>
            </a:r>
            <a:br>
              <a:rPr lang="en-US" sz="2400" dirty="0" smtClean="0"/>
            </a:br>
            <a:r>
              <a:rPr lang="en-US" sz="2000" dirty="0" smtClean="0"/>
              <a:t> (Follow-ups: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8227738"/>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Lung Transplants</a:t>
            </a:r>
            <a:br>
              <a:rPr lang="en-US" sz="2600" dirty="0" smtClean="0"/>
            </a:br>
            <a:r>
              <a:rPr lang="en-US" sz="2400" dirty="0" smtClean="0"/>
              <a:t>Freedom from Bronchiolitis Obliterans Syndrome by Era</a:t>
            </a:r>
            <a:br>
              <a:rPr lang="en-US" sz="2400" dirty="0" smtClean="0"/>
            </a:br>
            <a:r>
              <a:rPr lang="en-US" sz="2000" dirty="0" smtClean="0"/>
              <a:t> (Transplants: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61852002"/>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623371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 </a:t>
            </a:r>
            <a:br>
              <a:rPr lang="en-US" sz="2600" dirty="0" smtClean="0"/>
            </a:br>
            <a:r>
              <a:rPr lang="en-US" sz="2400" dirty="0" smtClean="0"/>
              <a:t>Freedom from Bronchiolitis Obliterans Syndrome</a:t>
            </a:r>
            <a:br>
              <a:rPr lang="en-US" sz="2400" dirty="0" smtClean="0"/>
            </a:br>
            <a:r>
              <a:rPr lang="en-US" sz="2400" dirty="0" smtClean="0"/>
              <a:t> by Age Group</a:t>
            </a:r>
            <a:r>
              <a:rPr lang="en-US" sz="2000" dirty="0" smtClean="0"/>
              <a:t> (Follow-ups: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1051798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505200" y="1828800"/>
            <a:ext cx="5029200" cy="323165"/>
          </a:xfrm>
          <a:prstGeom prst="rect">
            <a:avLst/>
          </a:prstGeom>
          <a:noFill/>
        </p:spPr>
        <p:txBody>
          <a:bodyPr wrap="square" rtlCol="0">
            <a:spAutoFit/>
          </a:bodyPr>
          <a:lstStyle/>
          <a:p>
            <a:r>
              <a:rPr lang="en-US" sz="1500" b="1" dirty="0" smtClean="0">
                <a:solidFill>
                  <a:srgbClr val="FFFF00"/>
                </a:solidFill>
              </a:rPr>
              <a:t>No pair-wise comparisons were significant at p&lt;0.05.</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r>
              <a:rPr lang="en-US" sz="2600" dirty="0" smtClean="0"/>
              <a:t>Pediatric Lung Transplants</a:t>
            </a:r>
            <a:br>
              <a:rPr lang="en-US" sz="2600" dirty="0" smtClean="0"/>
            </a:br>
            <a:r>
              <a:rPr lang="en-US" sz="2400" dirty="0" smtClean="0"/>
              <a:t>Freedom from Bronchiolitis Obliterans Syndrome</a:t>
            </a:r>
            <a:br>
              <a:rPr lang="en-US" sz="2400" dirty="0" smtClean="0"/>
            </a:br>
            <a:r>
              <a:rPr lang="en-US" sz="2400" dirty="0" smtClean="0"/>
              <a:t> by Diagnosis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9250350"/>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096000" y="2590800"/>
            <a:ext cx="1295400" cy="323165"/>
          </a:xfrm>
          <a:prstGeom prst="rect">
            <a:avLst/>
          </a:prstGeom>
          <a:noFill/>
        </p:spPr>
        <p:txBody>
          <a:bodyPr wrap="square" rtlCol="0">
            <a:spAutoFit/>
          </a:bodyPr>
          <a:lstStyle/>
          <a:p>
            <a:pPr algn="ctr"/>
            <a:r>
              <a:rPr lang="en-US" sz="1500" b="1" dirty="0" smtClean="0">
                <a:solidFill>
                  <a:srgbClr val="FFFF00"/>
                </a:solidFill>
              </a:rPr>
              <a:t>p = 0.0428</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Freedom from Bronchiolitis Obliterans Syndrome</a:t>
            </a:r>
            <a:br>
              <a:rPr lang="en-US" sz="2400" dirty="0" smtClean="0"/>
            </a:br>
            <a:r>
              <a:rPr lang="en-US" sz="2400" dirty="0" smtClean="0"/>
              <a:t>by Induction Use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21561"/>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6400800" y="2590800"/>
            <a:ext cx="1143000" cy="323165"/>
          </a:xfrm>
          <a:prstGeom prst="rect">
            <a:avLst/>
          </a:prstGeom>
          <a:noFill/>
        </p:spPr>
        <p:txBody>
          <a:bodyPr wrap="square" rtlCol="0">
            <a:spAutoFit/>
          </a:bodyPr>
          <a:lstStyle/>
          <a:p>
            <a:r>
              <a:rPr lang="en-US" sz="1500" b="1" dirty="0" smtClean="0">
                <a:solidFill>
                  <a:srgbClr val="FFFF00"/>
                </a:solidFill>
              </a:rPr>
              <a:t>p=0.1733</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br>
              <a:rPr lang="en-US" sz="2600" dirty="0" smtClean="0"/>
            </a:br>
            <a:r>
              <a:rPr lang="en-US" sz="2400" dirty="0" smtClean="0"/>
              <a:t>Recipient Age Distribution – Percentage</a:t>
            </a:r>
            <a:br>
              <a:rPr lang="en-US" sz="2400" dirty="0" smtClean="0"/>
            </a:br>
            <a:r>
              <a:rPr lang="en-US" sz="2000" dirty="0" smtClean="0"/>
              <a:t>(Transplants: January 1988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504595029"/>
              </p:ext>
            </p:extLst>
          </p:nvPr>
        </p:nvGraphicFramePr>
        <p:xfrm>
          <a:off x="0" y="13716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4" name="Group 13"/>
          <p:cNvGrpSpPr/>
          <p:nvPr/>
        </p:nvGrpSpPr>
        <p:grpSpPr>
          <a:xfrm>
            <a:off x="2" y="6146792"/>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TextBox 15"/>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Freedom from Severe Renal Dysfunction*</a:t>
            </a:r>
            <a:br>
              <a:rPr lang="en-US" sz="24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0756899"/>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Freedom from Severe Renal Dysfunction* by Era</a:t>
            </a:r>
            <a:br>
              <a:rPr lang="en-US" sz="2400" dirty="0" smtClean="0"/>
            </a:br>
            <a:r>
              <a:rPr lang="en-US" sz="2000" dirty="0" smtClean="0"/>
              <a:t>(Transplants: April 1994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9443717"/>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6096000" y="2590800"/>
            <a:ext cx="1295400" cy="323165"/>
          </a:xfrm>
          <a:prstGeom prst="rect">
            <a:avLst/>
          </a:prstGeom>
          <a:noFill/>
        </p:spPr>
        <p:txBody>
          <a:bodyPr wrap="square" rtlCol="0">
            <a:spAutoFit/>
          </a:bodyPr>
          <a:lstStyle/>
          <a:p>
            <a:pPr algn="ctr"/>
            <a:r>
              <a:rPr lang="en-US" sz="1500" b="1" dirty="0" smtClean="0">
                <a:solidFill>
                  <a:srgbClr val="FFFF00"/>
                </a:solidFill>
              </a:rPr>
              <a:t>p = 0.0176</a:t>
            </a:r>
            <a:endParaRPr lang="en-US" sz="1500" b="1" dirty="0">
              <a:solidFill>
                <a:srgbClr val="FFFF00"/>
              </a:solidFill>
            </a:endParaRPr>
          </a:p>
        </p:txBody>
      </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2717031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400" dirty="0" smtClean="0"/>
              <a:t/>
            </a:r>
            <a:br>
              <a:rPr lang="en-US" sz="2400" dirty="0" smtClean="0"/>
            </a:br>
            <a:r>
              <a:rPr lang="en-US" sz="2400" dirty="0" smtClean="0"/>
              <a:t>Cumulative Post-Transplant Malignancy Rates in </a:t>
            </a:r>
            <a:r>
              <a:rPr lang="en-US" sz="2400" u="sng" dirty="0" smtClean="0"/>
              <a:t>Survivors</a:t>
            </a:r>
            <a:r>
              <a:rPr lang="en-US" sz="2400" dirty="0" smtClean="0"/>
              <a:t/>
            </a:r>
            <a:br>
              <a:rPr lang="en-US" sz="2400" dirty="0" smtClean="0"/>
            </a:br>
            <a:r>
              <a:rPr lang="en-US" sz="2000" dirty="0" smtClean="0"/>
              <a:t>(Follow-ups: April 1994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677862767"/>
              </p:ext>
            </p:extLst>
          </p:nvPr>
        </p:nvGraphicFramePr>
        <p:xfrm>
          <a:off x="601134" y="1524000"/>
          <a:ext cx="8009465" cy="3443219"/>
        </p:xfrm>
        <a:graphic>
          <a:graphicData uri="http://schemas.openxmlformats.org/drawingml/2006/table">
            <a:tbl>
              <a:tblPr bandRow="1">
                <a:tableStyleId>{5C22544A-7EE6-4342-B048-85BDC9FD1C3A}</a:tableStyleId>
              </a:tblPr>
              <a:tblGrid>
                <a:gridCol w="1506569"/>
                <a:gridCol w="2134097"/>
                <a:gridCol w="1375362"/>
                <a:gridCol w="1375362"/>
                <a:gridCol w="1618075"/>
              </a:tblGrid>
              <a:tr h="727228">
                <a:tc gridSpan="2">
                  <a:txBody>
                    <a:bodyPr/>
                    <a:lstStyle/>
                    <a:p>
                      <a:pP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7-Year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603134">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marL="0" algn="ctr" defTabSz="914400" rtl="0" eaLnBrk="1" fontAlgn="t" latinLnBrk="0" hangingPunct="1"/>
                      <a:r>
                        <a:rPr lang="en-US" sz="1600" b="1" kern="1200" dirty="0">
                          <a:solidFill>
                            <a:schemeClr val="tx1"/>
                          </a:solidFill>
                          <a:latin typeface="+mn-lt"/>
                          <a:ea typeface="+mn-ea"/>
                          <a:cs typeface="+mn-cs"/>
                        </a:rPr>
                        <a:t>770 (95.1%)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600" b="1" kern="1200" dirty="0">
                          <a:solidFill>
                            <a:schemeClr val="tx1"/>
                          </a:solidFill>
                          <a:latin typeface="+mn-lt"/>
                          <a:ea typeface="+mn-ea"/>
                          <a:cs typeface="+mn-cs"/>
                        </a:rPr>
                        <a:t>231 (89.5%)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algn="ctr" defTabSz="914400" rtl="0" eaLnBrk="1" fontAlgn="t" latinLnBrk="0" hangingPunct="1"/>
                      <a:r>
                        <a:rPr lang="en-US" sz="1600" b="1" kern="1200">
                          <a:solidFill>
                            <a:schemeClr val="tx1"/>
                          </a:solidFill>
                          <a:latin typeface="+mn-lt"/>
                          <a:ea typeface="+mn-ea"/>
                          <a:cs typeface="+mn-cs"/>
                        </a:rPr>
                        <a:t>132 (91%)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03134">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marL="0" algn="ctr" defTabSz="914400" rtl="0" eaLnBrk="1" fontAlgn="t" latinLnBrk="0" hangingPunct="1"/>
                      <a:r>
                        <a:rPr lang="en-US" sz="1600" b="1" kern="1200">
                          <a:solidFill>
                            <a:schemeClr val="tx1"/>
                          </a:solidFill>
                          <a:latin typeface="+mn-lt"/>
                          <a:ea typeface="+mn-ea"/>
                          <a:cs typeface="+mn-cs"/>
                        </a:rPr>
                        <a:t>40 (4.9%)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mn-lt"/>
                          <a:ea typeface="+mn-ea"/>
                          <a:cs typeface="+mn-cs"/>
                        </a:rPr>
                        <a:t>27 (10.5%)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600" b="1" kern="1200" dirty="0">
                          <a:solidFill>
                            <a:schemeClr val="tx1"/>
                          </a:solidFill>
                          <a:latin typeface="+mn-lt"/>
                          <a:ea typeface="+mn-ea"/>
                          <a:cs typeface="+mn-cs"/>
                        </a:rPr>
                        <a:t>13 (9%)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03241">
                <a:tc rowSpan="3">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Malignancy Type*</a:t>
                      </a:r>
                    </a:p>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a:solidFill>
                            <a:schemeClr val="tx1"/>
                          </a:solidFill>
                          <a:latin typeface="+mn-lt"/>
                        </a:rPr>
                        <a:t>38</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rtl="0" fontAlgn="t"/>
                      <a:r>
                        <a:rPr lang="en-US" sz="1500" b="1" i="1" dirty="0" smtClean="0">
                          <a:solidFill>
                            <a:schemeClr val="tx1"/>
                          </a:solidFill>
                          <a:latin typeface="+mn-lt"/>
                        </a:rPr>
                        <a:t>26</a:t>
                      </a:r>
                      <a:endParaRPr lang="en-US" sz="1500" b="1" i="1" dirty="0">
                        <a:solidFill>
                          <a:schemeClr val="tx1"/>
                        </a:solidFill>
                        <a:latin typeface="+mn-lt"/>
                      </a:endParaRP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rtl="0" fontAlgn="t"/>
                      <a:r>
                        <a:rPr lang="en-US" sz="1500" b="1" i="1" dirty="0" smtClean="0">
                          <a:solidFill>
                            <a:schemeClr val="tx1"/>
                          </a:solidFill>
                          <a:latin typeface="+mn-lt"/>
                        </a:rPr>
                        <a:t>13</a:t>
                      </a:r>
                      <a:endParaRPr lang="en-US" sz="1500" b="1" i="1" dirty="0">
                        <a:solidFill>
                          <a:schemeClr val="tx1"/>
                        </a:solidFill>
                        <a:latin typeface="+mn-lt"/>
                      </a:endParaRP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0324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t"/>
                      <a:r>
                        <a:rPr lang="en-US" sz="1500" b="1" i="1" u="none" strike="noStrike" dirty="0">
                          <a:solidFill>
                            <a:schemeClr val="tx1"/>
                          </a:solidFill>
                          <a:latin typeface="+mn-lt"/>
                        </a:rPr>
                        <a:t>2</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rtl="0" fontAlgn="t"/>
                      <a:r>
                        <a:rPr lang="en-US" sz="1500" b="1" i="1" dirty="0">
                          <a:solidFill>
                            <a:schemeClr val="tx1"/>
                          </a:solidFill>
                          <a:latin typeface="+mn-lt"/>
                        </a:rPr>
                        <a:t>1</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rtl="0" fontAlgn="t"/>
                      <a:r>
                        <a:rPr lang="en-US" sz="1500" b="1" i="1" dirty="0">
                          <a:solidFill>
                            <a:schemeClr val="tx1"/>
                          </a:solidFill>
                          <a:latin typeface="+mn-lt"/>
                        </a:rPr>
                        <a:t>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03241">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t"/>
                      <a:r>
                        <a:rPr lang="en-US" sz="1500" b="1" i="1" u="none" strike="noStrike" dirty="0" smtClean="0">
                          <a:solidFill>
                            <a:schemeClr val="tx1"/>
                          </a:solidFill>
                          <a:latin typeface="+mn-lt"/>
                        </a:rPr>
                        <a:t>0</a:t>
                      </a:r>
                      <a:endParaRPr lang="en-US" sz="1500" b="1" i="1" u="none" strike="noStrike" dirty="0">
                        <a:solidFill>
                          <a:schemeClr val="tx1"/>
                        </a:solidFill>
                        <a:latin typeface="+mn-lt"/>
                      </a:endParaRP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rtl="0" fontAlgn="t"/>
                      <a:r>
                        <a:rPr lang="en-US" sz="1500" b="1" i="1" dirty="0" smtClean="0">
                          <a:solidFill>
                            <a:schemeClr val="tx1"/>
                          </a:solidFill>
                          <a:latin typeface="+mn-lt"/>
                        </a:rPr>
                        <a:t>1</a:t>
                      </a:r>
                      <a:endParaRPr lang="en-US" sz="1500" b="1" i="1" dirty="0">
                        <a:solidFill>
                          <a:schemeClr val="tx1"/>
                        </a:solidFill>
                        <a:latin typeface="+mn-lt"/>
                      </a:endParaRP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rtl="0" fontAlgn="t"/>
                      <a:r>
                        <a:rPr lang="en-US" sz="1500" b="1" i="1" dirty="0">
                          <a:solidFill>
                            <a:schemeClr val="tx1"/>
                          </a:solidFill>
                          <a:latin typeface="+mn-lt"/>
                        </a:rPr>
                        <a:t>0</a:t>
                      </a:r>
                    </a:p>
                  </a:txBody>
                  <a:tcPr marL="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9" name="TextBox 8"/>
          <p:cNvSpPr txBox="1"/>
          <p:nvPr/>
        </p:nvSpPr>
        <p:spPr>
          <a:xfrm>
            <a:off x="601134" y="5504381"/>
            <a:ext cx="8229600" cy="553998"/>
          </a:xfrm>
          <a:prstGeom prst="rect">
            <a:avLst/>
          </a:prstGeom>
          <a:noFill/>
        </p:spPr>
        <p:txBody>
          <a:bodyPr wrap="square" rtlCol="0">
            <a:spAutoFit/>
          </a:bodyPr>
          <a:lstStyle/>
          <a:p>
            <a:r>
              <a:rPr lang="en-US" sz="1500" b="1" dirty="0" smtClean="0"/>
              <a:t>* Recipients may have experienced more than one type of malignancy so the sum of</a:t>
            </a:r>
          </a:p>
          <a:p>
            <a:r>
              <a:rPr lang="en-US" sz="1500" b="1" dirty="0" smtClean="0"/>
              <a:t>  individual malignancy types may be greater than the total number with malignancy.</a:t>
            </a:r>
            <a:endParaRPr lang="en-US" sz="1500" dirty="0"/>
          </a:p>
        </p:txBody>
      </p:sp>
      <p:sp>
        <p:nvSpPr>
          <p:cNvPr id="10" name="TextBox 9"/>
          <p:cNvSpPr txBox="1"/>
          <p:nvPr/>
        </p:nvSpPr>
        <p:spPr>
          <a:xfrm>
            <a:off x="601134" y="5149613"/>
            <a:ext cx="6324600" cy="307777"/>
          </a:xfrm>
          <a:prstGeom prst="rect">
            <a:avLst/>
          </a:prstGeom>
          <a:noFill/>
        </p:spPr>
        <p:txBody>
          <a:bodyPr wrap="square" rtlCol="0">
            <a:spAutoFit/>
          </a:bodyPr>
          <a:lstStyle/>
          <a:p>
            <a:r>
              <a:rPr lang="en-US" sz="1400" b="1" dirty="0" smtClean="0">
                <a:solidFill>
                  <a:srgbClr val="FFFF00"/>
                </a:solidFill>
              </a:rPr>
              <a:t>“Other” includes liver and primitive neuroectodermal tumor. </a:t>
            </a:r>
          </a:p>
        </p:txBody>
      </p:sp>
      <p:sp>
        <p:nvSpPr>
          <p:cNvPr id="15" name="TextBox 14"/>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6" name="Group 15"/>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a:t>
            </a:r>
            <a:r>
              <a:rPr lang="en-US" sz="2800" dirty="0" smtClean="0"/>
              <a:t/>
            </a:r>
            <a:br>
              <a:rPr lang="en-US" sz="2800" dirty="0" smtClean="0"/>
            </a:br>
            <a:r>
              <a:rPr lang="en-US" sz="2400" dirty="0" smtClean="0"/>
              <a:t>Freedom from Malignancy </a:t>
            </a: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19008448"/>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3200" dirty="0" smtClean="0"/>
              <a:t/>
            </a:r>
            <a:br>
              <a:rPr lang="en-US" sz="3200" dirty="0" smtClean="0"/>
            </a:br>
            <a:r>
              <a:rPr lang="en-US" sz="2400" dirty="0" smtClean="0"/>
              <a:t>Freedom from Malignancy by Age Group</a:t>
            </a:r>
            <a:r>
              <a:rPr lang="en-US" sz="2800" dirty="0" smtClean="0"/>
              <a:t/>
            </a:r>
            <a:br>
              <a:rPr lang="en-US" sz="2800" dirty="0" smtClean="0"/>
            </a:br>
            <a:r>
              <a:rPr lang="en-US" sz="2000" dirty="0" smtClean="0"/>
              <a:t>(Follow-ups: April 1994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90731085"/>
              </p:ext>
            </p:extLst>
          </p:nvPr>
        </p:nvGraphicFramePr>
        <p:xfrm>
          <a:off x="228600" y="14478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638800" y="3352800"/>
            <a:ext cx="2590800" cy="553998"/>
          </a:xfrm>
          <a:prstGeom prst="rect">
            <a:avLst/>
          </a:prstGeom>
          <a:noFill/>
        </p:spPr>
        <p:txBody>
          <a:bodyPr wrap="square" rtlCol="0">
            <a:spAutoFit/>
          </a:bodyPr>
          <a:lstStyle/>
          <a:p>
            <a:r>
              <a:rPr lang="en-US" sz="1500" b="1" dirty="0" smtClean="0">
                <a:solidFill>
                  <a:srgbClr val="FFFF00"/>
                </a:solidFill>
              </a:rPr>
              <a:t>No pair-wise comparisons were significant at p&lt;0.05.</a:t>
            </a: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Freedom from Malignancy by Induction Use</a:t>
            </a:r>
            <a:br>
              <a:rPr lang="en-US" sz="2400" dirty="0" smtClean="0"/>
            </a:br>
            <a:r>
              <a:rPr lang="en-US" sz="2000" dirty="0" smtClean="0"/>
              <a:t>(Transplants: January 2000 – June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3317140"/>
              </p:ext>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2865003" y="2667000"/>
            <a:ext cx="1219200" cy="323165"/>
          </a:xfrm>
          <a:prstGeom prst="rect">
            <a:avLst/>
          </a:prstGeom>
          <a:noFill/>
        </p:spPr>
        <p:txBody>
          <a:bodyPr wrap="square" rtlCol="0">
            <a:spAutoFit/>
          </a:bodyPr>
          <a:lstStyle/>
          <a:p>
            <a:r>
              <a:rPr lang="en-US" sz="1500" b="1" dirty="0" smtClean="0">
                <a:solidFill>
                  <a:srgbClr val="FFFF00"/>
                </a:solidFill>
              </a:rPr>
              <a:t>p = 0.9405</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Pediatric Lung Transplants</a:t>
            </a:r>
            <a:br>
              <a:rPr lang="en-US" sz="2600" dirty="0" smtClean="0"/>
            </a:br>
            <a:r>
              <a:rPr lang="en-US" sz="2400" dirty="0" smtClean="0"/>
              <a:t>Cause of Death </a:t>
            </a:r>
            <a:r>
              <a:rPr lang="en-US" sz="2000" dirty="0" smtClean="0"/>
              <a:t>(Deaths: January 1990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770104585"/>
              </p:ext>
            </p:extLst>
          </p:nvPr>
        </p:nvGraphicFramePr>
        <p:xfrm>
          <a:off x="228601" y="1143000"/>
          <a:ext cx="8686799" cy="4952997"/>
        </p:xfrm>
        <a:graphic>
          <a:graphicData uri="http://schemas.openxmlformats.org/drawingml/2006/table">
            <a:tbl>
              <a:tblPr>
                <a:tableStyleId>{5C22544A-7EE6-4342-B048-85BDC9FD1C3A}</a:tableStyleId>
              </a:tblPr>
              <a:tblGrid>
                <a:gridCol w="2743200"/>
                <a:gridCol w="914399"/>
                <a:gridCol w="1295400"/>
                <a:gridCol w="1371600"/>
                <a:gridCol w="1371601"/>
                <a:gridCol w="990599"/>
              </a:tblGrid>
              <a:tr h="575822">
                <a:tc>
                  <a:txBody>
                    <a:bodyPr/>
                    <a:lstStyle/>
                    <a:p>
                      <a:pPr algn="ctr" rtl="0" fontAlgn="t"/>
                      <a:r>
                        <a:rPr lang="en-US" sz="1400" b="1" dirty="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a:t>
                      </a:r>
                      <a:r>
                        <a:rPr lang="en-US" sz="1200" b="1" dirty="0" smtClean="0">
                          <a:solidFill>
                            <a:schemeClr val="tx1"/>
                          </a:solidFill>
                        </a:rPr>
                        <a:t>N=142)</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Days - 1 Year  </a:t>
                      </a:r>
                    </a:p>
                    <a:p>
                      <a:pPr algn="ctr" rtl="0"/>
                      <a:r>
                        <a:rPr lang="en-US" sz="1200" b="1" dirty="0">
                          <a:solidFill>
                            <a:schemeClr val="tx1"/>
                          </a:solidFill>
                        </a:rPr>
                        <a:t> (</a:t>
                      </a:r>
                      <a:r>
                        <a:rPr lang="en-US" sz="1200" b="1" dirty="0" smtClean="0">
                          <a:solidFill>
                            <a:schemeClr val="tx1"/>
                          </a:solidFill>
                        </a:rPr>
                        <a:t>N=196)</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Year - 3 Years </a:t>
                      </a:r>
                    </a:p>
                    <a:p>
                      <a:pPr algn="ctr" rtl="0"/>
                      <a:r>
                        <a:rPr lang="en-US" sz="1200" b="1" dirty="0">
                          <a:solidFill>
                            <a:schemeClr val="tx1"/>
                          </a:solidFill>
                        </a:rPr>
                        <a:t> (</a:t>
                      </a:r>
                      <a:r>
                        <a:rPr lang="en-US" sz="1200" b="1" dirty="0" smtClean="0">
                          <a:solidFill>
                            <a:schemeClr val="tx1"/>
                          </a:solidFill>
                        </a:rPr>
                        <a:t>N=246)</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Years - 5 Years   </a:t>
                      </a:r>
                    </a:p>
                    <a:p>
                      <a:pPr algn="ctr" rtl="0"/>
                      <a:r>
                        <a:rPr lang="en-US" sz="1200" b="1" dirty="0">
                          <a:solidFill>
                            <a:schemeClr val="tx1"/>
                          </a:solidFill>
                        </a:rPr>
                        <a:t>(</a:t>
                      </a:r>
                      <a:r>
                        <a:rPr lang="en-US" sz="1200" b="1" dirty="0" smtClean="0">
                          <a:solidFill>
                            <a:schemeClr val="tx1"/>
                          </a:solidFill>
                        </a:rPr>
                        <a:t>N=119)</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Years   </a:t>
                      </a:r>
                    </a:p>
                    <a:p>
                      <a:pPr algn="ctr" rtl="0"/>
                      <a:r>
                        <a:rPr lang="en-US" sz="1200" b="1" dirty="0">
                          <a:solidFill>
                            <a:schemeClr val="tx1"/>
                          </a:solidFill>
                        </a:rPr>
                        <a:t>(</a:t>
                      </a:r>
                      <a:r>
                        <a:rPr lang="en-US" sz="1200" b="1" dirty="0" smtClean="0">
                          <a:solidFill>
                            <a:schemeClr val="tx1"/>
                          </a:solidFill>
                        </a:rPr>
                        <a:t>N=128)</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24 (12.2%)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91 (37.0%)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47 (39.5%)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59 (46.1%)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3 (2.1%)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4 (2.0%)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5 (2.0%)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3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9 (4.6%)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7 (2.8%)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4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5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 (0.4%)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6 (4.7%)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5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22 (15.5%)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63 (32.1%)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37 (15.0%)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21 (17.6%)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9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41 (28.9%)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36 (18.4%)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62 (25.2%)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27 (22.7%)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29 (22.7%)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21 (14.8%)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8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4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17 (12.0%)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5 (2.6%)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6 (2.4%)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3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t"/>
                      <a:r>
                        <a:rPr lang="en-US" sz="1300" b="1" i="0" u="none" strike="noStrike">
                          <a:solidFill>
                            <a:schemeClr val="tx1"/>
                          </a:solidFill>
                          <a:effectLst/>
                          <a:latin typeface="+mj-lt"/>
                        </a:rPr>
                        <a:t>2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15 (10.6%)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23 (11.7%)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13 (5.3%)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4 (3.4%)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t"/>
                      <a:r>
                        <a:rPr lang="en-US" sz="1300" b="1" i="0" u="none" strike="noStrike">
                          <a:solidFill>
                            <a:schemeClr val="tx1"/>
                          </a:solidFill>
                          <a:effectLst/>
                          <a:latin typeface="+mj-lt"/>
                        </a:rPr>
                        <a:t>8 (6.3%)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j-lt"/>
                        </a:rPr>
                        <a:t>23 (16.2%)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j-lt"/>
                        </a:rPr>
                        <a:t>17 (8.7%)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j-lt"/>
                        </a:rPr>
                        <a:t>20 (8.1%)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a:solidFill>
                            <a:schemeClr val="tx1"/>
                          </a:solidFill>
                          <a:effectLst/>
                          <a:latin typeface="+mj-lt"/>
                        </a:rPr>
                        <a:t>9 (7.6%)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t"/>
                      <a:r>
                        <a:rPr lang="en-US" sz="1300" b="1" i="0" u="none" strike="noStrike" dirty="0">
                          <a:solidFill>
                            <a:schemeClr val="tx1"/>
                          </a:solidFill>
                          <a:effectLst/>
                          <a:latin typeface="+mj-lt"/>
                        </a:rPr>
                        <a:t>9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168320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sz="2600" dirty="0" smtClean="0"/>
              <a:t>Pediatric Lung Transplants</a:t>
            </a:r>
            <a:br>
              <a:rPr lang="en-US" sz="2600" dirty="0" smtClean="0"/>
            </a:br>
            <a:r>
              <a:rPr lang="en-US" sz="2400" dirty="0" smtClean="0"/>
              <a:t>Cause of Death </a:t>
            </a:r>
            <a:r>
              <a:rPr lang="en-US" sz="2000" dirty="0" smtClean="0"/>
              <a:t>(Deaths: January 2000 – June 2014)</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927108829"/>
              </p:ext>
            </p:extLst>
          </p:nvPr>
        </p:nvGraphicFramePr>
        <p:xfrm>
          <a:off x="228601" y="1143000"/>
          <a:ext cx="8686799" cy="4952997"/>
        </p:xfrm>
        <a:graphic>
          <a:graphicData uri="http://schemas.openxmlformats.org/drawingml/2006/table">
            <a:tbl>
              <a:tblPr>
                <a:tableStyleId>{5C22544A-7EE6-4342-B048-85BDC9FD1C3A}</a:tableStyleId>
              </a:tblPr>
              <a:tblGrid>
                <a:gridCol w="2743200"/>
                <a:gridCol w="914399"/>
                <a:gridCol w="1295400"/>
                <a:gridCol w="1371600"/>
                <a:gridCol w="1371601"/>
                <a:gridCol w="990599"/>
              </a:tblGrid>
              <a:tr h="575822">
                <a:tc>
                  <a:txBody>
                    <a:bodyPr/>
                    <a:lstStyle/>
                    <a:p>
                      <a:pPr algn="ctr" rtl="0" fontAlgn="t"/>
                      <a:r>
                        <a:rPr lang="en-US" sz="1400" b="1" dirty="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0-30 Days   (</a:t>
                      </a:r>
                      <a:r>
                        <a:rPr lang="en-US" sz="1200" b="1" dirty="0" smtClean="0">
                          <a:solidFill>
                            <a:schemeClr val="tx1"/>
                          </a:solidFill>
                        </a:rPr>
                        <a:t>N=76)</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31 Days - 1 Year  </a:t>
                      </a:r>
                    </a:p>
                    <a:p>
                      <a:pPr algn="ctr" rtl="0"/>
                      <a:r>
                        <a:rPr lang="en-US" sz="1200" b="1" dirty="0">
                          <a:solidFill>
                            <a:schemeClr val="tx1"/>
                          </a:solidFill>
                        </a:rPr>
                        <a:t> (</a:t>
                      </a:r>
                      <a:r>
                        <a:rPr lang="en-US" sz="1200" b="1" dirty="0" smtClean="0">
                          <a:solidFill>
                            <a:schemeClr val="tx1"/>
                          </a:solidFill>
                        </a:rPr>
                        <a:t>N=120)</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 &gt;1 Year - 3 Years </a:t>
                      </a:r>
                    </a:p>
                    <a:p>
                      <a:pPr algn="ctr" rtl="0"/>
                      <a:r>
                        <a:rPr lang="en-US" sz="1200" b="1" dirty="0">
                          <a:solidFill>
                            <a:schemeClr val="tx1"/>
                          </a:solidFill>
                        </a:rPr>
                        <a:t> (</a:t>
                      </a:r>
                      <a:r>
                        <a:rPr lang="en-US" sz="1200" b="1" dirty="0" smtClean="0">
                          <a:solidFill>
                            <a:schemeClr val="tx1"/>
                          </a:solidFill>
                        </a:rPr>
                        <a:t>N=182)</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&gt;3 Years - 5 Years   </a:t>
                      </a:r>
                    </a:p>
                    <a:p>
                      <a:pPr algn="ctr" rtl="0"/>
                      <a:r>
                        <a:rPr lang="en-US" sz="1200" b="1" dirty="0">
                          <a:solidFill>
                            <a:schemeClr val="tx1"/>
                          </a:solidFill>
                        </a:rPr>
                        <a:t>(</a:t>
                      </a:r>
                      <a:r>
                        <a:rPr lang="en-US" sz="1200" b="1" dirty="0" smtClean="0">
                          <a:solidFill>
                            <a:schemeClr val="tx1"/>
                          </a:solidFill>
                        </a:rPr>
                        <a:t>N=100)</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en-US" sz="1200" b="1" dirty="0">
                          <a:solidFill>
                            <a:schemeClr val="tx1"/>
                          </a:solidFill>
                        </a:rPr>
                        <a:t>&gt;5 Years   </a:t>
                      </a:r>
                    </a:p>
                    <a:p>
                      <a:pPr algn="ctr" rtl="0"/>
                      <a:r>
                        <a:rPr lang="en-US" sz="1200" b="1" dirty="0">
                          <a:solidFill>
                            <a:schemeClr val="tx1"/>
                          </a:solidFill>
                        </a:rPr>
                        <a:t>(</a:t>
                      </a:r>
                      <a:r>
                        <a:rPr lang="en-US" sz="1200" b="1" dirty="0" smtClean="0">
                          <a:solidFill>
                            <a:schemeClr val="tx1"/>
                          </a:solidFill>
                        </a:rPr>
                        <a:t>N=121)</a:t>
                      </a:r>
                      <a:endParaRPr lang="en-US" sz="1200"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BRONCHIOLITIS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14 (11.7%)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65 (35.7%)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39 (39.0%)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55 (45.5%)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 (3.9%)</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5 (2.7%)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 (2.0%)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3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4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5 (4.1%)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 (0.5%)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6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2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13 (17.1%)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34 (28.3%)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25 (13.7%)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16 (16.0%)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8 (6.6%)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10 (13.2%)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25 (20.8%)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51 (28.0%)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24 (24.0%)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28 (23.1%)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13 (17.1%)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6 (5.0%)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3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 (1.0%)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1 (0.8%)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10 (13.2%)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 (2.5%)</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 (1.6%)</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a:solidFill>
                            <a:schemeClr val="tx1"/>
                          </a:solidFill>
                          <a:latin typeface="+mn-lt"/>
                          <a:ea typeface="+mn-ea"/>
                          <a:cs typeface="+mn-cs"/>
                        </a:rPr>
                        <a:t>3 (3.0%)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2 (1.7%)</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13 (17.1%)</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19 (15.8%)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11 (6.0%)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a:solidFill>
                            <a:schemeClr val="tx1"/>
                          </a:solidFill>
                          <a:latin typeface="+mn-lt"/>
                          <a:ea typeface="+mn-ea"/>
                          <a:cs typeface="+mn-cs"/>
                        </a:rPr>
                        <a:t>4 (4.0%)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7 (5.8%)</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14 (18.4%)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10 (8.3%)</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15 (8.2%)</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a:solidFill>
                            <a:schemeClr val="tx1"/>
                          </a:solidFill>
                          <a:latin typeface="+mn-lt"/>
                          <a:ea typeface="+mn-ea"/>
                          <a:cs typeface="+mn-cs"/>
                        </a:rPr>
                        <a:t>7 (7.0%)</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marL="0" algn="ctr" defTabSz="914400" rtl="0" eaLnBrk="1" fontAlgn="t" latinLnBrk="0" hangingPunct="1"/>
                      <a:r>
                        <a:rPr lang="en-US" sz="1300" b="1" kern="1200" dirty="0">
                          <a:solidFill>
                            <a:schemeClr val="tx1"/>
                          </a:solidFill>
                          <a:latin typeface="+mn-lt"/>
                          <a:ea typeface="+mn-ea"/>
                          <a:cs typeface="+mn-cs"/>
                        </a:rPr>
                        <a:t>9 (7.4%)</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Relative Incidence of Leading Causes of Death</a:t>
            </a:r>
            <a:br>
              <a:rPr lang="en-US" sz="2400" dirty="0" smtClean="0"/>
            </a:br>
            <a:r>
              <a:rPr lang="en-US" sz="2000" dirty="0" smtClean="0"/>
              <a:t>(Deaths: January 2000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5980236"/>
              </p:ext>
            </p:extLst>
          </p:nvPr>
        </p:nvGraphicFramePr>
        <p:xfrm>
          <a:off x="76200" y="1447800"/>
          <a:ext cx="9067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2" name="Picture 11"/>
            <p:cNvPicPr>
              <a:picLocks noChangeAspect="1"/>
            </p:cNvPicPr>
            <p:nvPr/>
          </p:nvPicPr>
          <p:blipFill>
            <a:blip r:embed="rId4"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sp>
        <p:nvSpPr>
          <p:cNvPr id="6" name="TextBox 5"/>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7" name="Group 6"/>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0" name="TextBox 9"/>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5381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Donor Type Distribution by Transplant Year</a:t>
            </a:r>
            <a:br>
              <a:rPr lang="en-US" sz="2400" dirty="0" smtClean="0"/>
            </a:br>
            <a:r>
              <a:rPr lang="en-US" sz="2000" dirty="0" smtClean="0"/>
              <a:t>(Transplants: January 1986 – December 2013)</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6769197"/>
              </p:ext>
            </p:extLst>
          </p:nvPr>
        </p:nvGraphicFramePr>
        <p:xfrm>
          <a:off x="228600" y="1287959"/>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05916" y="5585100"/>
            <a:ext cx="4114800" cy="769441"/>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lung transplants that are reported to the ISHLT Transplant Registry. As such, the presented data may not reflect the changes in the number of lung transplants performed worldwide.</a:t>
            </a:r>
            <a:endParaRPr lang="en-US" sz="1100" b="1" dirty="0">
              <a:solidFill>
                <a:srgbClr val="FFFF00"/>
              </a:solidFill>
            </a:endParaRPr>
          </a:p>
        </p:txBody>
      </p:sp>
      <p:sp>
        <p:nvSpPr>
          <p:cNvPr id="10" name="TextBox 9"/>
          <p:cNvSpPr txBox="1"/>
          <p:nvPr/>
        </p:nvSpPr>
        <p:spPr>
          <a:xfrm>
            <a:off x="4795283" y="6374732"/>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14" name="TextBox 13"/>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5" name="Group 14"/>
          <p:cNvGrpSpPr/>
          <p:nvPr/>
        </p:nvGrpSpPr>
        <p:grpSpPr>
          <a:xfrm>
            <a:off x="2" y="6146792"/>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TextBox 16"/>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 </a:t>
            </a:r>
            <a:r>
              <a:rPr lang="en-US" sz="2000" dirty="0" smtClean="0"/>
              <a:t>(January 1996 – June 2013)</a:t>
            </a:r>
            <a:br>
              <a:rPr lang="en-US" sz="2000" dirty="0" smtClean="0"/>
            </a:br>
            <a:r>
              <a:rPr lang="en-US" sz="2400" dirty="0" smtClean="0"/>
              <a:t>Risk Factors For 1 Year Mortality/Graft Failure</a:t>
            </a:r>
            <a:endParaRPr lang="en-US" sz="2400" dirty="0"/>
          </a:p>
        </p:txBody>
      </p:sp>
      <p:sp>
        <p:nvSpPr>
          <p:cNvPr id="9" name="TextBox 8"/>
          <p:cNvSpPr txBox="1"/>
          <p:nvPr/>
        </p:nvSpPr>
        <p:spPr>
          <a:xfrm>
            <a:off x="7620000" y="5923356"/>
            <a:ext cx="1556657" cy="461665"/>
          </a:xfrm>
          <a:prstGeom prst="rect">
            <a:avLst/>
          </a:prstGeom>
          <a:noFill/>
        </p:spPr>
        <p:txBody>
          <a:bodyPr wrap="square" rtlCol="0">
            <a:spAutoFit/>
          </a:bodyPr>
          <a:lstStyle/>
          <a:p>
            <a:pPr algn="ctr"/>
            <a:r>
              <a:rPr lang="en-US" sz="2400" b="1" dirty="0" smtClean="0">
                <a:solidFill>
                  <a:srgbClr val="FFFF00"/>
                </a:solidFill>
              </a:rPr>
              <a:t>(N = 841)</a:t>
            </a:r>
            <a:endParaRPr lang="en-US" sz="2400" b="1" dirty="0">
              <a:solidFill>
                <a:srgbClr val="FFFF00"/>
              </a:solidFill>
            </a:endParaRPr>
          </a:p>
        </p:txBody>
      </p:sp>
      <p:sp>
        <p:nvSpPr>
          <p:cNvPr id="8" name="TextBox 7"/>
          <p:cNvSpPr txBox="1"/>
          <p:nvPr/>
        </p:nvSpPr>
        <p:spPr>
          <a:xfrm>
            <a:off x="5181599" y="6362235"/>
            <a:ext cx="4051905" cy="430887"/>
          </a:xfrm>
          <a:prstGeom prst="rect">
            <a:avLst/>
          </a:prstGeom>
          <a:noFill/>
        </p:spPr>
        <p:txBody>
          <a:bodyPr wrap="square" rtlCol="0">
            <a:spAutoFit/>
          </a:bodyPr>
          <a:lstStyle/>
          <a:p>
            <a:r>
              <a:rPr lang="en-US" sz="1100" b="1" dirty="0" smtClean="0"/>
              <a:t>* Retransplant includes those with a retransplant diagnosis or a previous transplant was reported. </a:t>
            </a:r>
            <a:endParaRPr lang="en-US" sz="1100" b="1" dirty="0"/>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1" name="Group 8"/>
          <p:cNvGrpSpPr/>
          <p:nvPr/>
        </p:nvGrpSpPr>
        <p:grpSpPr>
          <a:xfrm>
            <a:off x="2" y="6146792"/>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126513"/>
            <a:ext cx="7162809" cy="4775206"/>
          </a:xfrm>
          <a:prstGeom prst="rect">
            <a:avLst/>
          </a:prstGeom>
        </p:spPr>
      </p:pic>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4734913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 </a:t>
            </a:r>
            <a:r>
              <a:rPr lang="en-US" sz="2000" dirty="0" smtClean="0"/>
              <a:t>(January 1996 – June 2013)</a:t>
            </a:r>
            <a:r>
              <a:rPr lang="en-US" sz="1800" dirty="0" smtClean="0"/>
              <a:t/>
            </a:r>
            <a:br>
              <a:rPr lang="en-US" sz="1800" dirty="0" smtClean="0"/>
            </a:br>
            <a:r>
              <a:rPr lang="en-US" sz="2400" dirty="0" smtClean="0"/>
              <a:t>Risk Factors For 1 Year Mortality/Graft Failure</a:t>
            </a:r>
            <a:endParaRPr lang="en-US" sz="2400" dirty="0"/>
          </a:p>
        </p:txBody>
      </p:sp>
      <p:graphicFrame>
        <p:nvGraphicFramePr>
          <p:cNvPr id="10" name="Content Placeholder 9"/>
          <p:cNvGraphicFramePr>
            <a:graphicFrameLocks noGrp="1"/>
          </p:cNvGraphicFramePr>
          <p:nvPr>
            <p:ph idx="1"/>
            <p:extLst/>
          </p:nvPr>
        </p:nvGraphicFramePr>
        <p:xfrm>
          <a:off x="304800" y="1676400"/>
          <a:ext cx="8305800" cy="1235557"/>
        </p:xfrm>
        <a:graphic>
          <a:graphicData uri="http://schemas.openxmlformats.org/drawingml/2006/table">
            <a:tbl>
              <a:tblPr firstRow="1" bandRow="1">
                <a:tableStyleId>{C083E6E3-FA7D-4D7B-A595-EF9225AFEA82}</a:tableStyleId>
              </a:tblPr>
              <a:tblGrid>
                <a:gridCol w="5486400"/>
                <a:gridCol w="2819400"/>
              </a:tblGrid>
              <a:tr h="682209">
                <a:tc gridSpan="2">
                  <a:txBody>
                    <a:bodyPr/>
                    <a:lstStyle/>
                    <a:p>
                      <a:pPr algn="ctr" rtl="0" fontAlgn="t"/>
                      <a:r>
                        <a:rPr lang="en-US" sz="2400" b="1" i="1" dirty="0">
                          <a:solidFill>
                            <a:srgbClr val="FFFF00"/>
                          </a:solidFill>
                        </a:rPr>
                        <a:t>Continuous Factors (see </a:t>
                      </a:r>
                      <a:r>
                        <a:rPr lang="en-US" sz="2400" b="1" i="1" dirty="0" smtClean="0">
                          <a:solidFill>
                            <a:srgbClr val="FFFF00"/>
                          </a:solidFill>
                        </a:rPr>
                        <a:t>figure)</a:t>
                      </a:r>
                      <a:r>
                        <a:rPr lang="en-US" sz="2400" dirty="0" smtClean="0">
                          <a:solidFill>
                            <a:srgbClr val="FFFF00"/>
                          </a:solidFill>
                        </a:rPr>
                        <a:t> </a:t>
                      </a:r>
                      <a:endParaRPr lang="en-US" dirty="0"/>
                    </a:p>
                  </a:txBody>
                  <a:tcPr marL="0" marR="0" marT="9144" marB="0">
                    <a:lnL>
                      <a:noFill/>
                    </a:lnL>
                    <a:lnT w="12700" cmpd="sng">
                      <a:noFill/>
                    </a:lnT>
                    <a:lnB w="12700" cap="flat" cmpd="sng" algn="ctr">
                      <a:noFill/>
                      <a:prstDash val="solid"/>
                      <a:round/>
                      <a:headEnd type="none" w="med" len="med"/>
                      <a:tailEnd type="none" w="med" len="med"/>
                    </a:lnB>
                    <a:solidFill>
                      <a:schemeClr val="bg2"/>
                    </a:solidFill>
                  </a:tcPr>
                </a:tc>
                <a:tc hMerge="1">
                  <a:txBody>
                    <a:bodyPr/>
                    <a:lstStyle/>
                    <a:p>
                      <a:pPr algn="ctr" rtl="0" fontAlgn="t"/>
                      <a:endParaRPr lang="en-US" dirty="0"/>
                    </a:p>
                  </a:txBody>
                  <a:tcPr marL="0" marR="0" marT="91440" marB="0">
                    <a:lnT w="12700" cmpd="sng">
                      <a:noFill/>
                    </a:lnT>
                    <a:lnB w="12700" cap="flat" cmpd="sng" algn="ctr">
                      <a:solidFill>
                        <a:srgbClr val="FFFF00"/>
                      </a:solidFill>
                      <a:prstDash val="solid"/>
                      <a:round/>
                      <a:headEnd type="none" w="med" len="med"/>
                      <a:tailEnd type="none" w="med" len="med"/>
                    </a:lnB>
                    <a:solidFill>
                      <a:schemeClr val="bg2"/>
                    </a:solidFill>
                  </a:tcPr>
                </a:tc>
              </a:tr>
              <a:tr h="553348">
                <a:tc>
                  <a:txBody>
                    <a:bodyPr/>
                    <a:lstStyle/>
                    <a:p>
                      <a:pPr rtl="0" fontAlgn="t"/>
                      <a:r>
                        <a:rPr lang="en-US" b="1" dirty="0" smtClean="0"/>
                        <a:t>Recipient age</a:t>
                      </a:r>
                      <a:endParaRPr lang="en-US" b="1" dirty="0"/>
                    </a:p>
                  </a:txBody>
                  <a:tcPr marL="45720" marR="0" marT="91440" marB="0">
                    <a:lnL>
                      <a:noFill/>
                    </a:lnL>
                    <a:lnT w="12700" cap="flat" cmpd="sng" algn="ctr">
                      <a:noFill/>
                      <a:prstDash val="solid"/>
                      <a:round/>
                      <a:headEnd type="none" w="med" len="med"/>
                      <a:tailEnd type="none" w="med" len="med"/>
                    </a:lnT>
                    <a:lnB w="12700" cmpd="sng">
                      <a:noFill/>
                    </a:lnB>
                    <a:solidFill>
                      <a:schemeClr val="bg2"/>
                    </a:solidFill>
                  </a:tcPr>
                </a:tc>
                <a:tc>
                  <a:txBody>
                    <a:bodyPr/>
                    <a:lstStyle/>
                    <a:p>
                      <a:pPr algn="ctr" rtl="0"/>
                      <a:endParaRPr lang="en-US" dirty="0"/>
                    </a:p>
                  </a:txBody>
                  <a:tcPr marL="45720" marR="0" marT="91440" marB="0" anchor="ctr">
                    <a:lnT w="12700" cap="flat" cmpd="sng" algn="ctr">
                      <a:noFill/>
                      <a:prstDash val="solid"/>
                      <a:round/>
                      <a:headEnd type="none" w="med" len="med"/>
                      <a:tailEnd type="none" w="med" len="med"/>
                    </a:lnT>
                    <a:lnB w="12700" cmpd="sng">
                      <a:noFill/>
                    </a:lnB>
                    <a:solidFill>
                      <a:schemeClr val="bg2"/>
                    </a:solidFill>
                  </a:tcPr>
                </a:tc>
              </a:tr>
            </a:tbl>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8"/>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7086600" y="6087718"/>
            <a:ext cx="1556657" cy="461665"/>
          </a:xfrm>
          <a:prstGeom prst="rect">
            <a:avLst/>
          </a:prstGeom>
          <a:noFill/>
        </p:spPr>
        <p:txBody>
          <a:bodyPr wrap="square" rtlCol="0">
            <a:spAutoFit/>
          </a:bodyPr>
          <a:lstStyle/>
          <a:p>
            <a:pPr algn="ctr"/>
            <a:r>
              <a:rPr lang="en-US" sz="2400" b="1" dirty="0" smtClean="0">
                <a:solidFill>
                  <a:srgbClr val="FFFF00"/>
                </a:solidFill>
              </a:rPr>
              <a:t>(N = 841)</a:t>
            </a:r>
            <a:endParaRPr lang="en-US" sz="2400" b="1" dirty="0">
              <a:solidFill>
                <a:srgbClr val="FFFF00"/>
              </a:solidFill>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8137882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 </a:t>
            </a:r>
            <a:r>
              <a:rPr lang="en-US" sz="2000" dirty="0" smtClean="0"/>
              <a:t>(January 1996 – June 2013)</a:t>
            </a:r>
            <a:r>
              <a:rPr lang="en-US" sz="2300" dirty="0" smtClean="0"/>
              <a:t/>
            </a:r>
            <a:br>
              <a:rPr lang="en-US" sz="2300" dirty="0" smtClean="0"/>
            </a:br>
            <a:r>
              <a:rPr lang="en-US" sz="2300" dirty="0" smtClean="0"/>
              <a:t> </a:t>
            </a:r>
            <a:r>
              <a:rPr lang="en-US" sz="2400" dirty="0" smtClean="0"/>
              <a:t>Risk Factors For 1 Year Mortality/Graft Failure</a:t>
            </a:r>
            <a:br>
              <a:rPr lang="en-US" sz="2400" dirty="0" smtClean="0"/>
            </a:br>
            <a:r>
              <a:rPr lang="en-US" sz="2400" dirty="0" smtClean="0">
                <a:solidFill>
                  <a:srgbClr val="FFFF00"/>
                </a:solidFill>
              </a:rPr>
              <a:t>Recipient Age</a:t>
            </a:r>
            <a:endParaRPr lang="en-US" sz="2400" dirty="0">
              <a:solidFill>
                <a:srgbClr val="FFFF00"/>
              </a:solidFill>
            </a:endParaRPr>
          </a:p>
        </p:txBody>
      </p:sp>
      <p:graphicFrame>
        <p:nvGraphicFramePr>
          <p:cNvPr id="4" name="Content Placeholder 3"/>
          <p:cNvGraphicFramePr>
            <a:graphicFrameLocks noGrp="1"/>
          </p:cNvGraphicFramePr>
          <p:nvPr>
            <p:ph idx="1"/>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76800" y="1981200"/>
            <a:ext cx="1828800" cy="323165"/>
          </a:xfrm>
          <a:prstGeom prst="rect">
            <a:avLst/>
          </a:prstGeom>
          <a:noFill/>
        </p:spPr>
        <p:txBody>
          <a:bodyPr wrap="square" rtlCol="0">
            <a:spAutoFit/>
          </a:bodyPr>
          <a:lstStyle/>
          <a:p>
            <a:r>
              <a:rPr lang="en-US" sz="1500" b="1" dirty="0" smtClean="0">
                <a:solidFill>
                  <a:srgbClr val="FFFF00"/>
                </a:solidFill>
              </a:rPr>
              <a:t>p = 0.0409</a:t>
            </a:r>
            <a:endParaRPr lang="en-US" sz="1500" b="1"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0" name="Group 8"/>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7086600" y="6087718"/>
            <a:ext cx="1556657" cy="461665"/>
          </a:xfrm>
          <a:prstGeom prst="rect">
            <a:avLst/>
          </a:prstGeom>
          <a:noFill/>
        </p:spPr>
        <p:txBody>
          <a:bodyPr wrap="square" rtlCol="0">
            <a:spAutoFit/>
          </a:bodyPr>
          <a:lstStyle/>
          <a:p>
            <a:pPr algn="ctr"/>
            <a:r>
              <a:rPr lang="en-US" sz="2400" b="1" dirty="0" smtClean="0">
                <a:solidFill>
                  <a:srgbClr val="FFFF00"/>
                </a:solidFill>
              </a:rPr>
              <a:t>(N = 841)</a:t>
            </a:r>
            <a:endParaRPr lang="en-US" sz="2400" b="1" dirty="0">
              <a:solidFill>
                <a:srgbClr val="FFFF00"/>
              </a:solidFill>
            </a:endParaRPr>
          </a:p>
        </p:txBody>
      </p:sp>
      <p:sp>
        <p:nvSpPr>
          <p:cNvPr id="13" name="TextBox 12"/>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6303591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bwMode="auto">
          <a:xfrm>
            <a:off x="0" y="5334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Mortality/Graft Failure with 95% Confidence Limits
</a:t>
            </a:r>
            <a:endParaRPr lang="en-US" sz="2400" kern="0" dirty="0">
              <a:solidFill>
                <a:srgbClr val="FFFF00"/>
              </a:solidFill>
            </a:endParaRPr>
          </a:p>
        </p:txBody>
      </p:sp>
      <p:sp>
        <p:nvSpPr>
          <p:cNvPr id="7" name="Title 1"/>
          <p:cNvSpPr>
            <a:spLocks noGrp="1"/>
          </p:cNvSpPr>
          <p:nvPr>
            <p:ph type="title"/>
          </p:nvPr>
        </p:nvSpPr>
        <p:spPr>
          <a:xfrm>
            <a:off x="0" y="340976"/>
            <a:ext cx="9144000" cy="990600"/>
          </a:xfrm>
        </p:spPr>
        <p:txBody>
          <a:bodyPr/>
          <a:lstStyle/>
          <a:p>
            <a:r>
              <a:rPr lang="en-US" sz="2400" dirty="0" smtClean="0"/>
              <a:t>Pediatric Lung Transplants (1996-6/2009)
</a:t>
            </a:r>
            <a:endParaRPr lang="en-US" sz="2400" dirty="0">
              <a:solidFill>
                <a:srgbClr val="FFFF00"/>
              </a:solidFill>
            </a:endParaRPr>
          </a:p>
        </p:txBody>
      </p:sp>
      <p:pic>
        <p:nvPicPr>
          <p:cNvPr id="12" name="Content Placeholder 11"/>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331576"/>
            <a:ext cx="6743700" cy="4764424"/>
          </a:xfrm>
        </p:spPr>
      </p:pic>
      <p:sp>
        <p:nvSpPr>
          <p:cNvPr id="4" name="nvalue"/>
          <p:cNvSpPr txBox="1"/>
          <p:nvPr/>
        </p:nvSpPr>
        <p:spPr>
          <a:xfrm>
            <a:off x="7372350" y="5659731"/>
            <a:ext cx="1981200" cy="461665"/>
          </a:xfrm>
          <a:prstGeom prst="rect">
            <a:avLst/>
          </a:prstGeom>
          <a:noFill/>
        </p:spPr>
        <p:txBody>
          <a:bodyPr wrap="square" rtlCol="0">
            <a:spAutoFit/>
          </a:bodyPr>
          <a:lstStyle/>
          <a:p>
            <a:pPr algn="ctr"/>
            <a:r>
              <a:rPr lang="en-US" sz="2400" b="1" dirty="0" smtClean="0">
                <a:solidFill>
                  <a:srgbClr val="FFFF00"/>
                </a:solidFill>
              </a:rPr>
              <a:t>(N = 636)</a:t>
            </a:r>
            <a:endParaRPr lang="en-US" sz="2400" b="1"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3" name="TextBox 12"/>
          <p:cNvSpPr txBox="1"/>
          <p:nvPr/>
        </p:nvSpPr>
        <p:spPr>
          <a:xfrm>
            <a:off x="4953000" y="6088552"/>
            <a:ext cx="4051905" cy="769441"/>
          </a:xfrm>
          <a:prstGeom prst="rect">
            <a:avLst/>
          </a:prstGeom>
          <a:noFill/>
        </p:spPr>
        <p:txBody>
          <a:bodyPr wrap="square" rtlCol="0">
            <a:spAutoFit/>
          </a:bodyPr>
          <a:lstStyle/>
          <a:p>
            <a:r>
              <a:rPr lang="en-US" sz="1100" b="1" dirty="0" smtClean="0"/>
              <a:t>* </a:t>
            </a:r>
            <a:r>
              <a:rPr lang="en-US" sz="1100" b="1" dirty="0"/>
              <a:t>Other = All </a:t>
            </a:r>
            <a:r>
              <a:rPr lang="en-US" sz="1100" b="1" dirty="0" smtClean="0"/>
              <a:t>causes of death other </a:t>
            </a:r>
            <a:r>
              <a:rPr lang="en-US" sz="1100" b="1" dirty="0"/>
              <a:t>than </a:t>
            </a:r>
            <a:r>
              <a:rPr lang="en-US" sz="1100" b="1" dirty="0" smtClean="0"/>
              <a:t>anoxia, stroke and head trauma</a:t>
            </a:r>
          </a:p>
          <a:p>
            <a:r>
              <a:rPr lang="en-US" sz="1100" b="1" dirty="0" smtClean="0"/>
              <a:t>** Retransplant includes those with a retransplant diagnosis or a previous transplant was reported. </a:t>
            </a:r>
            <a:endParaRPr lang="en-US" sz="1100" b="1" dirty="0"/>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650995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Mortality/Graft Failure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Lung Transplants (1996-6/2009)
</a:t>
            </a:r>
            <a:endParaRPr lang="en-US" sz="2400" dirty="0">
              <a:solidFill>
                <a:srgbClr val="FFFF00"/>
              </a:solidFill>
            </a:endParaRPr>
          </a:p>
        </p:txBody>
      </p:sp>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smtClean="0">
                          <a:solidFill>
                            <a:srgbClr val="FFFF00"/>
                          </a:solidFill>
                          <a:latin typeface="Arial" panose="020B0604020202020204" pitchFamily="34" charset="0"/>
                        </a:rPr>
                        <a:t>Continuous Factors (see figures)</a:t>
                      </a:r>
                      <a:endParaRPr lang="en-US" sz="2400" b="1" i="1">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r>
                        <a:rPr lang="en-US" smtClean="0"/>
                        <a:t>Donor BMI/recipient BMI</a:t>
                      </a:r>
                      <a:endParaRPr lang="en-US"/>
                    </a:p>
                  </a:txBody>
                  <a:tcPr>
                    <a:solidFill>
                      <a:srgbClr val="000000"/>
                    </a:solidFill>
                  </a:tcPr>
                </a:tc>
              </a:tr>
            </a:tbl>
          </a:graphicData>
        </a:graphic>
      </p:graphicFrame>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1869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Mortality/Graft Failure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Lung Transplants (1996-6/2009)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0.0090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636)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Rectangle 2"/>
          <p:cNvSpPr/>
          <p:nvPr/>
        </p:nvSpPr>
        <p:spPr>
          <a:xfrm>
            <a:off x="76200" y="1616310"/>
            <a:ext cx="707886" cy="3944618"/>
          </a:xfrm>
          <a:prstGeom prst="rect">
            <a:avLst/>
          </a:prstGeom>
        </p:spPr>
        <p:txBody>
          <a:bodyPr vert="vert270" wrap="square">
            <a:spAutoFit/>
          </a:bodyPr>
          <a:lstStyle/>
          <a:p>
            <a:pPr algn="ctr">
              <a:defRPr sz="1700" b="1" i="0" u="none" strike="noStrike" kern="1200" baseline="0">
                <a:solidFill>
                  <a:srgbClr val="FFFFFF"/>
                </a:solidFill>
                <a:latin typeface="+mn-lt"/>
                <a:ea typeface="+mn-ea"/>
                <a:cs typeface="+mn-cs"/>
              </a:defRPr>
            </a:pPr>
            <a:r>
              <a:rPr lang="en-US" b="1" dirty="0"/>
              <a:t>Hazard Ratio of 5 Year Mortality/Graft Failure</a:t>
            </a: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95841664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Mortality/Graft Failure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Lung Transplants (1996-6/2009)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0.0366</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636)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Donor BMI/recipient BMI
</a:t>
            </a:r>
            <a:endParaRPr lang="en-US" sz="2400" kern="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5" name="Rectangle 14"/>
          <p:cNvSpPr/>
          <p:nvPr/>
        </p:nvSpPr>
        <p:spPr>
          <a:xfrm>
            <a:off x="76200" y="1616310"/>
            <a:ext cx="707886" cy="3944618"/>
          </a:xfrm>
          <a:prstGeom prst="rect">
            <a:avLst/>
          </a:prstGeom>
        </p:spPr>
        <p:txBody>
          <a:bodyPr vert="vert270" wrap="square">
            <a:spAutoFit/>
          </a:bodyPr>
          <a:lstStyle/>
          <a:p>
            <a:pPr algn="ctr">
              <a:defRPr sz="1700" b="1" i="0" u="none" strike="noStrike" kern="1200" baseline="0">
                <a:solidFill>
                  <a:srgbClr val="FFFFFF"/>
                </a:solidFill>
                <a:latin typeface="+mn-lt"/>
                <a:ea typeface="+mn-ea"/>
                <a:cs typeface="+mn-cs"/>
              </a:defRPr>
            </a:pPr>
            <a:r>
              <a:rPr lang="en-US" b="1" dirty="0"/>
              <a:t>Hazard Ratio of 5 Year Mortality/Graft Failure</a:t>
            </a:r>
          </a:p>
        </p:txBody>
      </p:sp>
      <p:sp>
        <p:nvSpPr>
          <p:cNvPr id="19" name="TextBox 1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729207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85800"/>
          </a:xfrm>
        </p:spPr>
        <p:txBody>
          <a:bodyPr/>
          <a:lstStyle/>
          <a:p>
            <a:r>
              <a:rPr lang="en-US" sz="2600" dirty="0" smtClean="0"/>
              <a:t>Pediatric Lung Transplants</a:t>
            </a:r>
            <a:r>
              <a:rPr lang="en-US" sz="2300" dirty="0" smtClean="0"/>
              <a:t> </a:t>
            </a:r>
            <a:r>
              <a:rPr lang="en-US" sz="2400" dirty="0" smtClean="0"/>
              <a:t>(1994-6/2004)</a:t>
            </a:r>
            <a:br>
              <a:rPr lang="en-US" sz="2400" dirty="0" smtClean="0"/>
            </a:br>
            <a:r>
              <a:rPr lang="en-US" sz="2400" dirty="0" smtClean="0"/>
              <a:t>Risk Factors For 10 Year Mortality/Graft Failure</a:t>
            </a:r>
            <a:endParaRPr lang="en-US" sz="2400" dirty="0"/>
          </a:p>
        </p:txBody>
      </p:sp>
      <p:sp>
        <p:nvSpPr>
          <p:cNvPr id="9" name="TextBox 8"/>
          <p:cNvSpPr txBox="1"/>
          <p:nvPr/>
        </p:nvSpPr>
        <p:spPr>
          <a:xfrm>
            <a:off x="7162800" y="6146792"/>
            <a:ext cx="1495577" cy="461665"/>
          </a:xfrm>
          <a:prstGeom prst="rect">
            <a:avLst/>
          </a:prstGeom>
          <a:noFill/>
        </p:spPr>
        <p:txBody>
          <a:bodyPr wrap="square" rtlCol="0">
            <a:spAutoFit/>
          </a:bodyPr>
          <a:lstStyle/>
          <a:p>
            <a:pPr algn="ctr"/>
            <a:r>
              <a:rPr lang="en-US" sz="2400" b="1" dirty="0" smtClean="0">
                <a:solidFill>
                  <a:srgbClr val="FFFF00"/>
                </a:solidFill>
              </a:rPr>
              <a:t>(N = 449)</a:t>
            </a:r>
            <a:endParaRPr lang="en-US" sz="2400" b="1" dirty="0">
              <a:solidFill>
                <a:srgbClr val="FFFF00"/>
              </a:solidFill>
            </a:endParaRPr>
          </a:p>
        </p:txBody>
      </p:sp>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6" name="Group 8"/>
          <p:cNvGrpSpPr/>
          <p:nvPr/>
        </p:nvGrpSpPr>
        <p:grpSpPr>
          <a:xfrm>
            <a:off x="2" y="6146792"/>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TextBox 17"/>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409" y="1180496"/>
            <a:ext cx="7391408" cy="4927605"/>
          </a:xfrm>
          <a:prstGeom prst="rect">
            <a:avLst/>
          </a:prstGeom>
        </p:spPr>
      </p:pic>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230118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Mortality/Graft Failure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dirty="0" smtClean="0"/>
              <a:t>Pediatric Lung Transplants (1994-6/2004)
</a:t>
            </a:r>
            <a:endParaRPr lang="en-US" sz="2400" dirty="0">
              <a:solidFill>
                <a:srgbClr val="FFFF00"/>
              </a:solidFill>
            </a:endParaRPr>
          </a:p>
        </p:txBody>
      </p:sp>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smtClean="0"/>
                        <a:t>Recipient age</a:t>
                      </a:r>
                      <a:endParaRPr lang="en-US"/>
                    </a:p>
                  </a:txBody>
                  <a:tcPr>
                    <a:solidFill>
                      <a:srgbClr val="000000"/>
                    </a:solidFill>
                  </a:tcPr>
                </a:tc>
                <a:tc>
                  <a:txBody>
                    <a:bodyPr/>
                    <a:lstStyle/>
                    <a:p>
                      <a:endParaRPr lang="en-US" dirty="0"/>
                    </a:p>
                  </a:txBody>
                  <a:tcPr>
                    <a:solidFill>
                      <a:srgbClr val="000000"/>
                    </a:solidFill>
                  </a:tcPr>
                </a:tc>
              </a:tr>
            </a:tbl>
          </a:graphicData>
        </a:graphic>
      </p:graphicFrame>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621614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p:cNvSpPr txBox="1">
            <a:spLocks/>
          </p:cNvSpPr>
          <p:nvPr/>
        </p:nvSpPr>
        <p:spPr bwMode="auto">
          <a:xfrm>
            <a:off x="0" y="4572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Mortality/Graft Failure with 95% Confidence Limits
</a:t>
            </a:r>
            <a:endParaRPr lang="en-US" sz="2400" kern="0" dirty="0">
              <a:solidFill>
                <a:srgbClr val="FFFF00"/>
              </a:solidFill>
            </a:endParaRPr>
          </a:p>
        </p:txBody>
      </p:sp>
      <p:sp>
        <p:nvSpPr>
          <p:cNvPr id="2" name="Title 1"/>
          <p:cNvSpPr>
            <a:spLocks noGrp="1"/>
          </p:cNvSpPr>
          <p:nvPr>
            <p:ph type="title"/>
          </p:nvPr>
        </p:nvSpPr>
        <p:spPr>
          <a:xfrm>
            <a:off x="0" y="340976"/>
            <a:ext cx="9144000" cy="990600"/>
          </a:xfrm>
        </p:spPr>
        <p:txBody>
          <a:bodyPr/>
          <a:lstStyle/>
          <a:p>
            <a:r>
              <a:rPr lang="en-US" sz="2400" dirty="0" smtClean="0"/>
              <a:t>Pediatric Lung Transplants (1994-6/2004)
</a:t>
            </a:r>
            <a:endParaRPr lang="en-US" sz="2400" dirty="0">
              <a:solidFill>
                <a:srgbClr val="FFFF00"/>
              </a:solidFill>
            </a:endParaRPr>
          </a:p>
        </p:txBody>
      </p:sp>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0.0363</a:t>
            </a:r>
            <a:endParaRPr lang="en-US" sz="15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60960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solidFill>
                  <a:srgbClr val="FFFF00"/>
                </a:solidFill>
              </a:rPr>
              <a:t>
Recipient age
</a:t>
            </a:r>
            <a:endParaRPr lang="en-US" sz="2400" kern="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Rectangle 2"/>
          <p:cNvSpPr/>
          <p:nvPr/>
        </p:nvSpPr>
        <p:spPr>
          <a:xfrm>
            <a:off x="76200" y="1616310"/>
            <a:ext cx="707886" cy="4174890"/>
          </a:xfrm>
          <a:prstGeom prst="rect">
            <a:avLst/>
          </a:prstGeom>
        </p:spPr>
        <p:txBody>
          <a:bodyPr vert="vert270" wrap="square">
            <a:spAutoFit/>
          </a:bodyPr>
          <a:lstStyle/>
          <a:p>
            <a:pPr algn="ctr">
              <a:defRPr sz="1700" b="1" i="0" u="none" strike="noStrike" kern="1200" baseline="0">
                <a:solidFill>
                  <a:srgbClr val="FFFFFF"/>
                </a:solidFill>
                <a:latin typeface="+mn-lt"/>
                <a:ea typeface="+mn-ea"/>
                <a:cs typeface="+mn-cs"/>
              </a:defRPr>
            </a:pPr>
            <a:r>
              <a:rPr lang="en-US" b="1" dirty="0"/>
              <a:t>Hazard Ratio of </a:t>
            </a:r>
            <a:r>
              <a:rPr lang="en-US" b="1" dirty="0" smtClean="0"/>
              <a:t>10 </a:t>
            </a:r>
            <a:r>
              <a:rPr lang="en-US" b="1" dirty="0"/>
              <a:t>Year Mortality/Graft Failure</a:t>
            </a:r>
          </a:p>
        </p:txBody>
      </p:sp>
      <p:sp>
        <p:nvSpPr>
          <p:cNvPr id="15" name="TextBox 14"/>
          <p:cNvSpPr txBox="1"/>
          <p:nvPr/>
        </p:nvSpPr>
        <p:spPr>
          <a:xfrm>
            <a:off x="7162800" y="6146792"/>
            <a:ext cx="1495577" cy="461665"/>
          </a:xfrm>
          <a:prstGeom prst="rect">
            <a:avLst/>
          </a:prstGeom>
          <a:noFill/>
        </p:spPr>
        <p:txBody>
          <a:bodyPr wrap="square" rtlCol="0">
            <a:spAutoFit/>
          </a:bodyPr>
          <a:lstStyle/>
          <a:p>
            <a:pPr algn="ctr"/>
            <a:r>
              <a:rPr lang="en-US" sz="2400" b="1" dirty="0" smtClean="0">
                <a:solidFill>
                  <a:srgbClr val="FFFF00"/>
                </a:solidFill>
              </a:rPr>
              <a:t>(N = 449)</a:t>
            </a:r>
            <a:endParaRPr lang="en-US" sz="2400" b="1" dirty="0">
              <a:solidFill>
                <a:srgbClr val="FFFF00"/>
              </a:solidFill>
            </a:endParaRPr>
          </a:p>
        </p:txBody>
      </p:sp>
      <p:sp>
        <p:nvSpPr>
          <p:cNvPr id="14" name="TextBox 13"/>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15826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500" dirty="0" smtClean="0"/>
              <a:t/>
            </a:r>
            <a:br>
              <a:rPr lang="en-US" sz="2500" dirty="0" smtClean="0"/>
            </a:br>
            <a:r>
              <a:rPr lang="en-US" sz="2400" dirty="0" smtClean="0"/>
              <a:t>Donor Type Distribution by Recipient Age Group Within Era </a:t>
            </a:r>
            <a:r>
              <a:rPr lang="en-US" sz="2600" dirty="0" smtClean="0"/>
              <a:t/>
            </a:r>
            <a:br>
              <a:rPr lang="en-US" sz="2600" dirty="0" smtClean="0"/>
            </a:br>
            <a:r>
              <a:rPr lang="en-US" sz="2000" dirty="0" smtClean="0"/>
              <a:t>(Transplants: January 1988 – June 2014)</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4316820"/>
              </p:ext>
            </p:extLst>
          </p:nvPr>
        </p:nvGraphicFramePr>
        <p:xfrm>
          <a:off x="0" y="13716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257800" y="6172200"/>
            <a:ext cx="36576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8" name="TextBox 7"/>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3" name="Group 12"/>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Early Graft Failure (EGF)</a:t>
            </a:r>
            <a:endParaRPr lang="en-US" sz="4000" dirty="0"/>
          </a:p>
        </p:txBody>
      </p:sp>
      <p:grpSp>
        <p:nvGrpSpPr>
          <p:cNvPr id="10" name="Group 9"/>
          <p:cNvGrpSpPr/>
          <p:nvPr/>
        </p:nvGrpSpPr>
        <p:grpSpPr>
          <a:xfrm>
            <a:off x="2" y="6146792"/>
            <a:ext cx="4715932" cy="711201"/>
            <a:chOff x="1" y="6067776"/>
            <a:chExt cx="4952999" cy="790224"/>
          </a:xfrm>
        </p:grpSpPr>
        <p:pic>
          <p:nvPicPr>
            <p:cNvPr id="12" name="Picture 11"/>
            <p:cNvPicPr>
              <a:picLocks noChangeAspect="1"/>
            </p:cNvPicPr>
            <p:nvPr/>
          </p:nvPicPr>
          <p:blipFill>
            <a:blip r:embed="rId2" cstate="print"/>
            <a:stretch>
              <a:fillRect/>
            </a:stretch>
          </p:blipFill>
          <p:spPr>
            <a:xfrm>
              <a:off x="1" y="6172200"/>
              <a:ext cx="4952999" cy="685800"/>
            </a:xfrm>
            <a:prstGeom prst="rect">
              <a:avLst/>
            </a:prstGeom>
          </p:spPr>
        </p:pic>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6" name="TextBox 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4154693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Cumulative </a:t>
            </a:r>
            <a:r>
              <a:rPr lang="en-US" sz="2400" dirty="0"/>
              <a:t>Incidence of </a:t>
            </a:r>
            <a:r>
              <a:rPr lang="en-US" sz="2400" dirty="0" smtClean="0"/>
              <a:t>EGF by Transplant Type</a:t>
            </a:r>
            <a:r>
              <a:rPr lang="en-US" sz="2400" dirty="0"/>
              <a:t/>
            </a:r>
            <a:br>
              <a:rPr lang="en-US" sz="2400" dirty="0"/>
            </a:br>
            <a:r>
              <a:rPr lang="en-US" sz="2000" dirty="0"/>
              <a:t>(Transplants: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5029200" y="2743200"/>
            <a:ext cx="1600200" cy="292388"/>
          </a:xfrm>
          <a:prstGeom prst="rect">
            <a:avLst/>
          </a:prstGeom>
          <a:noFill/>
        </p:spPr>
        <p:txBody>
          <a:bodyPr wrap="square" rtlCol="0">
            <a:spAutoFit/>
          </a:bodyPr>
          <a:lstStyle/>
          <a:p>
            <a:r>
              <a:rPr lang="en-US" sz="1300" b="1" dirty="0" smtClean="0">
                <a:solidFill>
                  <a:srgbClr val="FFFF00"/>
                </a:solidFill>
              </a:rPr>
              <a:t>p = 0.0010</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0942101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Pediatric Lung Transplants</a:t>
            </a:r>
            <a:r>
              <a:rPr lang="en-US" sz="2800" dirty="0" smtClean="0"/>
              <a:t/>
            </a:r>
            <a:br>
              <a:rPr lang="en-US" sz="2800" dirty="0" smtClean="0"/>
            </a:br>
            <a:r>
              <a:rPr lang="en-US" sz="2400" dirty="0" smtClean="0"/>
              <a:t>% with EGF </a:t>
            </a:r>
            <a:r>
              <a:rPr lang="en-US" sz="2400" dirty="0"/>
              <a:t>by EGF Type and </a:t>
            </a:r>
            <a:r>
              <a:rPr lang="en-US" sz="2400" dirty="0" smtClean="0"/>
              <a:t>Year</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58500286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Cumulative </a:t>
            </a:r>
            <a:r>
              <a:rPr lang="en-US" sz="2400" dirty="0"/>
              <a:t>Incidence of </a:t>
            </a:r>
            <a:r>
              <a:rPr lang="en-US" sz="2400" dirty="0" smtClean="0"/>
              <a:t>EGF by Era</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455443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a:t>
            </a:r>
            <a:r>
              <a:rPr lang="en-US" sz="2400" dirty="0"/>
              <a:t/>
            </a:r>
            <a:br>
              <a:rPr lang="en-US" sz="2400" dirty="0"/>
            </a:br>
            <a:r>
              <a:rPr lang="en-US" sz="2400" dirty="0"/>
              <a:t> </a:t>
            </a:r>
            <a:r>
              <a:rPr lang="en-US" sz="2000" dirty="0"/>
              <a:t>(Primary Transplants: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97180586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Cumulative </a:t>
            </a:r>
            <a:r>
              <a:rPr lang="en-US" sz="2400" dirty="0"/>
              <a:t>Incidence of </a:t>
            </a:r>
            <a:r>
              <a:rPr lang="en-US" sz="2400" dirty="0" smtClean="0"/>
              <a:t>EGF by Diagnosis and Era</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763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7996322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Pediatric Lung Transplants</a:t>
            </a:r>
            <a:r>
              <a:rPr lang="en-US" sz="2800" dirty="0" smtClean="0"/>
              <a:t/>
            </a:r>
            <a:br>
              <a:rPr lang="en-US" sz="2800" dirty="0" smtClean="0"/>
            </a:br>
            <a:r>
              <a:rPr lang="en-US" sz="2400" dirty="0" smtClean="0"/>
              <a:t>% with EGF </a:t>
            </a:r>
            <a:r>
              <a:rPr lang="en-US" sz="2400" dirty="0"/>
              <a:t>by EGF Type and </a:t>
            </a:r>
            <a:r>
              <a:rPr lang="en-US" sz="2400" dirty="0" smtClean="0"/>
              <a:t>Age Group</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68340480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Pediatric Lung Transplants</a:t>
            </a:r>
            <a:r>
              <a:rPr lang="en-US" sz="2800" dirty="0" smtClean="0"/>
              <a:t/>
            </a:r>
            <a:br>
              <a:rPr lang="en-US" sz="2800" dirty="0" smtClean="0"/>
            </a:br>
            <a:r>
              <a:rPr lang="en-US" sz="2400" dirty="0" smtClean="0"/>
              <a:t>% with EGF </a:t>
            </a:r>
            <a:r>
              <a:rPr lang="en-US" sz="2400" dirty="0"/>
              <a:t>by EGF </a:t>
            </a:r>
            <a:r>
              <a:rPr lang="en-US" sz="2400" dirty="0" smtClean="0"/>
              <a:t>Type, Gender and Diagnosis</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1295400" y="2362200"/>
            <a:ext cx="7086600" cy="3048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comparisons of % with EGF within each diagnosis were significant at p &lt; 0.05.</a:t>
            </a:r>
            <a:endParaRPr lang="en-US" sz="1300" b="1" dirty="0">
              <a:solidFill>
                <a:srgbClr val="FFFF00"/>
              </a:solidFill>
            </a:endParaRPr>
          </a:p>
        </p:txBody>
      </p:sp>
      <p:sp>
        <p:nvSpPr>
          <p:cNvPr id="12" name="TextBox 11"/>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10780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a:t>Cumulative Incidence of EGF by Donor </a:t>
            </a:r>
            <a:r>
              <a:rPr lang="en-US" sz="2400" dirty="0" smtClean="0"/>
              <a:t>Gender</a:t>
            </a:r>
            <a:br>
              <a:rPr lang="en-US" sz="2400" dirty="0" smtClean="0"/>
            </a:br>
            <a:r>
              <a:rPr lang="en-US" sz="2000" dirty="0" smtClean="0"/>
              <a:t>(Primary 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40151227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Cumulative </a:t>
            </a:r>
            <a:r>
              <a:rPr lang="en-US" sz="2400" dirty="0"/>
              <a:t>Incidence of </a:t>
            </a:r>
            <a:r>
              <a:rPr lang="en-US" sz="2400" dirty="0" smtClean="0"/>
              <a:t>EGF by Donor Age Group</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488753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2600" dirty="0" smtClean="0"/>
              <a:t>Pediatric Lung Transplants</a:t>
            </a:r>
            <a:r>
              <a:rPr lang="en-US" sz="2800" dirty="0" smtClean="0"/>
              <a:t/>
            </a:r>
            <a:br>
              <a:rPr lang="en-US" sz="2800" dirty="0" smtClean="0"/>
            </a:br>
            <a:r>
              <a:rPr lang="en-US" sz="2400" dirty="0" smtClean="0"/>
              <a:t>Donor Age Distribution </a:t>
            </a:r>
            <a:br>
              <a:rPr lang="en-US" sz="2400" dirty="0" smtClean="0"/>
            </a:br>
            <a:r>
              <a:rPr lang="en-US" sz="2000" dirty="0" smtClean="0"/>
              <a:t>(Transplants: January 1988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00508767"/>
              </p:ext>
            </p:extLst>
          </p:nvPr>
        </p:nvGraphicFramePr>
        <p:xfrm>
          <a:off x="0" y="1371600"/>
          <a:ext cx="88392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Pediatric Lung Transplants</a:t>
            </a:r>
            <a:r>
              <a:rPr lang="en-US" sz="2800" dirty="0" smtClean="0"/>
              <a:t/>
            </a:r>
            <a:br>
              <a:rPr lang="en-US" sz="2800" dirty="0" smtClean="0"/>
            </a:br>
            <a:r>
              <a:rPr lang="en-US" sz="2400" dirty="0" smtClean="0"/>
              <a:t>% with EGF </a:t>
            </a:r>
            <a:r>
              <a:rPr lang="en-US" sz="2400" dirty="0"/>
              <a:t>by </a:t>
            </a:r>
            <a:r>
              <a:rPr lang="en-US" sz="2400" dirty="0" smtClean="0"/>
              <a:t>Location and Era </a:t>
            </a:r>
            <a:br>
              <a:rPr lang="en-US" sz="2400" dirty="0" smtClean="0"/>
            </a:br>
            <a:r>
              <a:rPr lang="en-US" sz="2400" dirty="0" smtClean="0"/>
              <a:t>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86601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14" name="TextBox 1"/>
          <p:cNvSpPr txBox="1"/>
          <p:nvPr/>
        </p:nvSpPr>
        <p:spPr>
          <a:xfrm>
            <a:off x="1752600" y="1752600"/>
            <a:ext cx="6096000" cy="4572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between eras within each location and between locations within each era were significant at p &lt; 0.05.</a:t>
            </a:r>
            <a:endParaRPr lang="en-US" sz="1300" b="1" dirty="0">
              <a:solidFill>
                <a:srgbClr val="FFFF00"/>
              </a:solidFill>
            </a:endParaRPr>
          </a:p>
        </p:txBody>
      </p:sp>
      <p:sp>
        <p:nvSpPr>
          <p:cNvPr id="15" name="TextBox 14"/>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23708094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Pediatric Lung Transplants</a:t>
            </a:r>
            <a:r>
              <a:rPr lang="en-US" sz="2800" dirty="0" smtClean="0"/>
              <a:t/>
            </a:r>
            <a:br>
              <a:rPr lang="en-US" sz="2800" dirty="0" smtClean="0"/>
            </a:br>
            <a:r>
              <a:rPr lang="en-US" sz="2400" dirty="0" smtClean="0"/>
              <a:t>% with EGF and non-EGF Early Failures by Location and Era for </a:t>
            </a:r>
            <a:r>
              <a:rPr lang="en-US" sz="2400" dirty="0"/>
              <a:t>Primary Transplants</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
          <p:cNvSpPr txBox="1"/>
          <p:nvPr/>
        </p:nvSpPr>
        <p:spPr>
          <a:xfrm>
            <a:off x="990600" y="586601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Europe</a:t>
            </a:r>
            <a:endParaRPr lang="en-US" sz="1700" b="1" dirty="0">
              <a:solidFill>
                <a:srgbClr val="FFFF00"/>
              </a:solidFill>
            </a:endParaRPr>
          </a:p>
        </p:txBody>
      </p:sp>
      <p:sp>
        <p:nvSpPr>
          <p:cNvPr id="12" name="TextBox 1"/>
          <p:cNvSpPr txBox="1"/>
          <p:nvPr/>
        </p:nvSpPr>
        <p:spPr>
          <a:xfrm>
            <a:off x="3896371"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North America</a:t>
            </a:r>
            <a:endParaRPr lang="en-US" sz="1700" b="1" dirty="0">
              <a:solidFill>
                <a:srgbClr val="FFFF00"/>
              </a:solidFill>
            </a:endParaRPr>
          </a:p>
        </p:txBody>
      </p:sp>
      <p:sp>
        <p:nvSpPr>
          <p:cNvPr id="13" name="TextBox 1"/>
          <p:cNvSpPr txBox="1"/>
          <p:nvPr/>
        </p:nvSpPr>
        <p:spPr>
          <a:xfrm>
            <a:off x="6649718" y="5887497"/>
            <a:ext cx="2133620" cy="30478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700" b="1" dirty="0" smtClean="0">
                <a:solidFill>
                  <a:srgbClr val="FFFF00"/>
                </a:solidFill>
              </a:rPr>
              <a:t>Other</a:t>
            </a:r>
            <a:endParaRPr lang="en-US" sz="1700" b="1" dirty="0">
              <a:solidFill>
                <a:srgbClr val="FFFF00"/>
              </a:solidFill>
            </a:endParaRPr>
          </a:p>
        </p:txBody>
      </p:sp>
      <p:sp>
        <p:nvSpPr>
          <p:cNvPr id="14" name="TextBox 13"/>
          <p:cNvSpPr txBox="1"/>
          <p:nvPr/>
        </p:nvSpPr>
        <p:spPr>
          <a:xfrm>
            <a:off x="4885995" y="6303161"/>
            <a:ext cx="4179124" cy="492443"/>
          </a:xfrm>
          <a:prstGeom prst="rect">
            <a:avLst/>
          </a:prstGeom>
          <a:noFill/>
        </p:spPr>
        <p:txBody>
          <a:bodyPr wrap="square" rtlCol="0">
            <a:spAutoFit/>
          </a:bodyPr>
          <a:lstStyle/>
          <a:p>
            <a:r>
              <a:rPr lang="en-US" sz="1300" b="1" dirty="0" smtClean="0">
                <a:solidFill>
                  <a:srgbClr val="FFFF00"/>
                </a:solidFill>
              </a:rPr>
              <a:t>* non-EGF early failures include non-EGF retransplants and deaths within 30 days</a:t>
            </a:r>
            <a:endParaRPr lang="en-US" sz="1300" b="1" dirty="0">
              <a:solidFill>
                <a:srgbClr val="FFFF00"/>
              </a:solidFill>
            </a:endParaRPr>
          </a:p>
        </p:txBody>
      </p:sp>
      <p:sp>
        <p:nvSpPr>
          <p:cNvPr id="15" name="TextBox 1"/>
          <p:cNvSpPr txBox="1"/>
          <p:nvPr/>
        </p:nvSpPr>
        <p:spPr>
          <a:xfrm>
            <a:off x="1228395" y="2133600"/>
            <a:ext cx="5553405" cy="685800"/>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of % with EGF or comparisons of % with non-EGF early failures between eras within each location and between locations within each era were significant at p &lt; 0.05.</a:t>
            </a:r>
            <a:endParaRPr lang="en-US" sz="1300" b="1" dirty="0">
              <a:solidFill>
                <a:srgbClr val="FFFF00"/>
              </a:solidFill>
            </a:endParaRPr>
          </a:p>
        </p:txBody>
      </p:sp>
      <p:sp>
        <p:nvSpPr>
          <p:cNvPr id="16" name="TextBox 15"/>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43760035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lIns="9144" rIns="9144"/>
          <a:lstStyle/>
          <a:p>
            <a:r>
              <a:rPr lang="en-US" sz="2600" dirty="0" smtClean="0"/>
              <a:t>Pediatric Lung Transplants</a:t>
            </a:r>
            <a:r>
              <a:rPr lang="en-US" sz="2800" dirty="0" smtClean="0"/>
              <a:t/>
            </a:r>
            <a:br>
              <a:rPr lang="en-US" sz="2800" dirty="0" smtClean="0"/>
            </a:br>
            <a:r>
              <a:rPr lang="en-US" sz="2400" dirty="0" smtClean="0"/>
              <a:t>% with EGF </a:t>
            </a:r>
            <a:r>
              <a:rPr lang="en-US" sz="2400" dirty="0"/>
              <a:t>by EGF Type and </a:t>
            </a:r>
            <a:r>
              <a:rPr lang="en-US" sz="2400" dirty="0" smtClean="0"/>
              <a:t>Center Volume</a:t>
            </a:r>
            <a:br>
              <a:rPr lang="en-US" sz="2400" dirty="0" smtClean="0"/>
            </a:br>
            <a:r>
              <a:rPr lang="en-US" sz="2000" dirty="0"/>
              <a:t>(Primary Transplants: January 2005 – December 2013)</a:t>
            </a:r>
          </a:p>
        </p:txBody>
      </p:sp>
      <p:graphicFrame>
        <p:nvGraphicFramePr>
          <p:cNvPr id="4" name="Content Placeholder 3"/>
          <p:cNvGraphicFramePr>
            <a:graphicFrameLocks noGrp="1"/>
          </p:cNvGraphicFramePr>
          <p:nvPr>
            <p:ph idx="1"/>
            <p:extLst/>
          </p:nvPr>
        </p:nvGraphicFramePr>
        <p:xfrm>
          <a:off x="228600" y="1371600"/>
          <a:ext cx="8610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8" name="Group 7"/>
          <p:cNvGrpSpPr/>
          <p:nvPr/>
        </p:nvGrpSpPr>
        <p:grpSpPr>
          <a:xfrm>
            <a:off x="2" y="6146792"/>
            <a:ext cx="4715932" cy="711201"/>
            <a:chOff x="1" y="6067776"/>
            <a:chExt cx="4952999" cy="790224"/>
          </a:xfrm>
        </p:grpSpPr>
        <p:pic>
          <p:nvPicPr>
            <p:cNvPr id="9" name="Picture 8"/>
            <p:cNvPicPr>
              <a:picLocks noChangeAspect="1"/>
            </p:cNvPicPr>
            <p:nvPr/>
          </p:nvPicPr>
          <p:blipFill>
            <a:blip r:embed="rId4" cstate="print"/>
            <a:stretch>
              <a:fillRect/>
            </a:stretch>
          </p:blipFill>
          <p:spPr>
            <a:xfrm>
              <a:off x="1" y="6172200"/>
              <a:ext cx="4952999" cy="685800"/>
            </a:xfrm>
            <a:prstGeom prst="rect">
              <a:avLst/>
            </a:prstGeom>
          </p:spPr>
        </p:pic>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11" name="TextBox 10"/>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8287866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Cumulative </a:t>
            </a:r>
            <a:r>
              <a:rPr lang="en-US" sz="2400" dirty="0"/>
              <a:t>Incidence of </a:t>
            </a:r>
            <a:r>
              <a:rPr lang="en-US" sz="2400" dirty="0" smtClean="0"/>
              <a:t>EGF </a:t>
            </a:r>
            <a:r>
              <a:rPr lang="en-US" sz="2400" dirty="0"/>
              <a:t>by Ischemic Time</a:t>
            </a:r>
            <a:br>
              <a:rPr lang="en-US" sz="2400" dirty="0"/>
            </a:br>
            <a:r>
              <a:rPr lang="en-US" sz="2400" dirty="0"/>
              <a:t> </a:t>
            </a: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3" name="TextBox 2"/>
          <p:cNvSpPr txBox="1"/>
          <p:nvPr/>
        </p:nvSpPr>
        <p:spPr>
          <a:xfrm>
            <a:off x="4876800" y="6263076"/>
            <a:ext cx="4191000" cy="492443"/>
          </a:xfrm>
          <a:prstGeom prst="rect">
            <a:avLst/>
          </a:prstGeom>
          <a:noFill/>
        </p:spPr>
        <p:txBody>
          <a:bodyPr wrap="square" rtlCol="0">
            <a:spAutoFit/>
          </a:bodyPr>
          <a:lstStyle/>
          <a:p>
            <a:r>
              <a:rPr lang="en-US" sz="1300" b="1" dirty="0" smtClean="0">
                <a:solidFill>
                  <a:srgbClr val="FFFF00"/>
                </a:solidFill>
              </a:rPr>
              <a:t>None of the patients in 2-&lt;4 hours group (N=56) had EGF</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5388657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a:t>Cumulative Incidence of EGF by </a:t>
            </a:r>
            <a:r>
              <a:rPr lang="en-US" sz="2400" dirty="0" smtClean="0"/>
              <a:t>Donor/Recipient BMI Ratio</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7112059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a:t>Cumulative Incidence of EGF by Donor </a:t>
            </a:r>
            <a:r>
              <a:rPr lang="en-US" sz="2400" dirty="0" smtClean="0"/>
              <a:t>Cause of Death</a:t>
            </a:r>
            <a:br>
              <a:rPr lang="en-US" sz="2400" dirty="0" smtClean="0"/>
            </a:br>
            <a:r>
              <a:rPr lang="en-US" sz="2000" dirty="0" smtClean="0"/>
              <a:t>(Transplants</a:t>
            </a:r>
            <a:r>
              <a:rPr lang="en-US" sz="2000" dirty="0"/>
              <a:t>: January </a:t>
            </a:r>
            <a:r>
              <a:rPr lang="en-US" sz="2000" dirty="0" smtClean="0"/>
              <a:t>2005 </a:t>
            </a:r>
            <a:r>
              <a:rPr lang="en-US" sz="2000" dirty="0"/>
              <a:t>– </a:t>
            </a:r>
            <a:r>
              <a:rPr lang="en-US" sz="2000" dirty="0" smtClean="0"/>
              <a:t>December 2013)</a:t>
            </a:r>
            <a:endParaRPr lang="en-US" sz="2000" dirty="0"/>
          </a:p>
        </p:txBody>
      </p:sp>
      <p:graphicFrame>
        <p:nvGraphicFramePr>
          <p:cNvPr id="4" name="Content Placeholder 3"/>
          <p:cNvGraphicFramePr>
            <a:graphicFrameLocks noGrp="1"/>
          </p:cNvGraphicFramePr>
          <p:nvPr>
            <p:ph idx="1"/>
            <p:extLst/>
          </p:nvPr>
        </p:nvGraphicFramePr>
        <p:xfrm>
          <a:off x="228600" y="13716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1009-1024</a:t>
            </a:r>
            <a:endParaRPr lang="en-US" sz="900" b="1" dirty="0">
              <a:solidFill>
                <a:schemeClr val="bg1"/>
              </a:solidFill>
              <a:latin typeface="Arial"/>
              <a:cs typeface="Arial"/>
            </a:endParaRPr>
          </a:p>
        </p:txBody>
      </p:sp>
      <p:grpSp>
        <p:nvGrpSpPr>
          <p:cNvPr id="11" name="Group 10"/>
          <p:cNvGrpSpPr/>
          <p:nvPr/>
        </p:nvGrpSpPr>
        <p:grpSpPr>
          <a:xfrm>
            <a:off x="2" y="6146792"/>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TextBox 14"/>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1"/>
          <p:cNvSpPr txBox="1"/>
          <p:nvPr/>
        </p:nvSpPr>
        <p:spPr>
          <a:xfrm>
            <a:off x="1143000" y="2743200"/>
            <a:ext cx="6349887" cy="330209"/>
          </a:xfrm>
          <a:prstGeom prst="rect">
            <a:avLst/>
          </a:prstGeom>
          <a:solidFill>
            <a:schemeClr val="bg2"/>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300" b="1" dirty="0" smtClean="0">
                <a:solidFill>
                  <a:srgbClr val="FFFF00"/>
                </a:solidFill>
              </a:rPr>
              <a:t>No pair-wise comparisons of % with EGF were significant at p &lt; 0.05.</a:t>
            </a:r>
            <a:endParaRPr lang="en-US" sz="1300" b="1" dirty="0">
              <a:solidFill>
                <a:srgbClr val="FFFF00"/>
              </a:solidFill>
            </a:endParaRPr>
          </a:p>
        </p:txBody>
      </p:sp>
      <p:sp>
        <p:nvSpPr>
          <p:cNvPr id="9" name="TextBox 8"/>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1172998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 with EGF by Donor and Recipient Characteristics</a:t>
            </a:r>
            <a:br>
              <a:rPr lang="en-US" sz="2400" dirty="0" smtClean="0"/>
            </a:br>
            <a:r>
              <a:rPr lang="en-US" sz="2000" dirty="0" smtClean="0"/>
              <a:t>(Primary Transplants: January 2005 –  December 2013)</a:t>
            </a:r>
            <a:endParaRPr lang="en-US" sz="2000" dirty="0"/>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3" cstate="print"/>
            <a:stretch>
              <a:fillRect/>
            </a:stretch>
          </p:blipFill>
          <p:spPr>
            <a:xfrm>
              <a:off x="1" y="6172200"/>
              <a:ext cx="4952999" cy="685800"/>
            </a:xfrm>
            <a:prstGeom prst="rect">
              <a:avLst/>
            </a:prstGeom>
          </p:spPr>
        </p:pic>
        <p:sp>
          <p:nvSpPr>
            <p:cNvPr id="12" name="TextBox 11"/>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00" t="1278" r="1250" b="2055"/>
          <a:stretch/>
        </p:blipFill>
        <p:spPr bwMode="auto">
          <a:xfrm>
            <a:off x="1295400" y="1282961"/>
            <a:ext cx="6553200" cy="493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extLst>
      <p:ext uri="{BB962C8B-B14F-4D97-AF65-F5344CB8AC3E}">
        <p14:creationId xmlns:p14="http://schemas.microsoft.com/office/powerpoint/2010/main" val="663742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14400"/>
          </a:xfrm>
        </p:spPr>
        <p:txBody>
          <a:bodyPr/>
          <a:lstStyle/>
          <a:p>
            <a:r>
              <a:rPr lang="en-US" sz="2600" dirty="0" smtClean="0"/>
              <a:t>Pediatric Lung Transplants</a:t>
            </a:r>
            <a:r>
              <a:rPr lang="en-US" sz="3600" dirty="0" smtClean="0"/>
              <a:t/>
            </a:r>
            <a:br>
              <a:rPr lang="en-US" sz="3600" dirty="0" smtClean="0"/>
            </a:br>
            <a:r>
              <a:rPr lang="en-US" sz="2400" dirty="0" smtClean="0"/>
              <a:t>Donor and Recipient Age </a:t>
            </a:r>
            <a:r>
              <a:rPr lang="en-US" sz="2000" dirty="0" smtClean="0"/>
              <a:t>(Transplants: January 2008 – June 2014)</a:t>
            </a: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39050556"/>
              </p:ext>
            </p:extLst>
          </p:nvPr>
        </p:nvGraphicFramePr>
        <p:xfrm>
          <a:off x="152400" y="1139187"/>
          <a:ext cx="8839200" cy="518541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757008" y="6605565"/>
            <a:ext cx="1946921" cy="230832"/>
          </a:xfrm>
          <a:prstGeom prst="rect">
            <a:avLst/>
          </a:prstGeom>
          <a:noFill/>
        </p:spPr>
        <p:txBody>
          <a:bodyPr wrap="square" lIns="45720" rIns="0" rtlCol="0" anchor="ctr" anchorCtr="0">
            <a:spAutoFit/>
          </a:bodyPr>
          <a:lstStyle/>
          <a:p>
            <a:r>
              <a:rPr lang="en-US" sz="900" b="1" dirty="0" smtClean="0">
                <a:solidFill>
                  <a:schemeClr val="bg1"/>
                </a:solidFill>
                <a:latin typeface="Arial"/>
                <a:cs typeface="Arial"/>
              </a:rPr>
              <a:t>JHLT. 2014 Oct; 33(10): 1025-1033</a:t>
            </a:r>
            <a:endParaRPr lang="en-US" sz="900" b="1" dirty="0">
              <a:solidFill>
                <a:schemeClr val="bg1"/>
              </a:solidFill>
              <a:latin typeface="Arial"/>
              <a:cs typeface="Arial"/>
            </a:endParaRPr>
          </a:p>
        </p:txBody>
      </p:sp>
      <p:grpSp>
        <p:nvGrpSpPr>
          <p:cNvPr id="12" name="Group 11"/>
          <p:cNvGrpSpPr/>
          <p:nvPr/>
        </p:nvGrpSpPr>
        <p:grpSpPr>
          <a:xfrm>
            <a:off x="2" y="6146792"/>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TextBox 13"/>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2015</a:t>
              </a:r>
              <a:endParaRPr lang="en-US" sz="2100" b="1" dirty="0">
                <a:solidFill>
                  <a:schemeClr val="bg1"/>
                </a:solidFill>
                <a:latin typeface="Arial"/>
                <a:cs typeface="Arial"/>
              </a:endParaRPr>
            </a:p>
          </p:txBody>
        </p:sp>
      </p:grpSp>
      <p:sp>
        <p:nvSpPr>
          <p:cNvPr id="8" name="TextBox 7"/>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a:t>
            </a:r>
            <a:r>
              <a:rPr lang="en-US" sz="900" b="1" dirty="0" smtClean="0">
                <a:solidFill>
                  <a:schemeClr val="bg1"/>
                </a:solidFill>
                <a:latin typeface="Arial"/>
                <a:cs typeface="Arial"/>
              </a:rPr>
              <a:t>2015 </a:t>
            </a:r>
            <a:r>
              <a:rPr lang="en-US" sz="900" b="1" dirty="0" smtClean="0">
                <a:solidFill>
                  <a:schemeClr val="bg1"/>
                </a:solidFill>
                <a:latin typeface="Arial"/>
                <a:cs typeface="Arial"/>
              </a:rPr>
              <a:t>Oct; </a:t>
            </a:r>
            <a:r>
              <a:rPr lang="en-US" sz="900" b="1" dirty="0" smtClean="0">
                <a:solidFill>
                  <a:schemeClr val="bg1"/>
                </a:solidFill>
                <a:latin typeface="Arial"/>
                <a:cs typeface="Arial"/>
              </a:rPr>
              <a:t>34(10</a:t>
            </a:r>
            <a:r>
              <a:rPr lang="en-US" sz="900" b="1" dirty="0" smtClean="0">
                <a:solidFill>
                  <a:schemeClr val="bg1"/>
                </a:solidFill>
                <a:latin typeface="Arial"/>
                <a:cs typeface="Arial"/>
              </a:rPr>
              <a:t>): </a:t>
            </a:r>
            <a:r>
              <a:rPr lang="en-US" sz="900" b="1" dirty="0" smtClean="0">
                <a:solidFill>
                  <a:schemeClr val="bg1"/>
                </a:solidFill>
                <a:latin typeface="Arial"/>
                <a:cs typeface="Arial"/>
              </a:rPr>
              <a:t>1255-1263</a:t>
            </a:r>
            <a:endParaRPr lang="en-US" sz="900" b="1" dirty="0">
              <a:solidFill>
                <a:schemeClr val="bg1"/>
              </a:solidFill>
              <a:latin typeface="Arial"/>
              <a:cs typeface="Aria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Description0 xmlns="1df23a4e-d417-4e0a-a778-b7db59ac47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2" ma:contentTypeDescription="Create a new document." ma:contentTypeScope="" ma:versionID="212fae072ff62d657a319b9d824494e7">
  <xsd:schema xmlns:xsd="http://www.w3.org/2001/XMLSchema" xmlns:xs="http://www.w3.org/2001/XMLSchema" xmlns:p="http://schemas.microsoft.com/office/2006/metadata/properties" xmlns:ns2="1df23a4e-d417-4e0a-a778-b7db59ac479a" targetNamespace="http://schemas.microsoft.com/office/2006/metadata/properties" ma:root="true" ma:fieldsID="781f64c5e4f3ea1ee91cc0eec9e377a6" ns2:_="">
    <xsd:import namespace="1df23a4e-d417-4e0a-a778-b7db59ac479a"/>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Props1.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2.xml><?xml version="1.0" encoding="utf-8"?>
<ds:datastoreItem xmlns:ds="http://schemas.openxmlformats.org/officeDocument/2006/customXml" ds:itemID="{C91805D6-AC72-435D-A51A-1C2C01D7BD28}">
  <ds:schemaRefs>
    <ds:schemaRef ds:uri="http://purl.org/dc/dcmitype/"/>
    <ds:schemaRef ds:uri="http://schemas.openxmlformats.org/package/2006/metadata/core-properties"/>
    <ds:schemaRef ds:uri="http://schemas.microsoft.com/office/2006/documentManagement/types"/>
    <ds:schemaRef ds:uri="http://purl.org/dc/elements/1.1/"/>
    <ds:schemaRef ds:uri="http://purl.org/dc/terms/"/>
    <ds:schemaRef ds:uri="1df23a4e-d417-4e0a-a778-b7db59ac479a"/>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BDFD2FC3-6A60-4195-8C6D-A6CDCF1075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A3D4B5-C2A2-480F-9A5C-DE5604E7C788}">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UNOSTemplate</Template>
  <TotalTime>7194</TotalTime>
  <Words>8376</Words>
  <Application>Microsoft Office PowerPoint</Application>
  <PresentationFormat>On-screen Show (4:3)</PresentationFormat>
  <Paragraphs>1393</Paragraphs>
  <Slides>86</Slides>
  <Notes>85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86</vt:i4>
      </vt:variant>
    </vt:vector>
  </HeadingPairs>
  <TitlesOfParts>
    <vt:vector size="92"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Pediatric Lung Transplants Recipient Age Distribution – Number  (Transplants: January 1988 – June 2014)</vt:lpstr>
      <vt:lpstr>Pediatric Lung Transplants Recipient Age Distribution – Percentage (Transplants: January 1988 – June 2014)</vt:lpstr>
      <vt:lpstr>Pediatric Lung Transplants Donor Type Distribution by Transplant Year (Transplants: January 1986 – December 2013)</vt:lpstr>
      <vt:lpstr>Pediatric Lung Transplants Donor Type Distribution by Recipient Age Group Within Era  (Transplants: January 1988 – June 2014)</vt:lpstr>
      <vt:lpstr>Pediatric Lung Transplants Donor Age Distribution  (Transplants: January 1988 – June 2014)</vt:lpstr>
      <vt:lpstr>Pediatric Lung Transplants Donor and Recipient Age (Transplants: January 2008 – June 2014)</vt:lpstr>
      <vt:lpstr>Pediatric Lung Transplants Recipient Age Distribution by Year of Transplant</vt:lpstr>
      <vt:lpstr>Pediatric Lung Retransplants by Year of Retransplant</vt:lpstr>
      <vt:lpstr>Pediatric Lung Transplants Number of Centers Reporting Transplants by Location (Transplants: January 1986 – December 2013)</vt:lpstr>
      <vt:lpstr>Pediatric Lung Transplants Number of Centers Reporting Transplants by Pediatric Center Volume</vt:lpstr>
      <vt:lpstr>Pediatric Lung Transplants Number of Transplants by Pediatric Center Volume</vt:lpstr>
      <vt:lpstr>Pediatric Lung Transplants Indications by Age Group (Transplants: January 2000 – June 2014)</vt:lpstr>
      <vt:lpstr>Pediatric Lung Transplants Age Distribution by Location (Transplants: January 2008 – June 2014)</vt:lpstr>
      <vt:lpstr>Pediatric Lung Transplants Diagnosis Distribution by Location (Transplants: January 2008 – June 2014)</vt:lpstr>
      <vt:lpstr>Pediatric Lung Transplants  Donor Age Distribution by Location (Transplants: January 2008 – June 2014)</vt:lpstr>
      <vt:lpstr>Post Transplant: Survival and Other Outcomes</vt:lpstr>
      <vt:lpstr>Lung Transplants Kaplan-Meier Survival by Recipient Age Group  (Transplants: January 1990 – June 2013)</vt:lpstr>
      <vt:lpstr>Lung Transplants Kaplan-Meier Survival by Recipient Age Group and Procedure Type (Transplants: January 1990 – June 2013)</vt:lpstr>
      <vt:lpstr>Pediatric Lung Transplants Kaplan-Meier Survival by Procedure Type (Transplants: January 1990 – June 2013)</vt:lpstr>
      <vt:lpstr>Pediatric Lung Transplants Kaplan-Meier Survival by Diagnosis (Transplants: January 1990 – June 2013)</vt:lpstr>
      <vt:lpstr>Pediatric Lung Transplants Kaplan-Meier Survival by Recipient Age Group (Transplants: January 1990 – June 2013)</vt:lpstr>
      <vt:lpstr>Pediatric Lung Transplants Conditional Kaplan-Meier Survival by Recipient Age Group (Transplants: January 1990 – June 2013)</vt:lpstr>
      <vt:lpstr>Pediatric Lung Transplants Kaplan-Meier Survival by Era  (Transplants: January 1988 – June 2013)</vt:lpstr>
      <vt:lpstr>Pediatric Lung Transplants Kaplan-Meier Survival by Donor Age for Recipients Age 11-17 Years (Transplants: January 1990 – June 2013)</vt:lpstr>
      <vt:lpstr>Pediatric Lung Transplants Kaplan-Meier Survival by Donor Type for Recipients Age 11-17 Years (Transplants: January 1990 – June 2013)</vt:lpstr>
      <vt:lpstr>Pediatric Lung Retransplants (Retransplants: January 2000 – June 2014)</vt:lpstr>
      <vt:lpstr>Pediatric Lung Transplants Kaplan-Meier Survival by Transplant Type (Transplants: January 2000 – June 2013)</vt:lpstr>
      <vt:lpstr>Pediatric Lung Transplants Functional Status of Surviving Recipients  (Follow-ups: January 2008 – June 2014)</vt:lpstr>
      <vt:lpstr>Pediatric Lung Transplants Rehospitalization Post-transplant of Surviving Recipients  (Follow-ups: January 2008 – June 2014)</vt:lpstr>
      <vt:lpstr>Pediatric Lung Transplants Rehospitalization Post-transplant of Surviving Recipients  (Follow-ups: January 2008 – June 2014)</vt:lpstr>
      <vt:lpstr>Induction and Maintenance Immunosuppression</vt:lpstr>
      <vt:lpstr>Pediatric Lung Transplants Induction Immunosuppression  (Transplants: January 2008 – June 2014)</vt:lpstr>
      <vt:lpstr>Pediatric Lung Transplants Induction Immunosuppression (Transplants: January 2001 – June 2014)</vt:lpstr>
      <vt:lpstr>Pediatric Lung Transplants Kaplan-Meier Survival Stratified by Induction Use  (Transplants: January 2008 – June 2013)</vt:lpstr>
      <vt:lpstr>Pediatric Lung Transplants Maintenance Immunosuppression at Time of Follow-up (Follow-ups: January 2008 – June 2014)</vt:lpstr>
      <vt:lpstr>Pediatric Lung Transplants Maintenance Immunosuppression at Time of Follow-up (Follow-ups: January 2008 – June 2014)</vt:lpstr>
      <vt:lpstr>Pediatric Lung Transplants   Maintenance Immunosuppression Drug Combinations at Time of Follow-up (Follow-ups: January 2008 – June 2014)</vt:lpstr>
      <vt:lpstr>Post Transplant Morbidities</vt:lpstr>
      <vt:lpstr>Pediatric Lung Transplants Cumulative Morbidity Rates in Survivors within 1, 5 and 7 Years Post Transplant (Follow-ups: April 1994 – June 2014)</vt:lpstr>
      <vt:lpstr>Pediatric Lung Transplants Cumulative Morbidity Rates in Survivors within 1 Year Post-Transplant by Induction Use (Transplants: January 2000 – June 2013)</vt:lpstr>
      <vt:lpstr>Pediatric Lung Transplants Cumulative Morbidity Rates in Survivors within 5 Years Post-Transplant by Induction Use (Transplants: January 2000 – June 2009)</vt:lpstr>
      <vt:lpstr>Pediatric Lung Transplants Freedom from Bronchiolitis Obliterans Syndrome  (Follow-ups: April 1994 – June 2014)</vt:lpstr>
      <vt:lpstr>Pediatric Lung Transplants Freedom from Bronchiolitis Obliterans Syndrome by Era  (Transplants: April 1994 – June 2013)</vt:lpstr>
      <vt:lpstr>Pediatric Lung Transplants  Freedom from Bronchiolitis Obliterans Syndrome  by Age Group (Follow-ups: April 1994 – June 2014)</vt:lpstr>
      <vt:lpstr>Pediatric Lung Transplants Freedom from Bronchiolitis Obliterans Syndrome  by Diagnosis (Follow-ups: April 1994 – June 2014)</vt:lpstr>
      <vt:lpstr>Pediatric Lung Transplants Freedom from Bronchiolitis Obliterans Syndrome by Induction Use (Follow-ups: April 1994 – June 2014)</vt:lpstr>
      <vt:lpstr>Pediatric Lung Transplants Freedom from Severe Renal Dysfunction* (Follow-ups: April 1994 – June 2014)</vt:lpstr>
      <vt:lpstr>Pediatric Lung Transplants Freedom from Severe Renal Dysfunction* by Era (Transplants: April 1994 – June 2013)</vt:lpstr>
      <vt:lpstr>Pediatric Lung Transplants Cumulative Post-Transplant Malignancy Rates in Survivors (Follow-ups: April 1994 – June 2014)</vt:lpstr>
      <vt:lpstr>Pediatric Lung Transplants Freedom from Malignancy (Follow-ups: April 1994 – June 2014)</vt:lpstr>
      <vt:lpstr>Pediatric Lung Transplants Freedom from Malignancy by Age Group (Follow-ups: April 1994 – June 2014)</vt:lpstr>
      <vt:lpstr>Pediatric Lung Transplants Freedom from Malignancy by Induction Use (Transplants: January 2000 – June 2013)</vt:lpstr>
      <vt:lpstr>Pediatric Lung Transplants Cause of Death (Deaths: January 1990 – June 2014)</vt:lpstr>
      <vt:lpstr>Pediatric Lung Transplants Cause of Death (Deaths: January 2000 – June 2014)</vt:lpstr>
      <vt:lpstr>Pediatric Lung Transplants Relative Incidence of Leading Causes of Death (Deaths: January 2000 – June 2014)</vt:lpstr>
      <vt:lpstr>Multivariable Analyses</vt:lpstr>
      <vt:lpstr>Pediatric Lung Transplants (January 1996 – June 2013) Risk Factors For 1 Year Mortality/Graft Failure</vt:lpstr>
      <vt:lpstr>Pediatric Lung Transplants (January 1996 – June 2013) Risk Factors For 1 Year Mortality/Graft Failure</vt:lpstr>
      <vt:lpstr>Pediatric Lung Transplants (January 1996 – June 2013)  Risk Factors For 1 Year Mortality/Graft Failure Recipient Age</vt:lpstr>
      <vt:lpstr>Pediatric Lung Transplants (1996-6/2009)
</vt:lpstr>
      <vt:lpstr>Pediatric Lung Transplants (1996-6/2009)
</vt:lpstr>
      <vt:lpstr>Pediatric Lung Transplants (1996-6/2009)
</vt:lpstr>
      <vt:lpstr>Pediatric Lung Transplants (1996-6/2009)
</vt:lpstr>
      <vt:lpstr>Pediatric Lung Transplants (1994-6/2004) Risk Factors For 10 Year Mortality/Graft Failure</vt:lpstr>
      <vt:lpstr>Pediatric Lung Transplants (1994-6/2004)
</vt:lpstr>
      <vt:lpstr>Pediatric Lung Transplants (1994-6/2004)
</vt:lpstr>
      <vt:lpstr>Early Graft Failure (EGF)</vt:lpstr>
      <vt:lpstr>Pediatric Lung Transplants Cumulative Incidence of EGF by Transplant Type (Transplants: January 2005 – December 2013)</vt:lpstr>
      <vt:lpstr>Pediatric Lung Transplants % with EGF by EGF Type and Year for Primary Transplants</vt:lpstr>
      <vt:lpstr>Pediatric Lung Transplants Cumulative Incidence of EGF by Era (Transplants: January 2005 – December 2013)</vt:lpstr>
      <vt:lpstr>Pediatric Lung Transplants Cumulative Incidence of EGF by Diagnosis  (Primary Transplants: January 2005 – December 2013)</vt:lpstr>
      <vt:lpstr>Pediatric Lung Transplants Cumulative Incidence of EGF by Diagnosis and Era (Primary Transplants: January 2005 – December 2013)</vt:lpstr>
      <vt:lpstr>Pediatric Lung Transplants % with EGF by EGF Type and Age Group (Primary Transplants: January 2005 – December 2013)</vt:lpstr>
      <vt:lpstr>Pediatric Lung Transplants % with EGF by EGF Type, Gender and Diagnosis (Primary Transplants: January 2005 – December 2013)</vt:lpstr>
      <vt:lpstr>Pediatric Lung Transplants Cumulative Incidence of EGF by Donor Gender (Primary Transplants: January 2005 – December 2013)</vt:lpstr>
      <vt:lpstr>Pediatric Lung Transplants Cumulative Incidence of EGF by Donor Age Group (Transplants: January 2005 – December 2013)</vt:lpstr>
      <vt:lpstr>Pediatric Lung Transplants % with EGF by Location and Era  for Primary Transplants</vt:lpstr>
      <vt:lpstr>Pediatric Lung Transplants % with EGF and non-EGF Early Failures by Location and Era for Primary Transplants</vt:lpstr>
      <vt:lpstr>Pediatric Lung Transplants % with EGF by EGF Type and Center Volume (Primary Transplants: January 2005 – December 2013)</vt:lpstr>
      <vt:lpstr>Pediatric Lung Transplants Cumulative Incidence of EGF by Ischemic Time  (Transplants: January 2005 – December 2013)</vt:lpstr>
      <vt:lpstr>Pediatric Lung Transplants Cumulative Incidence of EGF by Donor/Recipient BMI Ratio (Transplants: January 2005 – December 2013)</vt:lpstr>
      <vt:lpstr>Pediatric Lung Transplants Cumulative Incidence of EGF by Donor Cause of Death (Transplants: January 2005 – December 2013)</vt:lpstr>
      <vt:lpstr>Pediatric Lung Transplants % with EGF by Donor and Recipient Characteristics (Primary Transplants: January 2005 –  December 2013)</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Anna Y. Kucheryavaya</cp:lastModifiedBy>
  <cp:revision>1038</cp:revision>
  <dcterms:created xsi:type="dcterms:W3CDTF">2009-06-30T12:53:17Z</dcterms:created>
  <dcterms:modified xsi:type="dcterms:W3CDTF">2015-10-08T13:52:12Z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