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2.xml" ContentType="application/vnd.openxmlformats-officedocument.drawingml.chartshapes+xml"/>
  <Override PartName="/ppt/notesSlides/notesSlide16.xml" ContentType="application/vnd.openxmlformats-officedocument.presentationml.notesSlide+xml"/>
  <Override PartName="/ppt/charts/chart16.xml" ContentType="application/vnd.openxmlformats-officedocument.drawingml.chart+xml"/>
  <Override PartName="/ppt/drawings/drawing3.xml" ContentType="application/vnd.openxmlformats-officedocument.drawingml.chartshapes+xml"/>
  <Override PartName="/ppt/notesSlides/notesSlide17.xml" ContentType="application/vnd.openxmlformats-officedocument.presentationml.notesSlide+xml"/>
  <Override PartName="/ppt/charts/chart17.xml" ContentType="application/vnd.openxmlformats-officedocument.drawingml.chart+xml"/>
  <Override PartName="/ppt/drawings/drawing4.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0"/>
  </p:notesMasterIdLst>
  <p:sldIdLst>
    <p:sldId id="294" r:id="rId6"/>
    <p:sldId id="314" r:id="rId7"/>
    <p:sldId id="312" r:id="rId8"/>
    <p:sldId id="295" r:id="rId9"/>
    <p:sldId id="296" r:id="rId10"/>
    <p:sldId id="297" r:id="rId11"/>
    <p:sldId id="316" r:id="rId12"/>
    <p:sldId id="315" r:id="rId13"/>
    <p:sldId id="298" r:id="rId14"/>
    <p:sldId id="299" r:id="rId15"/>
    <p:sldId id="300" r:id="rId16"/>
    <p:sldId id="301" r:id="rId17"/>
    <p:sldId id="302" r:id="rId18"/>
    <p:sldId id="303" r:id="rId19"/>
    <p:sldId id="304" r:id="rId20"/>
    <p:sldId id="313" r:id="rId21"/>
    <p:sldId id="305" r:id="rId22"/>
    <p:sldId id="306" r:id="rId23"/>
    <p:sldId id="307" r:id="rId24"/>
    <p:sldId id="308" r:id="rId25"/>
    <p:sldId id="310" r:id="rId26"/>
    <p:sldId id="311" r:id="rId27"/>
    <p:sldId id="317" r:id="rId28"/>
    <p:sldId id="31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6600CC"/>
    <a:srgbClr val="9933FF"/>
    <a:srgbClr val="66CCFF"/>
    <a:srgbClr val="330033"/>
    <a:srgbClr val="00FF00"/>
    <a:srgbClr val="FF0000"/>
    <a:srgbClr val="9966FF"/>
    <a:srgbClr val="FFFF00"/>
    <a:srgbClr val="4DEA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123" autoAdjust="0"/>
  </p:normalViewPr>
  <p:slideViewPr>
    <p:cSldViewPr>
      <p:cViewPr varScale="1">
        <p:scale>
          <a:sx n="89" d="100"/>
          <a:sy n="89" d="100"/>
        </p:scale>
        <p:origin x="14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chemeClr val="bg2"/>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19</c:v>
                </c:pt>
                <c:pt idx="1">
                  <c:v>109</c:v>
                </c:pt>
                <c:pt idx="2">
                  <c:v>131</c:v>
                </c:pt>
                <c:pt idx="3">
                  <c:v>440</c:v>
                </c:pt>
              </c:numCache>
            </c:numRef>
          </c:val>
        </c:ser>
        <c:dLbls>
          <c:showLegendKey val="0"/>
          <c:showVal val="0"/>
          <c:showCatName val="0"/>
          <c:showSerName val="0"/>
          <c:showPercent val="0"/>
          <c:showBubbleSize val="0"/>
        </c:dLbls>
        <c:gapWidth val="35"/>
        <c:axId val="881800552"/>
        <c:axId val="881802512"/>
      </c:barChart>
      <c:catAx>
        <c:axId val="881800552"/>
        <c:scaling>
          <c:orientation val="minMax"/>
        </c:scaling>
        <c:delete val="0"/>
        <c:axPos val="b"/>
        <c:title>
          <c:tx>
            <c:rich>
              <a:bodyPr/>
              <a:lstStyle/>
              <a:p>
                <a:pPr>
                  <a:defRPr sz="1700"/>
                </a:pPr>
                <a:r>
                  <a:rPr lang="en-US" sz="1700" dirty="0" smtClean="0"/>
                  <a:t>Recipient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881802512"/>
        <c:crosses val="autoZero"/>
        <c:auto val="1"/>
        <c:lblAlgn val="ctr"/>
        <c:lblOffset val="100"/>
        <c:tickLblSkip val="1"/>
        <c:noMultiLvlLbl val="0"/>
      </c:catAx>
      <c:valAx>
        <c:axId val="881802512"/>
        <c:scaling>
          <c:orientation val="minMax"/>
          <c:max val="5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txPr>
          <a:bodyPr/>
          <a:lstStyle/>
          <a:p>
            <a:pPr>
              <a:defRPr sz="1500" b="1"/>
            </a:pPr>
            <a:endParaRPr lang="en-US"/>
          </a:p>
        </c:txPr>
        <c:crossAx val="881800552"/>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2626FF"/>
              </a:solidFill>
              <a:ln>
                <a:solidFill>
                  <a:srgbClr val="000000"/>
                </a:solidFill>
              </a:ln>
            </c:spPr>
          </c:dPt>
          <c:dPt>
            <c:idx val="1"/>
            <c:bubble3D val="0"/>
            <c:spPr>
              <a:solidFill>
                <a:srgbClr val="20F703"/>
              </a:solidFill>
              <a:ln>
                <a:solidFill>
                  <a:schemeClr val="bg2"/>
                </a:solidFill>
              </a:ln>
            </c:spPr>
          </c:dPt>
          <c:dPt>
            <c:idx val="2"/>
            <c:bubble3D val="0"/>
            <c:spPr>
              <a:solidFill>
                <a:srgbClr val="FF0000"/>
              </a:solidFill>
              <a:ln>
                <a:solidFill>
                  <a:schemeClr val="bg2"/>
                </a:solidFill>
              </a:ln>
            </c:spPr>
          </c:dPt>
          <c:dPt>
            <c:idx val="3"/>
            <c:bubble3D val="0"/>
            <c:spPr>
              <a:solidFill>
                <a:srgbClr val="9933FF"/>
              </a:solidFill>
              <a:ln>
                <a:solidFill>
                  <a:srgbClr val="000000"/>
                </a:solidFill>
              </a:ln>
            </c:spPr>
          </c:dPt>
          <c:dPt>
            <c:idx val="4"/>
            <c:bubble3D val="0"/>
            <c:spPr>
              <a:solidFill>
                <a:srgbClr val="00FFFF"/>
              </a:solidFill>
              <a:ln>
                <a:solidFill>
                  <a:srgbClr val="000000"/>
                </a:solidFill>
              </a:ln>
            </c:spPr>
          </c:dPt>
          <c:dPt>
            <c:idx val="5"/>
            <c:bubble3D val="0"/>
            <c:spPr>
              <a:solidFill>
                <a:srgbClr val="FFFF00"/>
              </a:solidFill>
              <a:ln>
                <a:solidFill>
                  <a:srgbClr val="000000"/>
                </a:solidFill>
              </a:ln>
            </c:spPr>
          </c:dPt>
          <c:dPt>
            <c:idx val="6"/>
            <c:bubble3D val="0"/>
            <c:spPr>
              <a:solidFill>
                <a:srgbClr val="FF9900"/>
              </a:solidFill>
              <a:ln>
                <a:solidFill>
                  <a:srgbClr val="000000"/>
                </a:solidFill>
              </a:ln>
            </c:spPr>
          </c:dPt>
          <c:dPt>
            <c:idx val="7"/>
            <c:bubble3D val="0"/>
            <c:spPr>
              <a:solidFill>
                <a:srgbClr val="C00000"/>
              </a:solidFill>
              <a:ln>
                <a:solidFill>
                  <a:srgbClr val="000000"/>
                </a:solidFill>
              </a:ln>
            </c:spPr>
          </c:dPt>
          <c:dPt>
            <c:idx val="8"/>
            <c:bubble3D val="0"/>
            <c:spPr>
              <a:solidFill>
                <a:srgbClr val="6600CC"/>
              </a:solidFill>
              <a:ln>
                <a:solidFill>
                  <a:srgbClr val="000000"/>
                </a:solidFill>
              </a:ln>
            </c:spPr>
          </c:dPt>
          <c:dLbls>
            <c:dLbl>
              <c:idx val="1"/>
              <c:layout>
                <c:manualLayout>
                  <c:x val="-1.4337743864490981E-2"/>
                  <c:y val="-2.3404574428196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17923532754282E-3"/>
                  <c:y val="-5.412410948631420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5610033281922399E-3"/>
                  <c:y val="2.60029996250470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8371282842222113E-2"/>
                  <c:y val="-7.5781777277840667E-3"/>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500" b="1"/>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Sheet1!$A$2:$A$10</c:f>
              <c:strCache>
                <c:ptCount val="9"/>
                <c:pt idx="0">
                  <c:v>Acquired Heart Disease</c:v>
                </c:pt>
                <c:pt idx="1">
                  <c:v>CF</c:v>
                </c:pt>
                <c:pt idx="2">
                  <c:v>Congenital (other)</c:v>
                </c:pt>
                <c:pt idx="3">
                  <c:v>Eisenmenger's Syndrome</c:v>
                </c:pt>
                <c:pt idx="4">
                  <c:v>IPF</c:v>
                </c:pt>
                <c:pt idx="5">
                  <c:v>IPAH</c:v>
                </c:pt>
                <c:pt idx="6">
                  <c:v>Retx: Non-OB</c:v>
                </c:pt>
                <c:pt idx="7">
                  <c:v>Retx: OB</c:v>
                </c:pt>
                <c:pt idx="8">
                  <c:v>Other</c:v>
                </c:pt>
              </c:strCache>
            </c:strRef>
          </c:cat>
          <c:val>
            <c:numRef>
              <c:f>Sheet1!$B$2:$B$10</c:f>
              <c:numCache>
                <c:formatCode>0.00%</c:formatCode>
                <c:ptCount val="9"/>
                <c:pt idx="0">
                  <c:v>3.8961000000000003E-2</c:v>
                </c:pt>
                <c:pt idx="1">
                  <c:v>0.27434999999999998</c:v>
                </c:pt>
                <c:pt idx="2">
                  <c:v>0.21590999999999999</c:v>
                </c:pt>
                <c:pt idx="3">
                  <c:v>0.12013</c:v>
                </c:pt>
                <c:pt idx="4">
                  <c:v>1.2987E-2</c:v>
                </c:pt>
                <c:pt idx="5">
                  <c:v>0.25162000000000001</c:v>
                </c:pt>
                <c:pt idx="6">
                  <c:v>1.7857000000000001E-2</c:v>
                </c:pt>
                <c:pt idx="7">
                  <c:v>1.7857000000000001E-2</c:v>
                </c:pt>
                <c:pt idx="8">
                  <c:v>5.0325000000000002E-2</c:v>
                </c:pt>
              </c:numCache>
            </c:numRef>
          </c:val>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4692"/>
          <c:y val="5.7454818147731533E-2"/>
          <c:w val="0.32897096625809169"/>
          <c:h val="0.81842369703787365"/>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7143292879641"/>
          <c:w val="0.86362491052256585"/>
          <c:h val="0.71419359506030911"/>
        </c:manualLayout>
      </c:layout>
      <c:barChart>
        <c:barDir val="col"/>
        <c:grouping val="percentStacked"/>
        <c:varyColors val="0"/>
        <c:ser>
          <c:idx val="0"/>
          <c:order val="0"/>
          <c:tx>
            <c:strRef>
              <c:f>Sheet1!$A$2</c:f>
              <c:strCache>
                <c:ptCount val="1"/>
                <c:pt idx="0">
                  <c:v>&lt;1 year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6</c:v>
                </c:pt>
                <c:pt idx="2">
                  <c:v>0</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2</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11</c:v>
                </c:pt>
                <c:pt idx="1">
                  <c:v>10</c:v>
                </c:pt>
                <c:pt idx="2">
                  <c:v>4</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Europe</c:v>
                </c:pt>
                <c:pt idx="1">
                  <c:v>North America</c:v>
                </c:pt>
                <c:pt idx="2">
                  <c:v>Other</c:v>
                </c:pt>
              </c:strCache>
            </c:strRef>
          </c:cat>
          <c:val>
            <c:numRef>
              <c:f>Sheet1!$B$5:$D$5</c:f>
              <c:numCache>
                <c:formatCode>General</c:formatCode>
                <c:ptCount val="3"/>
                <c:pt idx="0">
                  <c:v>66</c:v>
                </c:pt>
                <c:pt idx="1">
                  <c:v>44</c:v>
                </c:pt>
                <c:pt idx="2">
                  <c:v>9</c:v>
                </c:pt>
              </c:numCache>
            </c:numRef>
          </c:val>
        </c:ser>
        <c:dLbls>
          <c:showLegendKey val="0"/>
          <c:showVal val="0"/>
          <c:showCatName val="0"/>
          <c:showSerName val="0"/>
          <c:showPercent val="0"/>
          <c:showBubbleSize val="0"/>
        </c:dLbls>
        <c:gapWidth val="40"/>
        <c:overlap val="100"/>
        <c:axId val="881837792"/>
        <c:axId val="881837008"/>
      </c:barChart>
      <c:catAx>
        <c:axId val="881837792"/>
        <c:scaling>
          <c:orientation val="minMax"/>
        </c:scaling>
        <c:delete val="0"/>
        <c:axPos val="b"/>
        <c:numFmt formatCode="General" sourceLinked="0"/>
        <c:majorTickMark val="out"/>
        <c:minorTickMark val="none"/>
        <c:tickLblPos val="nextTo"/>
        <c:txPr>
          <a:bodyPr/>
          <a:lstStyle/>
          <a:p>
            <a:pPr>
              <a:defRPr sz="1500" b="1"/>
            </a:pPr>
            <a:endParaRPr lang="en-US"/>
          </a:p>
        </c:txPr>
        <c:crossAx val="881837008"/>
        <c:crosses val="autoZero"/>
        <c:auto val="1"/>
        <c:lblAlgn val="ctr"/>
        <c:lblOffset val="100"/>
        <c:noMultiLvlLbl val="0"/>
      </c:catAx>
      <c:valAx>
        <c:axId val="88183700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81837792"/>
        <c:crosses val="autoZero"/>
        <c:crossBetween val="between"/>
        <c:majorUnit val="0.2"/>
      </c:valAx>
      <c:spPr>
        <a:solidFill>
          <a:srgbClr val="000000"/>
        </a:solidFill>
        <a:ln w="12700">
          <a:solidFill>
            <a:srgbClr val="FFFFFF"/>
          </a:solidFill>
        </a:ln>
      </c:spPr>
    </c:plotArea>
    <c:legend>
      <c:legendPos val="t"/>
      <c:layout>
        <c:manualLayout>
          <c:xMode val="edge"/>
          <c:yMode val="edge"/>
          <c:x val="0.11957609285908227"/>
          <c:y val="3.125E-2"/>
          <c:w val="0.86180400941261648"/>
          <c:h val="7.373286486042596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2151662568053843"/>
          <c:w val="0.85181045796000165"/>
          <c:h val="0.71204853233934529"/>
        </c:manualLayout>
      </c:layout>
      <c:barChart>
        <c:barDir val="col"/>
        <c:grouping val="percentStacked"/>
        <c:varyColors val="0"/>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20</c:v>
                </c:pt>
                <c:pt idx="1">
                  <c:v>26</c:v>
                </c:pt>
                <c:pt idx="2">
                  <c:v>2</c:v>
                </c:pt>
              </c:numCache>
            </c:numRef>
          </c:val>
        </c:ser>
        <c:ser>
          <c:idx val="1"/>
          <c:order val="1"/>
          <c:tx>
            <c:strRef>
              <c:f>Sheet1!$A$3</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22</c:v>
                </c:pt>
                <c:pt idx="1">
                  <c:v>3</c:v>
                </c:pt>
                <c:pt idx="2">
                  <c:v>3</c:v>
                </c:pt>
              </c:numCache>
            </c:numRef>
          </c:val>
        </c:ser>
        <c:ser>
          <c:idx val="2"/>
          <c:order val="2"/>
          <c:tx>
            <c:strRef>
              <c:f>Sheet1!$A$4</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22</c:v>
                </c:pt>
                <c:pt idx="1">
                  <c:v>31</c:v>
                </c:pt>
                <c:pt idx="2">
                  <c:v>5</c:v>
                </c:pt>
              </c:numCache>
            </c:numRef>
          </c:val>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9</c:v>
                </c:pt>
                <c:pt idx="1">
                  <c:v>13</c:v>
                </c:pt>
                <c:pt idx="2">
                  <c:v>5</c:v>
                </c:pt>
              </c:numCache>
            </c:numRef>
          </c:val>
        </c:ser>
        <c:dLbls>
          <c:showLegendKey val="0"/>
          <c:showVal val="0"/>
          <c:showCatName val="0"/>
          <c:showSerName val="0"/>
          <c:showPercent val="0"/>
          <c:showBubbleSize val="0"/>
        </c:dLbls>
        <c:gapWidth val="45"/>
        <c:overlap val="100"/>
        <c:axId val="881836224"/>
        <c:axId val="881835440"/>
      </c:barChart>
      <c:catAx>
        <c:axId val="881836224"/>
        <c:scaling>
          <c:orientation val="minMax"/>
        </c:scaling>
        <c:delete val="0"/>
        <c:axPos val="b"/>
        <c:numFmt formatCode="General" sourceLinked="0"/>
        <c:majorTickMark val="out"/>
        <c:minorTickMark val="none"/>
        <c:tickLblPos val="nextTo"/>
        <c:txPr>
          <a:bodyPr/>
          <a:lstStyle/>
          <a:p>
            <a:pPr>
              <a:defRPr sz="1500" b="1"/>
            </a:pPr>
            <a:endParaRPr lang="en-US"/>
          </a:p>
        </c:txPr>
        <c:crossAx val="881835440"/>
        <c:crosses val="autoZero"/>
        <c:auto val="1"/>
        <c:lblAlgn val="ctr"/>
        <c:lblOffset val="100"/>
        <c:noMultiLvlLbl val="0"/>
      </c:catAx>
      <c:valAx>
        <c:axId val="88183544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881836224"/>
        <c:crosses val="autoZero"/>
        <c:crossBetween val="between"/>
        <c:majorUnit val="0.2"/>
      </c:valAx>
      <c:spPr>
        <a:solidFill>
          <a:srgbClr val="000000"/>
        </a:solidFill>
        <a:ln w="12700">
          <a:solidFill>
            <a:srgbClr val="FFFFFF"/>
          </a:solidFill>
        </a:ln>
      </c:spPr>
    </c:plotArea>
    <c:legend>
      <c:legendPos val="t"/>
      <c:layout>
        <c:manualLayout>
          <c:xMode val="edge"/>
          <c:yMode val="edge"/>
          <c:x val="0.10886193780862138"/>
          <c:y val="3.1250086835017434E-2"/>
          <c:w val="0.85670659281996531"/>
          <c:h val="7.409259887779386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1034879429133858"/>
          <c:w val="0.86186792922436428"/>
          <c:h val="0.74925812007874015"/>
        </c:manualLayout>
      </c:layout>
      <c:barChart>
        <c:barDir val="col"/>
        <c:grouping val="percentStacked"/>
        <c:varyColors val="0"/>
        <c:ser>
          <c:idx val="0"/>
          <c:order val="0"/>
          <c:tx>
            <c:strRef>
              <c:f>Sheet1!$A$2</c:f>
              <c:strCache>
                <c:ptCount val="1"/>
                <c:pt idx="0">
                  <c:v>0-10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25</c:v>
                </c:pt>
                <c:pt idx="1">
                  <c:v>43</c:v>
                </c:pt>
                <c:pt idx="2">
                  <c:v>7</c:v>
                </c:pt>
              </c:numCache>
            </c:numRef>
          </c:val>
        </c:ser>
        <c:ser>
          <c:idx val="1"/>
          <c:order val="1"/>
          <c:tx>
            <c:strRef>
              <c:f>Sheet1!$A$3</c:f>
              <c:strCache>
                <c:ptCount val="1"/>
                <c:pt idx="0">
                  <c:v>11-17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26</c:v>
                </c:pt>
                <c:pt idx="1">
                  <c:v>22</c:v>
                </c:pt>
                <c:pt idx="2">
                  <c:v>3</c:v>
                </c:pt>
              </c:numCache>
            </c:numRef>
          </c:val>
        </c:ser>
        <c:ser>
          <c:idx val="2"/>
          <c:order val="2"/>
          <c:tx>
            <c:strRef>
              <c:f>Sheet1!$A$4</c:f>
              <c:strCache>
                <c:ptCount val="1"/>
                <c:pt idx="0">
                  <c:v>18-34 years</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c:v>
                </c:pt>
                <c:pt idx="1">
                  <c:v>6</c:v>
                </c:pt>
                <c:pt idx="2">
                  <c:v>3</c:v>
                </c:pt>
              </c:numCache>
            </c:numRef>
          </c:val>
        </c:ser>
        <c:ser>
          <c:idx val="3"/>
          <c:order val="3"/>
          <c:tx>
            <c:strRef>
              <c:f>Sheet1!$A$5</c:f>
              <c:strCache>
                <c:ptCount val="1"/>
                <c:pt idx="0">
                  <c:v>35-49 years</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20</c:v>
                </c:pt>
                <c:pt idx="1">
                  <c:v>2</c:v>
                </c:pt>
                <c:pt idx="2">
                  <c:v>1</c:v>
                </c:pt>
              </c:numCache>
            </c:numRef>
          </c:val>
        </c:ser>
        <c:ser>
          <c:idx val="4"/>
          <c:order val="4"/>
          <c:tx>
            <c:strRef>
              <c:f>Sheet1!$A$6</c:f>
              <c:strCache>
                <c:ptCount val="1"/>
                <c:pt idx="0">
                  <c:v>50-59 years</c:v>
                </c:pt>
              </c:strCache>
            </c:strRef>
          </c:tx>
          <c:spPr>
            <a:gradFill>
              <a:gsLst>
                <a:gs pos="0">
                  <a:srgbClr val="66CCFF"/>
                </a:gs>
                <a:gs pos="50000">
                  <a:srgbClr val="66FFFF"/>
                </a:gs>
                <a:gs pos="100000">
                  <a:srgbClr val="66CCFF"/>
                </a:gs>
              </a:gsLst>
              <a:lin ang="5400000" scaled="0"/>
            </a:gradFill>
          </c:spPr>
          <c:invertIfNegative val="0"/>
          <c:cat>
            <c:strRef>
              <c:f>Sheet1!$B$1:$D$1</c:f>
              <c:strCache>
                <c:ptCount val="3"/>
                <c:pt idx="0">
                  <c:v>Europe</c:v>
                </c:pt>
                <c:pt idx="1">
                  <c:v>North America</c:v>
                </c:pt>
                <c:pt idx="2">
                  <c:v>Other</c:v>
                </c:pt>
              </c:strCache>
            </c:strRef>
          </c:cat>
          <c:val>
            <c:numRef>
              <c:f>Sheet1!$B$6:$D$6</c:f>
              <c:numCache>
                <c:formatCode>General</c:formatCode>
                <c:ptCount val="3"/>
                <c:pt idx="0">
                  <c:v>4</c:v>
                </c:pt>
                <c:pt idx="1">
                  <c:v>0</c:v>
                </c:pt>
                <c:pt idx="2">
                  <c:v>0</c:v>
                </c:pt>
              </c:numCache>
            </c:numRef>
          </c:val>
        </c:ser>
        <c:ser>
          <c:idx val="5"/>
          <c:order val="5"/>
          <c:tx>
            <c:strRef>
              <c:f>Sheet1!$A$7</c:f>
              <c:strCache>
                <c:ptCount val="1"/>
                <c:pt idx="0">
                  <c:v>60+ years</c:v>
                </c:pt>
              </c:strCache>
            </c:strRef>
          </c:tx>
          <c:spPr>
            <a:gradFill>
              <a:gsLst>
                <a:gs pos="0">
                  <a:srgbClr val="6600CC"/>
                </a:gs>
                <a:gs pos="50000">
                  <a:srgbClr val="9933FF"/>
                </a:gs>
                <a:gs pos="100000">
                  <a:srgbClr val="6600CC"/>
                </a:gs>
              </a:gsLst>
              <a:lin ang="5400000" scaled="0"/>
            </a:gradFill>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ser>
        <c:dLbls>
          <c:showLegendKey val="0"/>
          <c:showVal val="0"/>
          <c:showCatName val="0"/>
          <c:showSerName val="0"/>
          <c:showPercent val="0"/>
          <c:showBubbleSize val="0"/>
        </c:dLbls>
        <c:gapWidth val="45"/>
        <c:overlap val="100"/>
        <c:axId val="881834656"/>
        <c:axId val="881834264"/>
      </c:barChart>
      <c:catAx>
        <c:axId val="881834656"/>
        <c:scaling>
          <c:orientation val="minMax"/>
        </c:scaling>
        <c:delete val="0"/>
        <c:axPos val="b"/>
        <c:numFmt formatCode="General" sourceLinked="0"/>
        <c:majorTickMark val="out"/>
        <c:minorTickMark val="none"/>
        <c:tickLblPos val="nextTo"/>
        <c:txPr>
          <a:bodyPr/>
          <a:lstStyle/>
          <a:p>
            <a:pPr>
              <a:defRPr sz="1500" b="1"/>
            </a:pPr>
            <a:endParaRPr lang="en-US"/>
          </a:p>
        </c:txPr>
        <c:crossAx val="881834264"/>
        <c:crosses val="autoZero"/>
        <c:auto val="1"/>
        <c:lblAlgn val="ctr"/>
        <c:lblOffset val="100"/>
        <c:noMultiLvlLbl val="0"/>
      </c:catAx>
      <c:valAx>
        <c:axId val="88183426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881834656"/>
        <c:crosses val="autoZero"/>
        <c:crossBetween val="between"/>
        <c:majorUnit val="0.2"/>
      </c:valAx>
      <c:spPr>
        <a:solidFill>
          <a:srgbClr val="000000"/>
        </a:solidFill>
        <a:ln w="12700">
          <a:solidFill>
            <a:srgbClr val="FFFFFF"/>
          </a:solidFill>
        </a:ln>
      </c:spPr>
    </c:plotArea>
    <c:legend>
      <c:legendPos val="t"/>
      <c:layout>
        <c:manualLayout>
          <c:xMode val="edge"/>
          <c:yMode val="edge"/>
          <c:x val="0.11144436148067699"/>
          <c:y val="1.5625E-2"/>
          <c:w val="0.861206896551724"/>
          <c:h val="7.706323818897638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Congenital (N = 100)</c:v>
                </c:pt>
              </c:strCache>
            </c:strRef>
          </c:tx>
          <c:spPr>
            <a:ln w="41275">
              <a:solidFill>
                <a:srgbClr val="4DEAF1"/>
              </a:solidFill>
            </a:ln>
          </c:spPr>
          <c:marker>
            <c:symbol val="none"/>
          </c:marker>
          <c:xVal>
            <c:numRef>
              <c:f>Sheet1!$A$2:$A$26</c:f>
              <c:numCache>
                <c:formatCode>General</c:formatCode>
                <c:ptCount val="2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Sheet1!$B$2:$B$26</c:f>
              <c:numCache>
                <c:formatCode>General</c:formatCode>
                <c:ptCount val="25"/>
                <c:pt idx="0">
                  <c:v>100</c:v>
                </c:pt>
                <c:pt idx="1">
                  <c:v>78.986999999999995</c:v>
                </c:pt>
                <c:pt idx="2">
                  <c:v>71.856999999999999</c:v>
                </c:pt>
                <c:pt idx="3">
                  <c:v>68.686999999999998</c:v>
                </c:pt>
                <c:pt idx="4">
                  <c:v>66.572999999999993</c:v>
                </c:pt>
                <c:pt idx="5">
                  <c:v>64.459999999999994</c:v>
                </c:pt>
                <c:pt idx="6">
                  <c:v>63.402999999999999</c:v>
                </c:pt>
                <c:pt idx="7">
                  <c:v>63.402999999999999</c:v>
                </c:pt>
                <c:pt idx="8">
                  <c:v>62.347000000000001</c:v>
                </c:pt>
                <c:pt idx="9">
                  <c:v>61.29</c:v>
                </c:pt>
                <c:pt idx="10">
                  <c:v>61.29</c:v>
                </c:pt>
                <c:pt idx="11">
                  <c:v>61.29</c:v>
                </c:pt>
                <c:pt idx="12">
                  <c:v>59.176000000000002</c:v>
                </c:pt>
                <c:pt idx="13">
                  <c:v>50.369</c:v>
                </c:pt>
                <c:pt idx="14">
                  <c:v>42.533999999999999</c:v>
                </c:pt>
                <c:pt idx="15">
                  <c:v>35.69</c:v>
                </c:pt>
                <c:pt idx="16">
                  <c:v>35.69</c:v>
                </c:pt>
                <c:pt idx="17">
                  <c:v>29.742000000000001</c:v>
                </c:pt>
                <c:pt idx="18">
                  <c:v>28.552</c:v>
                </c:pt>
                <c:pt idx="19">
                  <c:v>26.068999999999999</c:v>
                </c:pt>
                <c:pt idx="20">
                  <c:v>23.324999999999999</c:v>
                </c:pt>
                <c:pt idx="21">
                  <c:v>23.324999999999999</c:v>
                </c:pt>
                <c:pt idx="22">
                  <c:v>21.867000000000001</c:v>
                </c:pt>
                <c:pt idx="23">
                  <c:v>20.184999999999999</c:v>
                </c:pt>
                <c:pt idx="24">
                  <c:v>18.503</c:v>
                </c:pt>
              </c:numCache>
            </c:numRef>
          </c:yVal>
          <c:smooth val="0"/>
        </c:ser>
        <c:ser>
          <c:idx val="1"/>
          <c:order val="1"/>
          <c:tx>
            <c:strRef>
              <c:f>Sheet1!$C$1</c:f>
              <c:strCache>
                <c:ptCount val="1"/>
                <c:pt idx="0">
                  <c:v>Eisenmenger's Syndrome  (N = 53)</c:v>
                </c:pt>
              </c:strCache>
            </c:strRef>
          </c:tx>
          <c:spPr>
            <a:ln w="41275">
              <a:solidFill>
                <a:srgbClr val="FF0000"/>
              </a:solidFill>
              <a:prstDash val="solid"/>
            </a:ln>
          </c:spPr>
          <c:marker>
            <c:symbol val="none"/>
          </c:marker>
          <c:xVal>
            <c:numRef>
              <c:f>Sheet1!$A$2:$A$26</c:f>
              <c:numCache>
                <c:formatCode>General</c:formatCode>
                <c:ptCount val="2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Sheet1!$C$2:$C$26</c:f>
              <c:numCache>
                <c:formatCode>General</c:formatCode>
                <c:ptCount val="25"/>
                <c:pt idx="0">
                  <c:v>100</c:v>
                </c:pt>
                <c:pt idx="1">
                  <c:v>88.679000000000002</c:v>
                </c:pt>
                <c:pt idx="2">
                  <c:v>84.906000000000006</c:v>
                </c:pt>
                <c:pt idx="3">
                  <c:v>83.019000000000005</c:v>
                </c:pt>
                <c:pt idx="4">
                  <c:v>83.019000000000005</c:v>
                </c:pt>
                <c:pt idx="5">
                  <c:v>77.358000000000004</c:v>
                </c:pt>
                <c:pt idx="6">
                  <c:v>75.471999999999994</c:v>
                </c:pt>
                <c:pt idx="7">
                  <c:v>75.471999999999994</c:v>
                </c:pt>
                <c:pt idx="8">
                  <c:v>71.697999999999993</c:v>
                </c:pt>
                <c:pt idx="9">
                  <c:v>71.697999999999993</c:v>
                </c:pt>
                <c:pt idx="10">
                  <c:v>71.697999999999993</c:v>
                </c:pt>
                <c:pt idx="11">
                  <c:v>71.697999999999993</c:v>
                </c:pt>
                <c:pt idx="12">
                  <c:v>69.811000000000007</c:v>
                </c:pt>
                <c:pt idx="13">
                  <c:v>54.716999999999999</c:v>
                </c:pt>
                <c:pt idx="14">
                  <c:v>47.17</c:v>
                </c:pt>
                <c:pt idx="15">
                  <c:v>41.509</c:v>
                </c:pt>
                <c:pt idx="16">
                  <c:v>37.555999999999997</c:v>
                </c:pt>
                <c:pt idx="17">
                  <c:v>35.47</c:v>
                </c:pt>
                <c:pt idx="18">
                  <c:v>33.383000000000003</c:v>
                </c:pt>
                <c:pt idx="19">
                  <c:v>29.21</c:v>
                </c:pt>
                <c:pt idx="20">
                  <c:v>29.21</c:v>
                </c:pt>
                <c:pt idx="21">
                  <c:v>29.21</c:v>
                </c:pt>
                <c:pt idx="22">
                  <c:v>26.776</c:v>
                </c:pt>
                <c:pt idx="23">
                  <c:v>26.776</c:v>
                </c:pt>
              </c:numCache>
            </c:numRef>
          </c:yVal>
          <c:smooth val="0"/>
        </c:ser>
        <c:ser>
          <c:idx val="2"/>
          <c:order val="2"/>
          <c:tx>
            <c:strRef>
              <c:f>Sheet1!$D$1</c:f>
              <c:strCache>
                <c:ptCount val="1"/>
                <c:pt idx="0">
                  <c:v>IPAH (N = 120)</c:v>
                </c:pt>
              </c:strCache>
            </c:strRef>
          </c:tx>
          <c:spPr>
            <a:ln w="41275">
              <a:solidFill>
                <a:srgbClr val="00FF00"/>
              </a:solidFill>
              <a:prstDash val="solid"/>
            </a:ln>
          </c:spPr>
          <c:marker>
            <c:symbol val="none"/>
          </c:marker>
          <c:xVal>
            <c:numRef>
              <c:f>Sheet1!$A$2:$A$26</c:f>
              <c:numCache>
                <c:formatCode>General</c:formatCode>
                <c:ptCount val="2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Sheet1!$D$2:$D$26</c:f>
              <c:numCache>
                <c:formatCode>General</c:formatCode>
                <c:ptCount val="25"/>
                <c:pt idx="0">
                  <c:v>100</c:v>
                </c:pt>
                <c:pt idx="1">
                  <c:v>90</c:v>
                </c:pt>
                <c:pt idx="2">
                  <c:v>88.332999999999998</c:v>
                </c:pt>
                <c:pt idx="3">
                  <c:v>85.81</c:v>
                </c:pt>
                <c:pt idx="4">
                  <c:v>84.968000000000004</c:v>
                </c:pt>
                <c:pt idx="5">
                  <c:v>84.126999999999995</c:v>
                </c:pt>
                <c:pt idx="6">
                  <c:v>79.921000000000006</c:v>
                </c:pt>
                <c:pt idx="7">
                  <c:v>79.078999999999994</c:v>
                </c:pt>
                <c:pt idx="8">
                  <c:v>79.078999999999994</c:v>
                </c:pt>
                <c:pt idx="9">
                  <c:v>78.238</c:v>
                </c:pt>
                <c:pt idx="10">
                  <c:v>78.238</c:v>
                </c:pt>
                <c:pt idx="11">
                  <c:v>77.397000000000006</c:v>
                </c:pt>
                <c:pt idx="12">
                  <c:v>76.555999999999997</c:v>
                </c:pt>
                <c:pt idx="13">
                  <c:v>65.203999999999994</c:v>
                </c:pt>
                <c:pt idx="14">
                  <c:v>59.716999999999999</c:v>
                </c:pt>
                <c:pt idx="15">
                  <c:v>54.101999999999997</c:v>
                </c:pt>
                <c:pt idx="16">
                  <c:v>48.936999999999998</c:v>
                </c:pt>
                <c:pt idx="17">
                  <c:v>46.713000000000001</c:v>
                </c:pt>
                <c:pt idx="18">
                  <c:v>41.869</c:v>
                </c:pt>
                <c:pt idx="19">
                  <c:v>36.094000000000001</c:v>
                </c:pt>
                <c:pt idx="20">
                  <c:v>34.590000000000003</c:v>
                </c:pt>
                <c:pt idx="21">
                  <c:v>33.018000000000001</c:v>
                </c:pt>
                <c:pt idx="22">
                  <c:v>33.018000000000001</c:v>
                </c:pt>
                <c:pt idx="23">
                  <c:v>33.018000000000001</c:v>
                </c:pt>
                <c:pt idx="24">
                  <c:v>30.658999999999999</c:v>
                </c:pt>
              </c:numCache>
            </c:numRef>
          </c:yVal>
          <c:smooth val="0"/>
        </c:ser>
        <c:dLbls>
          <c:showLegendKey val="0"/>
          <c:showVal val="0"/>
          <c:showCatName val="0"/>
          <c:showSerName val="0"/>
          <c:showPercent val="0"/>
          <c:showBubbleSize val="0"/>
        </c:dLbls>
        <c:axId val="881833480"/>
        <c:axId val="881833872"/>
      </c:scatterChart>
      <c:valAx>
        <c:axId val="881833480"/>
        <c:scaling>
          <c:orientation val="minMax"/>
          <c:max val="1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81833872"/>
        <c:crosses val="autoZero"/>
        <c:crossBetween val="midCat"/>
        <c:majorUnit val="1"/>
      </c:valAx>
      <c:valAx>
        <c:axId val="88183387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1833480"/>
        <c:crosses val="autoZero"/>
        <c:crossBetween val="midCat"/>
        <c:majorUnit val="20"/>
      </c:valAx>
      <c:spPr>
        <a:solidFill>
          <a:schemeClr val="bg2"/>
        </a:solidFill>
        <a:ln>
          <a:solidFill>
            <a:schemeClr val="tx1"/>
          </a:solidFill>
        </a:ln>
      </c:spPr>
    </c:plotArea>
    <c:legend>
      <c:legendPos val="r"/>
      <c:layout>
        <c:manualLayout>
          <c:xMode val="edge"/>
          <c:yMode val="edge"/>
          <c:x val="0.55587752305298122"/>
          <c:y val="5.0540809414951961E-2"/>
          <c:w val="0.40134961559008681"/>
          <c:h val="0.206725086783506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 &lt;1 (N = 19)</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68.421000000000006</c:v>
                </c:pt>
                <c:pt idx="2">
                  <c:v>47.368000000000002</c:v>
                </c:pt>
                <c:pt idx="3">
                  <c:v>41.447000000000003</c:v>
                </c:pt>
                <c:pt idx="4">
                  <c:v>41.447000000000003</c:v>
                </c:pt>
                <c:pt idx="5">
                  <c:v>41.447000000000003</c:v>
                </c:pt>
                <c:pt idx="6">
                  <c:v>35.526000000000003</c:v>
                </c:pt>
                <c:pt idx="7">
                  <c:v>35.526000000000003</c:v>
                </c:pt>
                <c:pt idx="8">
                  <c:v>35.526000000000003</c:v>
                </c:pt>
                <c:pt idx="9">
                  <c:v>35.526000000000003</c:v>
                </c:pt>
                <c:pt idx="10">
                  <c:v>35.526000000000003</c:v>
                </c:pt>
                <c:pt idx="11">
                  <c:v>29.605</c:v>
                </c:pt>
                <c:pt idx="12">
                  <c:v>23.684000000000001</c:v>
                </c:pt>
              </c:numCache>
            </c:numRef>
          </c:yVal>
          <c:smooth val="0"/>
        </c:ser>
        <c:ser>
          <c:idx val="1"/>
          <c:order val="1"/>
          <c:tx>
            <c:strRef>
              <c:f>Sheet1!$C$1</c:f>
              <c:strCache>
                <c:ptCount val="1"/>
                <c:pt idx="0">
                  <c:v> 1-5 (N = 108) </c:v>
                </c:pt>
              </c:strCache>
            </c:strRef>
          </c:tx>
          <c:spPr>
            <a:ln w="41275">
              <a:solidFill>
                <a:srgbClr val="FFFF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85.185000000000002</c:v>
                </c:pt>
                <c:pt idx="2">
                  <c:v>74.897000000000006</c:v>
                </c:pt>
                <c:pt idx="3">
                  <c:v>70.215999999999994</c:v>
                </c:pt>
                <c:pt idx="4">
                  <c:v>67.406999999999996</c:v>
                </c:pt>
                <c:pt idx="5">
                  <c:v>65.534999999999997</c:v>
                </c:pt>
                <c:pt idx="6">
                  <c:v>65.534999999999997</c:v>
                </c:pt>
                <c:pt idx="7">
                  <c:v>65.534999999999997</c:v>
                </c:pt>
                <c:pt idx="8">
                  <c:v>63.634999999999998</c:v>
                </c:pt>
                <c:pt idx="9">
                  <c:v>61.735999999999997</c:v>
                </c:pt>
                <c:pt idx="10">
                  <c:v>60.786000000000001</c:v>
                </c:pt>
                <c:pt idx="11">
                  <c:v>59.835999999999999</c:v>
                </c:pt>
                <c:pt idx="12">
                  <c:v>57.936999999999998</c:v>
                </c:pt>
                <c:pt idx="13">
                  <c:v>43.341999999999999</c:v>
                </c:pt>
                <c:pt idx="14">
                  <c:v>40.008000000000003</c:v>
                </c:pt>
                <c:pt idx="15">
                  <c:v>37.722000000000001</c:v>
                </c:pt>
                <c:pt idx="16">
                  <c:v>35.436</c:v>
                </c:pt>
                <c:pt idx="17">
                  <c:v>31.678999999999998</c:v>
                </c:pt>
                <c:pt idx="18">
                  <c:v>29.04</c:v>
                </c:pt>
                <c:pt idx="19">
                  <c:v>24.890999999999998</c:v>
                </c:pt>
                <c:pt idx="20">
                  <c:v>23.427</c:v>
                </c:pt>
                <c:pt idx="21">
                  <c:v>21.963000000000001</c:v>
                </c:pt>
                <c:pt idx="22">
                  <c:v>18.584</c:v>
                </c:pt>
                <c:pt idx="23">
                  <c:v>18.584</c:v>
                </c:pt>
              </c:numCache>
            </c:numRef>
          </c:yVal>
          <c:smooth val="0"/>
        </c:ser>
        <c:ser>
          <c:idx val="2"/>
          <c:order val="2"/>
          <c:tx>
            <c:strRef>
              <c:f>Sheet1!$D$1</c:f>
              <c:strCache>
                <c:ptCount val="1"/>
                <c:pt idx="0">
                  <c:v> 6-10 (N = 128) </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87.5</c:v>
                </c:pt>
                <c:pt idx="2">
                  <c:v>84.346000000000004</c:v>
                </c:pt>
                <c:pt idx="3">
                  <c:v>81.959000000000003</c:v>
                </c:pt>
                <c:pt idx="4">
                  <c:v>80.367999999999995</c:v>
                </c:pt>
                <c:pt idx="5">
                  <c:v>79.572000000000003</c:v>
                </c:pt>
                <c:pt idx="6">
                  <c:v>76.388999999999996</c:v>
                </c:pt>
                <c:pt idx="7">
                  <c:v>75.593000000000004</c:v>
                </c:pt>
                <c:pt idx="8">
                  <c:v>75.593000000000004</c:v>
                </c:pt>
                <c:pt idx="9">
                  <c:v>75.593000000000004</c:v>
                </c:pt>
                <c:pt idx="10">
                  <c:v>73.206000000000003</c:v>
                </c:pt>
                <c:pt idx="11">
                  <c:v>72.411000000000001</c:v>
                </c:pt>
                <c:pt idx="12">
                  <c:v>70.819000000000003</c:v>
                </c:pt>
                <c:pt idx="13">
                  <c:v>60.988</c:v>
                </c:pt>
                <c:pt idx="14">
                  <c:v>54.186</c:v>
                </c:pt>
                <c:pt idx="15">
                  <c:v>46.344999999999999</c:v>
                </c:pt>
                <c:pt idx="16">
                  <c:v>44.561999999999998</c:v>
                </c:pt>
                <c:pt idx="17">
                  <c:v>40.621000000000002</c:v>
                </c:pt>
                <c:pt idx="18">
                  <c:v>36.478999999999999</c:v>
                </c:pt>
                <c:pt idx="19">
                  <c:v>32.140999999999998</c:v>
                </c:pt>
                <c:pt idx="20">
                  <c:v>30.951000000000001</c:v>
                </c:pt>
                <c:pt idx="21">
                  <c:v>30.951000000000001</c:v>
                </c:pt>
                <c:pt idx="22">
                  <c:v>29.231000000000002</c:v>
                </c:pt>
                <c:pt idx="23">
                  <c:v>27.512</c:v>
                </c:pt>
                <c:pt idx="24">
                  <c:v>24.073</c:v>
                </c:pt>
              </c:numCache>
            </c:numRef>
          </c:yVal>
          <c:smooth val="0"/>
        </c:ser>
        <c:ser>
          <c:idx val="3"/>
          <c:order val="3"/>
          <c:tx>
            <c:strRef>
              <c:f>Sheet1!$E$1</c:f>
              <c:strCache>
                <c:ptCount val="1"/>
                <c:pt idx="0">
                  <c:v> 11-17 (N = 433) </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83.771000000000001</c:v>
                </c:pt>
                <c:pt idx="2">
                  <c:v>77.453000000000003</c:v>
                </c:pt>
                <c:pt idx="3">
                  <c:v>75.334000000000003</c:v>
                </c:pt>
                <c:pt idx="4">
                  <c:v>74.863</c:v>
                </c:pt>
                <c:pt idx="5">
                  <c:v>72.509</c:v>
                </c:pt>
                <c:pt idx="6">
                  <c:v>70.39</c:v>
                </c:pt>
                <c:pt idx="7">
                  <c:v>70.39</c:v>
                </c:pt>
                <c:pt idx="8">
                  <c:v>69.447000000000003</c:v>
                </c:pt>
                <c:pt idx="9">
                  <c:v>69.447000000000003</c:v>
                </c:pt>
                <c:pt idx="10">
                  <c:v>69.209999999999994</c:v>
                </c:pt>
                <c:pt idx="11">
                  <c:v>68.733999999999995</c:v>
                </c:pt>
                <c:pt idx="12">
                  <c:v>68.015000000000001</c:v>
                </c:pt>
                <c:pt idx="13">
                  <c:v>59.826999999999998</c:v>
                </c:pt>
                <c:pt idx="14">
                  <c:v>52.64</c:v>
                </c:pt>
                <c:pt idx="15">
                  <c:v>46.832999999999998</c:v>
                </c:pt>
                <c:pt idx="16">
                  <c:v>42.921999999999997</c:v>
                </c:pt>
                <c:pt idx="17">
                  <c:v>39.151000000000003</c:v>
                </c:pt>
                <c:pt idx="18">
                  <c:v>37.057000000000002</c:v>
                </c:pt>
                <c:pt idx="19">
                  <c:v>34.805999999999997</c:v>
                </c:pt>
                <c:pt idx="20">
                  <c:v>32.027999999999999</c:v>
                </c:pt>
                <c:pt idx="21">
                  <c:v>30.939</c:v>
                </c:pt>
                <c:pt idx="22">
                  <c:v>28.68</c:v>
                </c:pt>
                <c:pt idx="23">
                  <c:v>26.271999999999998</c:v>
                </c:pt>
                <c:pt idx="24">
                  <c:v>24.948</c:v>
                </c:pt>
                <c:pt idx="25">
                  <c:v>23.44</c:v>
                </c:pt>
                <c:pt idx="26">
                  <c:v>21.805</c:v>
                </c:pt>
                <c:pt idx="27">
                  <c:v>21.199000000000002</c:v>
                </c:pt>
                <c:pt idx="28">
                  <c:v>19.189</c:v>
                </c:pt>
                <c:pt idx="29">
                  <c:v>18.478000000000002</c:v>
                </c:pt>
                <c:pt idx="30">
                  <c:v>17.739000000000001</c:v>
                </c:pt>
                <c:pt idx="31">
                  <c:v>16.933</c:v>
                </c:pt>
              </c:numCache>
            </c:numRef>
          </c:yVal>
          <c:smooth val="0"/>
        </c:ser>
        <c:dLbls>
          <c:showLegendKey val="0"/>
          <c:showVal val="0"/>
          <c:showCatName val="0"/>
          <c:showSerName val="0"/>
          <c:showPercent val="0"/>
          <c:showBubbleSize val="0"/>
        </c:dLbls>
        <c:axId val="881833088"/>
        <c:axId val="881831912"/>
      </c:scatterChart>
      <c:valAx>
        <c:axId val="881833088"/>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81831912"/>
        <c:crosses val="autoZero"/>
        <c:crossBetween val="midCat"/>
        <c:majorUnit val="1"/>
      </c:valAx>
      <c:valAx>
        <c:axId val="88183191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1833088"/>
        <c:crosses val="autoZero"/>
        <c:crossBetween val="midCat"/>
        <c:majorUnit val="20"/>
      </c:valAx>
      <c:spPr>
        <a:solidFill>
          <a:schemeClr val="bg2"/>
        </a:solidFill>
        <a:ln>
          <a:solidFill>
            <a:schemeClr val="tx1"/>
          </a:solidFill>
        </a:ln>
      </c:spPr>
    </c:plotArea>
    <c:legend>
      <c:legendPos val="r"/>
      <c:layout>
        <c:manualLayout>
          <c:xMode val="edge"/>
          <c:yMode val="edge"/>
          <c:x val="0.7166444847048985"/>
          <c:y val="8.0110701888070443E-2"/>
          <c:w val="0.22942477876106199"/>
          <c:h val="0.2578884091101515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(N=180)</c:v>
                </c:pt>
              </c:strCache>
            </c:strRef>
          </c:tx>
          <c:spPr>
            <a:ln w="41275">
              <a:solidFill>
                <a:srgbClr val="4DEAF1"/>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77.680999999999997</c:v>
                </c:pt>
                <c:pt idx="2">
                  <c:v>69.128</c:v>
                </c:pt>
                <c:pt idx="3">
                  <c:v>63.987000000000002</c:v>
                </c:pt>
                <c:pt idx="4">
                  <c:v>63.414999999999999</c:v>
                </c:pt>
                <c:pt idx="5">
                  <c:v>60.558999999999997</c:v>
                </c:pt>
                <c:pt idx="6">
                  <c:v>59.987000000000002</c:v>
                </c:pt>
                <c:pt idx="7">
                  <c:v>59.987000000000002</c:v>
                </c:pt>
                <c:pt idx="8">
                  <c:v>58.273000000000003</c:v>
                </c:pt>
                <c:pt idx="9">
                  <c:v>58.273000000000003</c:v>
                </c:pt>
                <c:pt idx="10">
                  <c:v>57.697000000000003</c:v>
                </c:pt>
                <c:pt idx="11">
                  <c:v>57.697000000000003</c:v>
                </c:pt>
                <c:pt idx="12">
                  <c:v>57.697000000000003</c:v>
                </c:pt>
                <c:pt idx="13">
                  <c:v>48.027000000000001</c:v>
                </c:pt>
                <c:pt idx="14">
                  <c:v>42.85</c:v>
                </c:pt>
                <c:pt idx="15">
                  <c:v>41.531999999999996</c:v>
                </c:pt>
                <c:pt idx="16">
                  <c:v>38.895000000000003</c:v>
                </c:pt>
                <c:pt idx="17">
                  <c:v>34.728000000000002</c:v>
                </c:pt>
                <c:pt idx="18">
                  <c:v>31.707999999999998</c:v>
                </c:pt>
                <c:pt idx="19">
                  <c:v>30.082000000000001</c:v>
                </c:pt>
                <c:pt idx="20">
                  <c:v>28.456</c:v>
                </c:pt>
                <c:pt idx="21">
                  <c:v>28.456</c:v>
                </c:pt>
                <c:pt idx="22">
                  <c:v>26.731000000000002</c:v>
                </c:pt>
                <c:pt idx="23">
                  <c:v>23.282</c:v>
                </c:pt>
                <c:pt idx="24">
                  <c:v>21.491</c:v>
                </c:pt>
                <c:pt idx="25">
                  <c:v>18.722999999999999</c:v>
                </c:pt>
                <c:pt idx="26">
                  <c:v>15.766999999999999</c:v>
                </c:pt>
                <c:pt idx="27">
                  <c:v>15.766999999999999</c:v>
                </c:pt>
                <c:pt idx="28">
                  <c:v>14.715999999999999</c:v>
                </c:pt>
                <c:pt idx="29">
                  <c:v>14.715999999999999</c:v>
                </c:pt>
                <c:pt idx="30">
                  <c:v>14.715999999999999</c:v>
                </c:pt>
                <c:pt idx="31">
                  <c:v>14.715999999999999</c:v>
                </c:pt>
                <c:pt idx="32">
                  <c:v>13.49</c:v>
                </c:pt>
                <c:pt idx="33">
                  <c:v>13.49</c:v>
                </c:pt>
                <c:pt idx="34">
                  <c:v>13.49</c:v>
                </c:pt>
              </c:numCache>
            </c:numRef>
          </c:yVal>
          <c:smooth val="0"/>
        </c:ser>
        <c:ser>
          <c:idx val="1"/>
          <c:order val="1"/>
          <c:tx>
            <c:strRef>
              <c:f>Sheet1!$C$1</c:f>
              <c:strCache>
                <c:ptCount val="1"/>
                <c:pt idx="0">
                  <c:v>1990-1999 (N=343)</c:v>
                </c:pt>
              </c:strCache>
            </c:strRef>
          </c:tx>
          <c:spPr>
            <a:ln w="41275">
              <a:solidFill>
                <a:srgbClr val="FF00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87.73</c:v>
                </c:pt>
                <c:pt idx="2">
                  <c:v>80.385000000000005</c:v>
                </c:pt>
                <c:pt idx="3">
                  <c:v>78.308999999999997</c:v>
                </c:pt>
                <c:pt idx="4">
                  <c:v>77.122</c:v>
                </c:pt>
                <c:pt idx="5">
                  <c:v>75.638999999999996</c:v>
                </c:pt>
                <c:pt idx="6">
                  <c:v>72.97</c:v>
                </c:pt>
                <c:pt idx="7">
                  <c:v>72.97</c:v>
                </c:pt>
                <c:pt idx="8">
                  <c:v>72.076999999999998</c:v>
                </c:pt>
                <c:pt idx="9">
                  <c:v>71.481999999999999</c:v>
                </c:pt>
                <c:pt idx="10">
                  <c:v>70.290000000000006</c:v>
                </c:pt>
                <c:pt idx="11">
                  <c:v>68.801000000000002</c:v>
                </c:pt>
                <c:pt idx="12">
                  <c:v>67.013999999999996</c:v>
                </c:pt>
                <c:pt idx="13">
                  <c:v>57.493000000000002</c:v>
                </c:pt>
                <c:pt idx="14">
                  <c:v>50.911000000000001</c:v>
                </c:pt>
                <c:pt idx="15">
                  <c:v>43.139000000000003</c:v>
                </c:pt>
                <c:pt idx="16">
                  <c:v>39.048999999999999</c:v>
                </c:pt>
                <c:pt idx="17">
                  <c:v>35.475000000000001</c:v>
                </c:pt>
                <c:pt idx="18">
                  <c:v>33.314</c:v>
                </c:pt>
                <c:pt idx="19">
                  <c:v>29.611000000000001</c:v>
                </c:pt>
                <c:pt idx="20">
                  <c:v>27.687999999999999</c:v>
                </c:pt>
                <c:pt idx="21">
                  <c:v>26.138000000000002</c:v>
                </c:pt>
                <c:pt idx="22">
                  <c:v>23.366</c:v>
                </c:pt>
                <c:pt idx="23">
                  <c:v>22.56</c:v>
                </c:pt>
                <c:pt idx="24">
                  <c:v>20.43</c:v>
                </c:pt>
                <c:pt idx="25">
                  <c:v>19.521999999999998</c:v>
                </c:pt>
                <c:pt idx="26">
                  <c:v>19.521999999999998</c:v>
                </c:pt>
                <c:pt idx="27">
                  <c:v>18.407</c:v>
                </c:pt>
                <c:pt idx="28">
                  <c:v>16.960999999999999</c:v>
                </c:pt>
                <c:pt idx="29">
                  <c:v>16.190000000000001</c:v>
                </c:pt>
                <c:pt idx="30">
                  <c:v>14.571</c:v>
                </c:pt>
                <c:pt idx="31">
                  <c:v>13.661</c:v>
                </c:pt>
                <c:pt idx="32">
                  <c:v>13.661</c:v>
                </c:pt>
              </c:numCache>
            </c:numRef>
          </c:yVal>
          <c:smooth val="0"/>
        </c:ser>
        <c:ser>
          <c:idx val="2"/>
          <c:order val="2"/>
          <c:tx>
            <c:strRef>
              <c:f>Sheet1!$D$1</c:f>
              <c:strCache>
                <c:ptCount val="1"/>
                <c:pt idx="0">
                  <c:v>2000-2005 (N=90)</c:v>
                </c:pt>
              </c:strCache>
            </c:strRef>
          </c:tx>
          <c:spPr>
            <a:ln w="41275">
              <a:solidFill>
                <a:srgbClr val="00FF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84.402000000000001</c:v>
                </c:pt>
                <c:pt idx="2">
                  <c:v>79.900000000000006</c:v>
                </c:pt>
                <c:pt idx="3">
                  <c:v>77.617000000000004</c:v>
                </c:pt>
                <c:pt idx="4">
                  <c:v>76.475999999999999</c:v>
                </c:pt>
                <c:pt idx="5">
                  <c:v>74.192999999999998</c:v>
                </c:pt>
                <c:pt idx="6">
                  <c:v>71.91</c:v>
                </c:pt>
                <c:pt idx="7">
                  <c:v>71.91</c:v>
                </c:pt>
                <c:pt idx="8">
                  <c:v>71.91</c:v>
                </c:pt>
                <c:pt idx="9">
                  <c:v>71.91</c:v>
                </c:pt>
                <c:pt idx="10">
                  <c:v>71.91</c:v>
                </c:pt>
                <c:pt idx="11">
                  <c:v>71.91</c:v>
                </c:pt>
                <c:pt idx="12">
                  <c:v>69.590999999999994</c:v>
                </c:pt>
                <c:pt idx="13">
                  <c:v>62.514000000000003</c:v>
                </c:pt>
                <c:pt idx="14">
                  <c:v>55.341999999999999</c:v>
                </c:pt>
                <c:pt idx="15">
                  <c:v>50.53</c:v>
                </c:pt>
                <c:pt idx="16">
                  <c:v>48.124000000000002</c:v>
                </c:pt>
                <c:pt idx="17">
                  <c:v>45.716999999999999</c:v>
                </c:pt>
                <c:pt idx="18">
                  <c:v>43.243000000000002</c:v>
                </c:pt>
                <c:pt idx="19">
                  <c:v>40.622</c:v>
                </c:pt>
                <c:pt idx="20">
                  <c:v>36.691000000000003</c:v>
                </c:pt>
                <c:pt idx="21">
                  <c:v>36.691000000000003</c:v>
                </c:pt>
                <c:pt idx="22">
                  <c:v>36.691000000000003</c:v>
                </c:pt>
              </c:numCache>
            </c:numRef>
          </c:yVal>
          <c:smooth val="0"/>
        </c:ser>
        <c:ser>
          <c:idx val="3"/>
          <c:order val="3"/>
          <c:tx>
            <c:strRef>
              <c:f>Sheet1!$E$1</c:f>
              <c:strCache>
                <c:ptCount val="1"/>
                <c:pt idx="0">
                  <c:v>2006-6/2013 (N=75)</c:v>
                </c:pt>
              </c:strCache>
            </c:strRef>
          </c:tx>
          <c:spPr>
            <a:ln w="41275">
              <a:solidFill>
                <a:srgbClr val="FFFF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84</c:v>
                </c:pt>
                <c:pt idx="2">
                  <c:v>81.332999999999998</c:v>
                </c:pt>
                <c:pt idx="3">
                  <c:v>81.332999999999998</c:v>
                </c:pt>
                <c:pt idx="4">
                  <c:v>80</c:v>
                </c:pt>
                <c:pt idx="5">
                  <c:v>78.667000000000002</c:v>
                </c:pt>
                <c:pt idx="6">
                  <c:v>76</c:v>
                </c:pt>
                <c:pt idx="7">
                  <c:v>74.667000000000002</c:v>
                </c:pt>
                <c:pt idx="8">
                  <c:v>74.667000000000002</c:v>
                </c:pt>
                <c:pt idx="9">
                  <c:v>74.667000000000002</c:v>
                </c:pt>
                <c:pt idx="10">
                  <c:v>74.667000000000002</c:v>
                </c:pt>
                <c:pt idx="11">
                  <c:v>74.667000000000002</c:v>
                </c:pt>
                <c:pt idx="12">
                  <c:v>74.667000000000002</c:v>
                </c:pt>
                <c:pt idx="13">
                  <c:v>62.365000000000002</c:v>
                </c:pt>
                <c:pt idx="14">
                  <c:v>55.523000000000003</c:v>
                </c:pt>
                <c:pt idx="15">
                  <c:v>50.201999999999998</c:v>
                </c:pt>
                <c:pt idx="16">
                  <c:v>50.201999999999998</c:v>
                </c:pt>
                <c:pt idx="17">
                  <c:v>44.917999999999999</c:v>
                </c:pt>
              </c:numCache>
            </c:numRef>
          </c:yVal>
          <c:smooth val="0"/>
        </c:ser>
        <c:dLbls>
          <c:showLegendKey val="0"/>
          <c:showVal val="0"/>
          <c:showCatName val="0"/>
          <c:showSerName val="0"/>
          <c:showPercent val="0"/>
          <c:showBubbleSize val="0"/>
        </c:dLbls>
        <c:axId val="881832304"/>
        <c:axId val="881831520"/>
      </c:scatterChart>
      <c:valAx>
        <c:axId val="881832304"/>
        <c:scaling>
          <c:orientation val="minMax"/>
          <c:max val="2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81831520"/>
        <c:crosses val="autoZero"/>
        <c:crossBetween val="midCat"/>
        <c:majorUnit val="1"/>
      </c:valAx>
      <c:valAx>
        <c:axId val="88183152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1832304"/>
        <c:crosses val="autoZero"/>
        <c:crossBetween val="midCat"/>
        <c:majorUnit val="20"/>
      </c:valAx>
      <c:spPr>
        <a:solidFill>
          <a:schemeClr val="bg2"/>
        </a:solidFill>
        <a:ln>
          <a:solidFill>
            <a:schemeClr val="tx1"/>
          </a:solidFill>
        </a:ln>
      </c:spPr>
    </c:plotArea>
    <c:legend>
      <c:legendPos val="r"/>
      <c:layout>
        <c:manualLayout>
          <c:xMode val="edge"/>
          <c:yMode val="edge"/>
          <c:x val="0.49393062039811386"/>
          <c:y val="6.6669841673016678E-2"/>
          <c:w val="0.4626696165191741"/>
          <c:h val="0.1422970112606891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(N=98)</c:v>
                </c:pt>
              </c:strCache>
            </c:strRef>
          </c:tx>
          <c:spPr>
            <a:ln w="41275">
              <a:solidFill>
                <a:srgbClr val="4DEAF1"/>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83.24</c:v>
                </c:pt>
                <c:pt idx="14">
                  <c:v>74.268000000000001</c:v>
                </c:pt>
                <c:pt idx="15">
                  <c:v>71.983000000000004</c:v>
                </c:pt>
                <c:pt idx="16">
                  <c:v>67.412999999999997</c:v>
                </c:pt>
                <c:pt idx="17">
                  <c:v>60.19</c:v>
                </c:pt>
                <c:pt idx="18">
                  <c:v>54.956000000000003</c:v>
                </c:pt>
                <c:pt idx="19">
                  <c:v>52.137999999999998</c:v>
                </c:pt>
                <c:pt idx="20">
                  <c:v>49.32</c:v>
                </c:pt>
                <c:pt idx="21">
                  <c:v>49.32</c:v>
                </c:pt>
                <c:pt idx="22">
                  <c:v>46.331000000000003</c:v>
                </c:pt>
                <c:pt idx="23">
                  <c:v>40.351999999999997</c:v>
                </c:pt>
                <c:pt idx="24">
                  <c:v>37.247999999999998</c:v>
                </c:pt>
                <c:pt idx="25">
                  <c:v>32.451000000000001</c:v>
                </c:pt>
                <c:pt idx="26">
                  <c:v>27.327000000000002</c:v>
                </c:pt>
                <c:pt idx="27">
                  <c:v>27.327000000000002</c:v>
                </c:pt>
                <c:pt idx="28">
                  <c:v>25.506</c:v>
                </c:pt>
                <c:pt idx="29">
                  <c:v>25.506</c:v>
                </c:pt>
                <c:pt idx="30">
                  <c:v>25.506</c:v>
                </c:pt>
                <c:pt idx="31">
                  <c:v>25.506</c:v>
                </c:pt>
              </c:numCache>
            </c:numRef>
          </c:yVal>
          <c:smooth val="0"/>
        </c:ser>
        <c:ser>
          <c:idx val="1"/>
          <c:order val="1"/>
          <c:tx>
            <c:strRef>
              <c:f>Sheet1!$C$1</c:f>
              <c:strCache>
                <c:ptCount val="1"/>
                <c:pt idx="0">
                  <c:v>1990-1999 (N=225)</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85.792000000000002</c:v>
                </c:pt>
                <c:pt idx="14">
                  <c:v>75.971000000000004</c:v>
                </c:pt>
                <c:pt idx="15">
                  <c:v>64.373000000000005</c:v>
                </c:pt>
                <c:pt idx="16">
                  <c:v>58.268999999999998</c:v>
                </c:pt>
                <c:pt idx="17">
                  <c:v>52.936999999999998</c:v>
                </c:pt>
                <c:pt idx="18">
                  <c:v>49.712000000000003</c:v>
                </c:pt>
                <c:pt idx="19">
                  <c:v>44.186</c:v>
                </c:pt>
                <c:pt idx="20">
                  <c:v>41.316000000000003</c:v>
                </c:pt>
                <c:pt idx="21">
                  <c:v>39.003999999999998</c:v>
                </c:pt>
                <c:pt idx="22">
                  <c:v>34.866999999999997</c:v>
                </c:pt>
                <c:pt idx="23">
                  <c:v>33.664999999999999</c:v>
                </c:pt>
                <c:pt idx="24">
                  <c:v>30.486999999999998</c:v>
                </c:pt>
                <c:pt idx="25">
                  <c:v>29.132000000000001</c:v>
                </c:pt>
                <c:pt idx="26">
                  <c:v>29.132000000000001</c:v>
                </c:pt>
                <c:pt idx="27">
                  <c:v>27.466999999999999</c:v>
                </c:pt>
                <c:pt idx="28">
                  <c:v>25.31</c:v>
                </c:pt>
                <c:pt idx="29">
                  <c:v>24.16</c:v>
                </c:pt>
                <c:pt idx="30">
                  <c:v>21.744</c:v>
                </c:pt>
                <c:pt idx="31">
                  <c:v>20.385000000000002</c:v>
                </c:pt>
              </c:numCache>
            </c:numRef>
          </c:yVal>
          <c:smooth val="0"/>
        </c:ser>
        <c:ser>
          <c:idx val="2"/>
          <c:order val="2"/>
          <c:tx>
            <c:strRef>
              <c:f>Sheet1!$D$1</c:f>
              <c:strCache>
                <c:ptCount val="1"/>
                <c:pt idx="0">
                  <c:v>2000-2005 (N=60)</c:v>
                </c:pt>
              </c:strCache>
            </c:strRef>
          </c:tx>
          <c:spPr>
            <a:ln w="41275">
              <a:solidFill>
                <a:srgbClr val="00FF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89.831000000000003</c:v>
                </c:pt>
                <c:pt idx="14">
                  <c:v>79.525000000000006</c:v>
                </c:pt>
                <c:pt idx="15">
                  <c:v>72.61</c:v>
                </c:pt>
                <c:pt idx="16">
                  <c:v>69.153000000000006</c:v>
                </c:pt>
                <c:pt idx="17">
                  <c:v>65.694999999999993</c:v>
                </c:pt>
                <c:pt idx="18">
                  <c:v>62.137999999999998</c:v>
                </c:pt>
                <c:pt idx="19">
                  <c:v>58.372999999999998</c:v>
                </c:pt>
                <c:pt idx="20">
                  <c:v>52.723999999999997</c:v>
                </c:pt>
                <c:pt idx="21">
                  <c:v>52.723999999999997</c:v>
                </c:pt>
                <c:pt idx="22">
                  <c:v>52.723999999999997</c:v>
                </c:pt>
              </c:numCache>
            </c:numRef>
          </c:yVal>
          <c:smooth val="0"/>
        </c:ser>
        <c:ser>
          <c:idx val="3"/>
          <c:order val="3"/>
          <c:tx>
            <c:strRef>
              <c:f>Sheet1!$E$1</c:f>
              <c:strCache>
                <c:ptCount val="1"/>
                <c:pt idx="0">
                  <c:v>2006-6/2013 (N=53)</c:v>
                </c:pt>
              </c:strCache>
            </c:strRef>
          </c:tx>
          <c:spPr>
            <a:ln w="41275">
              <a:solidFill>
                <a:srgbClr val="FF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83.524000000000001</c:v>
                </c:pt>
                <c:pt idx="14">
                  <c:v>74.361999999999995</c:v>
                </c:pt>
                <c:pt idx="15">
                  <c:v>67.234999999999999</c:v>
                </c:pt>
                <c:pt idx="16">
                  <c:v>67.234999999999999</c:v>
                </c:pt>
                <c:pt idx="17">
                  <c:v>60.158000000000001</c:v>
                </c:pt>
              </c:numCache>
            </c:numRef>
          </c:yVal>
          <c:smooth val="0"/>
        </c:ser>
        <c:dLbls>
          <c:showLegendKey val="0"/>
          <c:showVal val="0"/>
          <c:showCatName val="0"/>
          <c:showSerName val="0"/>
          <c:showPercent val="0"/>
          <c:showBubbleSize val="0"/>
        </c:dLbls>
        <c:axId val="881830736"/>
        <c:axId val="881829952"/>
      </c:scatterChart>
      <c:valAx>
        <c:axId val="88183073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81829952"/>
        <c:crosses val="autoZero"/>
        <c:crossBetween val="midCat"/>
        <c:majorUnit val="1"/>
      </c:valAx>
      <c:valAx>
        <c:axId val="88182995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1830736"/>
        <c:crosses val="autoZero"/>
        <c:crossBetween val="midCat"/>
        <c:majorUnit val="20"/>
      </c:valAx>
      <c:spPr>
        <a:solidFill>
          <a:schemeClr val="bg2"/>
        </a:solidFill>
        <a:ln>
          <a:solidFill>
            <a:schemeClr val="tx1"/>
          </a:solidFill>
        </a:ln>
      </c:spPr>
    </c:plotArea>
    <c:legend>
      <c:legendPos val="r"/>
      <c:layout>
        <c:manualLayout>
          <c:xMode val="edge"/>
          <c:yMode val="edge"/>
          <c:x val="0.49393062039811386"/>
          <c:y val="6.3981669630005927E-2"/>
          <c:w val="0.46034666573757932"/>
          <c:h val="0.1449851833036999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3590508847684365E-2"/>
          <c:w val="0.86853006759110862"/>
          <c:h val="0.77074252815172339"/>
        </c:manualLayout>
      </c:layout>
      <c:lineChart>
        <c:grouping val="standard"/>
        <c:varyColors val="0"/>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26)</c:v>
                </c:pt>
                <c:pt idx="1">
                  <c:v>31 Days - 1 Year (N = 19)</c:v>
                </c:pt>
                <c:pt idx="2">
                  <c:v>&gt;1 Year - 3 Years (N = 24)</c:v>
                </c:pt>
                <c:pt idx="3">
                  <c:v>&gt;3 Years - 5 Years (N = 13)</c:v>
                </c:pt>
                <c:pt idx="4">
                  <c:v>&gt;5 Years
(N = 53)</c:v>
                </c:pt>
              </c:strCache>
            </c:strRef>
          </c:cat>
          <c:val>
            <c:numRef>
              <c:f>Sheet1!$B$2:$F$2</c:f>
              <c:numCache>
                <c:formatCode>General</c:formatCode>
                <c:ptCount val="5"/>
                <c:pt idx="0">
                  <c:v>0</c:v>
                </c:pt>
                <c:pt idx="1">
                  <c:v>0</c:v>
                </c:pt>
                <c:pt idx="2">
                  <c:v>41.7</c:v>
                </c:pt>
                <c:pt idx="3">
                  <c:v>30.8</c:v>
                </c:pt>
                <c:pt idx="4">
                  <c:v>22.6</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26)</c:v>
                </c:pt>
                <c:pt idx="1">
                  <c:v>31 Days - 1 Year (N = 19)</c:v>
                </c:pt>
                <c:pt idx="2">
                  <c:v>&gt;1 Year - 3 Years (N = 24)</c:v>
                </c:pt>
                <c:pt idx="3">
                  <c:v>&gt;3 Years - 5 Years (N = 13)</c:v>
                </c:pt>
                <c:pt idx="4">
                  <c:v>&gt;5 Years
(N = 53)</c:v>
                </c:pt>
              </c:strCache>
            </c:strRef>
          </c:cat>
          <c:val>
            <c:numRef>
              <c:f>Sheet1!$B$3:$F$3</c:f>
              <c:numCache>
                <c:formatCode>General</c:formatCode>
                <c:ptCount val="5"/>
                <c:pt idx="0">
                  <c:v>7.7</c:v>
                </c:pt>
                <c:pt idx="1">
                  <c:v>26.3</c:v>
                </c:pt>
                <c:pt idx="2">
                  <c:v>4.2</c:v>
                </c:pt>
                <c:pt idx="3">
                  <c:v>15.4</c:v>
                </c:pt>
                <c:pt idx="4">
                  <c:v>22.6</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26)</c:v>
                </c:pt>
                <c:pt idx="1">
                  <c:v>31 Days - 1 Year (N = 19)</c:v>
                </c:pt>
                <c:pt idx="2">
                  <c:v>&gt;1 Year - 3 Years (N = 24)</c:v>
                </c:pt>
                <c:pt idx="3">
                  <c:v>&gt;3 Years - 5 Years (N = 13)</c:v>
                </c:pt>
                <c:pt idx="4">
                  <c:v>&gt;5 Years
(N = 53)</c:v>
                </c:pt>
              </c:strCache>
            </c:strRef>
          </c:cat>
          <c:val>
            <c:numRef>
              <c:f>Sheet1!$B$4:$F$4</c:f>
              <c:numCache>
                <c:formatCode>General</c:formatCode>
                <c:ptCount val="5"/>
                <c:pt idx="0">
                  <c:v>23.1</c:v>
                </c:pt>
                <c:pt idx="1">
                  <c:v>10.5</c:v>
                </c:pt>
                <c:pt idx="2">
                  <c:v>29.2</c:v>
                </c:pt>
                <c:pt idx="3">
                  <c:v>23.1</c:v>
                </c:pt>
                <c:pt idx="4">
                  <c:v>18.899999999999999</c:v>
                </c:pt>
              </c:numCache>
            </c:numRef>
          </c:val>
          <c:smooth val="0"/>
        </c:ser>
        <c:ser>
          <c:idx val="3"/>
          <c:order val="3"/>
          <c:tx>
            <c:strRef>
              <c:f>Sheet1!$A$5</c:f>
              <c:strCache>
                <c:ptCount val="1"/>
                <c:pt idx="0">
                  <c:v>Cardiovascular</c:v>
                </c:pt>
              </c:strCache>
            </c:strRef>
          </c:tx>
          <c:spPr>
            <a:ln w="41275">
              <a:solidFill>
                <a:srgbClr val="00FFFF"/>
              </a:solidFill>
            </a:ln>
          </c:spPr>
          <c:marker>
            <c:symbol val="diamond"/>
            <c:size val="9"/>
            <c:spPr>
              <a:solidFill>
                <a:srgbClr val="00FFFF"/>
              </a:solidFill>
              <a:ln>
                <a:solidFill>
                  <a:srgbClr val="00FFFF"/>
                </a:solidFill>
              </a:ln>
            </c:spPr>
          </c:marker>
          <c:cat>
            <c:strRef>
              <c:f>Sheet1!$B$1:$F$1</c:f>
              <c:strCache>
                <c:ptCount val="5"/>
                <c:pt idx="0">
                  <c:v>0-30 Days
(N = 26)</c:v>
                </c:pt>
                <c:pt idx="1">
                  <c:v>31 Days - 1 Year (N = 19)</c:v>
                </c:pt>
                <c:pt idx="2">
                  <c:v>&gt;1 Year - 3 Years (N = 24)</c:v>
                </c:pt>
                <c:pt idx="3">
                  <c:v>&gt;3 Years - 5 Years (N = 13)</c:v>
                </c:pt>
                <c:pt idx="4">
                  <c:v>&gt;5 Years
(N = 53)</c:v>
                </c:pt>
              </c:strCache>
            </c:strRef>
          </c:cat>
          <c:val>
            <c:numRef>
              <c:f>Sheet1!$B$5:$F$5</c:f>
              <c:numCache>
                <c:formatCode>General</c:formatCode>
                <c:ptCount val="5"/>
                <c:pt idx="0">
                  <c:v>7.7</c:v>
                </c:pt>
                <c:pt idx="1">
                  <c:v>5.3</c:v>
                </c:pt>
                <c:pt idx="2">
                  <c:v>8.3000000000000007</c:v>
                </c:pt>
                <c:pt idx="3">
                  <c:v>7.7</c:v>
                </c:pt>
                <c:pt idx="4">
                  <c:v>11.3</c:v>
                </c:pt>
              </c:numCache>
            </c:numRef>
          </c:val>
          <c:smooth val="0"/>
        </c:ser>
        <c:dLbls>
          <c:showLegendKey val="0"/>
          <c:showVal val="0"/>
          <c:showCatName val="0"/>
          <c:showSerName val="0"/>
          <c:showPercent val="0"/>
          <c:showBubbleSize val="0"/>
        </c:dLbls>
        <c:marker val="1"/>
        <c:smooth val="0"/>
        <c:axId val="881826816"/>
        <c:axId val="881826424"/>
      </c:lineChart>
      <c:catAx>
        <c:axId val="881826816"/>
        <c:scaling>
          <c:orientation val="minMax"/>
        </c:scaling>
        <c:delete val="0"/>
        <c:axPos val="b"/>
        <c:numFmt formatCode="General" sourceLinked="1"/>
        <c:majorTickMark val="out"/>
        <c:minorTickMark val="none"/>
        <c:tickLblPos val="nextTo"/>
        <c:txPr>
          <a:bodyPr rot="0"/>
          <a:lstStyle/>
          <a:p>
            <a:pPr>
              <a:defRPr sz="1400" b="1"/>
            </a:pPr>
            <a:endParaRPr lang="en-US"/>
          </a:p>
        </c:txPr>
        <c:crossAx val="881826424"/>
        <c:crosses val="autoZero"/>
        <c:auto val="1"/>
        <c:lblAlgn val="ctr"/>
        <c:lblOffset val="100"/>
        <c:noMultiLvlLbl val="0"/>
      </c:catAx>
      <c:valAx>
        <c:axId val="881826424"/>
        <c:scaling>
          <c:orientation val="minMax"/>
          <c:max val="6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txPr>
          <a:bodyPr/>
          <a:lstStyle/>
          <a:p>
            <a:pPr>
              <a:defRPr sz="1500" b="1"/>
            </a:pPr>
            <a:endParaRPr lang="en-US"/>
          </a:p>
        </c:txPr>
        <c:crossAx val="881826816"/>
        <c:crosses val="autoZero"/>
        <c:crossBetween val="between"/>
        <c:majorUnit val="10"/>
      </c:valAx>
      <c:spPr>
        <a:solidFill>
          <a:schemeClr val="bg2"/>
        </a:solidFill>
        <a:ln>
          <a:solidFill>
            <a:schemeClr val="tx1"/>
          </a:solidFill>
        </a:ln>
      </c:spPr>
    </c:plotArea>
    <c:legend>
      <c:legendPos val="r"/>
      <c:layout>
        <c:manualLayout>
          <c:xMode val="edge"/>
          <c:yMode val="edge"/>
          <c:x val="0.13122418879056055"/>
          <c:y val="4.8999237998476025E-2"/>
          <c:w val="0.81437321441014565"/>
          <c:h val="9.5078316823300313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121826585836062E-2"/>
          <c:y val="3.9152185718164631E-2"/>
          <c:w val="0.90202564281234754"/>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chemeClr val="bg2"/>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EGF</c:v>
                </c:pt>
                <c:pt idx="1">
                  <c:v>Non-EGF early failures*</c:v>
                </c:pt>
                <c:pt idx="2">
                  <c:v>Alive with the functioning graft without EGF at 30 days</c:v>
                </c:pt>
              </c:strCache>
            </c:strRef>
          </c:cat>
          <c:val>
            <c:numRef>
              <c:f>Sheet1!$B$2:$B$4</c:f>
              <c:numCache>
                <c:formatCode>General</c:formatCode>
                <c:ptCount val="3"/>
                <c:pt idx="0">
                  <c:v>5</c:v>
                </c:pt>
                <c:pt idx="1">
                  <c:v>10</c:v>
                </c:pt>
                <c:pt idx="2">
                  <c:v>72</c:v>
                </c:pt>
              </c:numCache>
            </c:numRef>
          </c:val>
        </c:ser>
        <c:dLbls>
          <c:showLegendKey val="0"/>
          <c:showVal val="0"/>
          <c:showCatName val="0"/>
          <c:showSerName val="0"/>
          <c:showPercent val="0"/>
          <c:showBubbleSize val="0"/>
        </c:dLbls>
        <c:gapWidth val="35"/>
        <c:axId val="881825640"/>
        <c:axId val="881826032"/>
      </c:barChart>
      <c:catAx>
        <c:axId val="881825640"/>
        <c:scaling>
          <c:orientation val="minMax"/>
        </c:scaling>
        <c:delete val="0"/>
        <c:axPos val="b"/>
        <c:numFmt formatCode="General" sourceLinked="1"/>
        <c:majorTickMark val="out"/>
        <c:minorTickMark val="none"/>
        <c:tickLblPos val="nextTo"/>
        <c:txPr>
          <a:bodyPr rot="0"/>
          <a:lstStyle/>
          <a:p>
            <a:pPr>
              <a:defRPr sz="1500" b="1"/>
            </a:pPr>
            <a:endParaRPr lang="en-US"/>
          </a:p>
        </c:txPr>
        <c:crossAx val="881826032"/>
        <c:crosses val="autoZero"/>
        <c:auto val="1"/>
        <c:lblAlgn val="ctr"/>
        <c:lblOffset val="100"/>
        <c:tickLblSkip val="1"/>
        <c:noMultiLvlLbl val="0"/>
      </c:catAx>
      <c:valAx>
        <c:axId val="881826032"/>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txPr>
          <a:bodyPr/>
          <a:lstStyle/>
          <a:p>
            <a:pPr>
              <a:defRPr sz="1500" b="1"/>
            </a:pPr>
            <a:endParaRPr lang="en-US"/>
          </a:p>
        </c:txPr>
        <c:crossAx val="881825640"/>
        <c:crosses val="autoZero"/>
        <c:crossBetween val="between"/>
        <c:majorUnit val="1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rgbClr val="000000"/>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342</c:v>
                </c:pt>
                <c:pt idx="1">
                  <c:v>161</c:v>
                </c:pt>
                <c:pt idx="2">
                  <c:v>62</c:v>
                </c:pt>
                <c:pt idx="3">
                  <c:v>40</c:v>
                </c:pt>
                <c:pt idx="4">
                  <c:v>7</c:v>
                </c:pt>
                <c:pt idx="5">
                  <c:v>1</c:v>
                </c:pt>
              </c:numCache>
            </c:numRef>
          </c:val>
        </c:ser>
        <c:dLbls>
          <c:showLegendKey val="0"/>
          <c:showVal val="0"/>
          <c:showCatName val="0"/>
          <c:showSerName val="0"/>
          <c:showPercent val="0"/>
          <c:showBubbleSize val="0"/>
        </c:dLbls>
        <c:gapWidth val="35"/>
        <c:axId val="881828384"/>
        <c:axId val="881793888"/>
      </c:barChart>
      <c:catAx>
        <c:axId val="881828384"/>
        <c:scaling>
          <c:orientation val="minMax"/>
        </c:scaling>
        <c:delete val="0"/>
        <c:axPos val="b"/>
        <c:title>
          <c:tx>
            <c:rich>
              <a:bodyPr/>
              <a:lstStyle/>
              <a:p>
                <a:pPr>
                  <a:defRPr sz="1700"/>
                </a:pPr>
                <a:r>
                  <a:rPr lang="en-US" sz="1700" dirty="0" smtClean="0"/>
                  <a:t>Donor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881793888"/>
        <c:crosses val="autoZero"/>
        <c:auto val="1"/>
        <c:lblAlgn val="ctr"/>
        <c:lblOffset val="100"/>
        <c:tickLblSkip val="1"/>
        <c:noMultiLvlLbl val="0"/>
      </c:catAx>
      <c:valAx>
        <c:axId val="881793888"/>
        <c:scaling>
          <c:orientation val="minMax"/>
          <c:max val="4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txPr>
          <a:bodyPr/>
          <a:lstStyle/>
          <a:p>
            <a:pPr>
              <a:defRPr sz="1500" b="1"/>
            </a:pPr>
            <a:endParaRPr lang="en-US"/>
          </a:p>
        </c:txPr>
        <c:crossAx val="881828384"/>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5872296936336"/>
          <c:y val="3.7226668387763104E-2"/>
          <c:w val="0.87711355770793975"/>
          <c:h val="0.82250053784260557"/>
        </c:manualLayout>
      </c:layout>
      <c:barChart>
        <c:barDir val="col"/>
        <c:grouping val="stacked"/>
        <c:varyColors val="0"/>
        <c:ser>
          <c:idx val="0"/>
          <c:order val="0"/>
          <c:tx>
            <c:strRef>
              <c:f>Sheet1!$B$1</c:f>
              <c:strCache>
                <c:ptCount val="1"/>
                <c:pt idx="0">
                  <c:v>&lt;1 year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Sheet1!$B$2:$B$31</c:f>
              <c:numCache>
                <c:formatCode>General</c:formatCode>
                <c:ptCount val="30"/>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5</c:v>
                </c:pt>
                <c:pt idx="15">
                  <c:v>1</c:v>
                </c:pt>
                <c:pt idx="16">
                  <c:v>1</c:v>
                </c:pt>
                <c:pt idx="17">
                  <c:v>0</c:v>
                </c:pt>
                <c:pt idx="18">
                  <c:v>1</c:v>
                </c:pt>
                <c:pt idx="19">
                  <c:v>0</c:v>
                </c:pt>
                <c:pt idx="20">
                  <c:v>0</c:v>
                </c:pt>
                <c:pt idx="21">
                  <c:v>0</c:v>
                </c:pt>
                <c:pt idx="22">
                  <c:v>3</c:v>
                </c:pt>
                <c:pt idx="23">
                  <c:v>1</c:v>
                </c:pt>
                <c:pt idx="24">
                  <c:v>0</c:v>
                </c:pt>
                <c:pt idx="25">
                  <c:v>0</c:v>
                </c:pt>
                <c:pt idx="26">
                  <c:v>0</c:v>
                </c:pt>
                <c:pt idx="27">
                  <c:v>0</c:v>
                </c:pt>
                <c:pt idx="28">
                  <c:v>0</c:v>
                </c:pt>
                <c:pt idx="29">
                  <c:v>0</c:v>
                </c:pt>
              </c:numCache>
            </c:numRef>
          </c:val>
        </c:ser>
        <c:ser>
          <c:idx val="1"/>
          <c:order val="1"/>
          <c:tx>
            <c:strRef>
              <c:f>Sheet1!$C$1</c:f>
              <c:strCache>
                <c:ptCount val="1"/>
                <c:pt idx="0">
                  <c:v>1-5 years</c:v>
                </c:pt>
              </c:strCache>
            </c:strRef>
          </c:tx>
          <c:spPr>
            <a:gradFill flip="none" rotWithShape="1">
              <a:gsLst>
                <a:gs pos="0">
                  <a:srgbClr val="A6A200"/>
                </a:gs>
                <a:gs pos="50000">
                  <a:srgbClr val="FFFF00"/>
                </a:gs>
                <a:gs pos="100000">
                  <a:srgbClr val="A6A200"/>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Sheet1!$C$2:$C$31</c:f>
              <c:numCache>
                <c:formatCode>General</c:formatCode>
                <c:ptCount val="30"/>
                <c:pt idx="0">
                  <c:v>0</c:v>
                </c:pt>
                <c:pt idx="1">
                  <c:v>3</c:v>
                </c:pt>
                <c:pt idx="2">
                  <c:v>4</c:v>
                </c:pt>
                <c:pt idx="3">
                  <c:v>5</c:v>
                </c:pt>
                <c:pt idx="4">
                  <c:v>10</c:v>
                </c:pt>
                <c:pt idx="5">
                  <c:v>8</c:v>
                </c:pt>
                <c:pt idx="6">
                  <c:v>10</c:v>
                </c:pt>
                <c:pt idx="7">
                  <c:v>4</c:v>
                </c:pt>
                <c:pt idx="8">
                  <c:v>5</c:v>
                </c:pt>
                <c:pt idx="9">
                  <c:v>7</c:v>
                </c:pt>
                <c:pt idx="10">
                  <c:v>6</c:v>
                </c:pt>
                <c:pt idx="11">
                  <c:v>1</c:v>
                </c:pt>
                <c:pt idx="12">
                  <c:v>7</c:v>
                </c:pt>
                <c:pt idx="13">
                  <c:v>5</c:v>
                </c:pt>
                <c:pt idx="14">
                  <c:v>3</c:v>
                </c:pt>
                <c:pt idx="15">
                  <c:v>6</c:v>
                </c:pt>
                <c:pt idx="16">
                  <c:v>2</c:v>
                </c:pt>
                <c:pt idx="17">
                  <c:v>3</c:v>
                </c:pt>
                <c:pt idx="18">
                  <c:v>0</c:v>
                </c:pt>
                <c:pt idx="19">
                  <c:v>1</c:v>
                </c:pt>
                <c:pt idx="20">
                  <c:v>2</c:v>
                </c:pt>
                <c:pt idx="21">
                  <c:v>1</c:v>
                </c:pt>
                <c:pt idx="22">
                  <c:v>2</c:v>
                </c:pt>
                <c:pt idx="23">
                  <c:v>3</c:v>
                </c:pt>
                <c:pt idx="24">
                  <c:v>3</c:v>
                </c:pt>
                <c:pt idx="25">
                  <c:v>2</c:v>
                </c:pt>
                <c:pt idx="26">
                  <c:v>1</c:v>
                </c:pt>
                <c:pt idx="27">
                  <c:v>1</c:v>
                </c:pt>
                <c:pt idx="28">
                  <c:v>1</c:v>
                </c:pt>
                <c:pt idx="29">
                  <c:v>3</c:v>
                </c:pt>
              </c:numCache>
            </c:numRef>
          </c:val>
        </c:ser>
        <c:ser>
          <c:idx val="2"/>
          <c:order val="2"/>
          <c:tx>
            <c:strRef>
              <c:f>Sheet1!$D$1</c:f>
              <c:strCache>
                <c:ptCount val="1"/>
                <c:pt idx="0">
                  <c:v>6-10 years</c:v>
                </c:pt>
              </c:strCache>
            </c:strRef>
          </c:tx>
          <c:spPr>
            <a:gradFill flip="none" rotWithShape="1">
              <a:gsLst>
                <a:gs pos="0">
                  <a:srgbClr val="C00000"/>
                </a:gs>
                <a:gs pos="50000">
                  <a:srgbClr val="FF0000"/>
                </a:gs>
                <a:gs pos="100000">
                  <a:srgbClr val="C00000"/>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Sheet1!$D$2:$D$31</c:f>
              <c:numCache>
                <c:formatCode>General</c:formatCode>
                <c:ptCount val="30"/>
                <c:pt idx="0">
                  <c:v>0</c:v>
                </c:pt>
                <c:pt idx="1">
                  <c:v>1</c:v>
                </c:pt>
                <c:pt idx="2">
                  <c:v>6</c:v>
                </c:pt>
                <c:pt idx="3">
                  <c:v>8</c:v>
                </c:pt>
                <c:pt idx="4">
                  <c:v>11</c:v>
                </c:pt>
                <c:pt idx="5">
                  <c:v>13</c:v>
                </c:pt>
                <c:pt idx="6">
                  <c:v>12</c:v>
                </c:pt>
                <c:pt idx="7">
                  <c:v>15</c:v>
                </c:pt>
                <c:pt idx="8">
                  <c:v>9</c:v>
                </c:pt>
                <c:pt idx="9">
                  <c:v>5</c:v>
                </c:pt>
                <c:pt idx="10">
                  <c:v>9</c:v>
                </c:pt>
                <c:pt idx="11">
                  <c:v>4</c:v>
                </c:pt>
                <c:pt idx="12">
                  <c:v>6</c:v>
                </c:pt>
                <c:pt idx="13">
                  <c:v>3</c:v>
                </c:pt>
                <c:pt idx="14">
                  <c:v>1</c:v>
                </c:pt>
                <c:pt idx="15">
                  <c:v>3</c:v>
                </c:pt>
                <c:pt idx="16">
                  <c:v>4</c:v>
                </c:pt>
                <c:pt idx="17">
                  <c:v>3</c:v>
                </c:pt>
                <c:pt idx="18">
                  <c:v>0</c:v>
                </c:pt>
                <c:pt idx="19">
                  <c:v>2</c:v>
                </c:pt>
                <c:pt idx="20">
                  <c:v>2</c:v>
                </c:pt>
                <c:pt idx="21">
                  <c:v>2</c:v>
                </c:pt>
                <c:pt idx="22">
                  <c:v>1</c:v>
                </c:pt>
                <c:pt idx="23">
                  <c:v>0</c:v>
                </c:pt>
                <c:pt idx="24">
                  <c:v>2</c:v>
                </c:pt>
                <c:pt idx="25">
                  <c:v>2</c:v>
                </c:pt>
                <c:pt idx="26">
                  <c:v>2</c:v>
                </c:pt>
                <c:pt idx="27">
                  <c:v>1</c:v>
                </c:pt>
                <c:pt idx="28">
                  <c:v>0</c:v>
                </c:pt>
                <c:pt idx="29">
                  <c:v>3</c:v>
                </c:pt>
              </c:numCache>
            </c:numRef>
          </c:val>
        </c:ser>
        <c:ser>
          <c:idx val="3"/>
          <c:order val="3"/>
          <c:tx>
            <c:strRef>
              <c:f>Sheet1!$E$1</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Sheet1!$E$2:$E$31</c:f>
              <c:numCache>
                <c:formatCode>General</c:formatCode>
                <c:ptCount val="30"/>
                <c:pt idx="0">
                  <c:v>1</c:v>
                </c:pt>
                <c:pt idx="1">
                  <c:v>6</c:v>
                </c:pt>
                <c:pt idx="2">
                  <c:v>12</c:v>
                </c:pt>
                <c:pt idx="3">
                  <c:v>22</c:v>
                </c:pt>
                <c:pt idx="4">
                  <c:v>30</c:v>
                </c:pt>
                <c:pt idx="5">
                  <c:v>37</c:v>
                </c:pt>
                <c:pt idx="6">
                  <c:v>32</c:v>
                </c:pt>
                <c:pt idx="7">
                  <c:v>27</c:v>
                </c:pt>
                <c:pt idx="8">
                  <c:v>26</c:v>
                </c:pt>
                <c:pt idx="9">
                  <c:v>19</c:v>
                </c:pt>
                <c:pt idx="10">
                  <c:v>29</c:v>
                </c:pt>
                <c:pt idx="11">
                  <c:v>19</c:v>
                </c:pt>
                <c:pt idx="12">
                  <c:v>18</c:v>
                </c:pt>
                <c:pt idx="13">
                  <c:v>12</c:v>
                </c:pt>
                <c:pt idx="14">
                  <c:v>13</c:v>
                </c:pt>
                <c:pt idx="15">
                  <c:v>19</c:v>
                </c:pt>
                <c:pt idx="16">
                  <c:v>12</c:v>
                </c:pt>
                <c:pt idx="17">
                  <c:v>13</c:v>
                </c:pt>
                <c:pt idx="18">
                  <c:v>10</c:v>
                </c:pt>
                <c:pt idx="19">
                  <c:v>14</c:v>
                </c:pt>
                <c:pt idx="20">
                  <c:v>11</c:v>
                </c:pt>
                <c:pt idx="21">
                  <c:v>8</c:v>
                </c:pt>
                <c:pt idx="22">
                  <c:v>13</c:v>
                </c:pt>
                <c:pt idx="23">
                  <c:v>6</c:v>
                </c:pt>
                <c:pt idx="24">
                  <c:v>5</c:v>
                </c:pt>
                <c:pt idx="25">
                  <c:v>5</c:v>
                </c:pt>
                <c:pt idx="26">
                  <c:v>5</c:v>
                </c:pt>
                <c:pt idx="27">
                  <c:v>5</c:v>
                </c:pt>
                <c:pt idx="28">
                  <c:v>5</c:v>
                </c:pt>
                <c:pt idx="29">
                  <c:v>5</c:v>
                </c:pt>
              </c:numCache>
            </c:numRef>
          </c:val>
        </c:ser>
        <c:dLbls>
          <c:showLegendKey val="0"/>
          <c:showVal val="0"/>
          <c:showCatName val="0"/>
          <c:showSerName val="0"/>
          <c:showPercent val="0"/>
          <c:showBubbleSize val="0"/>
        </c:dLbls>
        <c:gapWidth val="35"/>
        <c:overlap val="100"/>
        <c:axId val="881804080"/>
        <c:axId val="881815056"/>
      </c:barChart>
      <c:catAx>
        <c:axId val="881804080"/>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881815056"/>
        <c:crosses val="autoZero"/>
        <c:auto val="1"/>
        <c:lblAlgn val="ctr"/>
        <c:lblOffset val="100"/>
        <c:tickLblSkip val="1"/>
        <c:noMultiLvlLbl val="0"/>
      </c:catAx>
      <c:valAx>
        <c:axId val="881815056"/>
        <c:scaling>
          <c:orientation val="minMax"/>
          <c:max val="65"/>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749262536873156E-3"/>
              <c:y val="0.19827890366163245"/>
            </c:manualLayout>
          </c:layout>
          <c:overlay val="0"/>
        </c:title>
        <c:numFmt formatCode="General" sourceLinked="1"/>
        <c:majorTickMark val="out"/>
        <c:minorTickMark val="none"/>
        <c:tickLblPos val="nextTo"/>
        <c:txPr>
          <a:bodyPr/>
          <a:lstStyle/>
          <a:p>
            <a:pPr>
              <a:defRPr sz="1500" b="1"/>
            </a:pPr>
            <a:endParaRPr lang="en-US"/>
          </a:p>
        </c:txPr>
        <c:crossAx val="881804080"/>
        <c:crosses val="autoZero"/>
        <c:crossBetween val="between"/>
        <c:majorUnit val="5"/>
      </c:valAx>
      <c:spPr>
        <a:solidFill>
          <a:schemeClr val="bg2"/>
        </a:solidFill>
        <a:ln>
          <a:solidFill>
            <a:schemeClr val="tx1"/>
          </a:solidFill>
        </a:ln>
      </c:spPr>
    </c:plotArea>
    <c:legend>
      <c:legendPos val="r"/>
      <c:layout>
        <c:manualLayout>
          <c:xMode val="edge"/>
          <c:yMode val="edge"/>
          <c:x val="0.81214758553410915"/>
          <c:y val="6.8249860160922507E-2"/>
          <c:w val="0.15039672032146481"/>
          <c:h val="0.2596814191329543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662959893171247E-2"/>
          <c:y val="4.6939050297717007E-2"/>
          <c:w val="0.8296972417921444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Sheet1!$B$2:$B$31</c:f>
              <c:numCache>
                <c:formatCode>General</c:formatCode>
                <c:ptCount val="30"/>
                <c:pt idx="0">
                  <c:v>0</c:v>
                </c:pt>
                <c:pt idx="1">
                  <c:v>0</c:v>
                </c:pt>
                <c:pt idx="2">
                  <c:v>0</c:v>
                </c:pt>
                <c:pt idx="3">
                  <c:v>4</c:v>
                </c:pt>
                <c:pt idx="4">
                  <c:v>5</c:v>
                </c:pt>
                <c:pt idx="5">
                  <c:v>4</c:v>
                </c:pt>
                <c:pt idx="6">
                  <c:v>2</c:v>
                </c:pt>
                <c:pt idx="7">
                  <c:v>3</c:v>
                </c:pt>
                <c:pt idx="8">
                  <c:v>2</c:v>
                </c:pt>
                <c:pt idx="9">
                  <c:v>1</c:v>
                </c:pt>
                <c:pt idx="10">
                  <c:v>1</c:v>
                </c:pt>
                <c:pt idx="11">
                  <c:v>0</c:v>
                </c:pt>
                <c:pt idx="12">
                  <c:v>1</c:v>
                </c:pt>
                <c:pt idx="13">
                  <c:v>0</c:v>
                </c:pt>
                <c:pt idx="14">
                  <c:v>1</c:v>
                </c:pt>
                <c:pt idx="15">
                  <c:v>2</c:v>
                </c:pt>
                <c:pt idx="16">
                  <c:v>0</c:v>
                </c:pt>
                <c:pt idx="17">
                  <c:v>0</c:v>
                </c:pt>
                <c:pt idx="18">
                  <c:v>0</c:v>
                </c:pt>
                <c:pt idx="19">
                  <c:v>1</c:v>
                </c:pt>
                <c:pt idx="20">
                  <c:v>0</c:v>
                </c:pt>
                <c:pt idx="21">
                  <c:v>0</c:v>
                </c:pt>
                <c:pt idx="22">
                  <c:v>0</c:v>
                </c:pt>
                <c:pt idx="23">
                  <c:v>1</c:v>
                </c:pt>
                <c:pt idx="24">
                  <c:v>0</c:v>
                </c:pt>
                <c:pt idx="25">
                  <c:v>0</c:v>
                </c:pt>
                <c:pt idx="26">
                  <c:v>0</c:v>
                </c:pt>
                <c:pt idx="27">
                  <c:v>0</c:v>
                </c:pt>
                <c:pt idx="28">
                  <c:v>0</c:v>
                </c:pt>
                <c:pt idx="29">
                  <c:v>0</c:v>
                </c:pt>
              </c:numCache>
            </c:numRef>
          </c:val>
        </c:ser>
        <c:dLbls>
          <c:showLegendKey val="0"/>
          <c:showVal val="0"/>
          <c:showCatName val="0"/>
          <c:showSerName val="0"/>
          <c:showPercent val="0"/>
          <c:showBubbleSize val="0"/>
        </c:dLbls>
        <c:gapWidth val="50"/>
        <c:axId val="881815840"/>
        <c:axId val="881815448"/>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Sheet1!$C$2:$C$31</c:f>
              <c:numCache>
                <c:formatCode>General</c:formatCode>
                <c:ptCount val="30"/>
                <c:pt idx="0">
                  <c:v>0</c:v>
                </c:pt>
                <c:pt idx="1">
                  <c:v>0</c:v>
                </c:pt>
                <c:pt idx="2">
                  <c:v>0</c:v>
                </c:pt>
                <c:pt idx="3">
                  <c:v>11.428599999999999</c:v>
                </c:pt>
                <c:pt idx="4">
                  <c:v>9.8039000000000005</c:v>
                </c:pt>
                <c:pt idx="5">
                  <c:v>6.5574000000000003</c:v>
                </c:pt>
                <c:pt idx="6">
                  <c:v>3.7037</c:v>
                </c:pt>
                <c:pt idx="7">
                  <c:v>6.5217000000000001</c:v>
                </c:pt>
                <c:pt idx="8">
                  <c:v>4.8780000000000001</c:v>
                </c:pt>
                <c:pt idx="9">
                  <c:v>3.2258</c:v>
                </c:pt>
                <c:pt idx="10">
                  <c:v>2.2726999999999999</c:v>
                </c:pt>
                <c:pt idx="11">
                  <c:v>0</c:v>
                </c:pt>
                <c:pt idx="12">
                  <c:v>3.2258</c:v>
                </c:pt>
                <c:pt idx="13">
                  <c:v>0</c:v>
                </c:pt>
                <c:pt idx="14">
                  <c:v>4.5454999999999997</c:v>
                </c:pt>
                <c:pt idx="15">
                  <c:v>6.8966000000000003</c:v>
                </c:pt>
                <c:pt idx="16">
                  <c:v>0</c:v>
                </c:pt>
                <c:pt idx="17">
                  <c:v>0</c:v>
                </c:pt>
                <c:pt idx="18">
                  <c:v>0</c:v>
                </c:pt>
                <c:pt idx="19">
                  <c:v>5.8823999999999996</c:v>
                </c:pt>
                <c:pt idx="20">
                  <c:v>0</c:v>
                </c:pt>
                <c:pt idx="21">
                  <c:v>0</c:v>
                </c:pt>
                <c:pt idx="22">
                  <c:v>0</c:v>
                </c:pt>
                <c:pt idx="23">
                  <c:v>10</c:v>
                </c:pt>
                <c:pt idx="24">
                  <c:v>0</c:v>
                </c:pt>
                <c:pt idx="25">
                  <c:v>0</c:v>
                </c:pt>
                <c:pt idx="26">
                  <c:v>0</c:v>
                </c:pt>
                <c:pt idx="27">
                  <c:v>0</c:v>
                </c:pt>
                <c:pt idx="28">
                  <c:v>0</c:v>
                </c:pt>
                <c:pt idx="29">
                  <c:v>0</c:v>
                </c:pt>
              </c:numCache>
            </c:numRef>
          </c:val>
          <c:smooth val="0"/>
        </c:ser>
        <c:dLbls>
          <c:showLegendKey val="0"/>
          <c:showVal val="0"/>
          <c:showCatName val="0"/>
          <c:showSerName val="0"/>
          <c:showPercent val="0"/>
          <c:showBubbleSize val="0"/>
        </c:dLbls>
        <c:marker val="1"/>
        <c:smooth val="0"/>
        <c:axId val="881792712"/>
        <c:axId val="881840536"/>
      </c:lineChart>
      <c:catAx>
        <c:axId val="881815840"/>
        <c:scaling>
          <c:orientation val="minMax"/>
        </c:scaling>
        <c:delete val="0"/>
        <c:axPos val="b"/>
        <c:title>
          <c:tx>
            <c:rich>
              <a:bodyPr/>
              <a:lstStyle/>
              <a:p>
                <a:pPr>
                  <a:defRPr sz="1800"/>
                </a:pPr>
                <a:r>
                  <a:rPr lang="en-US" sz="1800" dirty="0" smtClean="0"/>
                  <a:t>Year of Retransplant</a:t>
                </a:r>
                <a:endParaRPr lang="en-US" sz="1800" dirty="0"/>
              </a:p>
            </c:rich>
          </c:tx>
          <c:layout>
            <c:manualLayout>
              <c:xMode val="edge"/>
              <c:yMode val="edge"/>
              <c:x val="0.39547842703872549"/>
              <c:y val="0.93850187165649079"/>
            </c:manualLayout>
          </c:layout>
          <c:overlay val="0"/>
        </c:title>
        <c:numFmt formatCode="General" sourceLinked="1"/>
        <c:majorTickMark val="out"/>
        <c:minorTickMark val="none"/>
        <c:tickLblPos val="nextTo"/>
        <c:txPr>
          <a:bodyPr rot="-2700000"/>
          <a:lstStyle/>
          <a:p>
            <a:pPr>
              <a:defRPr sz="1500" b="1"/>
            </a:pPr>
            <a:endParaRPr lang="en-US"/>
          </a:p>
        </c:txPr>
        <c:crossAx val="881815448"/>
        <c:crosses val="autoZero"/>
        <c:auto val="1"/>
        <c:lblAlgn val="ctr"/>
        <c:lblOffset val="100"/>
        <c:tickLblSkip val="1"/>
        <c:noMultiLvlLbl val="0"/>
      </c:catAx>
      <c:valAx>
        <c:axId val="881815448"/>
        <c:scaling>
          <c:orientation val="minMax"/>
        </c:scaling>
        <c:delete val="0"/>
        <c:axPos val="l"/>
        <c:majorGridlines/>
        <c:title>
          <c:tx>
            <c:rich>
              <a:bodyPr rot="-5400000" vert="horz"/>
              <a:lstStyle/>
              <a:p>
                <a:pPr>
                  <a:defRPr/>
                </a:pPr>
                <a:r>
                  <a:rPr lang="en-US" dirty="0" smtClean="0"/>
                  <a:t>Number of Retransplants</a:t>
                </a:r>
                <a:endParaRPr lang="en-US" dirty="0"/>
              </a:p>
            </c:rich>
          </c:tx>
          <c:layout>
            <c:manualLayout>
              <c:xMode val="edge"/>
              <c:yMode val="edge"/>
              <c:x val="5.7610344578487311E-3"/>
              <c:y val="0.17453401978598829"/>
            </c:manualLayout>
          </c:layout>
          <c:overlay val="0"/>
        </c:title>
        <c:numFmt formatCode="General" sourceLinked="1"/>
        <c:majorTickMark val="out"/>
        <c:minorTickMark val="none"/>
        <c:tickLblPos val="nextTo"/>
        <c:txPr>
          <a:bodyPr/>
          <a:lstStyle/>
          <a:p>
            <a:pPr>
              <a:defRPr sz="1600" b="1"/>
            </a:pPr>
            <a:endParaRPr lang="en-US"/>
          </a:p>
        </c:txPr>
        <c:crossAx val="881815840"/>
        <c:crosses val="autoZero"/>
        <c:crossBetween val="between"/>
      </c:valAx>
      <c:valAx>
        <c:axId val="881840536"/>
        <c:scaling>
          <c:orientation val="minMax"/>
          <c:max val="18"/>
        </c:scaling>
        <c:delete val="0"/>
        <c:axPos val="r"/>
        <c:title>
          <c:tx>
            <c:rich>
              <a:bodyPr/>
              <a:lstStyle/>
              <a:p>
                <a:pPr>
                  <a:defRPr/>
                </a:pPr>
                <a:r>
                  <a:rPr lang="en-US" dirty="0" smtClean="0"/>
                  <a:t>% of Retransplants</a:t>
                </a:r>
                <a:endParaRPr lang="en-US" dirty="0"/>
              </a:p>
            </c:rich>
          </c:tx>
          <c:layout/>
          <c:overlay val="0"/>
        </c:title>
        <c:numFmt formatCode="General" sourceLinked="1"/>
        <c:majorTickMark val="out"/>
        <c:minorTickMark val="none"/>
        <c:tickLblPos val="nextTo"/>
        <c:txPr>
          <a:bodyPr/>
          <a:lstStyle/>
          <a:p>
            <a:pPr>
              <a:defRPr sz="1500" b="1"/>
            </a:pPr>
            <a:endParaRPr lang="en-US"/>
          </a:p>
        </c:txPr>
        <c:crossAx val="881792712"/>
        <c:crosses val="max"/>
        <c:crossBetween val="between"/>
        <c:majorUnit val="2"/>
      </c:valAx>
      <c:catAx>
        <c:axId val="881792712"/>
        <c:scaling>
          <c:orientation val="minMax"/>
        </c:scaling>
        <c:delete val="1"/>
        <c:axPos val="b"/>
        <c:numFmt formatCode="General" sourceLinked="1"/>
        <c:majorTickMark val="out"/>
        <c:minorTickMark val="none"/>
        <c:tickLblPos val="nextTo"/>
        <c:crossAx val="881840536"/>
        <c:crosses val="autoZero"/>
        <c:auto val="1"/>
        <c:lblAlgn val="ctr"/>
        <c:lblOffset val="100"/>
        <c:noMultiLvlLbl val="0"/>
      </c:catAx>
      <c:spPr>
        <a:solidFill>
          <a:schemeClr val="bg2"/>
        </a:solidFill>
        <a:ln>
          <a:solidFill>
            <a:srgbClr val="FFFFFF"/>
          </a:solidFill>
        </a:ln>
      </c:spPr>
    </c:plotArea>
    <c:legend>
      <c:legendPos val="t"/>
      <c:layout>
        <c:manualLayout>
          <c:xMode val="edge"/>
          <c:yMode val="edge"/>
          <c:x val="0.75247950914030481"/>
          <c:y val="7.4807598122201766E-2"/>
          <c:w val="0.14850405212506329"/>
          <c:h val="8.7929075478859031E-2"/>
        </c:manualLayout>
      </c:layout>
      <c:overlay val="0"/>
      <c:spPr>
        <a:solidFill>
          <a:schemeClr val="bg2"/>
        </a:solidFill>
        <a:ln>
          <a:solidFill>
            <a:srgbClr val="FFFFFF"/>
          </a:solidFill>
        </a:ln>
      </c:spPr>
      <c:txPr>
        <a:bodyPr/>
        <a:lstStyle/>
        <a:p>
          <a:pPr>
            <a:defRPr sz="18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2420969502706"/>
          <c:y val="3.6626238252476601E-2"/>
          <c:w val="0.87785160151443342"/>
          <c:h val="0.7702108204216408"/>
        </c:manualLayout>
      </c:layout>
      <c:barChart>
        <c:barDir val="col"/>
        <c:grouping val="stack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Sheet1!$A$2:$A$6</c:f>
              <c:strCache>
                <c:ptCount val="5"/>
                <c:pt idx="0">
                  <c:v>0 - &lt;1             month</c:v>
                </c:pt>
                <c:pt idx="1">
                  <c:v>1 - &lt;12          months</c:v>
                </c:pt>
                <c:pt idx="2">
                  <c:v>12 - &lt;36        months</c:v>
                </c:pt>
                <c:pt idx="3">
                  <c:v>36+               months</c:v>
                </c:pt>
                <c:pt idx="4">
                  <c:v>Not Reported</c:v>
                </c:pt>
              </c:strCache>
            </c:strRef>
          </c:cat>
          <c:val>
            <c:numRef>
              <c:f>Sheet1!$B$2:$B$6</c:f>
              <c:numCache>
                <c:formatCode>General</c:formatCode>
                <c:ptCount val="5"/>
                <c:pt idx="0">
                  <c:v>4</c:v>
                </c:pt>
                <c:pt idx="1">
                  <c:v>5</c:v>
                </c:pt>
                <c:pt idx="2">
                  <c:v>9</c:v>
                </c:pt>
                <c:pt idx="3">
                  <c:v>5</c:v>
                </c:pt>
                <c:pt idx="4">
                  <c:v>5</c:v>
                </c:pt>
              </c:numCache>
            </c:numRef>
          </c:val>
        </c:ser>
        <c:dLbls>
          <c:showLegendKey val="0"/>
          <c:showVal val="0"/>
          <c:showCatName val="0"/>
          <c:showSerName val="0"/>
          <c:showPercent val="0"/>
          <c:showBubbleSize val="0"/>
        </c:dLbls>
        <c:gapWidth val="35"/>
        <c:overlap val="100"/>
        <c:axId val="881794280"/>
        <c:axId val="881829560"/>
      </c:barChart>
      <c:catAx>
        <c:axId val="881794280"/>
        <c:scaling>
          <c:orientation val="minMax"/>
        </c:scaling>
        <c:delete val="0"/>
        <c:axPos val="b"/>
        <c:title>
          <c:tx>
            <c:rich>
              <a:bodyPr/>
              <a:lstStyle/>
              <a:p>
                <a:pPr>
                  <a:defRPr sz="1700"/>
                </a:pPr>
                <a:r>
                  <a:rPr lang="en-US" sz="1700" dirty="0" smtClean="0"/>
                  <a:t>Time Between Previous and Current Transplant</a:t>
                </a:r>
                <a:endParaRPr lang="en-US" sz="1700" dirty="0"/>
              </a:p>
            </c:rich>
          </c:tx>
          <c:layout>
            <c:manualLayout>
              <c:xMode val="edge"/>
              <c:yMode val="edge"/>
              <c:x val="0.24810593919122947"/>
              <c:y val="0.93961538461538463"/>
            </c:manualLayout>
          </c:layout>
          <c:overlay val="0"/>
        </c:title>
        <c:numFmt formatCode="General" sourceLinked="1"/>
        <c:majorTickMark val="out"/>
        <c:minorTickMark val="none"/>
        <c:tickLblPos val="nextTo"/>
        <c:txPr>
          <a:bodyPr rot="0"/>
          <a:lstStyle/>
          <a:p>
            <a:pPr>
              <a:defRPr sz="1500" b="1"/>
            </a:pPr>
            <a:endParaRPr lang="en-US"/>
          </a:p>
        </c:txPr>
        <c:crossAx val="881829560"/>
        <c:crosses val="autoZero"/>
        <c:auto val="1"/>
        <c:lblAlgn val="ctr"/>
        <c:lblOffset val="100"/>
        <c:tickLblSkip val="1"/>
        <c:noMultiLvlLbl val="0"/>
      </c:catAx>
      <c:valAx>
        <c:axId val="881829560"/>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1.4277286135693184E-2"/>
              <c:y val="0.14421340601655591"/>
            </c:manualLayout>
          </c:layout>
          <c:overlay val="0"/>
        </c:title>
        <c:numFmt formatCode="General" sourceLinked="1"/>
        <c:majorTickMark val="out"/>
        <c:minorTickMark val="none"/>
        <c:tickLblPos val="nextTo"/>
        <c:txPr>
          <a:bodyPr/>
          <a:lstStyle/>
          <a:p>
            <a:pPr>
              <a:defRPr sz="1500" b="1"/>
            </a:pPr>
            <a:endParaRPr lang="en-US"/>
          </a:p>
        </c:txPr>
        <c:crossAx val="881794280"/>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838505480932926"/>
          <c:y val="4.2052347623213804E-2"/>
          <c:w val="0.82599221571662518"/>
          <c:h val="0.84780649009782871"/>
        </c:manualLayout>
      </c:layout>
      <c:barChart>
        <c:barDir val="col"/>
        <c:grouping val="percentStacked"/>
        <c:varyColors val="0"/>
        <c:ser>
          <c:idx val="0"/>
          <c:order val="0"/>
          <c:tx>
            <c:strRef>
              <c:f>Sheet1!$A$2</c:f>
              <c:strCache>
                <c:ptCount val="1"/>
                <c:pt idx="0">
                  <c:v>&lt;1 year</c:v>
                </c:pt>
              </c:strCache>
            </c:strRef>
          </c:tx>
          <c:spPr>
            <a:gradFill>
              <a:gsLst>
                <a:gs pos="0">
                  <a:srgbClr val="6600CC"/>
                </a:gs>
                <a:gs pos="50000">
                  <a:srgbClr val="9933FF"/>
                </a:gs>
                <a:gs pos="100000">
                  <a:srgbClr val="6600CC"/>
                </a:gs>
              </a:gsLst>
              <a:lin ang="10800000" scaled="1"/>
            </a:gradFill>
            <a:ln>
              <a:solidFill>
                <a:schemeClr val="bg2"/>
              </a:solidFill>
            </a:ln>
          </c:spPr>
          <c:invertIfNegative val="0"/>
          <c:dLbls>
            <c:dLbl>
              <c:idx val="0"/>
              <c:layout>
                <c:manualLayout>
                  <c:x val="3.022856517935258E-3"/>
                  <c:y val="8.6478223425196857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0"/>
                  <c:y val="0.1013898609895983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3.2679352580928401E-3"/>
                  <c:y val="7.5961491141732285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Sheet1!$B$1:$E$1</c:f>
              <c:strCache>
                <c:ptCount val="3"/>
                <c:pt idx="0">
                  <c:v>1985-1999</c:v>
                </c:pt>
                <c:pt idx="1">
                  <c:v>2000-2007</c:v>
                </c:pt>
                <c:pt idx="2">
                  <c:v>2008-6/2014</c:v>
                </c:pt>
              </c:strCache>
            </c:strRef>
          </c:cat>
          <c:val>
            <c:numRef>
              <c:f>Sheet1!$B$2:$E$2</c:f>
              <c:numCache>
                <c:formatCode>General</c:formatCode>
                <c:ptCount val="4"/>
                <c:pt idx="0">
                  <c:v>13</c:v>
                </c:pt>
                <c:pt idx="1">
                  <c:v>6</c:v>
                </c:pt>
                <c:pt idx="2">
                  <c:v>0</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Sheet1!$B$1:$E$1</c:f>
              <c:strCache>
                <c:ptCount val="3"/>
                <c:pt idx="0">
                  <c:v>1985-1999</c:v>
                </c:pt>
                <c:pt idx="1">
                  <c:v>2000-2007</c:v>
                </c:pt>
                <c:pt idx="2">
                  <c:v>2008-6/2014</c:v>
                </c:pt>
              </c:strCache>
            </c:strRef>
          </c:cat>
          <c:val>
            <c:numRef>
              <c:f>Sheet1!$B$3:$E$3</c:f>
              <c:numCache>
                <c:formatCode>General</c:formatCode>
                <c:ptCount val="4"/>
                <c:pt idx="0">
                  <c:v>84</c:v>
                </c:pt>
                <c:pt idx="1">
                  <c:v>14</c:v>
                </c:pt>
                <c:pt idx="2">
                  <c:v>11</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Sheet1!$B$1:$E$1</c:f>
              <c:strCache>
                <c:ptCount val="3"/>
                <c:pt idx="0">
                  <c:v>1985-1999</c:v>
                </c:pt>
                <c:pt idx="1">
                  <c:v>2000-2007</c:v>
                </c:pt>
                <c:pt idx="2">
                  <c:v>2008-6/2014</c:v>
                </c:pt>
              </c:strCache>
            </c:strRef>
          </c:cat>
          <c:val>
            <c:numRef>
              <c:f>Sheet1!$B$4:$E$4</c:f>
              <c:numCache>
                <c:formatCode>General</c:formatCode>
                <c:ptCount val="4"/>
                <c:pt idx="0">
                  <c:v>106</c:v>
                </c:pt>
                <c:pt idx="1">
                  <c:v>14</c:v>
                </c:pt>
                <c:pt idx="2">
                  <c:v>11</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strRef>
              <c:f>Sheet1!$B$1:$E$1</c:f>
              <c:strCache>
                <c:ptCount val="3"/>
                <c:pt idx="0">
                  <c:v>1985-1999</c:v>
                </c:pt>
                <c:pt idx="1">
                  <c:v>2000-2007</c:v>
                </c:pt>
                <c:pt idx="2">
                  <c:v>2008-6/2014</c:v>
                </c:pt>
              </c:strCache>
            </c:strRef>
          </c:cat>
          <c:val>
            <c:numRef>
              <c:f>Sheet1!$B$5:$E$5</c:f>
              <c:numCache>
                <c:formatCode>General</c:formatCode>
                <c:ptCount val="4"/>
                <c:pt idx="0">
                  <c:v>321</c:v>
                </c:pt>
                <c:pt idx="1">
                  <c:v>87</c:v>
                </c:pt>
                <c:pt idx="2">
                  <c:v>32</c:v>
                </c:pt>
              </c:numCache>
            </c:numRef>
          </c:val>
        </c:ser>
        <c:dLbls>
          <c:showLegendKey val="0"/>
          <c:showVal val="0"/>
          <c:showCatName val="0"/>
          <c:showSerName val="0"/>
          <c:showPercent val="0"/>
          <c:showBubbleSize val="0"/>
        </c:dLbls>
        <c:gapWidth val="50"/>
        <c:overlap val="100"/>
        <c:axId val="881843280"/>
        <c:axId val="881842496"/>
      </c:barChart>
      <c:catAx>
        <c:axId val="881843280"/>
        <c:scaling>
          <c:orientation val="minMax"/>
        </c:scaling>
        <c:delete val="1"/>
        <c:axPos val="b"/>
        <c:numFmt formatCode="General" sourceLinked="0"/>
        <c:majorTickMark val="out"/>
        <c:minorTickMark val="none"/>
        <c:tickLblPos val="none"/>
        <c:crossAx val="881842496"/>
        <c:crosses val="autoZero"/>
        <c:auto val="1"/>
        <c:lblAlgn val="ctr"/>
        <c:lblOffset val="100"/>
        <c:noMultiLvlLbl val="0"/>
      </c:catAx>
      <c:valAx>
        <c:axId val="88184249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81843280"/>
        <c:crosses val="autoZero"/>
        <c:crossBetween val="between"/>
      </c:valAx>
      <c:spPr>
        <a:solidFill>
          <a:srgbClr val="000000"/>
        </a:solidFill>
        <a:ln>
          <a:solidFill>
            <a:srgbClr val="FFFFFF"/>
          </a:solidFill>
        </a:ln>
      </c:spPr>
    </c:plotArea>
    <c:legend>
      <c:legendPos val="r"/>
      <c:layout>
        <c:manualLayout>
          <c:xMode val="edge"/>
          <c:yMode val="edge"/>
          <c:x val="0.80673928258967631"/>
          <c:y val="7.9044250328083987E-2"/>
          <c:w val="0.14224116516685475"/>
          <c:h val="0.4166574393044619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Sheet1!$B$2:$B$31</c:f>
              <c:numCache>
                <c:formatCode>General</c:formatCode>
                <c:ptCount val="30"/>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7</c:v>
                </c:pt>
                <c:pt idx="15">
                  <c:v>9</c:v>
                </c:pt>
                <c:pt idx="16">
                  <c:v>6</c:v>
                </c:pt>
                <c:pt idx="17">
                  <c:v>11</c:v>
                </c:pt>
                <c:pt idx="18">
                  <c:v>4</c:v>
                </c:pt>
                <c:pt idx="19">
                  <c:v>7</c:v>
                </c:pt>
                <c:pt idx="20">
                  <c:v>6</c:v>
                </c:pt>
                <c:pt idx="21">
                  <c:v>4</c:v>
                </c:pt>
                <c:pt idx="22">
                  <c:v>6</c:v>
                </c:pt>
                <c:pt idx="23">
                  <c:v>5</c:v>
                </c:pt>
                <c:pt idx="24">
                  <c:v>4</c:v>
                </c:pt>
                <c:pt idx="25">
                  <c:v>3</c:v>
                </c:pt>
                <c:pt idx="26">
                  <c:v>3</c:v>
                </c:pt>
                <c:pt idx="27">
                  <c:v>2</c:v>
                </c:pt>
                <c:pt idx="28">
                  <c:v>3</c:v>
                </c:pt>
                <c:pt idx="29">
                  <c:v>3</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Sheet1!$C$2:$C$31</c:f>
              <c:numCache>
                <c:formatCode>General</c:formatCode>
                <c:ptCount val="30"/>
                <c:pt idx="0">
                  <c:v>0</c:v>
                </c:pt>
                <c:pt idx="1">
                  <c:v>3</c:v>
                </c:pt>
                <c:pt idx="2">
                  <c:v>3</c:v>
                </c:pt>
                <c:pt idx="3">
                  <c:v>6</c:v>
                </c:pt>
                <c:pt idx="4">
                  <c:v>5</c:v>
                </c:pt>
                <c:pt idx="5">
                  <c:v>6</c:v>
                </c:pt>
                <c:pt idx="6">
                  <c:v>7</c:v>
                </c:pt>
                <c:pt idx="7">
                  <c:v>6</c:v>
                </c:pt>
                <c:pt idx="8">
                  <c:v>6</c:v>
                </c:pt>
                <c:pt idx="9">
                  <c:v>8</c:v>
                </c:pt>
                <c:pt idx="10">
                  <c:v>11</c:v>
                </c:pt>
                <c:pt idx="11">
                  <c:v>8</c:v>
                </c:pt>
                <c:pt idx="12">
                  <c:v>9</c:v>
                </c:pt>
                <c:pt idx="13">
                  <c:v>5</c:v>
                </c:pt>
                <c:pt idx="14">
                  <c:v>5</c:v>
                </c:pt>
                <c:pt idx="15">
                  <c:v>6</c:v>
                </c:pt>
                <c:pt idx="16">
                  <c:v>7</c:v>
                </c:pt>
                <c:pt idx="17">
                  <c:v>6</c:v>
                </c:pt>
                <c:pt idx="18">
                  <c:v>5</c:v>
                </c:pt>
                <c:pt idx="19">
                  <c:v>4</c:v>
                </c:pt>
                <c:pt idx="20">
                  <c:v>3</c:v>
                </c:pt>
                <c:pt idx="21">
                  <c:v>5</c:v>
                </c:pt>
                <c:pt idx="22">
                  <c:v>5</c:v>
                </c:pt>
                <c:pt idx="23">
                  <c:v>3</c:v>
                </c:pt>
                <c:pt idx="24">
                  <c:v>2</c:v>
                </c:pt>
                <c:pt idx="25">
                  <c:v>3</c:v>
                </c:pt>
                <c:pt idx="26">
                  <c:v>2</c:v>
                </c:pt>
                <c:pt idx="27">
                  <c:v>3</c:v>
                </c:pt>
                <c:pt idx="28">
                  <c:v>2</c:v>
                </c:pt>
                <c:pt idx="29">
                  <c:v>5</c:v>
                </c:pt>
              </c:numCache>
            </c:numRef>
          </c:val>
        </c:ser>
        <c:ser>
          <c:idx val="2"/>
          <c:order val="2"/>
          <c:tx>
            <c:strRef>
              <c:f>Sheet1!$D$1</c:f>
              <c:strCache>
                <c:ptCount val="1"/>
                <c:pt idx="0">
                  <c:v>Others</c:v>
                </c:pt>
              </c:strCache>
            </c:strRef>
          </c:tx>
          <c:spPr>
            <a:gradFill>
              <a:gsLst>
                <a:gs pos="0">
                  <a:srgbClr val="C00000"/>
                </a:gs>
                <a:gs pos="50000">
                  <a:srgbClr val="FF0000"/>
                </a:gs>
                <a:gs pos="100000">
                  <a:srgbClr val="C00000"/>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Sheet1!$D$2:$D$31</c:f>
              <c:numCache>
                <c:formatCode>General</c:formatCode>
                <c:ptCount val="30"/>
                <c:pt idx="0">
                  <c:v>0</c:v>
                </c:pt>
                <c:pt idx="1">
                  <c:v>1</c:v>
                </c:pt>
                <c:pt idx="2">
                  <c:v>0</c:v>
                </c:pt>
                <c:pt idx="3">
                  <c:v>0</c:v>
                </c:pt>
                <c:pt idx="4">
                  <c:v>1</c:v>
                </c:pt>
                <c:pt idx="5">
                  <c:v>1</c:v>
                </c:pt>
                <c:pt idx="6">
                  <c:v>0</c:v>
                </c:pt>
                <c:pt idx="7">
                  <c:v>0</c:v>
                </c:pt>
                <c:pt idx="8">
                  <c:v>2</c:v>
                </c:pt>
                <c:pt idx="9">
                  <c:v>1</c:v>
                </c:pt>
                <c:pt idx="10">
                  <c:v>3</c:v>
                </c:pt>
                <c:pt idx="11">
                  <c:v>2</c:v>
                </c:pt>
                <c:pt idx="12">
                  <c:v>0</c:v>
                </c:pt>
                <c:pt idx="13">
                  <c:v>0</c:v>
                </c:pt>
                <c:pt idx="14">
                  <c:v>1</c:v>
                </c:pt>
                <c:pt idx="15">
                  <c:v>0</c:v>
                </c:pt>
                <c:pt idx="16">
                  <c:v>0</c:v>
                </c:pt>
                <c:pt idx="17">
                  <c:v>1</c:v>
                </c:pt>
                <c:pt idx="18">
                  <c:v>0</c:v>
                </c:pt>
                <c:pt idx="19">
                  <c:v>1</c:v>
                </c:pt>
                <c:pt idx="20">
                  <c:v>0</c:v>
                </c:pt>
                <c:pt idx="21">
                  <c:v>1</c:v>
                </c:pt>
                <c:pt idx="22">
                  <c:v>2</c:v>
                </c:pt>
                <c:pt idx="23">
                  <c:v>1</c:v>
                </c:pt>
                <c:pt idx="24">
                  <c:v>0</c:v>
                </c:pt>
                <c:pt idx="25">
                  <c:v>2</c:v>
                </c:pt>
                <c:pt idx="26">
                  <c:v>1</c:v>
                </c:pt>
                <c:pt idx="27">
                  <c:v>1</c:v>
                </c:pt>
                <c:pt idx="28">
                  <c:v>0</c:v>
                </c:pt>
                <c:pt idx="29">
                  <c:v>1</c:v>
                </c:pt>
              </c:numCache>
            </c:numRef>
          </c:val>
        </c:ser>
        <c:dLbls>
          <c:showLegendKey val="0"/>
          <c:showVal val="0"/>
          <c:showCatName val="0"/>
          <c:showSerName val="0"/>
          <c:showPercent val="0"/>
          <c:showBubbleSize val="0"/>
        </c:dLbls>
        <c:gapWidth val="35"/>
        <c:overlap val="100"/>
        <c:axId val="881841712"/>
        <c:axId val="881840928"/>
      </c:barChart>
      <c:catAx>
        <c:axId val="881841712"/>
        <c:scaling>
          <c:orientation val="minMax"/>
        </c:scaling>
        <c:delete val="0"/>
        <c:axPos val="b"/>
        <c:title>
          <c:tx>
            <c:rich>
              <a:bodyPr/>
              <a:lstStyle/>
              <a:p>
                <a:pPr>
                  <a:defRPr sz="1700"/>
                </a:pPr>
                <a:r>
                  <a:rPr lang="en-US" sz="1700" dirty="0" smtClean="0"/>
                  <a:t>Transplant</a:t>
                </a:r>
                <a:r>
                  <a:rPr lang="en-US" sz="1700" baseline="0" dirty="0" smtClean="0"/>
                  <a:t> Year</a:t>
                </a:r>
                <a:endParaRPr lang="en-US" sz="1700" dirty="0"/>
              </a:p>
            </c:rich>
          </c:tx>
          <c:layout/>
          <c:overlay val="0"/>
        </c:title>
        <c:numFmt formatCode="General" sourceLinked="1"/>
        <c:majorTickMark val="out"/>
        <c:minorTickMark val="none"/>
        <c:tickLblPos val="nextTo"/>
        <c:txPr>
          <a:bodyPr rot="-2700000"/>
          <a:lstStyle/>
          <a:p>
            <a:pPr>
              <a:defRPr sz="1500" b="1"/>
            </a:pPr>
            <a:endParaRPr lang="en-US"/>
          </a:p>
        </c:txPr>
        <c:crossAx val="881840928"/>
        <c:crosses val="autoZero"/>
        <c:auto val="1"/>
        <c:lblAlgn val="ctr"/>
        <c:lblOffset val="100"/>
        <c:tickLblSkip val="1"/>
        <c:noMultiLvlLbl val="0"/>
      </c:catAx>
      <c:valAx>
        <c:axId val="881840928"/>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572281003937007E-2"/>
            </c:manualLayout>
          </c:layout>
          <c:overlay val="0"/>
        </c:title>
        <c:numFmt formatCode="General" sourceLinked="1"/>
        <c:majorTickMark val="out"/>
        <c:minorTickMark val="none"/>
        <c:tickLblPos val="nextTo"/>
        <c:txPr>
          <a:bodyPr/>
          <a:lstStyle/>
          <a:p>
            <a:pPr>
              <a:defRPr sz="1500" b="1"/>
            </a:pPr>
            <a:endParaRPr lang="en-US"/>
          </a:p>
        </c:txPr>
        <c:crossAx val="881841712"/>
        <c:crosses val="autoZero"/>
        <c:crossBetween val="between"/>
      </c:valAx>
      <c:spPr>
        <a:solidFill>
          <a:schemeClr val="bg2"/>
        </a:solidFill>
        <a:ln>
          <a:solidFill>
            <a:schemeClr val="tx1"/>
          </a:solidFill>
        </a:ln>
      </c:spPr>
    </c:plotArea>
    <c:legend>
      <c:legendPos val="r"/>
      <c:layout>
        <c:manualLayout>
          <c:xMode val="edge"/>
          <c:yMode val="edge"/>
          <c:x val="0.71514145355724335"/>
          <c:y val="6.25E-2"/>
          <c:w val="0.24651046384688635"/>
          <c:h val="0.2492882627952755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Sheet1!$B$2:$B$31</c:f>
              <c:numCache>
                <c:formatCode>General</c:formatCode>
                <c:ptCount val="30"/>
                <c:pt idx="0">
                  <c:v>1</c:v>
                </c:pt>
                <c:pt idx="1">
                  <c:v>5</c:v>
                </c:pt>
                <c:pt idx="2">
                  <c:v>5</c:v>
                </c:pt>
                <c:pt idx="3">
                  <c:v>12</c:v>
                </c:pt>
                <c:pt idx="4">
                  <c:v>15</c:v>
                </c:pt>
                <c:pt idx="5">
                  <c:v>13</c:v>
                </c:pt>
                <c:pt idx="6">
                  <c:v>19</c:v>
                </c:pt>
                <c:pt idx="7">
                  <c:v>20</c:v>
                </c:pt>
                <c:pt idx="8">
                  <c:v>20</c:v>
                </c:pt>
                <c:pt idx="9">
                  <c:v>20</c:v>
                </c:pt>
                <c:pt idx="10">
                  <c:v>27</c:v>
                </c:pt>
                <c:pt idx="11">
                  <c:v>18</c:v>
                </c:pt>
                <c:pt idx="12">
                  <c:v>20</c:v>
                </c:pt>
                <c:pt idx="13">
                  <c:v>14</c:v>
                </c:pt>
                <c:pt idx="14">
                  <c:v>13</c:v>
                </c:pt>
                <c:pt idx="15">
                  <c:v>14</c:v>
                </c:pt>
                <c:pt idx="16">
                  <c:v>13</c:v>
                </c:pt>
                <c:pt idx="17">
                  <c:v>18</c:v>
                </c:pt>
                <c:pt idx="18">
                  <c:v>9</c:v>
                </c:pt>
                <c:pt idx="19">
                  <c:v>12</c:v>
                </c:pt>
                <c:pt idx="20">
                  <c:v>9</c:v>
                </c:pt>
                <c:pt idx="21">
                  <c:v>10</c:v>
                </c:pt>
                <c:pt idx="22">
                  <c:v>13</c:v>
                </c:pt>
                <c:pt idx="23">
                  <c:v>9</c:v>
                </c:pt>
                <c:pt idx="24">
                  <c:v>5</c:v>
                </c:pt>
                <c:pt idx="25">
                  <c:v>8</c:v>
                </c:pt>
                <c:pt idx="26">
                  <c:v>6</c:v>
                </c:pt>
                <c:pt idx="27">
                  <c:v>6</c:v>
                </c:pt>
                <c:pt idx="28">
                  <c:v>5</c:v>
                </c:pt>
                <c:pt idx="29">
                  <c:v>9</c:v>
                </c:pt>
              </c:numCache>
            </c:numRef>
          </c:val>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Sheet1!$C$2:$C$31</c:f>
              <c:numCache>
                <c:formatCode>General</c:formatCode>
                <c:ptCount val="30"/>
                <c:pt idx="0">
                  <c:v>0</c:v>
                </c:pt>
                <c:pt idx="1">
                  <c:v>0</c:v>
                </c:pt>
                <c:pt idx="2">
                  <c:v>0</c:v>
                </c:pt>
                <c:pt idx="3">
                  <c:v>0</c:v>
                </c:pt>
                <c:pt idx="4">
                  <c:v>1</c:v>
                </c:pt>
                <c:pt idx="5">
                  <c:v>2</c:v>
                </c:pt>
                <c:pt idx="6">
                  <c:v>2</c:v>
                </c:pt>
                <c:pt idx="7">
                  <c:v>0</c:v>
                </c:pt>
                <c:pt idx="8">
                  <c:v>2</c:v>
                </c:pt>
                <c:pt idx="9">
                  <c:v>0</c:v>
                </c:pt>
                <c:pt idx="10">
                  <c:v>1</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pt idx="28">
                  <c:v>0</c:v>
                </c:pt>
                <c:pt idx="29">
                  <c:v>0</c:v>
                </c:pt>
              </c:numCache>
            </c:numRef>
          </c:val>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Sheet1!$D$2:$D$31</c:f>
              <c:numCache>
                <c:formatCode>General</c:formatCode>
                <c:ptCount val="30"/>
                <c:pt idx="0">
                  <c:v>0</c:v>
                </c:pt>
                <c:pt idx="1">
                  <c:v>0</c:v>
                </c:pt>
                <c:pt idx="2">
                  <c:v>1</c:v>
                </c:pt>
                <c:pt idx="3">
                  <c:v>1</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numCache>
            </c:numRef>
          </c:val>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c:spPr>
          <c:invertIfNegative val="0"/>
          <c:cat>
            <c:numRef>
              <c:f>Sheet1!$A$2:$A$31</c:f>
              <c:numCache>
                <c:formatCode>General</c:formatCode>
                <c:ptCount val="30"/>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numCache>
            </c:numRef>
          </c:cat>
          <c:val>
            <c:numRef>
              <c:f>Sheet1!$E$2:$E$31</c:f>
              <c:numCache>
                <c:formatCode>General</c:formatCode>
                <c:ptCount val="30"/>
                <c:pt idx="0">
                  <c:v>0</c:v>
                </c:pt>
                <c:pt idx="1">
                  <c:v>0</c:v>
                </c:pt>
                <c:pt idx="2">
                  <c:v>0</c:v>
                </c:pt>
                <c:pt idx="3">
                  <c:v>0</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numCache>
            </c:numRef>
          </c:val>
        </c:ser>
        <c:dLbls>
          <c:showLegendKey val="0"/>
          <c:showVal val="0"/>
          <c:showCatName val="0"/>
          <c:showSerName val="0"/>
          <c:showPercent val="0"/>
          <c:showBubbleSize val="0"/>
        </c:dLbls>
        <c:gapWidth val="35"/>
        <c:overlap val="100"/>
        <c:axId val="881840144"/>
        <c:axId val="881839752"/>
      </c:barChart>
      <c:catAx>
        <c:axId val="881840144"/>
        <c:scaling>
          <c:orientation val="minMax"/>
        </c:scaling>
        <c:delete val="0"/>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overlay val="0"/>
        </c:title>
        <c:numFmt formatCode="General" sourceLinked="1"/>
        <c:majorTickMark val="out"/>
        <c:minorTickMark val="none"/>
        <c:tickLblPos val="nextTo"/>
        <c:txPr>
          <a:bodyPr rot="-2700000"/>
          <a:lstStyle/>
          <a:p>
            <a:pPr>
              <a:defRPr sz="1500" b="1"/>
            </a:pPr>
            <a:endParaRPr lang="en-US"/>
          </a:p>
        </c:txPr>
        <c:crossAx val="881839752"/>
        <c:crosses val="autoZero"/>
        <c:auto val="1"/>
        <c:lblAlgn val="ctr"/>
        <c:lblOffset val="100"/>
        <c:tickLblSkip val="1"/>
        <c:noMultiLvlLbl val="0"/>
      </c:catAx>
      <c:valAx>
        <c:axId val="881839752"/>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6289838770153897E-2"/>
            </c:manualLayout>
          </c:layout>
          <c:overlay val="0"/>
        </c:title>
        <c:numFmt formatCode="General" sourceLinked="1"/>
        <c:majorTickMark val="out"/>
        <c:minorTickMark val="none"/>
        <c:tickLblPos val="nextTo"/>
        <c:txPr>
          <a:bodyPr/>
          <a:lstStyle/>
          <a:p>
            <a:pPr>
              <a:defRPr sz="1500" b="1"/>
            </a:pPr>
            <a:endParaRPr lang="en-US"/>
          </a:p>
        </c:txPr>
        <c:crossAx val="881840144"/>
        <c:crosses val="autoZero"/>
        <c:crossBetween val="between"/>
      </c:valAx>
      <c:spPr>
        <a:solidFill>
          <a:schemeClr val="bg2"/>
        </a:solidFill>
        <a:ln>
          <a:solidFill>
            <a:schemeClr val="tx1"/>
          </a:solidFill>
        </a:ln>
      </c:spPr>
    </c:plotArea>
    <c:legend>
      <c:legendPos val="t"/>
      <c:layout>
        <c:manualLayout>
          <c:xMode val="edge"/>
          <c:yMode val="edge"/>
          <c:x val="0.67956704526978373"/>
          <c:y val="6.5042911302753817E-2"/>
          <c:w val="0.28393375606810212"/>
          <c:h val="0.23601133191684373"/>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Cystic Fibrosis</c:v>
                </c:pt>
              </c:strCache>
            </c:strRef>
          </c:tx>
          <c:spPr>
            <a:ln w="41275">
              <a:solidFill>
                <a:srgbClr val="00FF00"/>
              </a:solidFill>
            </a:ln>
          </c:spPr>
          <c:marker>
            <c:symbol val="none"/>
          </c:marker>
          <c:cat>
            <c:numRef>
              <c:f>Sheet1!$A$2:$A$29</c:f>
              <c:numCache>
                <c:formatCode>General</c:formatCode>
                <c:ptCount val="28"/>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numCache>
            </c:numRef>
          </c:cat>
          <c:val>
            <c:numRef>
              <c:f>Sheet1!$B$2:$B$29</c:f>
              <c:numCache>
                <c:formatCode>General</c:formatCode>
                <c:ptCount val="28"/>
                <c:pt idx="0">
                  <c:v>0</c:v>
                </c:pt>
                <c:pt idx="1">
                  <c:v>9.6774000000000004</c:v>
                </c:pt>
                <c:pt idx="2">
                  <c:v>23.076899999999998</c:v>
                </c:pt>
                <c:pt idx="3">
                  <c:v>42.553199999999997</c:v>
                </c:pt>
                <c:pt idx="4">
                  <c:v>45.833300000000001</c:v>
                </c:pt>
                <c:pt idx="5">
                  <c:v>38.095199999999998</c:v>
                </c:pt>
                <c:pt idx="6">
                  <c:v>38.8889</c:v>
                </c:pt>
                <c:pt idx="7">
                  <c:v>29.032299999999999</c:v>
                </c:pt>
                <c:pt idx="8">
                  <c:v>20</c:v>
                </c:pt>
                <c:pt idx="9">
                  <c:v>33.333300000000001</c:v>
                </c:pt>
                <c:pt idx="10">
                  <c:v>31.034500000000001</c:v>
                </c:pt>
                <c:pt idx="11">
                  <c:v>40</c:v>
                </c:pt>
                <c:pt idx="12">
                  <c:v>31.818200000000001</c:v>
                </c:pt>
                <c:pt idx="13">
                  <c:v>28.571400000000001</c:v>
                </c:pt>
                <c:pt idx="14">
                  <c:v>35.2941</c:v>
                </c:pt>
                <c:pt idx="15">
                  <c:v>22.222200000000001</c:v>
                </c:pt>
                <c:pt idx="16">
                  <c:v>18.181799999999999</c:v>
                </c:pt>
                <c:pt idx="17">
                  <c:v>29.411799999999999</c:v>
                </c:pt>
                <c:pt idx="18">
                  <c:v>26.666699999999999</c:v>
                </c:pt>
                <c:pt idx="19">
                  <c:v>10</c:v>
                </c:pt>
                <c:pt idx="20">
                  <c:v>12.5</c:v>
                </c:pt>
                <c:pt idx="21">
                  <c:v>12.5</c:v>
                </c:pt>
                <c:pt idx="22">
                  <c:v>0</c:v>
                </c:pt>
                <c:pt idx="23">
                  <c:v>0</c:v>
                </c:pt>
                <c:pt idx="24">
                  <c:v>14.2857</c:v>
                </c:pt>
                <c:pt idx="25">
                  <c:v>28.571400000000001</c:v>
                </c:pt>
                <c:pt idx="26">
                  <c:v>0</c:v>
                </c:pt>
                <c:pt idx="27" formatCode="0.00">
                  <c:v>0</c:v>
                </c:pt>
              </c:numCache>
            </c:numRef>
          </c:val>
          <c:smooth val="0"/>
        </c:ser>
        <c:ser>
          <c:idx val="1"/>
          <c:order val="1"/>
          <c:tx>
            <c:strRef>
              <c:f>Sheet1!$C$1</c:f>
              <c:strCache>
                <c:ptCount val="1"/>
                <c:pt idx="0">
                  <c:v>Congenital</c:v>
                </c:pt>
              </c:strCache>
            </c:strRef>
          </c:tx>
          <c:spPr>
            <a:ln w="41275">
              <a:solidFill>
                <a:srgbClr val="FF0000"/>
              </a:solidFill>
            </a:ln>
          </c:spPr>
          <c:marker>
            <c:symbol val="none"/>
          </c:marker>
          <c:cat>
            <c:numRef>
              <c:f>Sheet1!$A$2:$A$29</c:f>
              <c:numCache>
                <c:formatCode>General</c:formatCode>
                <c:ptCount val="28"/>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numCache>
            </c:numRef>
          </c:cat>
          <c:val>
            <c:numRef>
              <c:f>Sheet1!$C$2:$C$29</c:f>
              <c:numCache>
                <c:formatCode>General</c:formatCode>
                <c:ptCount val="28"/>
                <c:pt idx="0">
                  <c:v>28.571400000000001</c:v>
                </c:pt>
                <c:pt idx="1">
                  <c:v>12.9032</c:v>
                </c:pt>
                <c:pt idx="2">
                  <c:v>20.512799999999999</c:v>
                </c:pt>
                <c:pt idx="3">
                  <c:v>25.5319</c:v>
                </c:pt>
                <c:pt idx="4">
                  <c:v>10.416700000000001</c:v>
                </c:pt>
                <c:pt idx="5">
                  <c:v>19.047599999999999</c:v>
                </c:pt>
                <c:pt idx="6">
                  <c:v>22.222200000000001</c:v>
                </c:pt>
                <c:pt idx="7">
                  <c:v>25.8065</c:v>
                </c:pt>
                <c:pt idx="8">
                  <c:v>20</c:v>
                </c:pt>
                <c:pt idx="9">
                  <c:v>20.833300000000001</c:v>
                </c:pt>
                <c:pt idx="10">
                  <c:v>13.793100000000001</c:v>
                </c:pt>
                <c:pt idx="11">
                  <c:v>20</c:v>
                </c:pt>
                <c:pt idx="12">
                  <c:v>31.818200000000001</c:v>
                </c:pt>
                <c:pt idx="13">
                  <c:v>35.714300000000001</c:v>
                </c:pt>
                <c:pt idx="14">
                  <c:v>23.529399999999999</c:v>
                </c:pt>
                <c:pt idx="15">
                  <c:v>11.1111</c:v>
                </c:pt>
                <c:pt idx="16">
                  <c:v>27.2727</c:v>
                </c:pt>
                <c:pt idx="17">
                  <c:v>11.764699999999999</c:v>
                </c:pt>
                <c:pt idx="18">
                  <c:v>20</c:v>
                </c:pt>
                <c:pt idx="19">
                  <c:v>20</c:v>
                </c:pt>
                <c:pt idx="20">
                  <c:v>43.75</c:v>
                </c:pt>
                <c:pt idx="21">
                  <c:v>12.5</c:v>
                </c:pt>
                <c:pt idx="22">
                  <c:v>22.222200000000001</c:v>
                </c:pt>
                <c:pt idx="23">
                  <c:v>37.5</c:v>
                </c:pt>
                <c:pt idx="24">
                  <c:v>14.2857</c:v>
                </c:pt>
                <c:pt idx="25">
                  <c:v>28.571400000000001</c:v>
                </c:pt>
                <c:pt idx="26">
                  <c:v>33.333300000000001</c:v>
                </c:pt>
                <c:pt idx="27" formatCode="0.00">
                  <c:v>22.222200000000001</c:v>
                </c:pt>
              </c:numCache>
            </c:numRef>
          </c:val>
          <c:smooth val="0"/>
        </c:ser>
        <c:ser>
          <c:idx val="2"/>
          <c:order val="2"/>
          <c:tx>
            <c:strRef>
              <c:f>Sheet1!$D$1</c:f>
              <c:strCache>
                <c:ptCount val="1"/>
                <c:pt idx="0">
                  <c:v>IPAH</c:v>
                </c:pt>
              </c:strCache>
            </c:strRef>
          </c:tx>
          <c:spPr>
            <a:ln w="41275">
              <a:solidFill>
                <a:srgbClr val="FFFF00"/>
              </a:solidFill>
            </a:ln>
          </c:spPr>
          <c:marker>
            <c:symbol val="none"/>
          </c:marker>
          <c:cat>
            <c:numRef>
              <c:f>Sheet1!$A$2:$A$29</c:f>
              <c:numCache>
                <c:formatCode>General</c:formatCode>
                <c:ptCount val="28"/>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numCache>
            </c:numRef>
          </c:cat>
          <c:val>
            <c:numRef>
              <c:f>Sheet1!$D$2:$D$29</c:f>
              <c:numCache>
                <c:formatCode>General</c:formatCode>
                <c:ptCount val="28"/>
                <c:pt idx="0">
                  <c:v>38.095199999999998</c:v>
                </c:pt>
                <c:pt idx="1">
                  <c:v>32.258099999999999</c:v>
                </c:pt>
                <c:pt idx="2">
                  <c:v>25.640999999999998</c:v>
                </c:pt>
                <c:pt idx="3">
                  <c:v>10.638299999999999</c:v>
                </c:pt>
                <c:pt idx="4">
                  <c:v>16.666699999999999</c:v>
                </c:pt>
                <c:pt idx="5">
                  <c:v>19.047599999999999</c:v>
                </c:pt>
                <c:pt idx="6">
                  <c:v>16.666699999999999</c:v>
                </c:pt>
                <c:pt idx="7">
                  <c:v>16.129000000000001</c:v>
                </c:pt>
                <c:pt idx="8">
                  <c:v>35</c:v>
                </c:pt>
                <c:pt idx="9">
                  <c:v>12.5</c:v>
                </c:pt>
                <c:pt idx="10">
                  <c:v>27.586200000000002</c:v>
                </c:pt>
                <c:pt idx="11">
                  <c:v>25</c:v>
                </c:pt>
                <c:pt idx="12">
                  <c:v>22.7273</c:v>
                </c:pt>
                <c:pt idx="13">
                  <c:v>14.2857</c:v>
                </c:pt>
                <c:pt idx="14">
                  <c:v>5.8823999999999996</c:v>
                </c:pt>
                <c:pt idx="15">
                  <c:v>27.777799999999999</c:v>
                </c:pt>
                <c:pt idx="16">
                  <c:v>45.454500000000003</c:v>
                </c:pt>
                <c:pt idx="17">
                  <c:v>35.2941</c:v>
                </c:pt>
                <c:pt idx="18">
                  <c:v>46.666699999999999</c:v>
                </c:pt>
                <c:pt idx="19">
                  <c:v>30</c:v>
                </c:pt>
                <c:pt idx="20">
                  <c:v>25</c:v>
                </c:pt>
                <c:pt idx="21">
                  <c:v>37.5</c:v>
                </c:pt>
                <c:pt idx="22">
                  <c:v>66.666700000000006</c:v>
                </c:pt>
                <c:pt idx="23">
                  <c:v>37.5</c:v>
                </c:pt>
                <c:pt idx="24">
                  <c:v>57.142899999999997</c:v>
                </c:pt>
                <c:pt idx="25">
                  <c:v>28.571400000000001</c:v>
                </c:pt>
                <c:pt idx="26">
                  <c:v>50</c:v>
                </c:pt>
                <c:pt idx="27" formatCode="0.00">
                  <c:v>44.444400000000002</c:v>
                </c:pt>
              </c:numCache>
            </c:numRef>
          </c:val>
          <c:smooth val="0"/>
        </c:ser>
        <c:dLbls>
          <c:showLegendKey val="0"/>
          <c:showVal val="0"/>
          <c:showCatName val="0"/>
          <c:showSerName val="0"/>
          <c:showPercent val="0"/>
          <c:showBubbleSize val="0"/>
        </c:dLbls>
        <c:smooth val="0"/>
        <c:axId val="881839360"/>
        <c:axId val="881838184"/>
      </c:lineChart>
      <c:catAx>
        <c:axId val="88183936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881838184"/>
        <c:crosses val="autoZero"/>
        <c:auto val="1"/>
        <c:lblAlgn val="ctr"/>
        <c:lblOffset val="100"/>
        <c:tickLblSkip val="1"/>
        <c:noMultiLvlLbl val="0"/>
      </c:catAx>
      <c:valAx>
        <c:axId val="881838184"/>
        <c:scaling>
          <c:orientation val="minMax"/>
          <c:max val="100"/>
          <c:min val="0"/>
        </c:scaling>
        <c:delete val="0"/>
        <c:axPos val="l"/>
        <c:majorGridlines/>
        <c:title>
          <c:tx>
            <c:rich>
              <a:bodyPr rot="-5400000" vert="horz"/>
              <a:lstStyle/>
              <a:p>
                <a:pPr>
                  <a:defRPr sz="1700"/>
                </a:pPr>
                <a:r>
                  <a:rPr lang="en-US" sz="1700" dirty="0" smtClean="0"/>
                  <a:t>% of Cases</a:t>
                </a:r>
                <a:endParaRPr lang="en-US" sz="1700" dirty="0"/>
              </a:p>
            </c:rich>
          </c:tx>
          <c:layout/>
          <c:overlay val="0"/>
        </c:title>
        <c:numFmt formatCode="0" sourceLinked="0"/>
        <c:majorTickMark val="out"/>
        <c:minorTickMark val="none"/>
        <c:tickLblPos val="nextTo"/>
        <c:txPr>
          <a:bodyPr/>
          <a:lstStyle/>
          <a:p>
            <a:pPr>
              <a:defRPr sz="1500" b="1"/>
            </a:pPr>
            <a:endParaRPr lang="en-US"/>
          </a:p>
        </c:txPr>
        <c:crossAx val="881839360"/>
        <c:crossesAt val="1"/>
        <c:crossBetween val="midCat"/>
        <c:majorUnit val="25"/>
      </c:valAx>
      <c:spPr>
        <a:solidFill>
          <a:schemeClr val="bg2"/>
        </a:solidFill>
        <a:ln>
          <a:solidFill>
            <a:schemeClr val="tx1"/>
          </a:solidFill>
        </a:ln>
      </c:spPr>
    </c:plotArea>
    <c:legend>
      <c:legendPos val="r"/>
      <c:layout>
        <c:manualLayout>
          <c:xMode val="edge"/>
          <c:yMode val="edge"/>
          <c:x val="0.10855631327334084"/>
          <c:y val="0.11894006999125112"/>
          <c:w val="0.53759803921568661"/>
          <c:h val="0.1436010498687664"/>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0.10619</cdr:x>
      <cdr:y>0.69355</cdr:y>
    </cdr:from>
    <cdr:to>
      <cdr:x>0.45133</cdr:x>
      <cdr:y>0.80645</cdr:y>
    </cdr:to>
    <cdr:sp macro="" textlink="">
      <cdr:nvSpPr>
        <cdr:cNvPr id="2" name="TextBox 1"/>
        <cdr:cNvSpPr txBox="1"/>
      </cdr:nvSpPr>
      <cdr:spPr>
        <a:xfrm xmlns:a="http://schemas.openxmlformats.org/drawingml/2006/main">
          <a:off x="914361" y="3276608"/>
          <a:ext cx="2971840" cy="5333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0.70796</cdr:x>
      <cdr:y>0.28763</cdr:y>
    </cdr:from>
    <cdr:to>
      <cdr:x>0.95575</cdr:x>
      <cdr:y>0.48118</cdr:y>
    </cdr:to>
    <cdr:sp macro="" textlink="">
      <cdr:nvSpPr>
        <cdr:cNvPr id="4" name="TextBox 3"/>
        <cdr:cNvSpPr txBox="1"/>
      </cdr:nvSpPr>
      <cdr:spPr>
        <a:xfrm xmlns:a="http://schemas.openxmlformats.org/drawingml/2006/main">
          <a:off x="6096000" y="1358884"/>
          <a:ext cx="2133617" cy="914412"/>
        </a:xfrm>
        <a:prstGeom xmlns:a="http://schemas.openxmlformats.org/drawingml/2006/main" prst="rect">
          <a:avLst/>
        </a:prstGeom>
        <a:solidFill xmlns:a="http://schemas.openxmlformats.org/drawingml/2006/main">
          <a:schemeClr val="bg2"/>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Congenital=2.1; </a:t>
          </a:r>
        </a:p>
        <a:p xmlns:a="http://schemas.openxmlformats.org/drawingml/2006/main">
          <a:r>
            <a:rPr lang="en-US" sz="1300" b="1" dirty="0" smtClean="0">
              <a:solidFill>
                <a:schemeClr val="tx1"/>
              </a:solidFill>
            </a:rPr>
            <a:t>Eisenmenger's=2.6; IPAH=4.7</a:t>
          </a:r>
          <a:endParaRPr lang="en-US" sz="13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0.29639</cdr:x>
      <cdr:y>0.09677</cdr:y>
    </cdr:from>
    <cdr:to>
      <cdr:x>0.63266</cdr:x>
      <cdr:y>0.38709</cdr:y>
    </cdr:to>
    <cdr:sp macro="" textlink="">
      <cdr:nvSpPr>
        <cdr:cNvPr id="2" name="TextBox 1"/>
        <cdr:cNvSpPr txBox="1"/>
      </cdr:nvSpPr>
      <cdr:spPr>
        <a:xfrm xmlns:a="http://schemas.openxmlformats.org/drawingml/2006/main">
          <a:off x="2552053" y="457200"/>
          <a:ext cx="2895572" cy="13715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&lt;1 vs. 1-5: p=0.0409</a:t>
          </a:r>
        </a:p>
        <a:p xmlns:a="http://schemas.openxmlformats.org/drawingml/2006/main">
          <a:r>
            <a:rPr lang="en-US" sz="1400" b="1" dirty="0" smtClean="0">
              <a:solidFill>
                <a:srgbClr val="FFFF00"/>
              </a:solidFill>
            </a:rPr>
            <a:t>&lt;1 vs. 6-10: p=0.0006</a:t>
          </a:r>
        </a:p>
        <a:p xmlns:a="http://schemas.openxmlformats.org/drawingml/2006/main">
          <a:r>
            <a:rPr lang="en-US" sz="1400" b="1" dirty="0" smtClean="0">
              <a:solidFill>
                <a:srgbClr val="FFFF00"/>
              </a:solidFill>
            </a:rPr>
            <a:t>&lt;1 vs. 11-17: p=0.0015</a:t>
          </a:r>
        </a:p>
        <a:p xmlns:a="http://schemas.openxmlformats.org/drawingml/2006/main">
          <a:r>
            <a:rPr lang="en-US" sz="1400" b="1" dirty="0" smtClean="0">
              <a:solidFill>
                <a:srgbClr val="FFFF00"/>
              </a:solidFill>
            </a:rPr>
            <a:t>All other pair-wise comparisons were not significant at p&lt;0.05.</a:t>
          </a:r>
        </a:p>
      </cdr:txBody>
    </cdr:sp>
  </cdr:relSizeAnchor>
  <cdr:relSizeAnchor xmlns:cdr="http://schemas.openxmlformats.org/drawingml/2006/chartDrawing">
    <cdr:from>
      <cdr:x>0.15779</cdr:x>
      <cdr:y>0.66129</cdr:y>
    </cdr:from>
    <cdr:to>
      <cdr:x>0.40633</cdr:x>
      <cdr:y>0.80839</cdr:y>
    </cdr:to>
    <cdr:sp macro="" textlink="">
      <cdr:nvSpPr>
        <cdr:cNvPr id="4" name="TextBox 3"/>
        <cdr:cNvSpPr txBox="1"/>
      </cdr:nvSpPr>
      <cdr:spPr>
        <a:xfrm xmlns:a="http://schemas.openxmlformats.org/drawingml/2006/main">
          <a:off x="1358682" y="3124200"/>
          <a:ext cx="2140055" cy="694944"/>
        </a:xfrm>
        <a:prstGeom xmlns:a="http://schemas.openxmlformats.org/drawingml/2006/main" prst="rect">
          <a:avLst/>
        </a:prstGeom>
        <a:solidFill xmlns:a="http://schemas.openxmlformats.org/drawingml/2006/main">
          <a:schemeClr val="bg2"/>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&lt;1=0.2; 1-5=1.5; </a:t>
          </a:r>
        </a:p>
        <a:p xmlns:a="http://schemas.openxmlformats.org/drawingml/2006/main">
          <a:r>
            <a:rPr lang="en-US" sz="1300" b="1" dirty="0" smtClean="0">
              <a:solidFill>
                <a:schemeClr val="tx1"/>
              </a:solidFill>
            </a:rPr>
            <a:t>6-10=3.4; 11-17=3.3</a:t>
          </a:r>
          <a:endParaRPr lang="en-US" sz="13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0.60177</cdr:x>
      <cdr:y>0.37823</cdr:y>
    </cdr:from>
    <cdr:to>
      <cdr:x>0.94691</cdr:x>
      <cdr:y>0.49113</cdr:y>
    </cdr:to>
    <cdr:sp macro="" textlink="">
      <cdr:nvSpPr>
        <cdr:cNvPr id="2" name="TextBox 1"/>
        <cdr:cNvSpPr txBox="1"/>
      </cdr:nvSpPr>
      <cdr:spPr>
        <a:xfrm xmlns:a="http://schemas.openxmlformats.org/drawingml/2006/main">
          <a:off x="5181600" y="1786901"/>
          <a:ext cx="2971862" cy="5333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0.11504</cdr:x>
      <cdr:y>0.66129</cdr:y>
    </cdr:from>
    <cdr:to>
      <cdr:x>0.42478</cdr:x>
      <cdr:y>0.80839</cdr:y>
    </cdr:to>
    <cdr:sp macro="" textlink="">
      <cdr:nvSpPr>
        <cdr:cNvPr id="4" name="TextBox 3"/>
        <cdr:cNvSpPr txBox="1"/>
      </cdr:nvSpPr>
      <cdr:spPr>
        <a:xfrm xmlns:a="http://schemas.openxmlformats.org/drawingml/2006/main">
          <a:off x="990600" y="3124200"/>
          <a:ext cx="2666989" cy="694944"/>
        </a:xfrm>
        <a:prstGeom xmlns:a="http://schemas.openxmlformats.org/drawingml/2006/main" prst="rect">
          <a:avLst/>
        </a:prstGeom>
        <a:solidFill xmlns:a="http://schemas.openxmlformats.org/drawingml/2006/main">
          <a:schemeClr val="bg2"/>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a:t>
          </a:r>
        </a:p>
        <a:p xmlns:a="http://schemas.openxmlformats.org/drawingml/2006/main">
          <a:r>
            <a:rPr lang="en-US" sz="1300" b="1" dirty="0" smtClean="0">
              <a:solidFill>
                <a:schemeClr val="tx1"/>
              </a:solidFill>
            </a:rPr>
            <a:t>1985-1989=1.7; 1990-1999=3.0; 2000-2005=4.6; 2006-6/2013=5.1</a:t>
          </a:r>
          <a:endParaRPr lang="en-US" sz="13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0.61947</cdr:x>
      <cdr:y>0.36021</cdr:y>
    </cdr:from>
    <cdr:to>
      <cdr:x>0.97345</cdr:x>
      <cdr:y>0.48925</cdr:y>
    </cdr:to>
    <cdr:sp macro="" textlink="">
      <cdr:nvSpPr>
        <cdr:cNvPr id="2" name="TextBox 1"/>
        <cdr:cNvSpPr txBox="1"/>
      </cdr:nvSpPr>
      <cdr:spPr>
        <a:xfrm xmlns:a="http://schemas.openxmlformats.org/drawingml/2006/main">
          <a:off x="5334000" y="1701758"/>
          <a:ext cx="3047980" cy="6096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0.11665</cdr:x>
      <cdr:y>0.66129</cdr:y>
    </cdr:from>
    <cdr:to>
      <cdr:x>0.47063</cdr:x>
      <cdr:y>0.81032</cdr:y>
    </cdr:to>
    <cdr:sp macro="" textlink="">
      <cdr:nvSpPr>
        <cdr:cNvPr id="4" name="TextBox 3"/>
        <cdr:cNvSpPr txBox="1"/>
      </cdr:nvSpPr>
      <cdr:spPr>
        <a:xfrm xmlns:a="http://schemas.openxmlformats.org/drawingml/2006/main">
          <a:off x="1004391" y="3124200"/>
          <a:ext cx="3048033" cy="704088"/>
        </a:xfrm>
        <a:prstGeom xmlns:a="http://schemas.openxmlformats.org/drawingml/2006/main" prst="rect">
          <a:avLst/>
        </a:prstGeom>
        <a:solidFill xmlns:a="http://schemas.openxmlformats.org/drawingml/2006/main">
          <a:schemeClr val="bg2"/>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Conditional median survival (years): 1985-1989=8.6; 1990-1999=6.7; 2000-2005=11.4; 2006-6/2013=NA</a:t>
          </a:r>
          <a:endParaRPr lang="en-US" sz="13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1543946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145118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3749293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2635071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568131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extLst>
      <p:ext uri="{BB962C8B-B14F-4D97-AF65-F5344CB8AC3E}">
        <p14:creationId xmlns:p14="http://schemas.microsoft.com/office/powerpoint/2010/main" val="940211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extLst>
      <p:ext uri="{BB962C8B-B14F-4D97-AF65-F5344CB8AC3E}">
        <p14:creationId xmlns:p14="http://schemas.microsoft.com/office/powerpoint/2010/main" val="3702061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extLst>
      <p:ext uri="{BB962C8B-B14F-4D97-AF65-F5344CB8AC3E}">
        <p14:creationId xmlns:p14="http://schemas.microsoft.com/office/powerpoint/2010/main" val="585338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extLst>
      <p:ext uri="{BB962C8B-B14F-4D97-AF65-F5344CB8AC3E}">
        <p14:creationId xmlns:p14="http://schemas.microsoft.com/office/powerpoint/2010/main" val="35757745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extLst>
      <p:ext uri="{BB962C8B-B14F-4D97-AF65-F5344CB8AC3E}">
        <p14:creationId xmlns:p14="http://schemas.microsoft.com/office/powerpoint/2010/main" val="6015575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extLst>
      <p:ext uri="{BB962C8B-B14F-4D97-AF65-F5344CB8AC3E}">
        <p14:creationId xmlns:p14="http://schemas.microsoft.com/office/powerpoint/2010/main" val="1036787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7318255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extLst>
      <p:ext uri="{BB962C8B-B14F-4D97-AF65-F5344CB8AC3E}">
        <p14:creationId xmlns:p14="http://schemas.microsoft.com/office/powerpoint/2010/main" val="4012075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389984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3081925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3704574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938485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1056258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1544237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3410635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293835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7" name="TextBox 6"/>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by Location</a:t>
            </a:r>
            <a:r>
              <a:rPr lang="en-US" sz="2800" dirty="0" smtClean="0"/>
              <a:t/>
            </a:r>
            <a:br>
              <a:rPr lang="en-US" sz="2800" dirty="0" smtClean="0"/>
            </a:br>
            <a:r>
              <a:rPr lang="en-US" sz="2000" dirty="0" smtClean="0"/>
              <a:t>(Transplants: January 1984 – December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1555979"/>
              </p:ext>
            </p:extLst>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a:t>
            </a:r>
            <a:br>
              <a:rPr lang="en-US" sz="2400" dirty="0" smtClean="0"/>
            </a:br>
            <a:r>
              <a:rPr lang="en-US" sz="2400" dirty="0" smtClean="0"/>
              <a:t>by Center Volume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8490335"/>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85800"/>
          </a:xfrm>
        </p:spPr>
        <p:txBody>
          <a:bodyPr/>
          <a:lstStyle/>
          <a:p>
            <a:r>
              <a:rPr lang="en-US" sz="2600" dirty="0" smtClean="0"/>
              <a:t>Pediatric Heart-Lung Transplants</a:t>
            </a:r>
            <a:br>
              <a:rPr lang="en-US" sz="2600" dirty="0" smtClean="0"/>
            </a:br>
            <a:r>
              <a:rPr lang="en-US" sz="2400" dirty="0" smtClean="0"/>
              <a:t>Diagnosis Distribution </a:t>
            </a:r>
            <a:r>
              <a:rPr lang="en-US" sz="2000" dirty="0" smtClean="0"/>
              <a:t>(Transplants: January 1986 – December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500859165"/>
              </p:ext>
            </p:extLst>
          </p:nvPr>
        </p:nvGraphicFramePr>
        <p:xfrm>
          <a:off x="292547" y="3678397"/>
          <a:ext cx="8534400" cy="2286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209800" y="5803638"/>
            <a:ext cx="6324600" cy="276999"/>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aphicFrame>
        <p:nvGraphicFramePr>
          <p:cNvPr id="11" name="Chart 10"/>
          <p:cNvGraphicFramePr/>
          <p:nvPr>
            <p:extLst>
              <p:ext uri="{D42A27DB-BD31-4B8C-83A1-F6EECF244321}">
                <p14:modId xmlns:p14="http://schemas.microsoft.com/office/powerpoint/2010/main" val="2180945535"/>
              </p:ext>
            </p:extLst>
          </p:nvPr>
        </p:nvGraphicFramePr>
        <p:xfrm>
          <a:off x="1020234" y="1206163"/>
          <a:ext cx="7391400" cy="26670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320621" y="1524000"/>
            <a:ext cx="2057400" cy="1015663"/>
          </a:xfrm>
          <a:prstGeom prst="rect">
            <a:avLst/>
          </a:prstGeom>
          <a:noFill/>
        </p:spPr>
        <p:txBody>
          <a:bodyPr wrap="square" rtlCol="0">
            <a:spAutoFit/>
          </a:bodyPr>
          <a:lstStyle/>
          <a:p>
            <a:r>
              <a:rPr lang="en-US" sz="1500" b="1" dirty="0" smtClean="0">
                <a:solidFill>
                  <a:srgbClr val="FFFF00"/>
                </a:solidFill>
              </a:rPr>
              <a:t>“Other” includes </a:t>
            </a:r>
            <a:r>
              <a:rPr lang="en-US" sz="1500" b="1" dirty="0" err="1" smtClean="0">
                <a:solidFill>
                  <a:srgbClr val="FFFF00"/>
                </a:solidFill>
              </a:rPr>
              <a:t>Bronchiectasis</a:t>
            </a:r>
            <a:r>
              <a:rPr lang="en-US" sz="1500" b="1" dirty="0" smtClean="0">
                <a:solidFill>
                  <a:srgbClr val="FFFF00"/>
                </a:solidFill>
              </a:rPr>
              <a:t>, Alpha-1, and OB (non-</a:t>
            </a:r>
            <a:r>
              <a:rPr lang="en-US" sz="1500" b="1" dirty="0" err="1" smtClean="0">
                <a:solidFill>
                  <a:srgbClr val="FFFF00"/>
                </a:solidFill>
              </a:rPr>
              <a:t>Retx</a:t>
            </a:r>
            <a:r>
              <a:rPr lang="en-US" sz="1500" b="1" dirty="0" smtClean="0">
                <a:solidFill>
                  <a:srgbClr val="FFFF00"/>
                </a:solidFill>
              </a:rPr>
              <a:t>). </a:t>
            </a:r>
          </a:p>
        </p:txBody>
      </p:sp>
      <p:sp>
        <p:nvSpPr>
          <p:cNvPr id="17" name="TextBox 16"/>
          <p:cNvSpPr txBox="1"/>
          <p:nvPr/>
        </p:nvSpPr>
        <p:spPr>
          <a:xfrm>
            <a:off x="5561706" y="6146792"/>
            <a:ext cx="3582294" cy="646331"/>
          </a:xfrm>
          <a:prstGeom prst="rect">
            <a:avLst/>
          </a:prstGeom>
          <a:noFill/>
        </p:spPr>
        <p:txBody>
          <a:bodyPr wrap="square" lIns="0" rIns="0" rtlCol="0">
            <a:spAutoFit/>
          </a:bodyPr>
          <a:lstStyle/>
          <a:p>
            <a:r>
              <a:rPr lang="en-US" sz="1200" b="1" dirty="0" smtClean="0">
                <a:solidFill>
                  <a:srgbClr val="FFFF00"/>
                </a:solidFill>
              </a:rPr>
              <a:t>For some </a:t>
            </a:r>
            <a:r>
              <a:rPr lang="en-US" sz="1200" b="1" dirty="0" err="1" smtClean="0">
                <a:solidFill>
                  <a:srgbClr val="FFFF00"/>
                </a:solidFill>
              </a:rPr>
              <a:t>retransplants</a:t>
            </a:r>
            <a:r>
              <a:rPr lang="en-US" sz="1200" b="1" dirty="0" smtClean="0">
                <a:solidFill>
                  <a:srgbClr val="FFFF00"/>
                </a:solidFill>
              </a:rPr>
              <a:t>, a diagnosis other than retransplant is reported, so the total percentage of retransplants may be greater.</a:t>
            </a:r>
            <a:endParaRPr lang="en-US" sz="1200" b="1" dirty="0">
              <a:solidFill>
                <a:srgbClr val="FFFF00"/>
              </a:solidFill>
            </a:endParaRPr>
          </a:p>
        </p:txBody>
      </p:sp>
      <p:sp>
        <p:nvSpPr>
          <p:cNvPr id="16" name="TextBox 1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18" name="Group 17"/>
          <p:cNvGrpSpPr/>
          <p:nvPr/>
        </p:nvGrpSpPr>
        <p:grpSpPr>
          <a:xfrm>
            <a:off x="2" y="6146792"/>
            <a:ext cx="4715932" cy="711201"/>
            <a:chOff x="1" y="6067776"/>
            <a:chExt cx="4952999" cy="790224"/>
          </a:xfrm>
        </p:grpSpPr>
        <p:pic>
          <p:nvPicPr>
            <p:cNvPr id="19" name="Picture 18"/>
            <p:cNvPicPr>
              <a:picLocks noChangeAspect="1"/>
            </p:cNvPicPr>
            <p:nvPr/>
          </p:nvPicPr>
          <p:blipFill>
            <a:blip r:embed="rId5" cstate="print"/>
            <a:stretch>
              <a:fillRect/>
            </a:stretch>
          </p:blipFill>
          <p:spPr>
            <a:xfrm>
              <a:off x="1" y="6172200"/>
              <a:ext cx="4952999" cy="685800"/>
            </a:xfrm>
            <a:prstGeom prst="rect">
              <a:avLst/>
            </a:prstGeom>
          </p:spPr>
        </p:pic>
        <p:sp>
          <p:nvSpPr>
            <p:cNvPr id="20" name="TextBox 1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3" name="TextBox 12"/>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915400" cy="914400"/>
          </a:xfrm>
        </p:spPr>
        <p:txBody>
          <a:bodyPr/>
          <a:lstStyle/>
          <a:p>
            <a:r>
              <a:rPr lang="en-US" sz="2600" dirty="0" smtClean="0"/>
              <a:t>Pediatric Heart-Lung Transplants</a:t>
            </a:r>
            <a:r>
              <a:rPr lang="en-US" sz="2400" dirty="0" smtClean="0"/>
              <a:t/>
            </a:r>
            <a:br>
              <a:rPr lang="en-US" sz="2400" dirty="0" smtClean="0"/>
            </a:br>
            <a:r>
              <a:rPr lang="en-US" sz="2400" dirty="0" smtClean="0"/>
              <a:t>Age Distribution by Location</a:t>
            </a:r>
            <a:br>
              <a:rPr lang="en-US" sz="2400" dirty="0" smtClean="0"/>
            </a:br>
            <a:r>
              <a:rPr lang="en-US" sz="2400" dirty="0" smtClean="0"/>
              <a:t>(</a:t>
            </a:r>
            <a:r>
              <a:rPr lang="en-US" sz="2000" dirty="0" smtClean="0"/>
              <a:t>Transplants: January 2000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700782649"/>
              </p:ext>
            </p:extLst>
          </p:nvPr>
        </p:nvGraphicFramePr>
        <p:xfrm>
          <a:off x="152400" y="1447800"/>
          <a:ext cx="88392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915400" cy="914400"/>
          </a:xfrm>
        </p:spPr>
        <p:txBody>
          <a:bodyPr/>
          <a:lstStyle/>
          <a:p>
            <a:r>
              <a:rPr lang="en-US" sz="2600" dirty="0" smtClean="0"/>
              <a:t>Pediatric Heart-Lung Transplants</a:t>
            </a:r>
            <a:r>
              <a:rPr lang="en-US" sz="2400" dirty="0" smtClean="0"/>
              <a:t/>
            </a:r>
            <a:br>
              <a:rPr lang="en-US" sz="2400" dirty="0" smtClean="0"/>
            </a:br>
            <a:r>
              <a:rPr lang="en-US" sz="2400" dirty="0" smtClean="0"/>
              <a:t>Diagnosis Distribution by Location</a:t>
            </a:r>
            <a:br>
              <a:rPr lang="en-US" sz="2400" dirty="0" smtClean="0"/>
            </a:br>
            <a:r>
              <a:rPr lang="en-US" sz="2400" dirty="0" smtClean="0"/>
              <a:t>(</a:t>
            </a:r>
            <a:r>
              <a:rPr lang="en-US" sz="2000" dirty="0" smtClean="0"/>
              <a:t>Transplants: January 2000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12346468"/>
              </p:ext>
            </p:extLst>
          </p:nvPr>
        </p:nvGraphicFramePr>
        <p:xfrm>
          <a:off x="152400" y="1447800"/>
          <a:ext cx="89916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1" name="TextBox 10"/>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915400" cy="914400"/>
          </a:xfrm>
        </p:spPr>
        <p:txBody>
          <a:bodyPr/>
          <a:lstStyle/>
          <a:p>
            <a:r>
              <a:rPr lang="en-US" sz="2600" dirty="0" smtClean="0"/>
              <a:t>Pediatric Heart-Lung Transplants</a:t>
            </a:r>
            <a:r>
              <a:rPr lang="en-US" sz="2400" dirty="0" smtClean="0"/>
              <a:t/>
            </a:r>
            <a:br>
              <a:rPr lang="en-US" sz="2400" dirty="0" smtClean="0"/>
            </a:br>
            <a:r>
              <a:rPr lang="en-US" sz="2400" dirty="0" smtClean="0"/>
              <a:t> Donor Age Distribution by Location</a:t>
            </a:r>
            <a:br>
              <a:rPr lang="en-US" sz="2400" dirty="0" smtClean="0"/>
            </a:br>
            <a:r>
              <a:rPr lang="en-US" sz="2400" dirty="0" smtClean="0"/>
              <a:t>(</a:t>
            </a:r>
            <a:r>
              <a:rPr lang="en-US" sz="2000" dirty="0" smtClean="0"/>
              <a:t>Transplants: January 2000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819227101"/>
              </p:ext>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Post Transplant: Survival and Other Outcomes</a:t>
            </a:r>
            <a:endParaRPr lang="en-US" dirty="0"/>
          </a:p>
        </p:txBody>
      </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7" name="TextBox 6"/>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9127876"/>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Age Group</a:t>
            </a:r>
            <a:br>
              <a:rPr lang="en-US" sz="2400" dirty="0" smtClean="0"/>
            </a:br>
            <a:r>
              <a:rPr lang="en-US" sz="2000" dirty="0" smtClean="0"/>
              <a:t>(Transplants: January 1982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3712781"/>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a:t>
            </a:r>
            <a:r>
              <a:rPr lang="en-US" sz="2300" dirty="0" smtClean="0"/>
              <a:t/>
            </a:r>
            <a:br>
              <a:rPr lang="en-US" sz="2300" dirty="0" smtClean="0"/>
            </a:br>
            <a:r>
              <a:rPr lang="en-US" sz="2000" dirty="0" smtClean="0"/>
              <a:t>(Transplants: January 1985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0208715"/>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 y="599185"/>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368808" y="2209800"/>
            <a:ext cx="8458200" cy="2209800"/>
          </a:xfrm>
        </p:spPr>
        <p:txBody>
          <a:bodyPr lIns="9144" rIns="9144"/>
          <a:lstStyle/>
          <a:p>
            <a:pPr>
              <a:lnSpc>
                <a:spcPct val="120000"/>
              </a:lnSpc>
            </a:pPr>
            <a:r>
              <a:rPr lang="en-US" sz="2800" b="1" dirty="0" smtClean="0"/>
              <a:t>Donor, recipient and center characteristics: slides 3-15</a:t>
            </a:r>
          </a:p>
          <a:p>
            <a:pPr>
              <a:lnSpc>
                <a:spcPct val="120000"/>
              </a:lnSpc>
            </a:pPr>
            <a:r>
              <a:rPr lang="en-US" sz="2800" b="1" dirty="0"/>
              <a:t>Post </a:t>
            </a:r>
            <a:r>
              <a:rPr lang="en-US" sz="2800" b="1" dirty="0" smtClean="0"/>
              <a:t>transplant – survival and other outcomes: slides 16-22</a:t>
            </a:r>
          </a:p>
          <a:p>
            <a:pPr>
              <a:lnSpc>
                <a:spcPct val="120000"/>
              </a:lnSpc>
            </a:pPr>
            <a:r>
              <a:rPr lang="en-US" sz="2800" b="1" dirty="0"/>
              <a:t>Early Graft Failure (EGF): slides </a:t>
            </a:r>
            <a:r>
              <a:rPr lang="en-US" sz="2800" b="1" dirty="0" smtClean="0"/>
              <a:t>23-24</a:t>
            </a:r>
            <a:endParaRPr lang="en-US" sz="2800" b="1" dirty="0"/>
          </a:p>
        </p:txBody>
      </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1" name="Picture 10"/>
            <p:cNvPicPr>
              <a:picLocks noChangeAspect="1"/>
            </p:cNvPicPr>
            <p:nvPr/>
          </p:nvPicPr>
          <p:blipFill>
            <a:blip r:embed="rId3"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4212370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Conditional on Survival to </a:t>
            </a:r>
            <a:br>
              <a:rPr lang="en-US" sz="2400" dirty="0" smtClean="0"/>
            </a:br>
            <a:r>
              <a:rPr lang="en-US" sz="2400" dirty="0" smtClean="0"/>
              <a:t>1 Year </a:t>
            </a:r>
            <a:r>
              <a:rPr lang="en-US" sz="2000" dirty="0" smtClean="0"/>
              <a:t>(Transplants: January 1985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1055788"/>
              </p:ext>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Heart-Lung Transplants</a:t>
            </a:r>
            <a:r>
              <a:rPr lang="en-US" sz="2400" dirty="0" smtClean="0"/>
              <a:t/>
            </a:r>
            <a:br>
              <a:rPr lang="en-US" sz="2400" dirty="0" smtClean="0"/>
            </a:br>
            <a:r>
              <a:rPr lang="en-US" sz="2400" dirty="0" smtClean="0"/>
              <a:t>Cause of Death </a:t>
            </a:r>
            <a:r>
              <a:rPr lang="en-US" sz="2000" dirty="0" smtClean="0"/>
              <a:t>(Deaths: January 2000 – June 2014)</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315872421"/>
              </p:ext>
            </p:extLst>
          </p:nvPr>
        </p:nvGraphicFramePr>
        <p:xfrm>
          <a:off x="304800" y="1295400"/>
          <a:ext cx="8534399" cy="4327002"/>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577962">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26)</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19)</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Years  (N = </a:t>
                      </a:r>
                      <a:r>
                        <a:rPr lang="en-US" sz="1300" b="1" dirty="0" smtClean="0">
                          <a:solidFill>
                            <a:schemeClr val="tx1"/>
                          </a:solidFill>
                        </a:rPr>
                        <a:t>24)</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13)</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Years   </a:t>
                      </a:r>
                    </a:p>
                    <a:p>
                      <a:pPr algn="ctr" rtl="0"/>
                      <a:r>
                        <a:rPr lang="en-US" sz="1300" b="1" dirty="0">
                          <a:solidFill>
                            <a:schemeClr val="tx1"/>
                          </a:solidFill>
                        </a:rPr>
                        <a:t>(N = </a:t>
                      </a:r>
                      <a:r>
                        <a:rPr lang="en-US" sz="1300" b="1" dirty="0" smtClean="0">
                          <a:solidFill>
                            <a:schemeClr val="tx1"/>
                          </a:solidFill>
                        </a:rPr>
                        <a:t>53)</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10 (41.7%)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4 (30.8%)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12 (22.6%)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2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 (4.2%)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 (1.9%)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 (5.3%)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 (5.3%)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1 (4.2%)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2 (3.8%)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2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5 (26.3%)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 (4.2%)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2 (15.4%)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12 (22.6%)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6 (23.1%)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2 (10.5%)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7 (29.2%)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3 (23.1%)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10 (18.9%)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2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 (5.3%)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2 (8.3%)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1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6 (11.3%)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6 (23.1%)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8 (30.8%)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9 (47.4%)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2 (8.3%)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1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marL="0" algn="ctr" defTabSz="914400" rtl="0" eaLnBrk="1" fontAlgn="t" latinLnBrk="0" hangingPunct="1"/>
                      <a:r>
                        <a:rPr lang="en-US" sz="1300" b="1" kern="1200">
                          <a:solidFill>
                            <a:schemeClr val="tx1"/>
                          </a:solidFill>
                          <a:latin typeface="+mn-lt"/>
                          <a:ea typeface="+mn-ea"/>
                          <a:cs typeface="+mn-cs"/>
                        </a:rPr>
                        <a:t>10 (18.9%)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a:solidFill>
                            <a:schemeClr val="tx1"/>
                          </a:solidFill>
                          <a:latin typeface="+mn-lt"/>
                          <a:ea typeface="+mn-ea"/>
                          <a:cs typeface="+mn-cs"/>
                        </a:rPr>
                        <a:t>10 (41.7%)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4 (30.8%)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marL="0" algn="ctr" defTabSz="914400" rtl="0" eaLnBrk="1" fontAlgn="t" latinLnBrk="0" hangingPunct="1"/>
                      <a:r>
                        <a:rPr lang="en-US" sz="1300" b="1" kern="1200" dirty="0">
                          <a:solidFill>
                            <a:schemeClr val="tx1"/>
                          </a:solidFill>
                          <a:latin typeface="+mn-lt"/>
                          <a:ea typeface="+mn-ea"/>
                          <a:cs typeface="+mn-cs"/>
                        </a:rPr>
                        <a:t>12 (22.6%)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3"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January 2000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0291309"/>
              </p:ext>
            </p:extLst>
          </p:nvPr>
        </p:nvGraphicFramePr>
        <p:xfrm>
          <a:off x="0" y="1384027"/>
          <a:ext cx="8991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Early Graft Failure (EGF)</a:t>
            </a:r>
            <a:endParaRPr lang="en-US" sz="4000" dirty="0"/>
          </a:p>
        </p:txBody>
      </p:sp>
      <p:grpSp>
        <p:nvGrpSpPr>
          <p:cNvPr id="10" name="Group 9"/>
          <p:cNvGrpSpPr/>
          <p:nvPr/>
        </p:nvGrpSpPr>
        <p:grpSpPr>
          <a:xfrm>
            <a:off x="2" y="6146792"/>
            <a:ext cx="4715932" cy="711201"/>
            <a:chOff x="1" y="6067776"/>
            <a:chExt cx="4952999" cy="790224"/>
          </a:xfrm>
        </p:grpSpPr>
        <p:pic>
          <p:nvPicPr>
            <p:cNvPr id="12" name="Picture 11"/>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6" name="TextBox 5"/>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9398621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0" y="304800"/>
            <a:ext cx="8839200" cy="1143000"/>
          </a:xfrm>
        </p:spPr>
        <p:txBody>
          <a:bodyPr/>
          <a:lstStyle/>
          <a:p>
            <a:r>
              <a:rPr lang="en-US" sz="2600" dirty="0" smtClean="0"/>
              <a:t>Pediatric Heart-Lung Transplants</a:t>
            </a:r>
            <a:r>
              <a:rPr lang="en-US" sz="2400" dirty="0" smtClean="0"/>
              <a:t/>
            </a:r>
            <a:br>
              <a:rPr lang="en-US" sz="2400" dirty="0" smtClean="0"/>
            </a:br>
            <a:r>
              <a:rPr lang="en-US" sz="2400" dirty="0" smtClean="0"/>
              <a:t>Number of Transplants by Status at 30 Days</a:t>
            </a:r>
            <a:r>
              <a:rPr lang="en-US" sz="2800" dirty="0" smtClean="0"/>
              <a:t/>
            </a:r>
            <a:br>
              <a:rPr lang="en-US" sz="2800" dirty="0" smtClean="0"/>
            </a:br>
            <a:r>
              <a:rPr lang="en-US" sz="2400" dirty="0" smtClean="0"/>
              <a:t>(Primary </a:t>
            </a:r>
            <a:r>
              <a:rPr lang="en-US" sz="2400" dirty="0"/>
              <a:t>Transplants: January 2005 – December 2013)</a:t>
            </a:r>
            <a:endParaRPr lang="en-US" sz="2000" dirty="0"/>
          </a:p>
        </p:txBody>
      </p:sp>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5105400" y="6146792"/>
            <a:ext cx="3789658" cy="492443"/>
          </a:xfrm>
          <a:prstGeom prst="rect">
            <a:avLst/>
          </a:prstGeom>
          <a:noFill/>
        </p:spPr>
        <p:txBody>
          <a:bodyPr wrap="square" rtlCol="0">
            <a:spAutoFit/>
          </a:bodyPr>
          <a:lstStyle/>
          <a:p>
            <a:r>
              <a:rPr lang="en-US" sz="1300" b="1" dirty="0" smtClean="0"/>
              <a:t>* Non-EGF early failures include non-EGF retransplants and deaths within 30 days</a:t>
            </a:r>
            <a:endParaRPr lang="en-US" sz="1300" b="1" dirty="0"/>
          </a:p>
        </p:txBody>
      </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262720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Donor, Recipient and Center Characteristics</a:t>
            </a:r>
            <a:endParaRPr lang="en-US" dirty="0"/>
          </a:p>
        </p:txBody>
      </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7" name="TextBox 6"/>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400" dirty="0" smtClean="0"/>
              <a:t/>
            </a:r>
            <a:br>
              <a:rPr lang="en-US" sz="2400" dirty="0" smtClean="0"/>
            </a:br>
            <a:r>
              <a:rPr lang="en-US" sz="2400" dirty="0" smtClean="0"/>
              <a:t>Recipient Age Distribution</a:t>
            </a:r>
            <a:r>
              <a:rPr lang="en-US" sz="2000" dirty="0" smtClean="0"/>
              <a:t/>
            </a:r>
            <a:br>
              <a:rPr lang="en-US" sz="2000" dirty="0" smtClean="0"/>
            </a:br>
            <a:r>
              <a:rPr lang="en-US" sz="2000" dirty="0" smtClean="0"/>
              <a:t>(Transplants: January 1985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1509966"/>
              </p:ext>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800" dirty="0" smtClean="0"/>
              <a:t/>
            </a:r>
            <a:br>
              <a:rPr lang="en-US" sz="2800" dirty="0" smtClean="0"/>
            </a:br>
            <a:r>
              <a:rPr lang="en-US" sz="2400" dirty="0" smtClean="0"/>
              <a:t>Donor Age Distribution</a:t>
            </a:r>
            <a:r>
              <a:rPr lang="en-US" sz="2600" dirty="0" smtClean="0"/>
              <a:t/>
            </a:r>
            <a:br>
              <a:rPr lang="en-US" sz="2600" dirty="0" smtClean="0"/>
            </a:br>
            <a:r>
              <a:rPr lang="en-US" sz="2000" dirty="0" smtClean="0"/>
              <a:t>(Transplants: January 1985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2116834"/>
              </p:ext>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Year</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9287054"/>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chemeClr val="tx1"/>
                </a:solidFill>
              </a:rPr>
              <a:t>Pediatric Heart-Lung Retransplants</a:t>
            </a:r>
            <a:br>
              <a:rPr lang="en-US" sz="2600" dirty="0" smtClean="0">
                <a:solidFill>
                  <a:schemeClr val="tx1"/>
                </a:solidFill>
              </a:rPr>
            </a:br>
            <a:r>
              <a:rPr lang="en-US" sz="2400" dirty="0" smtClean="0">
                <a:solidFill>
                  <a:schemeClr val="tx1"/>
                </a:solidFill>
              </a:rPr>
              <a:t>by Year of Retransplant</a:t>
            </a:r>
            <a:endParaRPr lang="en-US" sz="2000" dirty="0" smtClean="0">
              <a:solidFill>
                <a:schemeClr val="tx1"/>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257800" y="6240774"/>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FFFF00"/>
                </a:solidFill>
              </a:rPr>
              <a:t>Only patients who were less than 18 years old at the time of </a:t>
            </a:r>
            <a:r>
              <a:rPr lang="en-US" sz="1200" b="1" dirty="0" smtClean="0">
                <a:solidFill>
                  <a:srgbClr val="FFFF00"/>
                </a:solidFill>
              </a:rPr>
              <a:t>retransplant </a:t>
            </a:r>
            <a:r>
              <a:rPr lang="en-US" sz="1200" b="1" dirty="0">
                <a:solidFill>
                  <a:srgbClr val="FFFF00"/>
                </a:solidFill>
              </a:rPr>
              <a:t>are included.</a:t>
            </a:r>
          </a:p>
        </p:txBody>
      </p:sp>
      <p:graphicFrame>
        <p:nvGraphicFramePr>
          <p:cNvPr id="11" name="Chart 10"/>
          <p:cNvGraphicFramePr/>
          <p:nvPr>
            <p:extLst>
              <p:ext uri="{D42A27DB-BD31-4B8C-83A1-F6EECF244321}">
                <p14:modId xmlns:p14="http://schemas.microsoft.com/office/powerpoint/2010/main" val="1089187565"/>
              </p:ext>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296034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Pediatric Heart-Lung Retransplants</a:t>
            </a:r>
            <a:r>
              <a:rPr lang="en-US" sz="2800" dirty="0" smtClean="0"/>
              <a:t/>
            </a:r>
            <a:br>
              <a:rPr lang="en-US" sz="2800" dirty="0" smtClean="0"/>
            </a:br>
            <a:r>
              <a:rPr lang="en-US" sz="2000" dirty="0" smtClean="0"/>
              <a:t>(Retransplants: January 1985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2583223"/>
              </p:ext>
            </p:extLst>
          </p:nvPr>
        </p:nvGraphicFramePr>
        <p:xfrm>
          <a:off x="3048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205056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Era of Transplant</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67300115"/>
              </p:ext>
            </p:extLst>
          </p:nvPr>
        </p:nvGraphicFramePr>
        <p:xfrm>
          <a:off x="0" y="1143000"/>
          <a:ext cx="9144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1255-1263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escription0 xmlns="1df23a4e-d417-4e0a-a778-b7db59ac479a" xsi:nil="true"/>
  </documentManagement>
</p:properties>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2" ma:contentTypeDescription="Create a new document." ma:contentTypeScope="" ma:versionID="212fae072ff62d657a319b9d824494e7">
  <xsd:schema xmlns:xsd="http://www.w3.org/2001/XMLSchema" xmlns:xs="http://www.w3.org/2001/XMLSchema" xmlns:p="http://schemas.microsoft.com/office/2006/metadata/properties" xmlns:ns2="1df23a4e-d417-4e0a-a778-b7db59ac479a" targetNamespace="http://schemas.microsoft.com/office/2006/metadata/properties" ma:root="true" ma:fieldsID="781f64c5e4f3ea1ee91cc0eec9e377a6" ns2:_="">
    <xsd:import namespace="1df23a4e-d417-4e0a-a778-b7db59ac479a"/>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www.w3.org/XML/1998/namespace"/>
    <ds:schemaRef ds:uri="http://schemas.microsoft.com/office/2006/metadata/properties"/>
    <ds:schemaRef ds:uri="http://schemas.microsoft.com/office/2006/documentManagement/types"/>
    <ds:schemaRef ds:uri="http://purl.org/dc/dcmitype/"/>
    <ds:schemaRef ds:uri="http://purl.org/dc/elements/1.1/"/>
    <ds:schemaRef ds:uri="http://purl.org/dc/terms/"/>
    <ds:schemaRef ds:uri="1df23a4e-d417-4e0a-a778-b7db59ac479a"/>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AF872129-1255-43EB-BF43-BD5F4D767695}">
  <ds:schemaRefs>
    <ds:schemaRef ds:uri="http://schemas.microsoft.com/office/2006/metadata/customXsn"/>
  </ds:schemaRefs>
</ds:datastoreItem>
</file>

<file path=customXml/itemProps3.xml><?xml version="1.0" encoding="utf-8"?>
<ds:datastoreItem xmlns:ds="http://schemas.openxmlformats.org/officeDocument/2006/customXml" ds:itemID="{441A29A6-F03F-46A9-8CA1-98B49D4B83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2609</TotalTime>
  <Words>1487</Words>
  <Application>Microsoft Office PowerPoint</Application>
  <PresentationFormat>On-screen Show (4:3)</PresentationFormat>
  <Paragraphs>269</Paragraphs>
  <Slides>24</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vt:lpstr>
      <vt:lpstr>Webdings</vt:lpstr>
      <vt:lpstr>UNOSTemplate</vt:lpstr>
      <vt:lpstr>HEART-LUNG TRANSPLANTATION</vt:lpstr>
      <vt:lpstr>Table of Contents</vt:lpstr>
      <vt:lpstr>Donor, Recipient and Center Characteristics</vt:lpstr>
      <vt:lpstr>Pediatric Heart-Lung Transplants Recipient Age Distribution (Transplants: January 1985 – June 2014)</vt:lpstr>
      <vt:lpstr>Pediatric Heart-Lung Transplants Donor Age Distribution (Transplants: January 1985 – June 2014)</vt:lpstr>
      <vt:lpstr>Pediatric Heart-Lung Transplants Age Distribution by Year</vt:lpstr>
      <vt:lpstr>Pediatric Heart-Lung Retransplants by Year of Retransplant</vt:lpstr>
      <vt:lpstr>Pediatric Heart-Lung Retransplants (Retransplants: January 1985 – June 2014)</vt:lpstr>
      <vt:lpstr>Pediatric Heart-Lung Transplants Age Distribution by Era of Transplant</vt:lpstr>
      <vt:lpstr>Pediatric Heart-Lung Transplants Number of Centers Reporting Transplants by Location (Transplants: January 1984 – December 2013)</vt:lpstr>
      <vt:lpstr>Pediatric Heart-Lung Transplants Number of Centers Reporting Transplants  by Center Volume</vt:lpstr>
      <vt:lpstr>Pediatric Heart-Lung Transplants Diagnosis Distribution (Transplants: January 1986 – December 2013)</vt:lpstr>
      <vt:lpstr>Pediatric Heart-Lung Transplants Age Distribution by Location (Transplants: January 2000 – June 2014)</vt:lpstr>
      <vt:lpstr>Pediatric Heart-Lung Transplants Diagnosis Distribution by Location (Transplants: January 2000 – June 2014)</vt:lpstr>
      <vt:lpstr>Pediatric Heart-Lung Transplants  Donor Age Distribution by Location (Transplants: January 2000 – June 2014)</vt:lpstr>
      <vt:lpstr>Post Transplant: Survival and Other Outcomes</vt:lpstr>
      <vt:lpstr>Pediatric Heart-Lung Transplants Kaplan-Meier Survival by Diagnosis   (Transplants: January 1990 – June 2013)</vt:lpstr>
      <vt:lpstr>Pediatric Heart-Lung Transplants Kaplan-Meier Survival by Age Group (Transplants: January 1982 – June 2013)</vt:lpstr>
      <vt:lpstr>Pediatric Heart-Lung Transplants Kaplan-Meier Survival by Era  (Transplants: January 1985 – June 2013)</vt:lpstr>
      <vt:lpstr>Pediatric Heart-Lung Transplants Kaplan-Meier Survival by Era Conditional on Survival to  1 Year (Transplants: January 1985 – June 2013)</vt:lpstr>
      <vt:lpstr>Pediatric Heart-Lung Transplants Cause of Death (Deaths: January 2000 – June 2014)</vt:lpstr>
      <vt:lpstr>Pediatric Heart-Lung Transplants Relative Incidence of Leading Causes of Death (Deaths: January 2000 – June 2014)</vt:lpstr>
      <vt:lpstr>Early Graft Failure (EGF)</vt:lpstr>
      <vt:lpstr>Pediatric Heart-Lung Transplants Number of Transplants by Status at 30 Days (Primary Transplants: January 2005 – December 2013)</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737</cp:revision>
  <dcterms:created xsi:type="dcterms:W3CDTF">2009-06-30T12:53:17Z</dcterms:created>
  <dcterms:modified xsi:type="dcterms:W3CDTF">2015-10-08T13:50:48Z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