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notesSlides/notesSlide2.xml" ContentType="application/vnd.openxmlformats-officedocument.presentationml.notesSlide+xml"/>
  <Override PartName="/ppt/charts/chart2.xml" ContentType="application/vnd.openxmlformats-officedocument.drawingml.chart+xml"/>
  <Override PartName="/ppt/notesSlides/notesSlide3.xml" ContentType="application/vnd.openxmlformats-officedocument.presentationml.notesSlide+xml"/>
  <Override PartName="/ppt/charts/chart3.xml" ContentType="application/vnd.openxmlformats-officedocument.drawingml.chart+xml"/>
  <Override PartName="/ppt/notesSlides/notesSlide4.xml" ContentType="application/vnd.openxmlformats-officedocument.presentationml.notesSlide+xml"/>
  <Override PartName="/ppt/charts/chart4.xml" ContentType="application/vnd.openxmlformats-officedocument.drawingml.chart+xml"/>
  <Override PartName="/ppt/notesSlides/notesSlide5.xml" ContentType="application/vnd.openxmlformats-officedocument.presentationml.notesSlide+xml"/>
  <Override PartName="/ppt/charts/chart5.xml" ContentType="application/vnd.openxmlformats-officedocument.drawingml.chart+xml"/>
  <Override PartName="/ppt/notesSlides/notesSlide6.xml" ContentType="application/vnd.openxmlformats-officedocument.presentationml.notesSlide+xml"/>
  <Override PartName="/ppt/charts/chart6.xml" ContentType="application/vnd.openxmlformats-officedocument.drawingml.chart+xml"/>
  <Override PartName="/ppt/notesSlides/notesSlide7.xml" ContentType="application/vnd.openxmlformats-officedocument.presentationml.notesSlide+xml"/>
  <Override PartName="/ppt/charts/chart7.xml" ContentType="application/vnd.openxmlformats-officedocument.drawingml.chart+xml"/>
  <Override PartName="/ppt/drawings/drawing1.xml" ContentType="application/vnd.openxmlformats-officedocument.drawingml.chartshapes+xml"/>
  <Override PartName="/ppt/notesSlides/notesSlide8.xml" ContentType="application/vnd.openxmlformats-officedocument.presentationml.notesSlide+xml"/>
  <Override PartName="/ppt/charts/chart8.xml" ContentType="application/vnd.openxmlformats-officedocument.drawingml.chart+xml"/>
  <Override PartName="/ppt/drawings/drawing2.xml" ContentType="application/vnd.openxmlformats-officedocument.drawingml.chartshapes+xml"/>
  <Override PartName="/ppt/notesSlides/notesSlide9.xml" ContentType="application/vnd.openxmlformats-officedocument.presentationml.notesSlide+xml"/>
  <Override PartName="/ppt/charts/chart9.xml" ContentType="application/vnd.openxmlformats-officedocument.drawingml.chart+xml"/>
  <Override PartName="/ppt/notesSlides/notesSlide10.xml" ContentType="application/vnd.openxmlformats-officedocument.presentationml.notesSlide+xml"/>
  <Override PartName="/ppt/charts/chart10.xml" ContentType="application/vnd.openxmlformats-officedocument.drawingml.chart+xml"/>
  <Override PartName="/ppt/drawings/drawing3.xml" ContentType="application/vnd.openxmlformats-officedocument.drawingml.chartshapes+xml"/>
  <Override PartName="/ppt/notesSlides/notesSlide11.xml" ContentType="application/vnd.openxmlformats-officedocument.presentationml.notesSlide+xml"/>
  <Override PartName="/ppt/charts/chart11.xml" ContentType="application/vnd.openxmlformats-officedocument.drawingml.chart+xml"/>
  <Override PartName="/ppt/notesSlides/notesSlide12.xml" ContentType="application/vnd.openxmlformats-officedocument.presentationml.notesSlide+xml"/>
  <Override PartName="/ppt/charts/chart12.xml" ContentType="application/vnd.openxmlformats-officedocument.drawingml.char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5"/>
  </p:sldMasterIdLst>
  <p:notesMasterIdLst>
    <p:notesMasterId r:id="rId19"/>
  </p:notesMasterIdLst>
  <p:sldIdLst>
    <p:sldId id="256" r:id="rId6"/>
    <p:sldId id="257" r:id="rId7"/>
    <p:sldId id="258" r:id="rId8"/>
    <p:sldId id="436" r:id="rId9"/>
    <p:sldId id="446" r:id="rId10"/>
    <p:sldId id="261" r:id="rId11"/>
    <p:sldId id="441" r:id="rId12"/>
    <p:sldId id="437" r:id="rId13"/>
    <p:sldId id="439" r:id="rId14"/>
    <p:sldId id="447" r:id="rId15"/>
    <p:sldId id="444" r:id="rId16"/>
    <p:sldId id="448" r:id="rId17"/>
    <p:sldId id="440"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33"/>
    <a:srgbClr val="FFFF00"/>
    <a:srgbClr val="00FFFF"/>
    <a:srgbClr val="00FF00"/>
    <a:srgbClr val="006600"/>
    <a:srgbClr val="00CC99"/>
    <a:srgbClr val="33CC33"/>
    <a:srgbClr val="008000"/>
    <a:srgbClr val="009999"/>
    <a:srgbClr val="33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187" autoAdjust="0"/>
    <p:restoredTop sz="93407" autoAdjust="0"/>
  </p:normalViewPr>
  <p:slideViewPr>
    <p:cSldViewPr>
      <p:cViewPr varScale="1">
        <p:scale>
          <a:sx n="97" d="100"/>
          <a:sy n="97" d="100"/>
        </p:scale>
        <p:origin x="1314" y="78"/>
      </p:cViewPr>
      <p:guideLst>
        <p:guide orient="horz" pos="2160"/>
        <p:guide pos="2880"/>
      </p:guideLst>
    </p:cSldViewPr>
  </p:slideViewPr>
  <p:notesTextViewPr>
    <p:cViewPr>
      <p:scale>
        <a:sx n="100" d="100"/>
        <a:sy n="100" d="100"/>
      </p:scale>
      <p:origin x="0" y="0"/>
    </p:cViewPr>
  </p:notesTextViewPr>
  <p:sorterViewPr>
    <p:cViewPr>
      <p:scale>
        <a:sx n="80" d="100"/>
        <a:sy n="80" d="100"/>
      </p:scale>
      <p:origin x="0" y="1554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notesMaster" Target="notesMasters/notesMaster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10.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package" Target="../embeddings/Microsoft_Excel_Worksheet10.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7.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7.xlsx"/></Relationships>
</file>

<file path=ppt/charts/_rels/chart8.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Excel_Worksheet8.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Sheet1!$B$1</c:f>
              <c:strCache>
                <c:ptCount val="1"/>
                <c:pt idx="0">
                  <c:v>Single Lung</c:v>
                </c:pt>
              </c:strCache>
            </c:strRef>
          </c:tx>
          <c:spPr>
            <a:gradFill flip="none" rotWithShape="1">
              <a:gsLst>
                <a:gs pos="0">
                  <a:srgbClr val="208C03"/>
                </a:gs>
                <a:gs pos="50000">
                  <a:srgbClr val="20F703"/>
                </a:gs>
                <a:gs pos="100000">
                  <a:srgbClr val="208C03"/>
                </a:gs>
              </a:gsLst>
              <a:lin ang="10800000" scaled="1"/>
              <a:tileRect/>
            </a:gradFill>
          </c:spPr>
          <c:invertIfNegative val="0"/>
          <c:cat>
            <c:numRef>
              <c:f>Sheet1!$A$2:$A$30</c:f>
              <c:numCache>
                <c:formatCode>General</c:formatCode>
                <c:ptCount val="29"/>
                <c:pt idx="0">
                  <c:v>1985</c:v>
                </c:pt>
                <c:pt idx="1">
                  <c:v>1986</c:v>
                </c:pt>
                <c:pt idx="2">
                  <c:v>1987</c:v>
                </c:pt>
                <c:pt idx="3">
                  <c:v>1988</c:v>
                </c:pt>
                <c:pt idx="4">
                  <c:v>1989</c:v>
                </c:pt>
                <c:pt idx="5">
                  <c:v>1990</c:v>
                </c:pt>
                <c:pt idx="6">
                  <c:v>1991</c:v>
                </c:pt>
                <c:pt idx="7">
                  <c:v>1992</c:v>
                </c:pt>
                <c:pt idx="8">
                  <c:v>1993</c:v>
                </c:pt>
                <c:pt idx="9">
                  <c:v>1994</c:v>
                </c:pt>
                <c:pt idx="10">
                  <c:v>1995</c:v>
                </c:pt>
                <c:pt idx="11">
                  <c:v>1996</c:v>
                </c:pt>
                <c:pt idx="12">
                  <c:v>1997</c:v>
                </c:pt>
                <c:pt idx="13">
                  <c:v>1998</c:v>
                </c:pt>
                <c:pt idx="14">
                  <c:v>1999</c:v>
                </c:pt>
                <c:pt idx="15">
                  <c:v>2000</c:v>
                </c:pt>
                <c:pt idx="16">
                  <c:v>2001</c:v>
                </c:pt>
                <c:pt idx="17">
                  <c:v>2002</c:v>
                </c:pt>
                <c:pt idx="18">
                  <c:v>2003</c:v>
                </c:pt>
                <c:pt idx="19">
                  <c:v>2004</c:v>
                </c:pt>
                <c:pt idx="20">
                  <c:v>2005</c:v>
                </c:pt>
                <c:pt idx="21">
                  <c:v>2006</c:v>
                </c:pt>
                <c:pt idx="22">
                  <c:v>2007</c:v>
                </c:pt>
                <c:pt idx="23">
                  <c:v>2008</c:v>
                </c:pt>
                <c:pt idx="24">
                  <c:v>2009</c:v>
                </c:pt>
                <c:pt idx="25">
                  <c:v>2010</c:v>
                </c:pt>
                <c:pt idx="26">
                  <c:v>2011</c:v>
                </c:pt>
                <c:pt idx="27">
                  <c:v>2012</c:v>
                </c:pt>
                <c:pt idx="28">
                  <c:v>2013</c:v>
                </c:pt>
              </c:numCache>
            </c:numRef>
          </c:cat>
          <c:val>
            <c:numRef>
              <c:f>Sheet1!$B$2:$B$30</c:f>
              <c:numCache>
                <c:formatCode>General</c:formatCode>
                <c:ptCount val="29"/>
                <c:pt idx="0">
                  <c:v>4</c:v>
                </c:pt>
                <c:pt idx="1">
                  <c:v>3</c:v>
                </c:pt>
                <c:pt idx="2">
                  <c:v>23</c:v>
                </c:pt>
                <c:pt idx="3">
                  <c:v>34</c:v>
                </c:pt>
                <c:pt idx="4">
                  <c:v>109</c:v>
                </c:pt>
                <c:pt idx="5">
                  <c:v>239</c:v>
                </c:pt>
                <c:pt idx="6">
                  <c:v>431</c:v>
                </c:pt>
                <c:pt idx="7">
                  <c:v>558</c:v>
                </c:pt>
                <c:pt idx="8">
                  <c:v>644</c:v>
                </c:pt>
                <c:pt idx="9">
                  <c:v>673</c:v>
                </c:pt>
                <c:pt idx="10">
                  <c:v>715</c:v>
                </c:pt>
                <c:pt idx="11">
                  <c:v>696</c:v>
                </c:pt>
                <c:pt idx="12">
                  <c:v>750</c:v>
                </c:pt>
                <c:pt idx="13">
                  <c:v>775</c:v>
                </c:pt>
                <c:pt idx="14">
                  <c:v>814</c:v>
                </c:pt>
                <c:pt idx="15">
                  <c:v>819</c:v>
                </c:pt>
                <c:pt idx="16">
                  <c:v>873</c:v>
                </c:pt>
                <c:pt idx="17">
                  <c:v>860</c:v>
                </c:pt>
                <c:pt idx="18">
                  <c:v>785</c:v>
                </c:pt>
                <c:pt idx="19">
                  <c:v>816</c:v>
                </c:pt>
                <c:pt idx="20">
                  <c:v>925</c:v>
                </c:pt>
                <c:pt idx="21">
                  <c:v>921</c:v>
                </c:pt>
                <c:pt idx="22">
                  <c:v>910</c:v>
                </c:pt>
                <c:pt idx="23">
                  <c:v>888</c:v>
                </c:pt>
                <c:pt idx="24">
                  <c:v>941</c:v>
                </c:pt>
                <c:pt idx="25">
                  <c:v>930</c:v>
                </c:pt>
                <c:pt idx="26">
                  <c:v>1001</c:v>
                </c:pt>
                <c:pt idx="27">
                  <c:v>941</c:v>
                </c:pt>
                <c:pt idx="28">
                  <c:v>978</c:v>
                </c:pt>
              </c:numCache>
            </c:numRef>
          </c:val>
        </c:ser>
        <c:ser>
          <c:idx val="1"/>
          <c:order val="1"/>
          <c:tx>
            <c:strRef>
              <c:f>Sheet1!$C$1</c:f>
              <c:strCache>
                <c:ptCount val="1"/>
                <c:pt idx="0">
                  <c:v>Bilateral/Double Lung</c:v>
                </c:pt>
              </c:strCache>
            </c:strRef>
          </c:tx>
          <c:spPr>
            <a:gradFill flip="none" rotWithShape="1">
              <a:gsLst>
                <a:gs pos="0">
                  <a:srgbClr val="7030A0"/>
                </a:gs>
                <a:gs pos="50000">
                  <a:srgbClr val="CC66FF"/>
                </a:gs>
                <a:gs pos="100000">
                  <a:srgbClr val="7030A0"/>
                </a:gs>
              </a:gsLst>
              <a:lin ang="10800000" scaled="1"/>
              <a:tileRect/>
            </a:gradFill>
          </c:spPr>
          <c:invertIfNegative val="0"/>
          <c:cat>
            <c:numRef>
              <c:f>Sheet1!$A$2:$A$30</c:f>
              <c:numCache>
                <c:formatCode>General</c:formatCode>
                <c:ptCount val="29"/>
                <c:pt idx="0">
                  <c:v>1985</c:v>
                </c:pt>
                <c:pt idx="1">
                  <c:v>1986</c:v>
                </c:pt>
                <c:pt idx="2">
                  <c:v>1987</c:v>
                </c:pt>
                <c:pt idx="3">
                  <c:v>1988</c:v>
                </c:pt>
                <c:pt idx="4">
                  <c:v>1989</c:v>
                </c:pt>
                <c:pt idx="5">
                  <c:v>1990</c:v>
                </c:pt>
                <c:pt idx="6">
                  <c:v>1991</c:v>
                </c:pt>
                <c:pt idx="7">
                  <c:v>1992</c:v>
                </c:pt>
                <c:pt idx="8">
                  <c:v>1993</c:v>
                </c:pt>
                <c:pt idx="9">
                  <c:v>1994</c:v>
                </c:pt>
                <c:pt idx="10">
                  <c:v>1995</c:v>
                </c:pt>
                <c:pt idx="11">
                  <c:v>1996</c:v>
                </c:pt>
                <c:pt idx="12">
                  <c:v>1997</c:v>
                </c:pt>
                <c:pt idx="13">
                  <c:v>1998</c:v>
                </c:pt>
                <c:pt idx="14">
                  <c:v>1999</c:v>
                </c:pt>
                <c:pt idx="15">
                  <c:v>2000</c:v>
                </c:pt>
                <c:pt idx="16">
                  <c:v>2001</c:v>
                </c:pt>
                <c:pt idx="17">
                  <c:v>2002</c:v>
                </c:pt>
                <c:pt idx="18">
                  <c:v>2003</c:v>
                </c:pt>
                <c:pt idx="19">
                  <c:v>2004</c:v>
                </c:pt>
                <c:pt idx="20">
                  <c:v>2005</c:v>
                </c:pt>
                <c:pt idx="21">
                  <c:v>2006</c:v>
                </c:pt>
                <c:pt idx="22">
                  <c:v>2007</c:v>
                </c:pt>
                <c:pt idx="23">
                  <c:v>2008</c:v>
                </c:pt>
                <c:pt idx="24">
                  <c:v>2009</c:v>
                </c:pt>
                <c:pt idx="25">
                  <c:v>2010</c:v>
                </c:pt>
                <c:pt idx="26">
                  <c:v>2011</c:v>
                </c:pt>
                <c:pt idx="27">
                  <c:v>2012</c:v>
                </c:pt>
                <c:pt idx="28">
                  <c:v>2013</c:v>
                </c:pt>
              </c:numCache>
            </c:numRef>
          </c:cat>
          <c:val>
            <c:numRef>
              <c:f>Sheet1!$C$2:$C$30</c:f>
              <c:numCache>
                <c:formatCode>General</c:formatCode>
                <c:ptCount val="29"/>
                <c:pt idx="0">
                  <c:v>1</c:v>
                </c:pt>
                <c:pt idx="1">
                  <c:v>4</c:v>
                </c:pt>
                <c:pt idx="2">
                  <c:v>12</c:v>
                </c:pt>
                <c:pt idx="3">
                  <c:v>40</c:v>
                </c:pt>
                <c:pt idx="4">
                  <c:v>58</c:v>
                </c:pt>
                <c:pt idx="5">
                  <c:v>168</c:v>
                </c:pt>
                <c:pt idx="6">
                  <c:v>277</c:v>
                </c:pt>
                <c:pt idx="7">
                  <c:v>363</c:v>
                </c:pt>
                <c:pt idx="8">
                  <c:v>460</c:v>
                </c:pt>
                <c:pt idx="9">
                  <c:v>540</c:v>
                </c:pt>
                <c:pt idx="10">
                  <c:v>676</c:v>
                </c:pt>
                <c:pt idx="11">
                  <c:v>688</c:v>
                </c:pt>
                <c:pt idx="12">
                  <c:v>762</c:v>
                </c:pt>
                <c:pt idx="13">
                  <c:v>768</c:v>
                </c:pt>
                <c:pt idx="14">
                  <c:v>741</c:v>
                </c:pt>
                <c:pt idx="15">
                  <c:v>884</c:v>
                </c:pt>
                <c:pt idx="16">
                  <c:v>910</c:v>
                </c:pt>
                <c:pt idx="17">
                  <c:v>1115</c:v>
                </c:pt>
                <c:pt idx="18">
                  <c:v>1228</c:v>
                </c:pt>
                <c:pt idx="19">
                  <c:v>1402</c:v>
                </c:pt>
                <c:pt idx="20">
                  <c:v>1653</c:v>
                </c:pt>
                <c:pt idx="21">
                  <c:v>1881</c:v>
                </c:pt>
                <c:pt idx="22">
                  <c:v>2036</c:v>
                </c:pt>
                <c:pt idx="23">
                  <c:v>2127</c:v>
                </c:pt>
                <c:pt idx="24">
                  <c:v>2365</c:v>
                </c:pt>
                <c:pt idx="25">
                  <c:v>2646</c:v>
                </c:pt>
                <c:pt idx="26">
                  <c:v>2850</c:v>
                </c:pt>
                <c:pt idx="27">
                  <c:v>2905</c:v>
                </c:pt>
                <c:pt idx="28">
                  <c:v>3133</c:v>
                </c:pt>
              </c:numCache>
            </c:numRef>
          </c:val>
        </c:ser>
        <c:ser>
          <c:idx val="2"/>
          <c:order val="2"/>
          <c:tx>
            <c:strRef>
              <c:f>Sheet1!$D$1</c:f>
              <c:strCache>
                <c:ptCount val="1"/>
                <c:pt idx="0">
                  <c:v>Total</c:v>
                </c:pt>
              </c:strCache>
            </c:strRef>
          </c:tx>
          <c:spPr>
            <a:noFill/>
          </c:spPr>
          <c:invertIfNegative val="0"/>
          <c:dLbls>
            <c:dLbl>
              <c:idx val="10"/>
              <c:layout>
                <c:manualLayout>
                  <c:x val="2.9498525073745892E-3"/>
                  <c:y val="0.11084380899755951"/>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13"/>
              <c:layout>
                <c:manualLayout>
                  <c:x val="-1.4749262536873156E-3"/>
                  <c:y val="0.12329557489524544"/>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26"/>
              <c:layout>
                <c:manualLayout>
                  <c:x val="-4.2477876106194693E-3"/>
                  <c:y val="0.12166597596353085"/>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27"/>
              <c:layout>
                <c:manualLayout>
                  <c:x val="1.9744268692076126E-3"/>
                  <c:y val="0.12259773449371457"/>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numFmt formatCode="General" sourceLinked="0"/>
            <c:spPr>
              <a:noFill/>
              <a:ln>
                <a:noFill/>
              </a:ln>
              <a:effectLst/>
            </c:spPr>
            <c:txPr>
              <a:bodyPr/>
              <a:lstStyle/>
              <a:p>
                <a:pPr>
                  <a:defRPr sz="1000" b="1">
                    <a:solidFill>
                      <a:srgbClr val="FFFF00"/>
                    </a:solidFill>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numRef>
              <c:f>Sheet1!$A$2:$A$30</c:f>
              <c:numCache>
                <c:formatCode>General</c:formatCode>
                <c:ptCount val="29"/>
                <c:pt idx="0">
                  <c:v>1985</c:v>
                </c:pt>
                <c:pt idx="1">
                  <c:v>1986</c:v>
                </c:pt>
                <c:pt idx="2">
                  <c:v>1987</c:v>
                </c:pt>
                <c:pt idx="3">
                  <c:v>1988</c:v>
                </c:pt>
                <c:pt idx="4">
                  <c:v>1989</c:v>
                </c:pt>
                <c:pt idx="5">
                  <c:v>1990</c:v>
                </c:pt>
                <c:pt idx="6">
                  <c:v>1991</c:v>
                </c:pt>
                <c:pt idx="7">
                  <c:v>1992</c:v>
                </c:pt>
                <c:pt idx="8">
                  <c:v>1993</c:v>
                </c:pt>
                <c:pt idx="9">
                  <c:v>1994</c:v>
                </c:pt>
                <c:pt idx="10">
                  <c:v>1995</c:v>
                </c:pt>
                <c:pt idx="11">
                  <c:v>1996</c:v>
                </c:pt>
                <c:pt idx="12">
                  <c:v>1997</c:v>
                </c:pt>
                <c:pt idx="13">
                  <c:v>1998</c:v>
                </c:pt>
                <c:pt idx="14">
                  <c:v>1999</c:v>
                </c:pt>
                <c:pt idx="15">
                  <c:v>2000</c:v>
                </c:pt>
                <c:pt idx="16">
                  <c:v>2001</c:v>
                </c:pt>
                <c:pt idx="17">
                  <c:v>2002</c:v>
                </c:pt>
                <c:pt idx="18">
                  <c:v>2003</c:v>
                </c:pt>
                <c:pt idx="19">
                  <c:v>2004</c:v>
                </c:pt>
                <c:pt idx="20">
                  <c:v>2005</c:v>
                </c:pt>
                <c:pt idx="21">
                  <c:v>2006</c:v>
                </c:pt>
                <c:pt idx="22">
                  <c:v>2007</c:v>
                </c:pt>
                <c:pt idx="23">
                  <c:v>2008</c:v>
                </c:pt>
                <c:pt idx="24">
                  <c:v>2009</c:v>
                </c:pt>
                <c:pt idx="25">
                  <c:v>2010</c:v>
                </c:pt>
                <c:pt idx="26">
                  <c:v>2011</c:v>
                </c:pt>
                <c:pt idx="27">
                  <c:v>2012</c:v>
                </c:pt>
                <c:pt idx="28">
                  <c:v>2013</c:v>
                </c:pt>
              </c:numCache>
            </c:numRef>
          </c:cat>
          <c:val>
            <c:numRef>
              <c:f>Sheet1!$D$2:$D$30</c:f>
              <c:numCache>
                <c:formatCode>General</c:formatCode>
                <c:ptCount val="29"/>
                <c:pt idx="0">
                  <c:v>5</c:v>
                </c:pt>
                <c:pt idx="1">
                  <c:v>7</c:v>
                </c:pt>
                <c:pt idx="2">
                  <c:v>35</c:v>
                </c:pt>
                <c:pt idx="3">
                  <c:v>74</c:v>
                </c:pt>
                <c:pt idx="4">
                  <c:v>167</c:v>
                </c:pt>
                <c:pt idx="5">
                  <c:v>407</c:v>
                </c:pt>
                <c:pt idx="6">
                  <c:v>708</c:v>
                </c:pt>
                <c:pt idx="7">
                  <c:v>921</c:v>
                </c:pt>
                <c:pt idx="8">
                  <c:v>1104</c:v>
                </c:pt>
                <c:pt idx="9">
                  <c:v>1213</c:v>
                </c:pt>
                <c:pt idx="10">
                  <c:v>1391</c:v>
                </c:pt>
                <c:pt idx="11">
                  <c:v>1384</c:v>
                </c:pt>
                <c:pt idx="12">
                  <c:v>1512</c:v>
                </c:pt>
                <c:pt idx="13">
                  <c:v>1543</c:v>
                </c:pt>
                <c:pt idx="14">
                  <c:v>1555</c:v>
                </c:pt>
                <c:pt idx="15">
                  <c:v>1703</c:v>
                </c:pt>
                <c:pt idx="16">
                  <c:v>1783</c:v>
                </c:pt>
                <c:pt idx="17">
                  <c:v>1975</c:v>
                </c:pt>
                <c:pt idx="18">
                  <c:v>2013</c:v>
                </c:pt>
                <c:pt idx="19">
                  <c:v>2218</c:v>
                </c:pt>
                <c:pt idx="20">
                  <c:v>2578</c:v>
                </c:pt>
                <c:pt idx="21">
                  <c:v>2802</c:v>
                </c:pt>
                <c:pt idx="22">
                  <c:v>2946</c:v>
                </c:pt>
                <c:pt idx="23">
                  <c:v>3015</c:v>
                </c:pt>
                <c:pt idx="24">
                  <c:v>3306</c:v>
                </c:pt>
                <c:pt idx="25">
                  <c:v>3576</c:v>
                </c:pt>
                <c:pt idx="26">
                  <c:v>3851</c:v>
                </c:pt>
                <c:pt idx="27">
                  <c:v>3846</c:v>
                </c:pt>
                <c:pt idx="28">
                  <c:v>4111</c:v>
                </c:pt>
              </c:numCache>
            </c:numRef>
          </c:val>
        </c:ser>
        <c:dLbls>
          <c:showLegendKey val="0"/>
          <c:showVal val="0"/>
          <c:showCatName val="0"/>
          <c:showSerName val="0"/>
          <c:showPercent val="0"/>
          <c:showBubbleSize val="0"/>
        </c:dLbls>
        <c:gapWidth val="35"/>
        <c:overlap val="100"/>
        <c:axId val="882067712"/>
        <c:axId val="882081040"/>
      </c:barChart>
      <c:catAx>
        <c:axId val="882067712"/>
        <c:scaling>
          <c:orientation val="minMax"/>
        </c:scaling>
        <c:delete val="0"/>
        <c:axPos val="b"/>
        <c:numFmt formatCode="General" sourceLinked="1"/>
        <c:majorTickMark val="out"/>
        <c:minorTickMark val="none"/>
        <c:tickLblPos val="nextTo"/>
        <c:txPr>
          <a:bodyPr rot="-2700000"/>
          <a:lstStyle/>
          <a:p>
            <a:pPr>
              <a:defRPr sz="1500" b="1"/>
            </a:pPr>
            <a:endParaRPr lang="en-US"/>
          </a:p>
        </c:txPr>
        <c:crossAx val="882081040"/>
        <c:crosses val="autoZero"/>
        <c:auto val="1"/>
        <c:lblAlgn val="ctr"/>
        <c:lblOffset val="100"/>
        <c:tickLblSkip val="1"/>
        <c:noMultiLvlLbl val="0"/>
      </c:catAx>
      <c:valAx>
        <c:axId val="882081040"/>
        <c:scaling>
          <c:orientation val="minMax"/>
          <c:max val="4500"/>
        </c:scaling>
        <c:delete val="0"/>
        <c:axPos val="l"/>
        <c:majorGridlines>
          <c:spPr>
            <a:ln>
              <a:prstDash val="sysDash"/>
            </a:ln>
          </c:spPr>
        </c:majorGridlines>
        <c:title>
          <c:tx>
            <c:rich>
              <a:bodyPr rot="-5400000" vert="horz"/>
              <a:lstStyle/>
              <a:p>
                <a:pPr>
                  <a:defRPr sz="1700"/>
                </a:pPr>
                <a:r>
                  <a:rPr lang="en-US" sz="1700" dirty="0" smtClean="0"/>
                  <a:t>Number of Transplants</a:t>
                </a:r>
                <a:endParaRPr lang="en-US" sz="1700" dirty="0"/>
              </a:p>
            </c:rich>
          </c:tx>
          <c:layout>
            <c:manualLayout>
              <c:xMode val="edge"/>
              <c:yMode val="edge"/>
              <c:x val="1.4492753623188406E-3"/>
              <c:y val="0.15970990468296725"/>
            </c:manualLayout>
          </c:layout>
          <c:overlay val="0"/>
        </c:title>
        <c:numFmt formatCode="General" sourceLinked="0"/>
        <c:majorTickMark val="out"/>
        <c:minorTickMark val="none"/>
        <c:tickLblPos val="nextTo"/>
        <c:txPr>
          <a:bodyPr/>
          <a:lstStyle/>
          <a:p>
            <a:pPr>
              <a:defRPr sz="1500" b="1"/>
            </a:pPr>
            <a:endParaRPr lang="en-US"/>
          </a:p>
        </c:txPr>
        <c:crossAx val="882067712"/>
        <c:crosses val="autoZero"/>
        <c:crossBetween val="between"/>
        <c:majorUnit val="500"/>
      </c:valAx>
      <c:spPr>
        <a:solidFill>
          <a:schemeClr val="bg2"/>
        </a:solidFill>
        <a:ln>
          <a:solidFill>
            <a:schemeClr val="tx1"/>
          </a:solidFill>
        </a:ln>
      </c:spPr>
    </c:plotArea>
    <c:legend>
      <c:legendPos val="l"/>
      <c:legendEntry>
        <c:idx val="0"/>
        <c:delete val="1"/>
      </c:legendEntry>
      <c:layout>
        <c:manualLayout>
          <c:xMode val="edge"/>
          <c:yMode val="edge"/>
          <c:x val="0.13274336283185842"/>
          <c:y val="7.0441819772528433E-2"/>
          <c:w val="0.26414303300583003"/>
          <c:h val="0.19817792512778018"/>
        </c:manualLayout>
      </c:layout>
      <c:overlay val="1"/>
      <c:spPr>
        <a:solidFill>
          <a:schemeClr val="bg2"/>
        </a:solidFill>
        <a:ln>
          <a:solidFill>
            <a:schemeClr val="tx1"/>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6799269656510326E-2"/>
          <c:y val="4.7031369062738131E-2"/>
          <c:w val="0.88204654727893528"/>
          <c:h val="0.82181779696892732"/>
        </c:manualLayout>
      </c:layout>
      <c:scatterChart>
        <c:scatterStyle val="lineMarker"/>
        <c:varyColors val="0"/>
        <c:ser>
          <c:idx val="0"/>
          <c:order val="0"/>
          <c:tx>
            <c:strRef>
              <c:f>Sheet1!$B$1</c:f>
              <c:strCache>
                <c:ptCount val="1"/>
                <c:pt idx="0">
                  <c:v> Adult (N=35,135)</c:v>
                </c:pt>
              </c:strCache>
            </c:strRef>
          </c:tx>
          <c:spPr>
            <a:ln w="41275">
              <a:solidFill>
                <a:srgbClr val="00FF00"/>
              </a:solidFill>
            </a:ln>
          </c:spPr>
          <c:marker>
            <c:symbol val="none"/>
          </c:marker>
          <c:xVal>
            <c:numRef>
              <c:f>Sheet1!$A$2:$A$33</c:f>
              <c:numCache>
                <c:formatCode>General</c:formatCode>
                <c:ptCount val="32"/>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numCache>
            </c:numRef>
          </c:xVal>
          <c:yVal>
            <c:numRef>
              <c:f>Sheet1!$B$2:$B$33</c:f>
              <c:numCache>
                <c:formatCode>General</c:formatCode>
                <c:ptCount val="32"/>
                <c:pt idx="0">
                  <c:v>100</c:v>
                </c:pt>
                <c:pt idx="1">
                  <c:v>100</c:v>
                </c:pt>
                <c:pt idx="2">
                  <c:v>100</c:v>
                </c:pt>
                <c:pt idx="3">
                  <c:v>100</c:v>
                </c:pt>
                <c:pt idx="4">
                  <c:v>100</c:v>
                </c:pt>
                <c:pt idx="5">
                  <c:v>100</c:v>
                </c:pt>
                <c:pt idx="6">
                  <c:v>100</c:v>
                </c:pt>
                <c:pt idx="7">
                  <c:v>100</c:v>
                </c:pt>
                <c:pt idx="8">
                  <c:v>100</c:v>
                </c:pt>
                <c:pt idx="9">
                  <c:v>100</c:v>
                </c:pt>
                <c:pt idx="10">
                  <c:v>100</c:v>
                </c:pt>
                <c:pt idx="11">
                  <c:v>100</c:v>
                </c:pt>
                <c:pt idx="12">
                  <c:v>100</c:v>
                </c:pt>
                <c:pt idx="13">
                  <c:v>89.644000000000005</c:v>
                </c:pt>
                <c:pt idx="14">
                  <c:v>80.902000000000001</c:v>
                </c:pt>
                <c:pt idx="15">
                  <c:v>73.42</c:v>
                </c:pt>
                <c:pt idx="16">
                  <c:v>66.688999999999993</c:v>
                </c:pt>
                <c:pt idx="17">
                  <c:v>60.415999999999997</c:v>
                </c:pt>
                <c:pt idx="18">
                  <c:v>54.633000000000003</c:v>
                </c:pt>
                <c:pt idx="19">
                  <c:v>48.93</c:v>
                </c:pt>
                <c:pt idx="20">
                  <c:v>44.008000000000003</c:v>
                </c:pt>
                <c:pt idx="21">
                  <c:v>39.055999999999997</c:v>
                </c:pt>
                <c:pt idx="22">
                  <c:v>34.482999999999997</c:v>
                </c:pt>
                <c:pt idx="23">
                  <c:v>30.896000000000001</c:v>
                </c:pt>
                <c:pt idx="24">
                  <c:v>27.393999999999998</c:v>
                </c:pt>
                <c:pt idx="25">
                  <c:v>24.382000000000001</c:v>
                </c:pt>
                <c:pt idx="26">
                  <c:v>21.734000000000002</c:v>
                </c:pt>
                <c:pt idx="27">
                  <c:v>19.132000000000001</c:v>
                </c:pt>
                <c:pt idx="28">
                  <c:v>16.974</c:v>
                </c:pt>
                <c:pt idx="29">
                  <c:v>14.936999999999999</c:v>
                </c:pt>
                <c:pt idx="30">
                  <c:v>13.673999999999999</c:v>
                </c:pt>
                <c:pt idx="31">
                  <c:v>12.173</c:v>
                </c:pt>
              </c:numCache>
            </c:numRef>
          </c:yVal>
          <c:smooth val="0"/>
        </c:ser>
        <c:ser>
          <c:idx val="1"/>
          <c:order val="1"/>
          <c:tx>
            <c:strRef>
              <c:f>Sheet1!$C$1</c:f>
              <c:strCache>
                <c:ptCount val="1"/>
                <c:pt idx="0">
                  <c:v>LCL (Adult)</c:v>
                </c:pt>
              </c:strCache>
            </c:strRef>
          </c:tx>
          <c:spPr>
            <a:ln w="41275">
              <a:solidFill>
                <a:srgbClr val="00FF00"/>
              </a:solidFill>
              <a:prstDash val="sysDash"/>
            </a:ln>
          </c:spPr>
          <c:marker>
            <c:symbol val="none"/>
          </c:marker>
          <c:xVal>
            <c:numRef>
              <c:f>Sheet1!$A$2:$A$33</c:f>
              <c:numCache>
                <c:formatCode>General</c:formatCode>
                <c:ptCount val="32"/>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numCache>
            </c:numRef>
          </c:xVal>
          <c:yVal>
            <c:numRef>
              <c:f>Sheet1!$C$2:$C$33</c:f>
              <c:numCache>
                <c:formatCode>General</c:formatCode>
                <c:ptCount val="32"/>
                <c:pt idx="0">
                  <c:v>100</c:v>
                </c:pt>
                <c:pt idx="1">
                  <c:v>100</c:v>
                </c:pt>
                <c:pt idx="2">
                  <c:v>100</c:v>
                </c:pt>
                <c:pt idx="3">
                  <c:v>100</c:v>
                </c:pt>
                <c:pt idx="4">
                  <c:v>100</c:v>
                </c:pt>
                <c:pt idx="5">
                  <c:v>100</c:v>
                </c:pt>
                <c:pt idx="6">
                  <c:v>100</c:v>
                </c:pt>
                <c:pt idx="7">
                  <c:v>100</c:v>
                </c:pt>
                <c:pt idx="8">
                  <c:v>100</c:v>
                </c:pt>
                <c:pt idx="9">
                  <c:v>100</c:v>
                </c:pt>
                <c:pt idx="10">
                  <c:v>100</c:v>
                </c:pt>
                <c:pt idx="11">
                  <c:v>100</c:v>
                </c:pt>
                <c:pt idx="12">
                  <c:v>100</c:v>
                </c:pt>
                <c:pt idx="13">
                  <c:v>89.313999999999993</c:v>
                </c:pt>
                <c:pt idx="14">
                  <c:v>80.463999999999999</c:v>
                </c:pt>
                <c:pt idx="15">
                  <c:v>72.912999999999997</c:v>
                </c:pt>
                <c:pt idx="16">
                  <c:v>66.13</c:v>
                </c:pt>
                <c:pt idx="17">
                  <c:v>59.813000000000002</c:v>
                </c:pt>
                <c:pt idx="18">
                  <c:v>53.994</c:v>
                </c:pt>
                <c:pt idx="19">
                  <c:v>48.258000000000003</c:v>
                </c:pt>
                <c:pt idx="20">
                  <c:v>43.31</c:v>
                </c:pt>
                <c:pt idx="21">
                  <c:v>38.331000000000003</c:v>
                </c:pt>
                <c:pt idx="22">
                  <c:v>33.734999999999999</c:v>
                </c:pt>
                <c:pt idx="23">
                  <c:v>30.13</c:v>
                </c:pt>
                <c:pt idx="24">
                  <c:v>26.606000000000002</c:v>
                </c:pt>
                <c:pt idx="25">
                  <c:v>23.573</c:v>
                </c:pt>
                <c:pt idx="26">
                  <c:v>20.902999999999999</c:v>
                </c:pt>
                <c:pt idx="27">
                  <c:v>18.274000000000001</c:v>
                </c:pt>
                <c:pt idx="28">
                  <c:v>16.087</c:v>
                </c:pt>
                <c:pt idx="29">
                  <c:v>14.013</c:v>
                </c:pt>
                <c:pt idx="30">
                  <c:v>12.708</c:v>
                </c:pt>
                <c:pt idx="31">
                  <c:v>11.129</c:v>
                </c:pt>
              </c:numCache>
            </c:numRef>
          </c:yVal>
          <c:smooth val="0"/>
        </c:ser>
        <c:ser>
          <c:idx val="2"/>
          <c:order val="2"/>
          <c:tx>
            <c:strRef>
              <c:f>Sheet1!$D$1</c:f>
              <c:strCache>
                <c:ptCount val="1"/>
                <c:pt idx="0">
                  <c:v>UCL (Adult)</c:v>
                </c:pt>
              </c:strCache>
            </c:strRef>
          </c:tx>
          <c:spPr>
            <a:ln w="41275">
              <a:solidFill>
                <a:srgbClr val="00FF00"/>
              </a:solidFill>
              <a:prstDash val="sysDash"/>
            </a:ln>
          </c:spPr>
          <c:marker>
            <c:symbol val="none"/>
          </c:marker>
          <c:xVal>
            <c:numRef>
              <c:f>Sheet1!$A$2:$A$33</c:f>
              <c:numCache>
                <c:formatCode>General</c:formatCode>
                <c:ptCount val="32"/>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numCache>
            </c:numRef>
          </c:xVal>
          <c:yVal>
            <c:numRef>
              <c:f>Sheet1!$D$2:$D$33</c:f>
              <c:numCache>
                <c:formatCode>General</c:formatCode>
                <c:ptCount val="32"/>
                <c:pt idx="0">
                  <c:v>100</c:v>
                </c:pt>
                <c:pt idx="1">
                  <c:v>100</c:v>
                </c:pt>
                <c:pt idx="2">
                  <c:v>100</c:v>
                </c:pt>
                <c:pt idx="3">
                  <c:v>100</c:v>
                </c:pt>
                <c:pt idx="4">
                  <c:v>100</c:v>
                </c:pt>
                <c:pt idx="5">
                  <c:v>100</c:v>
                </c:pt>
                <c:pt idx="6">
                  <c:v>100</c:v>
                </c:pt>
                <c:pt idx="7">
                  <c:v>100</c:v>
                </c:pt>
                <c:pt idx="8">
                  <c:v>100</c:v>
                </c:pt>
                <c:pt idx="9">
                  <c:v>100</c:v>
                </c:pt>
                <c:pt idx="10">
                  <c:v>100</c:v>
                </c:pt>
                <c:pt idx="11">
                  <c:v>100</c:v>
                </c:pt>
                <c:pt idx="12">
                  <c:v>100</c:v>
                </c:pt>
                <c:pt idx="13">
                  <c:v>89.974000000000004</c:v>
                </c:pt>
                <c:pt idx="14">
                  <c:v>81.34</c:v>
                </c:pt>
                <c:pt idx="15">
                  <c:v>73.927000000000007</c:v>
                </c:pt>
                <c:pt idx="16">
                  <c:v>67.248999999999995</c:v>
                </c:pt>
                <c:pt idx="17">
                  <c:v>61.018000000000001</c:v>
                </c:pt>
                <c:pt idx="18">
                  <c:v>55.271999999999998</c:v>
                </c:pt>
                <c:pt idx="19">
                  <c:v>49.600999999999999</c:v>
                </c:pt>
                <c:pt idx="20">
                  <c:v>44.706000000000003</c:v>
                </c:pt>
                <c:pt idx="21">
                  <c:v>39.78</c:v>
                </c:pt>
                <c:pt idx="22">
                  <c:v>35.229999999999997</c:v>
                </c:pt>
                <c:pt idx="23">
                  <c:v>31.661999999999999</c:v>
                </c:pt>
                <c:pt idx="24">
                  <c:v>28.181999999999999</c:v>
                </c:pt>
                <c:pt idx="25">
                  <c:v>25.190999999999999</c:v>
                </c:pt>
                <c:pt idx="26">
                  <c:v>22.565000000000001</c:v>
                </c:pt>
                <c:pt idx="27">
                  <c:v>19.989999999999998</c:v>
                </c:pt>
                <c:pt idx="28">
                  <c:v>17.86</c:v>
                </c:pt>
                <c:pt idx="29">
                  <c:v>15.861000000000001</c:v>
                </c:pt>
                <c:pt idx="30">
                  <c:v>14.64</c:v>
                </c:pt>
                <c:pt idx="31">
                  <c:v>13.218</c:v>
                </c:pt>
              </c:numCache>
            </c:numRef>
          </c:yVal>
          <c:smooth val="0"/>
        </c:ser>
        <c:ser>
          <c:idx val="3"/>
          <c:order val="3"/>
          <c:tx>
            <c:strRef>
              <c:f>Sheet1!$E$1</c:f>
              <c:strCache>
                <c:ptCount val="1"/>
                <c:pt idx="0">
                  <c:v> Pediatric (N=1,369)</c:v>
                </c:pt>
              </c:strCache>
            </c:strRef>
          </c:tx>
          <c:spPr>
            <a:ln w="41275">
              <a:solidFill>
                <a:srgbClr val="00FFFF"/>
              </a:solidFill>
            </a:ln>
          </c:spPr>
          <c:marker>
            <c:symbol val="none"/>
          </c:marker>
          <c:xVal>
            <c:numRef>
              <c:f>Sheet1!$A$2:$A$33</c:f>
              <c:numCache>
                <c:formatCode>General</c:formatCode>
                <c:ptCount val="32"/>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numCache>
            </c:numRef>
          </c:xVal>
          <c:yVal>
            <c:numRef>
              <c:f>Sheet1!$E$2:$E$33</c:f>
              <c:numCache>
                <c:formatCode>General</c:formatCode>
                <c:ptCount val="32"/>
                <c:pt idx="0">
                  <c:v>100</c:v>
                </c:pt>
                <c:pt idx="1">
                  <c:v>100</c:v>
                </c:pt>
                <c:pt idx="2">
                  <c:v>100</c:v>
                </c:pt>
                <c:pt idx="3">
                  <c:v>100</c:v>
                </c:pt>
                <c:pt idx="4">
                  <c:v>100</c:v>
                </c:pt>
                <c:pt idx="5">
                  <c:v>100</c:v>
                </c:pt>
                <c:pt idx="6">
                  <c:v>100</c:v>
                </c:pt>
                <c:pt idx="7">
                  <c:v>100</c:v>
                </c:pt>
                <c:pt idx="8">
                  <c:v>100</c:v>
                </c:pt>
                <c:pt idx="9">
                  <c:v>100</c:v>
                </c:pt>
                <c:pt idx="10">
                  <c:v>100</c:v>
                </c:pt>
                <c:pt idx="11">
                  <c:v>100</c:v>
                </c:pt>
                <c:pt idx="12">
                  <c:v>100</c:v>
                </c:pt>
                <c:pt idx="13">
                  <c:v>88.03</c:v>
                </c:pt>
                <c:pt idx="14">
                  <c:v>78.149000000000001</c:v>
                </c:pt>
                <c:pt idx="15">
                  <c:v>71.072999999999993</c:v>
                </c:pt>
                <c:pt idx="16">
                  <c:v>64.497</c:v>
                </c:pt>
                <c:pt idx="17">
                  <c:v>58.514000000000003</c:v>
                </c:pt>
                <c:pt idx="18">
                  <c:v>54.356999999999999</c:v>
                </c:pt>
                <c:pt idx="19">
                  <c:v>51.515999999999998</c:v>
                </c:pt>
                <c:pt idx="20">
                  <c:v>48.518000000000001</c:v>
                </c:pt>
                <c:pt idx="21">
                  <c:v>45.4</c:v>
                </c:pt>
                <c:pt idx="22">
                  <c:v>42.627000000000002</c:v>
                </c:pt>
                <c:pt idx="23">
                  <c:v>40.517000000000003</c:v>
                </c:pt>
                <c:pt idx="24">
                  <c:v>37.000999999999998</c:v>
                </c:pt>
                <c:pt idx="25">
                  <c:v>36.539000000000001</c:v>
                </c:pt>
                <c:pt idx="26">
                  <c:v>33.927</c:v>
                </c:pt>
                <c:pt idx="27">
                  <c:v>33.378999999999998</c:v>
                </c:pt>
                <c:pt idx="28">
                  <c:v>32.012999999999998</c:v>
                </c:pt>
                <c:pt idx="29">
                  <c:v>28.460999999999999</c:v>
                </c:pt>
                <c:pt idx="30">
                  <c:v>27.105</c:v>
                </c:pt>
                <c:pt idx="31">
                  <c:v>27.105</c:v>
                </c:pt>
              </c:numCache>
            </c:numRef>
          </c:yVal>
          <c:smooth val="0"/>
        </c:ser>
        <c:ser>
          <c:idx val="4"/>
          <c:order val="4"/>
          <c:tx>
            <c:strRef>
              <c:f>Sheet1!$F$1</c:f>
              <c:strCache>
                <c:ptCount val="1"/>
                <c:pt idx="0">
                  <c:v>LCL (Pediatric)</c:v>
                </c:pt>
              </c:strCache>
            </c:strRef>
          </c:tx>
          <c:spPr>
            <a:ln w="41275">
              <a:solidFill>
                <a:srgbClr val="00FFFF"/>
              </a:solidFill>
              <a:prstDash val="sysDash"/>
            </a:ln>
          </c:spPr>
          <c:marker>
            <c:symbol val="none"/>
          </c:marker>
          <c:xVal>
            <c:numRef>
              <c:f>Sheet1!$A$2:$A$33</c:f>
              <c:numCache>
                <c:formatCode>General</c:formatCode>
                <c:ptCount val="32"/>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numCache>
            </c:numRef>
          </c:xVal>
          <c:yVal>
            <c:numRef>
              <c:f>Sheet1!$F$2:$F$33</c:f>
              <c:numCache>
                <c:formatCode>General</c:formatCode>
                <c:ptCount val="32"/>
                <c:pt idx="0">
                  <c:v>100</c:v>
                </c:pt>
                <c:pt idx="1">
                  <c:v>100</c:v>
                </c:pt>
                <c:pt idx="2">
                  <c:v>100</c:v>
                </c:pt>
                <c:pt idx="3">
                  <c:v>100</c:v>
                </c:pt>
                <c:pt idx="4">
                  <c:v>100</c:v>
                </c:pt>
                <c:pt idx="5">
                  <c:v>100</c:v>
                </c:pt>
                <c:pt idx="6">
                  <c:v>100</c:v>
                </c:pt>
                <c:pt idx="7">
                  <c:v>100</c:v>
                </c:pt>
                <c:pt idx="8">
                  <c:v>100</c:v>
                </c:pt>
                <c:pt idx="9">
                  <c:v>100</c:v>
                </c:pt>
                <c:pt idx="10">
                  <c:v>100</c:v>
                </c:pt>
                <c:pt idx="11">
                  <c:v>100</c:v>
                </c:pt>
                <c:pt idx="12">
                  <c:v>100</c:v>
                </c:pt>
                <c:pt idx="13">
                  <c:v>86.173000000000002</c:v>
                </c:pt>
                <c:pt idx="14">
                  <c:v>75.759</c:v>
                </c:pt>
                <c:pt idx="15">
                  <c:v>68.394000000000005</c:v>
                </c:pt>
                <c:pt idx="16">
                  <c:v>61.579000000000001</c:v>
                </c:pt>
                <c:pt idx="17">
                  <c:v>55.390999999999998</c:v>
                </c:pt>
                <c:pt idx="18">
                  <c:v>51.082999999999998</c:v>
                </c:pt>
                <c:pt idx="19">
                  <c:v>48.128</c:v>
                </c:pt>
                <c:pt idx="20">
                  <c:v>44.981000000000002</c:v>
                </c:pt>
                <c:pt idx="21">
                  <c:v>41.676000000000002</c:v>
                </c:pt>
                <c:pt idx="22">
                  <c:v>38.716999999999999</c:v>
                </c:pt>
                <c:pt idx="23">
                  <c:v>36.456000000000003</c:v>
                </c:pt>
                <c:pt idx="24">
                  <c:v>32.701999999999998</c:v>
                </c:pt>
                <c:pt idx="25">
                  <c:v>32.198</c:v>
                </c:pt>
                <c:pt idx="26">
                  <c:v>29.318999999999999</c:v>
                </c:pt>
                <c:pt idx="27">
                  <c:v>28.72</c:v>
                </c:pt>
                <c:pt idx="28">
                  <c:v>27.163</c:v>
                </c:pt>
                <c:pt idx="29">
                  <c:v>22.992999999999999</c:v>
                </c:pt>
                <c:pt idx="30">
                  <c:v>21.257999999999999</c:v>
                </c:pt>
                <c:pt idx="31">
                  <c:v>21.257999999999999</c:v>
                </c:pt>
              </c:numCache>
            </c:numRef>
          </c:yVal>
          <c:smooth val="0"/>
        </c:ser>
        <c:ser>
          <c:idx val="5"/>
          <c:order val="5"/>
          <c:tx>
            <c:strRef>
              <c:f>Sheet1!$G$1</c:f>
              <c:strCache>
                <c:ptCount val="1"/>
                <c:pt idx="0">
                  <c:v>UCL (Pediatric)</c:v>
                </c:pt>
              </c:strCache>
            </c:strRef>
          </c:tx>
          <c:spPr>
            <a:ln w="41275">
              <a:solidFill>
                <a:srgbClr val="00FFFF"/>
              </a:solidFill>
              <a:prstDash val="sysDash"/>
            </a:ln>
          </c:spPr>
          <c:marker>
            <c:symbol val="none"/>
          </c:marker>
          <c:xVal>
            <c:numRef>
              <c:f>Sheet1!$A$2:$A$33</c:f>
              <c:numCache>
                <c:formatCode>General</c:formatCode>
                <c:ptCount val="32"/>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numCache>
            </c:numRef>
          </c:xVal>
          <c:yVal>
            <c:numRef>
              <c:f>Sheet1!$G$2:$G$33</c:f>
              <c:numCache>
                <c:formatCode>General</c:formatCode>
                <c:ptCount val="32"/>
                <c:pt idx="0">
                  <c:v>100</c:v>
                </c:pt>
                <c:pt idx="1">
                  <c:v>100</c:v>
                </c:pt>
                <c:pt idx="2">
                  <c:v>100</c:v>
                </c:pt>
                <c:pt idx="3">
                  <c:v>100</c:v>
                </c:pt>
                <c:pt idx="4">
                  <c:v>100</c:v>
                </c:pt>
                <c:pt idx="5">
                  <c:v>100</c:v>
                </c:pt>
                <c:pt idx="6">
                  <c:v>100</c:v>
                </c:pt>
                <c:pt idx="7">
                  <c:v>100</c:v>
                </c:pt>
                <c:pt idx="8">
                  <c:v>100</c:v>
                </c:pt>
                <c:pt idx="9">
                  <c:v>100</c:v>
                </c:pt>
                <c:pt idx="10">
                  <c:v>100</c:v>
                </c:pt>
                <c:pt idx="11">
                  <c:v>100</c:v>
                </c:pt>
                <c:pt idx="12">
                  <c:v>100</c:v>
                </c:pt>
                <c:pt idx="13">
                  <c:v>89.888000000000005</c:v>
                </c:pt>
                <c:pt idx="14">
                  <c:v>80.540000000000006</c:v>
                </c:pt>
                <c:pt idx="15">
                  <c:v>73.753</c:v>
                </c:pt>
                <c:pt idx="16">
                  <c:v>67.415000000000006</c:v>
                </c:pt>
                <c:pt idx="17">
                  <c:v>61.637</c:v>
                </c:pt>
                <c:pt idx="18">
                  <c:v>57.631</c:v>
                </c:pt>
                <c:pt idx="19">
                  <c:v>54.904000000000003</c:v>
                </c:pt>
                <c:pt idx="20">
                  <c:v>52.055</c:v>
                </c:pt>
                <c:pt idx="21">
                  <c:v>49.124000000000002</c:v>
                </c:pt>
                <c:pt idx="22">
                  <c:v>46.536999999999999</c:v>
                </c:pt>
                <c:pt idx="23">
                  <c:v>44.578000000000003</c:v>
                </c:pt>
                <c:pt idx="24">
                  <c:v>41.301000000000002</c:v>
                </c:pt>
                <c:pt idx="25">
                  <c:v>40.878999999999998</c:v>
                </c:pt>
                <c:pt idx="26">
                  <c:v>38.533999999999999</c:v>
                </c:pt>
                <c:pt idx="27">
                  <c:v>38.039000000000001</c:v>
                </c:pt>
                <c:pt idx="28">
                  <c:v>36.863</c:v>
                </c:pt>
                <c:pt idx="29">
                  <c:v>33.927999999999997</c:v>
                </c:pt>
                <c:pt idx="30">
                  <c:v>32.953000000000003</c:v>
                </c:pt>
                <c:pt idx="31">
                  <c:v>32.953000000000003</c:v>
                </c:pt>
              </c:numCache>
            </c:numRef>
          </c:yVal>
          <c:smooth val="0"/>
        </c:ser>
        <c:dLbls>
          <c:showLegendKey val="0"/>
          <c:showVal val="0"/>
          <c:showCatName val="0"/>
          <c:showSerName val="0"/>
          <c:showPercent val="0"/>
          <c:showBubbleSize val="0"/>
        </c:dLbls>
        <c:axId val="612457720"/>
        <c:axId val="612459288"/>
      </c:scatterChart>
      <c:valAx>
        <c:axId val="612457720"/>
        <c:scaling>
          <c:orientation val="minMax"/>
          <c:max val="20"/>
          <c:min val="0"/>
        </c:scaling>
        <c:delete val="0"/>
        <c:axPos val="b"/>
        <c:title>
          <c:tx>
            <c:rich>
              <a:bodyPr/>
              <a:lstStyle/>
              <a:p>
                <a:pPr>
                  <a:defRPr sz="1700"/>
                </a:pPr>
                <a:r>
                  <a:rPr lang="en-US" sz="1700" dirty="0" smtClean="0"/>
                  <a:t>Years</a:t>
                </a:r>
                <a:endParaRPr lang="en-US" sz="1700" dirty="0"/>
              </a:p>
            </c:rich>
          </c:tx>
          <c:layout/>
          <c:overlay val="0"/>
        </c:title>
        <c:numFmt formatCode="#,##0" sourceLinked="0"/>
        <c:majorTickMark val="out"/>
        <c:minorTickMark val="none"/>
        <c:tickLblPos val="nextTo"/>
        <c:txPr>
          <a:bodyPr rot="0"/>
          <a:lstStyle/>
          <a:p>
            <a:pPr>
              <a:defRPr sz="1500" b="1"/>
            </a:pPr>
            <a:endParaRPr lang="en-US"/>
          </a:p>
        </c:txPr>
        <c:crossAx val="612459288"/>
        <c:crosses val="autoZero"/>
        <c:crossBetween val="midCat"/>
        <c:majorUnit val="1"/>
      </c:valAx>
      <c:valAx>
        <c:axId val="612459288"/>
        <c:scaling>
          <c:orientation val="minMax"/>
          <c:max val="100"/>
          <c:min val="0"/>
        </c:scaling>
        <c:delete val="0"/>
        <c:axPos val="l"/>
        <c:majorGridlines>
          <c:spPr>
            <a:ln>
              <a:prstDash val="sysDash"/>
            </a:ln>
          </c:spPr>
        </c:majorGridlines>
        <c:title>
          <c:tx>
            <c:rich>
              <a:bodyPr rot="-5400000" vert="horz"/>
              <a:lstStyle/>
              <a:p>
                <a:pPr>
                  <a:defRPr sz="1700"/>
                </a:pPr>
                <a:r>
                  <a:rPr lang="en-US" sz="1700" b="1" i="0" baseline="0" dirty="0" smtClean="0">
                    <a:solidFill>
                      <a:schemeClr val="tx1"/>
                    </a:solidFill>
                  </a:rPr>
                  <a:t>Survival (%)</a:t>
                </a:r>
                <a:endParaRPr lang="en-US" sz="1700" b="1" i="0" baseline="0" dirty="0">
                  <a:solidFill>
                    <a:schemeClr val="tx1"/>
                  </a:solidFill>
                </a:endParaRPr>
              </a:p>
            </c:rich>
          </c:tx>
          <c:layout/>
          <c:overlay val="0"/>
        </c:title>
        <c:numFmt formatCode="General" sourceLinked="1"/>
        <c:majorTickMark val="out"/>
        <c:minorTickMark val="none"/>
        <c:tickLblPos val="nextTo"/>
        <c:txPr>
          <a:bodyPr/>
          <a:lstStyle/>
          <a:p>
            <a:pPr>
              <a:defRPr sz="1500" b="1"/>
            </a:pPr>
            <a:endParaRPr lang="en-US"/>
          </a:p>
        </c:txPr>
        <c:crossAx val="612457720"/>
        <c:crosses val="autoZero"/>
        <c:crossBetween val="midCat"/>
        <c:majorUnit val="20"/>
      </c:valAx>
      <c:spPr>
        <a:solidFill>
          <a:schemeClr val="bg2"/>
        </a:solidFill>
        <a:ln>
          <a:solidFill>
            <a:schemeClr val="tx1"/>
          </a:solidFill>
        </a:ln>
      </c:spPr>
    </c:plotArea>
    <c:legend>
      <c:legendPos val="r"/>
      <c:legendEntry>
        <c:idx val="1"/>
        <c:delete val="1"/>
      </c:legendEntry>
      <c:legendEntry>
        <c:idx val="2"/>
        <c:delete val="1"/>
      </c:legendEntry>
      <c:legendEntry>
        <c:idx val="4"/>
        <c:delete val="1"/>
      </c:legendEntry>
      <c:legendEntry>
        <c:idx val="5"/>
        <c:delete val="1"/>
      </c:legendEntry>
      <c:layout>
        <c:manualLayout>
          <c:xMode val="edge"/>
          <c:yMode val="edge"/>
          <c:x val="0.69414869336985052"/>
          <c:y val="6.6669841673016678E-2"/>
          <c:w val="0.23123234052265207"/>
          <c:h val="0.11550334434002202"/>
        </c:manualLayout>
      </c:layout>
      <c:overlay val="1"/>
      <c:spPr>
        <a:solidFill>
          <a:schemeClr val="bg2"/>
        </a:solidFill>
        <a:ln>
          <a:solidFill>
            <a:schemeClr val="tx1"/>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userShapes r:id="rId2"/>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6799269656510326E-2"/>
          <c:y val="3.3590508847684365E-2"/>
          <c:w val="0.88204654727893528"/>
          <c:h val="0.83525865718398107"/>
        </c:manualLayout>
      </c:layout>
      <c:scatterChart>
        <c:scatterStyle val="lineMarker"/>
        <c:varyColors val="0"/>
        <c:ser>
          <c:idx val="0"/>
          <c:order val="0"/>
          <c:tx>
            <c:strRef>
              <c:f>Sheet1!$B$1</c:f>
              <c:strCache>
                <c:ptCount val="1"/>
                <c:pt idx="0">
                  <c:v> Adult/Primary (N=34,025)</c:v>
                </c:pt>
              </c:strCache>
            </c:strRef>
          </c:tx>
          <c:spPr>
            <a:ln w="41275">
              <a:solidFill>
                <a:srgbClr val="00FFFF"/>
              </a:solidFill>
            </a:ln>
          </c:spPr>
          <c:marker>
            <c:symbol val="none"/>
          </c:marker>
          <c:xVal>
            <c:numRef>
              <c:f>Sheet1!$A$2:$A$36</c:f>
              <c:numCache>
                <c:formatCode>General</c:formatCode>
                <c:ptCount val="35"/>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numCache>
            </c:numRef>
          </c:xVal>
          <c:yVal>
            <c:numRef>
              <c:f>Sheet1!$B$2:$B$36</c:f>
              <c:numCache>
                <c:formatCode>General</c:formatCode>
                <c:ptCount val="35"/>
                <c:pt idx="0">
                  <c:v>100</c:v>
                </c:pt>
                <c:pt idx="1">
                  <c:v>100</c:v>
                </c:pt>
                <c:pt idx="2">
                  <c:v>100</c:v>
                </c:pt>
                <c:pt idx="3">
                  <c:v>100</c:v>
                </c:pt>
                <c:pt idx="4">
                  <c:v>100</c:v>
                </c:pt>
                <c:pt idx="5">
                  <c:v>100</c:v>
                </c:pt>
                <c:pt idx="6">
                  <c:v>100</c:v>
                </c:pt>
                <c:pt idx="7">
                  <c:v>100</c:v>
                </c:pt>
                <c:pt idx="8">
                  <c:v>100</c:v>
                </c:pt>
                <c:pt idx="9">
                  <c:v>100</c:v>
                </c:pt>
                <c:pt idx="10">
                  <c:v>100</c:v>
                </c:pt>
                <c:pt idx="11">
                  <c:v>100</c:v>
                </c:pt>
                <c:pt idx="12">
                  <c:v>100</c:v>
                </c:pt>
                <c:pt idx="13">
                  <c:v>89.826999999999998</c:v>
                </c:pt>
                <c:pt idx="14">
                  <c:v>81.198999999999998</c:v>
                </c:pt>
                <c:pt idx="15">
                  <c:v>73.731999999999999</c:v>
                </c:pt>
                <c:pt idx="16">
                  <c:v>66.986999999999995</c:v>
                </c:pt>
                <c:pt idx="17">
                  <c:v>60.74</c:v>
                </c:pt>
                <c:pt idx="18">
                  <c:v>54.975999999999999</c:v>
                </c:pt>
                <c:pt idx="19">
                  <c:v>49.271000000000001</c:v>
                </c:pt>
                <c:pt idx="20">
                  <c:v>44.268000000000001</c:v>
                </c:pt>
                <c:pt idx="21">
                  <c:v>39.357999999999997</c:v>
                </c:pt>
                <c:pt idx="22">
                  <c:v>34.725000000000001</c:v>
                </c:pt>
                <c:pt idx="23">
                  <c:v>31.09</c:v>
                </c:pt>
                <c:pt idx="24">
                  <c:v>27.582999999999998</c:v>
                </c:pt>
                <c:pt idx="25">
                  <c:v>24.562000000000001</c:v>
                </c:pt>
                <c:pt idx="26">
                  <c:v>21.879000000000001</c:v>
                </c:pt>
                <c:pt idx="27">
                  <c:v>19.245000000000001</c:v>
                </c:pt>
                <c:pt idx="28">
                  <c:v>17.041</c:v>
                </c:pt>
                <c:pt idx="29">
                  <c:v>15.01</c:v>
                </c:pt>
                <c:pt idx="30">
                  <c:v>13.792</c:v>
                </c:pt>
                <c:pt idx="31">
                  <c:v>12.234</c:v>
                </c:pt>
                <c:pt idx="32">
                  <c:v>10.835000000000001</c:v>
                </c:pt>
                <c:pt idx="33">
                  <c:v>8.9239999999999995</c:v>
                </c:pt>
                <c:pt idx="34">
                  <c:v>7.76</c:v>
                </c:pt>
              </c:numCache>
            </c:numRef>
          </c:yVal>
          <c:smooth val="0"/>
        </c:ser>
        <c:ser>
          <c:idx val="1"/>
          <c:order val="1"/>
          <c:tx>
            <c:strRef>
              <c:f>Sheet1!$C$1</c:f>
              <c:strCache>
                <c:ptCount val="1"/>
                <c:pt idx="0">
                  <c:v> Adult/First Retx (N=1,091)</c:v>
                </c:pt>
              </c:strCache>
            </c:strRef>
          </c:tx>
          <c:spPr>
            <a:ln w="41275">
              <a:solidFill>
                <a:srgbClr val="FF9933"/>
              </a:solidFill>
              <a:prstDash val="solid"/>
            </a:ln>
          </c:spPr>
          <c:marker>
            <c:symbol val="none"/>
          </c:marker>
          <c:xVal>
            <c:numRef>
              <c:f>Sheet1!$A$2:$A$36</c:f>
              <c:numCache>
                <c:formatCode>General</c:formatCode>
                <c:ptCount val="35"/>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numCache>
            </c:numRef>
          </c:xVal>
          <c:yVal>
            <c:numRef>
              <c:f>Sheet1!$C$2:$C$36</c:f>
              <c:numCache>
                <c:formatCode>General</c:formatCode>
                <c:ptCount val="35"/>
                <c:pt idx="0">
                  <c:v>100</c:v>
                </c:pt>
                <c:pt idx="1">
                  <c:v>100</c:v>
                </c:pt>
                <c:pt idx="2">
                  <c:v>100</c:v>
                </c:pt>
                <c:pt idx="3">
                  <c:v>100</c:v>
                </c:pt>
                <c:pt idx="4">
                  <c:v>100</c:v>
                </c:pt>
                <c:pt idx="5">
                  <c:v>100</c:v>
                </c:pt>
                <c:pt idx="6">
                  <c:v>100</c:v>
                </c:pt>
                <c:pt idx="7">
                  <c:v>100</c:v>
                </c:pt>
                <c:pt idx="8">
                  <c:v>100</c:v>
                </c:pt>
                <c:pt idx="9">
                  <c:v>100</c:v>
                </c:pt>
                <c:pt idx="10">
                  <c:v>100</c:v>
                </c:pt>
                <c:pt idx="11">
                  <c:v>100</c:v>
                </c:pt>
                <c:pt idx="12">
                  <c:v>100</c:v>
                </c:pt>
                <c:pt idx="13">
                  <c:v>83.906999999999996</c:v>
                </c:pt>
                <c:pt idx="14">
                  <c:v>71.828000000000003</c:v>
                </c:pt>
                <c:pt idx="15">
                  <c:v>63.728000000000002</c:v>
                </c:pt>
                <c:pt idx="16">
                  <c:v>57.427</c:v>
                </c:pt>
                <c:pt idx="17">
                  <c:v>50.145000000000003</c:v>
                </c:pt>
                <c:pt idx="18">
                  <c:v>43.478999999999999</c:v>
                </c:pt>
                <c:pt idx="19">
                  <c:v>37.61</c:v>
                </c:pt>
                <c:pt idx="20">
                  <c:v>35.604999999999997</c:v>
                </c:pt>
                <c:pt idx="21">
                  <c:v>28.559000000000001</c:v>
                </c:pt>
                <c:pt idx="22">
                  <c:v>26.166</c:v>
                </c:pt>
                <c:pt idx="23">
                  <c:v>24.326000000000001</c:v>
                </c:pt>
                <c:pt idx="24">
                  <c:v>20.832999999999998</c:v>
                </c:pt>
                <c:pt idx="25">
                  <c:v>18.145</c:v>
                </c:pt>
                <c:pt idx="26">
                  <c:v>16.72</c:v>
                </c:pt>
                <c:pt idx="27">
                  <c:v>15.2</c:v>
                </c:pt>
                <c:pt idx="28">
                  <c:v>14.4</c:v>
                </c:pt>
                <c:pt idx="29">
                  <c:v>12.343</c:v>
                </c:pt>
              </c:numCache>
            </c:numRef>
          </c:yVal>
          <c:smooth val="0"/>
        </c:ser>
        <c:ser>
          <c:idx val="2"/>
          <c:order val="2"/>
          <c:tx>
            <c:strRef>
              <c:f>Sheet1!$D$1</c:f>
              <c:strCache>
                <c:ptCount val="1"/>
                <c:pt idx="0">
                  <c:v> Pediatric/Primary (N=1,313)</c:v>
                </c:pt>
              </c:strCache>
            </c:strRef>
          </c:tx>
          <c:spPr>
            <a:ln w="41275">
              <a:solidFill>
                <a:schemeClr val="bg1">
                  <a:lumMod val="50000"/>
                  <a:lumOff val="50000"/>
                </a:schemeClr>
              </a:solidFill>
              <a:prstDash val="solid"/>
            </a:ln>
          </c:spPr>
          <c:marker>
            <c:symbol val="none"/>
          </c:marker>
          <c:xVal>
            <c:numRef>
              <c:f>Sheet1!$A$2:$A$36</c:f>
              <c:numCache>
                <c:formatCode>General</c:formatCode>
                <c:ptCount val="35"/>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numCache>
            </c:numRef>
          </c:xVal>
          <c:yVal>
            <c:numRef>
              <c:f>Sheet1!$D$2:$D$36</c:f>
              <c:numCache>
                <c:formatCode>General</c:formatCode>
                <c:ptCount val="35"/>
                <c:pt idx="0">
                  <c:v>100</c:v>
                </c:pt>
                <c:pt idx="1">
                  <c:v>100</c:v>
                </c:pt>
                <c:pt idx="2">
                  <c:v>100</c:v>
                </c:pt>
                <c:pt idx="3">
                  <c:v>100</c:v>
                </c:pt>
                <c:pt idx="4">
                  <c:v>100</c:v>
                </c:pt>
                <c:pt idx="5">
                  <c:v>100</c:v>
                </c:pt>
                <c:pt idx="6">
                  <c:v>100</c:v>
                </c:pt>
                <c:pt idx="7">
                  <c:v>100</c:v>
                </c:pt>
                <c:pt idx="8">
                  <c:v>100</c:v>
                </c:pt>
                <c:pt idx="9">
                  <c:v>100</c:v>
                </c:pt>
                <c:pt idx="10">
                  <c:v>100</c:v>
                </c:pt>
                <c:pt idx="11">
                  <c:v>100</c:v>
                </c:pt>
                <c:pt idx="12">
                  <c:v>100</c:v>
                </c:pt>
                <c:pt idx="13">
                  <c:v>88.388999999999996</c:v>
                </c:pt>
                <c:pt idx="14">
                  <c:v>78.046999999999997</c:v>
                </c:pt>
                <c:pt idx="15">
                  <c:v>71.039000000000001</c:v>
                </c:pt>
                <c:pt idx="16">
                  <c:v>64.725999999999999</c:v>
                </c:pt>
                <c:pt idx="17">
                  <c:v>58.825000000000003</c:v>
                </c:pt>
                <c:pt idx="18">
                  <c:v>54.756999999999998</c:v>
                </c:pt>
                <c:pt idx="19">
                  <c:v>51.737000000000002</c:v>
                </c:pt>
                <c:pt idx="20">
                  <c:v>48.781999999999996</c:v>
                </c:pt>
                <c:pt idx="21">
                  <c:v>46.021000000000001</c:v>
                </c:pt>
                <c:pt idx="22">
                  <c:v>43.07</c:v>
                </c:pt>
                <c:pt idx="23">
                  <c:v>41.222000000000001</c:v>
                </c:pt>
                <c:pt idx="24">
                  <c:v>37.902000000000001</c:v>
                </c:pt>
                <c:pt idx="25">
                  <c:v>37.409999999999997</c:v>
                </c:pt>
                <c:pt idx="26">
                  <c:v>34.656999999999996</c:v>
                </c:pt>
                <c:pt idx="27">
                  <c:v>34.079000000000001</c:v>
                </c:pt>
                <c:pt idx="28">
                  <c:v>32.655000000000001</c:v>
                </c:pt>
                <c:pt idx="29">
                  <c:v>28.927</c:v>
                </c:pt>
                <c:pt idx="30">
                  <c:v>27.481000000000002</c:v>
                </c:pt>
                <c:pt idx="31">
                  <c:v>27.481000000000002</c:v>
                </c:pt>
              </c:numCache>
            </c:numRef>
          </c:yVal>
          <c:smooth val="0"/>
        </c:ser>
        <c:ser>
          <c:idx val="3"/>
          <c:order val="3"/>
          <c:tx>
            <c:strRef>
              <c:f>Sheet1!$E$1</c:f>
              <c:strCache>
                <c:ptCount val="1"/>
                <c:pt idx="0">
                  <c:v> Pediatric/First Retx (N=54)</c:v>
                </c:pt>
              </c:strCache>
            </c:strRef>
          </c:tx>
          <c:spPr>
            <a:ln w="41275">
              <a:solidFill>
                <a:srgbClr val="C00000"/>
              </a:solidFill>
            </a:ln>
          </c:spPr>
          <c:marker>
            <c:symbol val="none"/>
          </c:marker>
          <c:xVal>
            <c:numRef>
              <c:f>Sheet1!$A$2:$A$36</c:f>
              <c:numCache>
                <c:formatCode>General</c:formatCode>
                <c:ptCount val="35"/>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numCache>
            </c:numRef>
          </c:xVal>
          <c:yVal>
            <c:numRef>
              <c:f>Sheet1!$E$2:$E$36</c:f>
              <c:numCache>
                <c:formatCode>General</c:formatCode>
                <c:ptCount val="35"/>
                <c:pt idx="0">
                  <c:v>100</c:v>
                </c:pt>
                <c:pt idx="1">
                  <c:v>100</c:v>
                </c:pt>
                <c:pt idx="2">
                  <c:v>100</c:v>
                </c:pt>
                <c:pt idx="3">
                  <c:v>100</c:v>
                </c:pt>
                <c:pt idx="4">
                  <c:v>100</c:v>
                </c:pt>
                <c:pt idx="5">
                  <c:v>100</c:v>
                </c:pt>
                <c:pt idx="6">
                  <c:v>100</c:v>
                </c:pt>
                <c:pt idx="7">
                  <c:v>100</c:v>
                </c:pt>
                <c:pt idx="8">
                  <c:v>100</c:v>
                </c:pt>
                <c:pt idx="9">
                  <c:v>100</c:v>
                </c:pt>
                <c:pt idx="10">
                  <c:v>100</c:v>
                </c:pt>
                <c:pt idx="11">
                  <c:v>100</c:v>
                </c:pt>
                <c:pt idx="12">
                  <c:v>100</c:v>
                </c:pt>
                <c:pt idx="13">
                  <c:v>80.8</c:v>
                </c:pt>
                <c:pt idx="14">
                  <c:v>80.8</c:v>
                </c:pt>
                <c:pt idx="15">
                  <c:v>72.117000000000004</c:v>
                </c:pt>
                <c:pt idx="16">
                  <c:v>59.683</c:v>
                </c:pt>
                <c:pt idx="17">
                  <c:v>51.545000000000002</c:v>
                </c:pt>
                <c:pt idx="18">
                  <c:v>46.119</c:v>
                </c:pt>
              </c:numCache>
            </c:numRef>
          </c:yVal>
          <c:smooth val="0"/>
        </c:ser>
        <c:dLbls>
          <c:showLegendKey val="0"/>
          <c:showVal val="0"/>
          <c:showCatName val="0"/>
          <c:showSerName val="0"/>
          <c:showPercent val="0"/>
          <c:showBubbleSize val="0"/>
        </c:dLbls>
        <c:axId val="612462424"/>
        <c:axId val="612460464"/>
      </c:scatterChart>
      <c:valAx>
        <c:axId val="612462424"/>
        <c:scaling>
          <c:orientation val="minMax"/>
          <c:max val="23"/>
          <c:min val="0"/>
        </c:scaling>
        <c:delete val="0"/>
        <c:axPos val="b"/>
        <c:title>
          <c:tx>
            <c:rich>
              <a:bodyPr/>
              <a:lstStyle/>
              <a:p>
                <a:pPr>
                  <a:defRPr sz="1700"/>
                </a:pPr>
                <a:r>
                  <a:rPr lang="en-US" sz="1700" dirty="0" smtClean="0"/>
                  <a:t>Years</a:t>
                </a:r>
                <a:endParaRPr lang="en-US" sz="1700" dirty="0"/>
              </a:p>
            </c:rich>
          </c:tx>
          <c:layout/>
          <c:overlay val="0"/>
        </c:title>
        <c:numFmt formatCode="#,##0" sourceLinked="0"/>
        <c:majorTickMark val="out"/>
        <c:minorTickMark val="none"/>
        <c:tickLblPos val="nextTo"/>
        <c:txPr>
          <a:bodyPr rot="0"/>
          <a:lstStyle/>
          <a:p>
            <a:pPr>
              <a:defRPr sz="1500" b="1"/>
            </a:pPr>
            <a:endParaRPr lang="en-US"/>
          </a:p>
        </c:txPr>
        <c:crossAx val="612460464"/>
        <c:crosses val="autoZero"/>
        <c:crossBetween val="midCat"/>
        <c:majorUnit val="1"/>
      </c:valAx>
      <c:valAx>
        <c:axId val="612460464"/>
        <c:scaling>
          <c:orientation val="minMax"/>
          <c:max val="100"/>
          <c:min val="0"/>
        </c:scaling>
        <c:delete val="0"/>
        <c:axPos val="l"/>
        <c:majorGridlines>
          <c:spPr>
            <a:ln>
              <a:prstDash val="sysDash"/>
            </a:ln>
          </c:spPr>
        </c:majorGridlines>
        <c:title>
          <c:tx>
            <c:rich>
              <a:bodyPr rot="-5400000" vert="horz"/>
              <a:lstStyle/>
              <a:p>
                <a:pPr>
                  <a:defRPr sz="1700"/>
                </a:pPr>
                <a:r>
                  <a:rPr lang="en-US" sz="1700" b="1" i="0" baseline="0" dirty="0" smtClean="0">
                    <a:solidFill>
                      <a:schemeClr val="tx1"/>
                    </a:solidFill>
                  </a:rPr>
                  <a:t>Survival (%)</a:t>
                </a:r>
                <a:endParaRPr lang="en-US" sz="1700" b="1" i="0" baseline="0" dirty="0">
                  <a:solidFill>
                    <a:schemeClr val="tx1"/>
                  </a:solidFill>
                </a:endParaRPr>
              </a:p>
            </c:rich>
          </c:tx>
          <c:layout/>
          <c:overlay val="0"/>
        </c:title>
        <c:numFmt formatCode="General" sourceLinked="1"/>
        <c:majorTickMark val="out"/>
        <c:minorTickMark val="none"/>
        <c:tickLblPos val="nextTo"/>
        <c:txPr>
          <a:bodyPr/>
          <a:lstStyle/>
          <a:p>
            <a:pPr>
              <a:defRPr sz="1500" b="1"/>
            </a:pPr>
            <a:endParaRPr lang="en-US"/>
          </a:p>
        </c:txPr>
        <c:crossAx val="612462424"/>
        <c:crosses val="autoZero"/>
        <c:crossBetween val="midCat"/>
        <c:majorUnit val="20"/>
      </c:valAx>
      <c:spPr>
        <a:solidFill>
          <a:schemeClr val="bg2"/>
        </a:solidFill>
        <a:ln>
          <a:solidFill>
            <a:schemeClr val="tx1"/>
          </a:solidFill>
        </a:ln>
      </c:spPr>
    </c:plotArea>
    <c:legend>
      <c:legendPos val="r"/>
      <c:layout>
        <c:manualLayout>
          <c:xMode val="edge"/>
          <c:yMode val="edge"/>
          <c:x val="0.2768979801437863"/>
          <c:y val="4.8475150283633903E-2"/>
          <c:w val="0.67042086043592375"/>
          <c:h val="0.17724324781982898"/>
        </c:manualLayout>
      </c:layout>
      <c:overlay val="0"/>
      <c:spPr>
        <a:solidFill>
          <a:schemeClr val="bg2"/>
        </a:solidFill>
        <a:ln>
          <a:solidFill>
            <a:schemeClr val="tx1"/>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763512414930435"/>
          <c:y val="0.10652880855159447"/>
          <c:w val="0.79703063665714347"/>
          <c:h val="0.68527668616121529"/>
        </c:manualLayout>
      </c:layout>
      <c:barChart>
        <c:barDir val="col"/>
        <c:grouping val="stacked"/>
        <c:varyColors val="0"/>
        <c:ser>
          <c:idx val="0"/>
          <c:order val="0"/>
          <c:tx>
            <c:strRef>
              <c:f>Sheet1!$B$1</c:f>
              <c:strCache>
                <c:ptCount val="1"/>
                <c:pt idx="0">
                  <c:v> N - Adult</c:v>
                </c:pt>
              </c:strCache>
            </c:strRef>
          </c:tx>
          <c:spPr>
            <a:gradFill flip="none" rotWithShape="1">
              <a:gsLst>
                <a:gs pos="0">
                  <a:srgbClr val="008000"/>
                </a:gs>
                <a:gs pos="50000">
                  <a:srgbClr val="20F703"/>
                </a:gs>
                <a:gs pos="100000">
                  <a:srgbClr val="008000"/>
                </a:gs>
              </a:gsLst>
              <a:lin ang="10800000" scaled="1"/>
              <a:tileRect/>
            </a:gradFill>
            <a:ln>
              <a:solidFill>
                <a:schemeClr val="bg2"/>
              </a:solidFill>
            </a:ln>
          </c:spPr>
          <c:invertIfNegative val="0"/>
          <c:cat>
            <c:numRef>
              <c:f>Sheet1!$A$2:$A$25</c:f>
              <c:numCache>
                <c:formatCode>General</c:formatCode>
                <c:ptCount val="24"/>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numCache>
            </c:numRef>
          </c:cat>
          <c:val>
            <c:numRef>
              <c:f>Sheet1!$B$2:$B$25</c:f>
              <c:numCache>
                <c:formatCode>General</c:formatCode>
                <c:ptCount val="24"/>
                <c:pt idx="0">
                  <c:v>26</c:v>
                </c:pt>
                <c:pt idx="1">
                  <c:v>35</c:v>
                </c:pt>
                <c:pt idx="2">
                  <c:v>38</c:v>
                </c:pt>
                <c:pt idx="3">
                  <c:v>38</c:v>
                </c:pt>
                <c:pt idx="4">
                  <c:v>52</c:v>
                </c:pt>
                <c:pt idx="5">
                  <c:v>41</c:v>
                </c:pt>
                <c:pt idx="6">
                  <c:v>36</c:v>
                </c:pt>
                <c:pt idx="7">
                  <c:v>46</c:v>
                </c:pt>
                <c:pt idx="8">
                  <c:v>43</c:v>
                </c:pt>
                <c:pt idx="9">
                  <c:v>43</c:v>
                </c:pt>
                <c:pt idx="10">
                  <c:v>38</c:v>
                </c:pt>
                <c:pt idx="11">
                  <c:v>53</c:v>
                </c:pt>
                <c:pt idx="12">
                  <c:v>58</c:v>
                </c:pt>
                <c:pt idx="13">
                  <c:v>57</c:v>
                </c:pt>
                <c:pt idx="14">
                  <c:v>54</c:v>
                </c:pt>
                <c:pt idx="15">
                  <c:v>108</c:v>
                </c:pt>
                <c:pt idx="16">
                  <c:v>103</c:v>
                </c:pt>
                <c:pt idx="17">
                  <c:v>155</c:v>
                </c:pt>
                <c:pt idx="18">
                  <c:v>134</c:v>
                </c:pt>
                <c:pt idx="19">
                  <c:v>148</c:v>
                </c:pt>
                <c:pt idx="20">
                  <c:v>144</c:v>
                </c:pt>
                <c:pt idx="21">
                  <c:v>142</c:v>
                </c:pt>
                <c:pt idx="22">
                  <c:v>180</c:v>
                </c:pt>
                <c:pt idx="23">
                  <c:v>160</c:v>
                </c:pt>
              </c:numCache>
            </c:numRef>
          </c:val>
        </c:ser>
        <c:ser>
          <c:idx val="1"/>
          <c:order val="1"/>
          <c:tx>
            <c:strRef>
              <c:f>Sheet1!$C$1</c:f>
              <c:strCache>
                <c:ptCount val="1"/>
                <c:pt idx="0">
                  <c:v> N - Pediatric</c:v>
                </c:pt>
              </c:strCache>
            </c:strRef>
          </c:tx>
          <c:spPr>
            <a:gradFill flip="none" rotWithShape="1">
              <a:gsLst>
                <a:gs pos="0">
                  <a:srgbClr val="009999"/>
                </a:gs>
                <a:gs pos="50000">
                  <a:srgbClr val="00FFFF"/>
                </a:gs>
                <a:gs pos="100000">
                  <a:srgbClr val="009999"/>
                </a:gs>
              </a:gsLst>
              <a:lin ang="10800000" scaled="1"/>
              <a:tileRect/>
            </a:gradFill>
            <a:ln>
              <a:solidFill>
                <a:schemeClr val="bg2"/>
              </a:solidFill>
            </a:ln>
          </c:spPr>
          <c:invertIfNegative val="0"/>
          <c:cat>
            <c:numRef>
              <c:f>Sheet1!$A$2:$A$25</c:f>
              <c:numCache>
                <c:formatCode>General</c:formatCode>
                <c:ptCount val="24"/>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numCache>
            </c:numRef>
          </c:cat>
          <c:val>
            <c:numRef>
              <c:f>Sheet1!$C$2:$C$25</c:f>
              <c:numCache>
                <c:formatCode>General</c:formatCode>
                <c:ptCount val="24"/>
                <c:pt idx="0">
                  <c:v>3</c:v>
                </c:pt>
                <c:pt idx="1">
                  <c:v>5</c:v>
                </c:pt>
                <c:pt idx="2">
                  <c:v>3</c:v>
                </c:pt>
                <c:pt idx="3">
                  <c:v>2</c:v>
                </c:pt>
                <c:pt idx="4">
                  <c:v>5</c:v>
                </c:pt>
                <c:pt idx="5">
                  <c:v>9</c:v>
                </c:pt>
                <c:pt idx="6">
                  <c:v>9</c:v>
                </c:pt>
                <c:pt idx="7">
                  <c:v>6</c:v>
                </c:pt>
                <c:pt idx="8">
                  <c:v>8</c:v>
                </c:pt>
                <c:pt idx="9">
                  <c:v>6</c:v>
                </c:pt>
                <c:pt idx="10">
                  <c:v>4</c:v>
                </c:pt>
                <c:pt idx="11">
                  <c:v>4</c:v>
                </c:pt>
                <c:pt idx="12">
                  <c:v>4</c:v>
                </c:pt>
                <c:pt idx="13">
                  <c:v>6</c:v>
                </c:pt>
                <c:pt idx="14">
                  <c:v>8</c:v>
                </c:pt>
                <c:pt idx="15">
                  <c:v>4</c:v>
                </c:pt>
                <c:pt idx="16">
                  <c:v>4</c:v>
                </c:pt>
                <c:pt idx="17">
                  <c:v>5</c:v>
                </c:pt>
                <c:pt idx="18">
                  <c:v>6</c:v>
                </c:pt>
                <c:pt idx="19">
                  <c:v>7</c:v>
                </c:pt>
                <c:pt idx="20">
                  <c:v>7</c:v>
                </c:pt>
                <c:pt idx="21">
                  <c:v>3</c:v>
                </c:pt>
                <c:pt idx="22">
                  <c:v>3</c:v>
                </c:pt>
                <c:pt idx="23">
                  <c:v>5</c:v>
                </c:pt>
              </c:numCache>
            </c:numRef>
          </c:val>
        </c:ser>
        <c:dLbls>
          <c:showLegendKey val="0"/>
          <c:showVal val="0"/>
          <c:showCatName val="0"/>
          <c:showSerName val="0"/>
          <c:showPercent val="0"/>
          <c:showBubbleSize val="0"/>
        </c:dLbls>
        <c:gapWidth val="35"/>
        <c:overlap val="100"/>
        <c:axId val="612460856"/>
        <c:axId val="612461640"/>
      </c:barChart>
      <c:lineChart>
        <c:grouping val="standard"/>
        <c:varyColors val="0"/>
        <c:ser>
          <c:idx val="2"/>
          <c:order val="2"/>
          <c:tx>
            <c:strRef>
              <c:f>Sheet1!$D$1</c:f>
              <c:strCache>
                <c:ptCount val="1"/>
                <c:pt idx="0">
                  <c:v> % - Adult</c:v>
                </c:pt>
              </c:strCache>
            </c:strRef>
          </c:tx>
          <c:spPr>
            <a:ln w="41275">
              <a:solidFill>
                <a:srgbClr val="FF0000"/>
              </a:solidFill>
            </a:ln>
          </c:spPr>
          <c:marker>
            <c:symbol val="none"/>
          </c:marker>
          <c:cat>
            <c:numRef>
              <c:f>Sheet1!$A$2:$A$25</c:f>
              <c:numCache>
                <c:formatCode>General</c:formatCode>
                <c:ptCount val="24"/>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numCache>
            </c:numRef>
          </c:cat>
          <c:val>
            <c:numRef>
              <c:f>Sheet1!$D$2:$D$25</c:f>
              <c:numCache>
                <c:formatCode>General</c:formatCode>
                <c:ptCount val="24"/>
                <c:pt idx="0">
                  <c:v>6.07477</c:v>
                </c:pt>
                <c:pt idx="1">
                  <c:v>4.8746499999999999</c:v>
                </c:pt>
                <c:pt idx="2">
                  <c:v>4.0816299999999996</c:v>
                </c:pt>
                <c:pt idx="3">
                  <c:v>3.3928600000000002</c:v>
                </c:pt>
                <c:pt idx="4">
                  <c:v>4.19693</c:v>
                </c:pt>
                <c:pt idx="5">
                  <c:v>3.1084200000000002</c:v>
                </c:pt>
                <c:pt idx="6">
                  <c:v>2.75651</c:v>
                </c:pt>
                <c:pt idx="7">
                  <c:v>3.2440099999999998</c:v>
                </c:pt>
                <c:pt idx="8">
                  <c:v>2.9757799999999999</c:v>
                </c:pt>
                <c:pt idx="9">
                  <c:v>2.8917299999999999</c:v>
                </c:pt>
                <c:pt idx="10">
                  <c:v>2.32986</c:v>
                </c:pt>
                <c:pt idx="11">
                  <c:v>3.09579</c:v>
                </c:pt>
                <c:pt idx="12">
                  <c:v>3.0510299999999999</c:v>
                </c:pt>
                <c:pt idx="13">
                  <c:v>2.94726</c:v>
                </c:pt>
                <c:pt idx="14">
                  <c:v>2.5352100000000002</c:v>
                </c:pt>
                <c:pt idx="15">
                  <c:v>4.3460799999999997</c:v>
                </c:pt>
                <c:pt idx="16">
                  <c:v>3.8049499999999998</c:v>
                </c:pt>
                <c:pt idx="17">
                  <c:v>5.4558299999999997</c:v>
                </c:pt>
                <c:pt idx="18">
                  <c:v>4.6095600000000001</c:v>
                </c:pt>
                <c:pt idx="19">
                  <c:v>4.6526199999999998</c:v>
                </c:pt>
                <c:pt idx="20">
                  <c:v>4.1714900000000004</c:v>
                </c:pt>
                <c:pt idx="21">
                  <c:v>3.7896999999999998</c:v>
                </c:pt>
                <c:pt idx="22">
                  <c:v>4.7974399999999999</c:v>
                </c:pt>
                <c:pt idx="23">
                  <c:v>4.1088899999999997</c:v>
                </c:pt>
              </c:numCache>
            </c:numRef>
          </c:val>
          <c:smooth val="0"/>
        </c:ser>
        <c:ser>
          <c:idx val="3"/>
          <c:order val="3"/>
          <c:tx>
            <c:strRef>
              <c:f>Sheet1!$E$1</c:f>
              <c:strCache>
                <c:ptCount val="1"/>
                <c:pt idx="0">
                  <c:v> % - Pediatric</c:v>
                </c:pt>
              </c:strCache>
            </c:strRef>
          </c:tx>
          <c:spPr>
            <a:ln w="41275">
              <a:solidFill>
                <a:schemeClr val="bg1">
                  <a:lumMod val="50000"/>
                  <a:lumOff val="50000"/>
                </a:schemeClr>
              </a:solidFill>
            </a:ln>
          </c:spPr>
          <c:marker>
            <c:symbol val="none"/>
          </c:marker>
          <c:cat>
            <c:numRef>
              <c:f>Sheet1!$A$2:$A$25</c:f>
              <c:numCache>
                <c:formatCode>General</c:formatCode>
                <c:ptCount val="24"/>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numCache>
            </c:numRef>
          </c:cat>
          <c:val>
            <c:numRef>
              <c:f>Sheet1!$E$2:$E$25</c:f>
              <c:numCache>
                <c:formatCode>General</c:formatCode>
                <c:ptCount val="24"/>
                <c:pt idx="0">
                  <c:v>13.0435</c:v>
                </c:pt>
                <c:pt idx="1">
                  <c:v>10.8696</c:v>
                </c:pt>
                <c:pt idx="2">
                  <c:v>6.25</c:v>
                </c:pt>
                <c:pt idx="3">
                  <c:v>4.1666999999999996</c:v>
                </c:pt>
                <c:pt idx="4">
                  <c:v>9.6153999999999993</c:v>
                </c:pt>
                <c:pt idx="5">
                  <c:v>9.4736999999999991</c:v>
                </c:pt>
                <c:pt idx="6">
                  <c:v>11.25</c:v>
                </c:pt>
                <c:pt idx="7">
                  <c:v>6.383</c:v>
                </c:pt>
                <c:pt idx="8">
                  <c:v>8.3332999999999995</c:v>
                </c:pt>
                <c:pt idx="9">
                  <c:v>8.3332999999999995</c:v>
                </c:pt>
                <c:pt idx="10">
                  <c:v>5.4794999999999998</c:v>
                </c:pt>
                <c:pt idx="11">
                  <c:v>5.5556000000000001</c:v>
                </c:pt>
                <c:pt idx="12">
                  <c:v>5.4054000000000002</c:v>
                </c:pt>
                <c:pt idx="13">
                  <c:v>7.5949</c:v>
                </c:pt>
                <c:pt idx="14">
                  <c:v>8.9887999999999995</c:v>
                </c:pt>
                <c:pt idx="15">
                  <c:v>4.1666999999999996</c:v>
                </c:pt>
                <c:pt idx="16">
                  <c:v>3.9603999999999999</c:v>
                </c:pt>
                <c:pt idx="17">
                  <c:v>4.6729000000000003</c:v>
                </c:pt>
                <c:pt idx="18">
                  <c:v>5.2632000000000003</c:v>
                </c:pt>
                <c:pt idx="19">
                  <c:v>5.5118</c:v>
                </c:pt>
                <c:pt idx="20">
                  <c:v>5.5556000000000001</c:v>
                </c:pt>
                <c:pt idx="21">
                  <c:v>2.8302</c:v>
                </c:pt>
                <c:pt idx="22">
                  <c:v>3.1579000000000002</c:v>
                </c:pt>
                <c:pt idx="23">
                  <c:v>4.0323000000000002</c:v>
                </c:pt>
              </c:numCache>
            </c:numRef>
          </c:val>
          <c:smooth val="0"/>
        </c:ser>
        <c:dLbls>
          <c:showLegendKey val="0"/>
          <c:showVal val="0"/>
          <c:showCatName val="0"/>
          <c:showSerName val="0"/>
          <c:showPercent val="0"/>
          <c:showBubbleSize val="0"/>
        </c:dLbls>
        <c:marker val="1"/>
        <c:smooth val="0"/>
        <c:axId val="612471048"/>
        <c:axId val="612481240"/>
      </c:lineChart>
      <c:catAx>
        <c:axId val="612460856"/>
        <c:scaling>
          <c:orientation val="minMax"/>
        </c:scaling>
        <c:delete val="0"/>
        <c:axPos val="b"/>
        <c:title>
          <c:tx>
            <c:rich>
              <a:bodyPr/>
              <a:lstStyle/>
              <a:p>
                <a:pPr>
                  <a:defRPr/>
                </a:pPr>
                <a:r>
                  <a:rPr lang="en-US" dirty="0" smtClean="0"/>
                  <a:t>Year of Transplant</a:t>
                </a:r>
                <a:endParaRPr lang="en-US" dirty="0"/>
              </a:p>
            </c:rich>
          </c:tx>
          <c:layout>
            <c:manualLayout>
              <c:xMode val="edge"/>
              <c:yMode val="edge"/>
              <c:x val="0.3910766961651917"/>
              <c:y val="0.91370544578991308"/>
            </c:manualLayout>
          </c:layout>
          <c:overlay val="0"/>
        </c:title>
        <c:numFmt formatCode="General" sourceLinked="1"/>
        <c:majorTickMark val="out"/>
        <c:minorTickMark val="none"/>
        <c:tickLblPos val="nextTo"/>
        <c:txPr>
          <a:bodyPr rot="-2700000"/>
          <a:lstStyle/>
          <a:p>
            <a:pPr>
              <a:defRPr sz="1400" b="1"/>
            </a:pPr>
            <a:endParaRPr lang="en-US"/>
          </a:p>
        </c:txPr>
        <c:crossAx val="612461640"/>
        <c:crosses val="autoZero"/>
        <c:auto val="1"/>
        <c:lblAlgn val="ctr"/>
        <c:lblOffset val="100"/>
        <c:noMultiLvlLbl val="0"/>
      </c:catAx>
      <c:valAx>
        <c:axId val="612461640"/>
        <c:scaling>
          <c:orientation val="minMax"/>
          <c:max val="225"/>
        </c:scaling>
        <c:delete val="0"/>
        <c:axPos val="l"/>
        <c:majorGridlines>
          <c:spPr>
            <a:ln>
              <a:prstDash val="sysDash"/>
            </a:ln>
          </c:spPr>
        </c:majorGridlines>
        <c:title>
          <c:tx>
            <c:rich>
              <a:bodyPr rot="-5400000" vert="horz"/>
              <a:lstStyle/>
              <a:p>
                <a:pPr>
                  <a:defRPr sz="1700"/>
                </a:pPr>
                <a:r>
                  <a:rPr lang="en-US" sz="1700" dirty="0" smtClean="0"/>
                  <a:t>Number of Retransplants</a:t>
                </a:r>
                <a:endParaRPr lang="en-US" sz="1700" dirty="0"/>
              </a:p>
            </c:rich>
          </c:tx>
          <c:layout>
            <c:manualLayout>
              <c:xMode val="edge"/>
              <c:yMode val="edge"/>
              <c:x val="4.4247787610619468E-3"/>
              <c:y val="0.21798102465899821"/>
            </c:manualLayout>
          </c:layout>
          <c:overlay val="0"/>
        </c:title>
        <c:numFmt formatCode="General" sourceLinked="0"/>
        <c:majorTickMark val="out"/>
        <c:minorTickMark val="none"/>
        <c:tickLblPos val="nextTo"/>
        <c:txPr>
          <a:bodyPr/>
          <a:lstStyle/>
          <a:p>
            <a:pPr>
              <a:defRPr sz="1500" b="1"/>
            </a:pPr>
            <a:endParaRPr lang="en-US"/>
          </a:p>
        </c:txPr>
        <c:crossAx val="612460856"/>
        <c:crosses val="autoZero"/>
        <c:crossBetween val="between"/>
        <c:majorUnit val="25"/>
      </c:valAx>
      <c:valAx>
        <c:axId val="612481240"/>
        <c:scaling>
          <c:orientation val="minMax"/>
          <c:max val="50"/>
        </c:scaling>
        <c:delete val="0"/>
        <c:axPos val="r"/>
        <c:title>
          <c:tx>
            <c:rich>
              <a:bodyPr/>
              <a:lstStyle/>
              <a:p>
                <a:pPr>
                  <a:defRPr sz="1700" b="1"/>
                </a:pPr>
                <a:r>
                  <a:rPr lang="en-US" sz="1700" b="1" dirty="0" smtClean="0"/>
                  <a:t>% of </a:t>
                </a:r>
                <a:r>
                  <a:rPr lang="en-US" sz="1700" b="1" dirty="0" err="1" smtClean="0"/>
                  <a:t>Retxs</a:t>
                </a:r>
                <a:r>
                  <a:rPr lang="en-US" sz="1700" b="1" baseline="0" dirty="0" smtClean="0"/>
                  <a:t> within Age Group</a:t>
                </a:r>
                <a:endParaRPr lang="en-US" sz="1700" b="1" dirty="0"/>
              </a:p>
            </c:rich>
          </c:tx>
          <c:layout>
            <c:manualLayout>
              <c:xMode val="edge"/>
              <c:yMode val="edge"/>
              <c:x val="0.96379056047197642"/>
              <c:y val="0.17353346456692914"/>
            </c:manualLayout>
          </c:layout>
          <c:overlay val="0"/>
        </c:title>
        <c:numFmt formatCode="General" sourceLinked="1"/>
        <c:majorTickMark val="out"/>
        <c:minorTickMark val="none"/>
        <c:tickLblPos val="nextTo"/>
        <c:txPr>
          <a:bodyPr/>
          <a:lstStyle/>
          <a:p>
            <a:pPr>
              <a:defRPr sz="1500" b="1"/>
            </a:pPr>
            <a:endParaRPr lang="en-US"/>
          </a:p>
        </c:txPr>
        <c:crossAx val="612471048"/>
        <c:crosses val="max"/>
        <c:crossBetween val="between"/>
      </c:valAx>
      <c:catAx>
        <c:axId val="612471048"/>
        <c:scaling>
          <c:orientation val="minMax"/>
        </c:scaling>
        <c:delete val="1"/>
        <c:axPos val="b"/>
        <c:numFmt formatCode="General" sourceLinked="1"/>
        <c:majorTickMark val="out"/>
        <c:minorTickMark val="none"/>
        <c:tickLblPos val="nextTo"/>
        <c:crossAx val="612481240"/>
        <c:crosses val="autoZero"/>
        <c:auto val="1"/>
        <c:lblAlgn val="ctr"/>
        <c:lblOffset val="100"/>
        <c:noMultiLvlLbl val="0"/>
      </c:catAx>
      <c:spPr>
        <a:solidFill>
          <a:schemeClr val="bg2"/>
        </a:solidFill>
        <a:ln>
          <a:solidFill>
            <a:schemeClr val="tx1"/>
          </a:solidFill>
        </a:ln>
      </c:spPr>
    </c:plotArea>
    <c:legend>
      <c:legendPos val="t"/>
      <c:layout>
        <c:manualLayout>
          <c:xMode val="edge"/>
          <c:yMode val="edge"/>
          <c:x val="0.10532297400877987"/>
          <c:y val="1.5625E-2"/>
          <c:w val="0.79672856711495132"/>
          <c:h val="7.7063238188976382E-2"/>
        </c:manualLayout>
      </c:layout>
      <c:overlay val="0"/>
      <c:spPr>
        <a:ln>
          <a:solidFill>
            <a:schemeClr val="tx1"/>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269899890832229"/>
          <c:y val="0.14071460793963253"/>
          <c:w val="0.81543272245836518"/>
          <c:h val="0.69970440170390003"/>
        </c:manualLayout>
      </c:layout>
      <c:barChart>
        <c:barDir val="col"/>
        <c:grouping val="clustered"/>
        <c:varyColors val="0"/>
        <c:ser>
          <c:idx val="0"/>
          <c:order val="0"/>
          <c:tx>
            <c:strRef>
              <c:f>Sheet1!$B$1</c:f>
              <c:strCache>
                <c:ptCount val="1"/>
                <c:pt idx="0">
                  <c:v>Number of centers</c:v>
                </c:pt>
              </c:strCache>
            </c:strRef>
          </c:tx>
          <c:spPr>
            <a:gradFill flip="none" rotWithShape="1">
              <a:gsLst>
                <a:gs pos="0">
                  <a:srgbClr val="208C03"/>
                </a:gs>
                <a:gs pos="50000">
                  <a:srgbClr val="20F703"/>
                </a:gs>
                <a:gs pos="100000">
                  <a:srgbClr val="208C03"/>
                </a:gs>
              </a:gsLst>
              <a:lin ang="10800000" scaled="1"/>
              <a:tileRect/>
            </a:gradFill>
          </c:spPr>
          <c:invertIfNegative val="0"/>
          <c:dLbls>
            <c:spPr>
              <a:noFill/>
              <a:ln>
                <a:noFill/>
              </a:ln>
              <a:effectLst/>
            </c:spPr>
            <c:txPr>
              <a:bodyPr/>
              <a:lstStyle/>
              <a:p>
                <a:pPr>
                  <a:defRPr sz="1600" b="1">
                    <a:solidFill>
                      <a:schemeClr val="bg2"/>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Sheet1!$A$2:$A$8</c:f>
              <c:strCache>
                <c:ptCount val="7"/>
                <c:pt idx="0">
                  <c:v>1-4</c:v>
                </c:pt>
                <c:pt idx="1">
                  <c:v>5-9</c:v>
                </c:pt>
                <c:pt idx="2">
                  <c:v>10-19</c:v>
                </c:pt>
                <c:pt idx="3">
                  <c:v>20-29</c:v>
                </c:pt>
                <c:pt idx="4">
                  <c:v>30-39</c:v>
                </c:pt>
                <c:pt idx="5">
                  <c:v>40-49</c:v>
                </c:pt>
                <c:pt idx="6">
                  <c:v>50+</c:v>
                </c:pt>
              </c:strCache>
            </c:strRef>
          </c:cat>
          <c:val>
            <c:numRef>
              <c:f>Sheet1!$B$2:$B$8</c:f>
              <c:numCache>
                <c:formatCode>General</c:formatCode>
                <c:ptCount val="7"/>
                <c:pt idx="0">
                  <c:v>33</c:v>
                </c:pt>
                <c:pt idx="1">
                  <c:v>27</c:v>
                </c:pt>
                <c:pt idx="2">
                  <c:v>44</c:v>
                </c:pt>
                <c:pt idx="3">
                  <c:v>29</c:v>
                </c:pt>
                <c:pt idx="4">
                  <c:v>19</c:v>
                </c:pt>
                <c:pt idx="5">
                  <c:v>6</c:v>
                </c:pt>
                <c:pt idx="6">
                  <c:v>13</c:v>
                </c:pt>
              </c:numCache>
            </c:numRef>
          </c:val>
        </c:ser>
        <c:dLbls>
          <c:showLegendKey val="0"/>
          <c:showVal val="0"/>
          <c:showCatName val="0"/>
          <c:showSerName val="0"/>
          <c:showPercent val="0"/>
          <c:showBubbleSize val="0"/>
        </c:dLbls>
        <c:gapWidth val="35"/>
        <c:axId val="882081824"/>
        <c:axId val="882082216"/>
      </c:barChart>
      <c:lineChart>
        <c:grouping val="standard"/>
        <c:varyColors val="0"/>
        <c:ser>
          <c:idx val="1"/>
          <c:order val="1"/>
          <c:tx>
            <c:strRef>
              <c:f>Sheet1!$C$1</c:f>
              <c:strCache>
                <c:ptCount val="1"/>
                <c:pt idx="0">
                  <c:v>Percentage of transplants</c:v>
                </c:pt>
              </c:strCache>
            </c:strRef>
          </c:tx>
          <c:spPr>
            <a:ln w="41275">
              <a:solidFill>
                <a:srgbClr val="FF0000"/>
              </a:solidFill>
            </a:ln>
          </c:spPr>
          <c:marker>
            <c:spPr>
              <a:solidFill>
                <a:srgbClr val="FF0000"/>
              </a:solidFill>
              <a:ln>
                <a:solidFill>
                  <a:srgbClr val="FF0000"/>
                </a:solidFill>
              </a:ln>
            </c:spPr>
          </c:marker>
          <c:cat>
            <c:strRef>
              <c:f>Sheet1!$A$2:$A$8</c:f>
              <c:strCache>
                <c:ptCount val="7"/>
                <c:pt idx="0">
                  <c:v>1-4</c:v>
                </c:pt>
                <c:pt idx="1">
                  <c:v>5-9</c:v>
                </c:pt>
                <c:pt idx="2">
                  <c:v>10-19</c:v>
                </c:pt>
                <c:pt idx="3">
                  <c:v>20-29</c:v>
                </c:pt>
                <c:pt idx="4">
                  <c:v>30-39</c:v>
                </c:pt>
                <c:pt idx="5">
                  <c:v>40-49</c:v>
                </c:pt>
                <c:pt idx="6">
                  <c:v>50+</c:v>
                </c:pt>
              </c:strCache>
            </c:strRef>
          </c:cat>
          <c:val>
            <c:numRef>
              <c:f>Sheet1!$C$2:$C$8</c:f>
              <c:numCache>
                <c:formatCode>General</c:formatCode>
                <c:ptCount val="7"/>
                <c:pt idx="0">
                  <c:v>1</c:v>
                </c:pt>
                <c:pt idx="1">
                  <c:v>4</c:v>
                </c:pt>
                <c:pt idx="2">
                  <c:v>16.7</c:v>
                </c:pt>
                <c:pt idx="3">
                  <c:v>21.1</c:v>
                </c:pt>
                <c:pt idx="4">
                  <c:v>19.3</c:v>
                </c:pt>
                <c:pt idx="5">
                  <c:v>8.1999999999999993</c:v>
                </c:pt>
                <c:pt idx="6">
                  <c:v>29.7</c:v>
                </c:pt>
              </c:numCache>
            </c:numRef>
          </c:val>
          <c:smooth val="0"/>
        </c:ser>
        <c:dLbls>
          <c:showLegendKey val="0"/>
          <c:showVal val="0"/>
          <c:showCatName val="0"/>
          <c:showSerName val="0"/>
          <c:showPercent val="0"/>
          <c:showBubbleSize val="0"/>
        </c:dLbls>
        <c:marker val="1"/>
        <c:smooth val="0"/>
        <c:axId val="882083000"/>
        <c:axId val="882082608"/>
      </c:lineChart>
      <c:catAx>
        <c:axId val="882081824"/>
        <c:scaling>
          <c:orientation val="minMax"/>
        </c:scaling>
        <c:delete val="0"/>
        <c:axPos val="b"/>
        <c:title>
          <c:tx>
            <c:rich>
              <a:bodyPr/>
              <a:lstStyle/>
              <a:p>
                <a:pPr>
                  <a:defRPr sz="1700"/>
                </a:pPr>
                <a:r>
                  <a:rPr lang="en-US" sz="1700" dirty="0" smtClean="0"/>
                  <a:t>Average number of lung transplants per year</a:t>
                </a:r>
                <a:endParaRPr lang="en-US" sz="1700" dirty="0"/>
              </a:p>
            </c:rich>
          </c:tx>
          <c:layout>
            <c:manualLayout>
              <c:xMode val="edge"/>
              <c:yMode val="edge"/>
              <c:x val="0.23891830999001232"/>
              <c:y val="0.9373082980012114"/>
            </c:manualLayout>
          </c:layout>
          <c:overlay val="0"/>
        </c:title>
        <c:numFmt formatCode="General" sourceLinked="1"/>
        <c:majorTickMark val="out"/>
        <c:minorTickMark val="none"/>
        <c:tickLblPos val="nextTo"/>
        <c:txPr>
          <a:bodyPr rot="0"/>
          <a:lstStyle/>
          <a:p>
            <a:pPr>
              <a:defRPr sz="1500" b="1"/>
            </a:pPr>
            <a:endParaRPr lang="en-US"/>
          </a:p>
        </c:txPr>
        <c:crossAx val="882082216"/>
        <c:crosses val="autoZero"/>
        <c:auto val="1"/>
        <c:lblAlgn val="ctr"/>
        <c:lblOffset val="100"/>
        <c:tickLblSkip val="1"/>
        <c:noMultiLvlLbl val="0"/>
      </c:catAx>
      <c:valAx>
        <c:axId val="882082216"/>
        <c:scaling>
          <c:orientation val="minMax"/>
          <c:max val="60"/>
        </c:scaling>
        <c:delete val="0"/>
        <c:axPos val="l"/>
        <c:majorGridlines>
          <c:spPr>
            <a:ln>
              <a:prstDash val="sysDash"/>
            </a:ln>
          </c:spPr>
        </c:majorGridlines>
        <c:title>
          <c:tx>
            <c:rich>
              <a:bodyPr rot="-5400000" vert="horz"/>
              <a:lstStyle/>
              <a:p>
                <a:pPr>
                  <a:defRPr sz="1700"/>
                </a:pPr>
                <a:r>
                  <a:rPr lang="en-US" sz="1700" dirty="0" smtClean="0"/>
                  <a:t>Number of Centers</a:t>
                </a:r>
                <a:endParaRPr lang="en-US" sz="1700" dirty="0"/>
              </a:p>
            </c:rich>
          </c:tx>
          <c:layout>
            <c:manualLayout>
              <c:xMode val="edge"/>
              <c:yMode val="edge"/>
              <c:x val="2.2066187378751569E-2"/>
              <c:y val="0.28668847163335354"/>
            </c:manualLayout>
          </c:layout>
          <c:overlay val="0"/>
        </c:title>
        <c:numFmt formatCode="General" sourceLinked="1"/>
        <c:majorTickMark val="out"/>
        <c:minorTickMark val="none"/>
        <c:tickLblPos val="nextTo"/>
        <c:txPr>
          <a:bodyPr/>
          <a:lstStyle/>
          <a:p>
            <a:pPr>
              <a:defRPr sz="1500" b="1"/>
            </a:pPr>
            <a:endParaRPr lang="en-US"/>
          </a:p>
        </c:txPr>
        <c:crossAx val="882081824"/>
        <c:crosses val="autoZero"/>
        <c:crossBetween val="between"/>
        <c:majorUnit val="10"/>
      </c:valAx>
      <c:valAx>
        <c:axId val="882082608"/>
        <c:scaling>
          <c:orientation val="minMax"/>
          <c:max val="32"/>
        </c:scaling>
        <c:delete val="0"/>
        <c:axPos val="r"/>
        <c:title>
          <c:tx>
            <c:rich>
              <a:bodyPr rot="-5400000" vert="horz"/>
              <a:lstStyle/>
              <a:p>
                <a:pPr>
                  <a:defRPr sz="1700"/>
                </a:pPr>
                <a:r>
                  <a:rPr lang="en-US" sz="1700" dirty="0" smtClean="0"/>
                  <a:t>% of Transplants</a:t>
                </a:r>
                <a:endParaRPr lang="en-US" sz="1700" dirty="0"/>
              </a:p>
            </c:rich>
          </c:tx>
          <c:layout/>
          <c:overlay val="0"/>
        </c:title>
        <c:numFmt formatCode="General" sourceLinked="1"/>
        <c:majorTickMark val="out"/>
        <c:minorTickMark val="none"/>
        <c:tickLblPos val="nextTo"/>
        <c:txPr>
          <a:bodyPr/>
          <a:lstStyle/>
          <a:p>
            <a:pPr>
              <a:defRPr sz="1500" b="1"/>
            </a:pPr>
            <a:endParaRPr lang="en-US"/>
          </a:p>
        </c:txPr>
        <c:crossAx val="882083000"/>
        <c:crosses val="max"/>
        <c:crossBetween val="between"/>
        <c:majorUnit val="4"/>
      </c:valAx>
      <c:catAx>
        <c:axId val="882083000"/>
        <c:scaling>
          <c:orientation val="minMax"/>
        </c:scaling>
        <c:delete val="1"/>
        <c:axPos val="b"/>
        <c:numFmt formatCode="General" sourceLinked="1"/>
        <c:majorTickMark val="out"/>
        <c:minorTickMark val="none"/>
        <c:tickLblPos val="none"/>
        <c:crossAx val="882082608"/>
        <c:crosses val="autoZero"/>
        <c:auto val="1"/>
        <c:lblAlgn val="ctr"/>
        <c:lblOffset val="100"/>
        <c:noMultiLvlLbl val="0"/>
      </c:catAx>
      <c:spPr>
        <a:solidFill>
          <a:schemeClr val="bg2"/>
        </a:solidFill>
        <a:ln>
          <a:solidFill>
            <a:schemeClr val="tx1"/>
          </a:solidFill>
        </a:ln>
      </c:spPr>
    </c:plotArea>
    <c:legend>
      <c:legendPos val="t"/>
      <c:layout>
        <c:manualLayout>
          <c:xMode val="edge"/>
          <c:yMode val="edge"/>
          <c:x val="0.10351728859979459"/>
          <c:y val="4.6875E-2"/>
          <c:w val="0.81511491498345301"/>
          <c:h val="7.7063238188976382E-2"/>
        </c:manualLayout>
      </c:layout>
      <c:overlay val="0"/>
      <c:spPr>
        <a:ln>
          <a:solidFill>
            <a:schemeClr val="tx1"/>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7949736371449164E-2"/>
          <c:y val="3.9152185718164582E-2"/>
          <c:w val="0.88622918263535633"/>
          <c:h val="0.74888472957273777"/>
        </c:manualLayout>
      </c:layout>
      <c:barChart>
        <c:barDir val="col"/>
        <c:grouping val="stacked"/>
        <c:varyColors val="0"/>
        <c:ser>
          <c:idx val="0"/>
          <c:order val="0"/>
          <c:tx>
            <c:strRef>
              <c:f>Sheet1!$B$1</c:f>
              <c:strCache>
                <c:ptCount val="1"/>
                <c:pt idx="0">
                  <c:v>Europe</c:v>
                </c:pt>
              </c:strCache>
            </c:strRef>
          </c:tx>
          <c:spPr>
            <a:gradFill flip="none" rotWithShape="1">
              <a:gsLst>
                <a:gs pos="0">
                  <a:srgbClr val="FFCC00">
                    <a:lumMod val="75000"/>
                  </a:srgbClr>
                </a:gs>
                <a:gs pos="50000">
                  <a:srgbClr val="FFFF00"/>
                </a:gs>
                <a:gs pos="100000">
                  <a:srgbClr val="FFCC00">
                    <a:lumMod val="75000"/>
                  </a:srgbClr>
                </a:gs>
              </a:gsLst>
              <a:lin ang="10800000" scaled="1"/>
              <a:tileRect/>
            </a:gradFill>
            <a:ln>
              <a:solidFill>
                <a:schemeClr val="bg2"/>
              </a:solidFill>
            </a:ln>
          </c:spPr>
          <c:invertIfNegative val="0"/>
          <c:dLbls>
            <c:spPr>
              <a:noFill/>
              <a:ln>
                <a:noFill/>
              </a:ln>
              <a:effectLst/>
            </c:spPr>
            <c:txPr>
              <a:bodyPr/>
              <a:lstStyle/>
              <a:p>
                <a:pPr>
                  <a:defRPr sz="1500" b="1">
                    <a:solidFill>
                      <a:schemeClr val="bg2"/>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Sheet1!$A$2:$A$8</c:f>
              <c:strCache>
                <c:ptCount val="7"/>
                <c:pt idx="0">
                  <c:v>1-4</c:v>
                </c:pt>
                <c:pt idx="1">
                  <c:v>5-9</c:v>
                </c:pt>
                <c:pt idx="2">
                  <c:v>10-19</c:v>
                </c:pt>
                <c:pt idx="3">
                  <c:v>20-29</c:v>
                </c:pt>
                <c:pt idx="4">
                  <c:v>30-39</c:v>
                </c:pt>
                <c:pt idx="5">
                  <c:v>40-49</c:v>
                </c:pt>
                <c:pt idx="6">
                  <c:v>50+</c:v>
                </c:pt>
              </c:strCache>
            </c:strRef>
          </c:cat>
          <c:val>
            <c:numRef>
              <c:f>Sheet1!$B$2:$B$8</c:f>
              <c:numCache>
                <c:formatCode>General</c:formatCode>
                <c:ptCount val="7"/>
                <c:pt idx="0">
                  <c:v>16</c:v>
                </c:pt>
                <c:pt idx="1">
                  <c:v>6</c:v>
                </c:pt>
                <c:pt idx="2">
                  <c:v>17</c:v>
                </c:pt>
                <c:pt idx="3">
                  <c:v>16</c:v>
                </c:pt>
                <c:pt idx="4">
                  <c:v>7</c:v>
                </c:pt>
                <c:pt idx="5">
                  <c:v>2</c:v>
                </c:pt>
                <c:pt idx="6">
                  <c:v>4</c:v>
                </c:pt>
              </c:numCache>
            </c:numRef>
          </c:val>
        </c:ser>
        <c:ser>
          <c:idx val="1"/>
          <c:order val="1"/>
          <c:tx>
            <c:strRef>
              <c:f>Sheet1!$C$1</c:f>
              <c:strCache>
                <c:ptCount val="1"/>
                <c:pt idx="0">
                  <c:v>North America</c:v>
                </c:pt>
              </c:strCache>
            </c:strRef>
          </c:tx>
          <c:spPr>
            <a:gradFill>
              <a:gsLst>
                <a:gs pos="0">
                  <a:srgbClr val="00B050"/>
                </a:gs>
                <a:gs pos="50000">
                  <a:srgbClr val="00FF00"/>
                </a:gs>
                <a:gs pos="100000">
                  <a:srgbClr val="00B050"/>
                </a:gs>
              </a:gsLst>
              <a:lin ang="10800000" scaled="1"/>
            </a:gradFill>
            <a:ln>
              <a:solidFill>
                <a:srgbClr val="000000"/>
              </a:solidFill>
            </a:ln>
          </c:spPr>
          <c:invertIfNegative val="0"/>
          <c:dLbls>
            <c:spPr>
              <a:noFill/>
              <a:ln>
                <a:noFill/>
              </a:ln>
              <a:effectLst/>
            </c:spPr>
            <c:txPr>
              <a:bodyPr/>
              <a:lstStyle/>
              <a:p>
                <a:pPr>
                  <a:defRPr sz="1500" b="1">
                    <a:solidFill>
                      <a:schemeClr val="bg2"/>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Sheet1!$A$2:$A$8</c:f>
              <c:strCache>
                <c:ptCount val="7"/>
                <c:pt idx="0">
                  <c:v>1-4</c:v>
                </c:pt>
                <c:pt idx="1">
                  <c:v>5-9</c:v>
                </c:pt>
                <c:pt idx="2">
                  <c:v>10-19</c:v>
                </c:pt>
                <c:pt idx="3">
                  <c:v>20-29</c:v>
                </c:pt>
                <c:pt idx="4">
                  <c:v>30-39</c:v>
                </c:pt>
                <c:pt idx="5">
                  <c:v>40-49</c:v>
                </c:pt>
                <c:pt idx="6">
                  <c:v>50+</c:v>
                </c:pt>
              </c:strCache>
            </c:strRef>
          </c:cat>
          <c:val>
            <c:numRef>
              <c:f>Sheet1!$C$2:$C$8</c:f>
              <c:numCache>
                <c:formatCode>General</c:formatCode>
                <c:ptCount val="7"/>
                <c:pt idx="0">
                  <c:v>13</c:v>
                </c:pt>
                <c:pt idx="1">
                  <c:v>13</c:v>
                </c:pt>
                <c:pt idx="2">
                  <c:v>21</c:v>
                </c:pt>
                <c:pt idx="3">
                  <c:v>13</c:v>
                </c:pt>
                <c:pt idx="4">
                  <c:v>11</c:v>
                </c:pt>
                <c:pt idx="5">
                  <c:v>3</c:v>
                </c:pt>
                <c:pt idx="6">
                  <c:v>8</c:v>
                </c:pt>
              </c:numCache>
            </c:numRef>
          </c:val>
        </c:ser>
        <c:ser>
          <c:idx val="2"/>
          <c:order val="2"/>
          <c:tx>
            <c:strRef>
              <c:f>Sheet1!$D$1</c:f>
              <c:strCache>
                <c:ptCount val="1"/>
                <c:pt idx="0">
                  <c:v>Other</c:v>
                </c:pt>
              </c:strCache>
            </c:strRef>
          </c:tx>
          <c:spPr>
            <a:gradFill>
              <a:gsLst>
                <a:gs pos="0">
                  <a:srgbClr val="C00000"/>
                </a:gs>
                <a:gs pos="50000">
                  <a:srgbClr val="FF0000"/>
                </a:gs>
                <a:gs pos="100000">
                  <a:srgbClr val="C00000"/>
                </a:gs>
              </a:gsLst>
              <a:lin ang="10800000" scaled="1"/>
            </a:gradFill>
            <a:ln>
              <a:solidFill>
                <a:srgbClr val="000000"/>
              </a:solidFill>
            </a:ln>
          </c:spPr>
          <c:invertIfNegative val="0"/>
          <c:dLbls>
            <c:dLbl>
              <c:idx val="3"/>
              <c:layout>
                <c:manualLayout>
                  <c:x val="1.4749262536872074E-3"/>
                  <c:y val="-2.6041666666666668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
                  <c:y val="-2.34375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1.4749262536873156E-3"/>
                  <c:y val="-2.34375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1500" b="1"/>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Sheet1!$A$2:$A$8</c:f>
              <c:strCache>
                <c:ptCount val="7"/>
                <c:pt idx="0">
                  <c:v>1-4</c:v>
                </c:pt>
                <c:pt idx="1">
                  <c:v>5-9</c:v>
                </c:pt>
                <c:pt idx="2">
                  <c:v>10-19</c:v>
                </c:pt>
                <c:pt idx="3">
                  <c:v>20-29</c:v>
                </c:pt>
                <c:pt idx="4">
                  <c:v>30-39</c:v>
                </c:pt>
                <c:pt idx="5">
                  <c:v>40-49</c:v>
                </c:pt>
                <c:pt idx="6">
                  <c:v>50+</c:v>
                </c:pt>
              </c:strCache>
            </c:strRef>
          </c:cat>
          <c:val>
            <c:numRef>
              <c:f>Sheet1!$D$2:$D$8</c:f>
              <c:numCache>
                <c:formatCode>General</c:formatCode>
                <c:ptCount val="7"/>
                <c:pt idx="0">
                  <c:v>4</c:v>
                </c:pt>
                <c:pt idx="1">
                  <c:v>8</c:v>
                </c:pt>
                <c:pt idx="2">
                  <c:v>6</c:v>
                </c:pt>
                <c:pt idx="3">
                  <c:v>0</c:v>
                </c:pt>
                <c:pt idx="4">
                  <c:v>1</c:v>
                </c:pt>
                <c:pt idx="5">
                  <c:v>1</c:v>
                </c:pt>
                <c:pt idx="6">
                  <c:v>1</c:v>
                </c:pt>
              </c:numCache>
            </c:numRef>
          </c:val>
        </c:ser>
        <c:dLbls>
          <c:showLegendKey val="0"/>
          <c:showVal val="0"/>
          <c:showCatName val="0"/>
          <c:showSerName val="0"/>
          <c:showPercent val="0"/>
          <c:showBubbleSize val="0"/>
        </c:dLbls>
        <c:gapWidth val="35"/>
        <c:overlap val="100"/>
        <c:axId val="882083784"/>
        <c:axId val="882084176"/>
      </c:barChart>
      <c:catAx>
        <c:axId val="882083784"/>
        <c:scaling>
          <c:orientation val="minMax"/>
        </c:scaling>
        <c:delete val="0"/>
        <c:axPos val="b"/>
        <c:title>
          <c:tx>
            <c:rich>
              <a:bodyPr/>
              <a:lstStyle/>
              <a:p>
                <a:pPr>
                  <a:defRPr sz="1700">
                    <a:solidFill>
                      <a:schemeClr val="tx1"/>
                    </a:solidFill>
                  </a:defRPr>
                </a:pPr>
                <a:r>
                  <a:rPr lang="en-US" sz="1800" b="1" i="0" baseline="0" dirty="0" smtClean="0">
                    <a:solidFill>
                      <a:schemeClr val="tx1"/>
                    </a:solidFill>
                  </a:rPr>
                  <a:t>Average number of lung transplants per year</a:t>
                </a:r>
                <a:endParaRPr lang="en-US" sz="1800" b="1" i="0" baseline="0" dirty="0">
                  <a:solidFill>
                    <a:schemeClr val="tx1"/>
                  </a:solidFill>
                </a:endParaRPr>
              </a:p>
            </c:rich>
          </c:tx>
          <c:layout>
            <c:manualLayout>
              <c:xMode val="edge"/>
              <c:yMode val="edge"/>
              <c:x val="0.24683494762269756"/>
              <c:y val="0.8904150262467192"/>
            </c:manualLayout>
          </c:layout>
          <c:overlay val="0"/>
        </c:title>
        <c:numFmt formatCode="General" sourceLinked="1"/>
        <c:majorTickMark val="out"/>
        <c:minorTickMark val="none"/>
        <c:tickLblPos val="nextTo"/>
        <c:txPr>
          <a:bodyPr rot="0"/>
          <a:lstStyle/>
          <a:p>
            <a:pPr>
              <a:defRPr sz="1500" b="1"/>
            </a:pPr>
            <a:endParaRPr lang="en-US"/>
          </a:p>
        </c:txPr>
        <c:crossAx val="882084176"/>
        <c:crosses val="autoZero"/>
        <c:auto val="1"/>
        <c:lblAlgn val="ctr"/>
        <c:lblOffset val="100"/>
        <c:noMultiLvlLbl val="0"/>
      </c:catAx>
      <c:valAx>
        <c:axId val="882084176"/>
        <c:scaling>
          <c:orientation val="minMax"/>
          <c:max val="60"/>
        </c:scaling>
        <c:delete val="0"/>
        <c:axPos val="l"/>
        <c:majorGridlines>
          <c:spPr>
            <a:ln>
              <a:prstDash val="sysDash"/>
            </a:ln>
          </c:spPr>
        </c:majorGridlines>
        <c:title>
          <c:tx>
            <c:rich>
              <a:bodyPr rot="-5400000" vert="horz"/>
              <a:lstStyle/>
              <a:p>
                <a:pPr>
                  <a:defRPr sz="1700">
                    <a:solidFill>
                      <a:schemeClr val="tx1"/>
                    </a:solidFill>
                  </a:defRPr>
                </a:pPr>
                <a:r>
                  <a:rPr lang="en-US" sz="1700" b="1" i="0" baseline="0" dirty="0" smtClean="0">
                    <a:solidFill>
                      <a:schemeClr val="tx1"/>
                    </a:solidFill>
                  </a:rPr>
                  <a:t>Number of Centers</a:t>
                </a:r>
                <a:endParaRPr lang="en-US" sz="1700" b="1" i="0" baseline="0" dirty="0">
                  <a:solidFill>
                    <a:schemeClr val="tx1"/>
                  </a:solidFill>
                </a:endParaRPr>
              </a:p>
            </c:rich>
          </c:tx>
          <c:layout/>
          <c:overlay val="0"/>
        </c:title>
        <c:numFmt formatCode="General" sourceLinked="1"/>
        <c:majorTickMark val="out"/>
        <c:minorTickMark val="none"/>
        <c:tickLblPos val="nextTo"/>
        <c:txPr>
          <a:bodyPr/>
          <a:lstStyle/>
          <a:p>
            <a:pPr>
              <a:defRPr sz="1500" b="1"/>
            </a:pPr>
            <a:endParaRPr lang="en-US"/>
          </a:p>
        </c:txPr>
        <c:crossAx val="882083784"/>
        <c:crosses val="autoZero"/>
        <c:crossBetween val="between"/>
        <c:majorUnit val="10"/>
      </c:valAx>
      <c:spPr>
        <a:solidFill>
          <a:schemeClr val="bg2"/>
        </a:solidFill>
        <a:ln>
          <a:solidFill>
            <a:schemeClr val="tx1"/>
          </a:solidFill>
        </a:ln>
      </c:spPr>
    </c:plotArea>
    <c:legend>
      <c:legendPos val="l"/>
      <c:layout>
        <c:manualLayout>
          <c:xMode val="edge"/>
          <c:yMode val="edge"/>
          <c:x val="0.73284056860149116"/>
          <c:y val="7.7020202020202017E-2"/>
          <c:w val="0.21892969131071008"/>
          <c:h val="0.18155273204485806"/>
        </c:manualLayout>
      </c:layout>
      <c:overlay val="0"/>
      <c:spPr>
        <a:solidFill>
          <a:schemeClr val="bg2"/>
        </a:solidFill>
        <a:ln>
          <a:solidFill>
            <a:schemeClr val="tx1"/>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7949736371449164E-2"/>
          <c:y val="3.9152185718164582E-2"/>
          <c:w val="0.88622918263535633"/>
          <c:h val="0.74888472957273777"/>
        </c:manualLayout>
      </c:layout>
      <c:barChart>
        <c:barDir val="col"/>
        <c:grouping val="stacked"/>
        <c:varyColors val="0"/>
        <c:ser>
          <c:idx val="0"/>
          <c:order val="0"/>
          <c:tx>
            <c:strRef>
              <c:f>Sheet1!$B$1</c:f>
              <c:strCache>
                <c:ptCount val="1"/>
                <c:pt idx="0">
                  <c:v>Europe</c:v>
                </c:pt>
              </c:strCache>
            </c:strRef>
          </c:tx>
          <c:spPr>
            <a:gradFill flip="none" rotWithShape="1">
              <a:gsLst>
                <a:gs pos="0">
                  <a:srgbClr val="FFCC00">
                    <a:lumMod val="75000"/>
                  </a:srgbClr>
                </a:gs>
                <a:gs pos="50000">
                  <a:srgbClr val="FFFF00"/>
                </a:gs>
                <a:gs pos="100000">
                  <a:srgbClr val="FFCC00">
                    <a:lumMod val="75000"/>
                  </a:srgbClr>
                </a:gs>
              </a:gsLst>
              <a:lin ang="10800000" scaled="1"/>
              <a:tileRect/>
            </a:gradFill>
            <a:ln>
              <a:solidFill>
                <a:schemeClr val="bg2"/>
              </a:solidFill>
            </a:ln>
          </c:spPr>
          <c:invertIfNegative val="0"/>
          <c:dLbls>
            <c:spPr>
              <a:noFill/>
              <a:ln>
                <a:noFill/>
              </a:ln>
              <a:effectLst/>
            </c:spPr>
            <c:txPr>
              <a:bodyPr/>
              <a:lstStyle/>
              <a:p>
                <a:pPr>
                  <a:defRPr sz="1500" b="1">
                    <a:solidFill>
                      <a:schemeClr val="bg2"/>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Sheet1!$A$2:$A$8</c:f>
              <c:strCache>
                <c:ptCount val="7"/>
                <c:pt idx="0">
                  <c:v>1-4</c:v>
                </c:pt>
                <c:pt idx="1">
                  <c:v>5-9</c:v>
                </c:pt>
                <c:pt idx="2">
                  <c:v>10-19</c:v>
                </c:pt>
                <c:pt idx="3">
                  <c:v>20-29</c:v>
                </c:pt>
                <c:pt idx="4">
                  <c:v>30-39</c:v>
                </c:pt>
                <c:pt idx="5">
                  <c:v>40-49</c:v>
                </c:pt>
                <c:pt idx="6">
                  <c:v>50+</c:v>
                </c:pt>
              </c:strCache>
            </c:strRef>
          </c:cat>
          <c:val>
            <c:numRef>
              <c:f>Sheet1!$B$2:$B$8</c:f>
              <c:numCache>
                <c:formatCode>General</c:formatCode>
                <c:ptCount val="7"/>
                <c:pt idx="0">
                  <c:v>12</c:v>
                </c:pt>
                <c:pt idx="1">
                  <c:v>5</c:v>
                </c:pt>
                <c:pt idx="2">
                  <c:v>16</c:v>
                </c:pt>
                <c:pt idx="3">
                  <c:v>12</c:v>
                </c:pt>
                <c:pt idx="4">
                  <c:v>8</c:v>
                </c:pt>
                <c:pt idx="5">
                  <c:v>3</c:v>
                </c:pt>
                <c:pt idx="6">
                  <c:v>7</c:v>
                </c:pt>
              </c:numCache>
            </c:numRef>
          </c:val>
        </c:ser>
        <c:ser>
          <c:idx val="1"/>
          <c:order val="1"/>
          <c:tx>
            <c:strRef>
              <c:f>Sheet1!$C$1</c:f>
              <c:strCache>
                <c:ptCount val="1"/>
                <c:pt idx="0">
                  <c:v>North America</c:v>
                </c:pt>
              </c:strCache>
            </c:strRef>
          </c:tx>
          <c:spPr>
            <a:gradFill>
              <a:gsLst>
                <a:gs pos="0">
                  <a:srgbClr val="00B050"/>
                </a:gs>
                <a:gs pos="50000">
                  <a:srgbClr val="00FF00"/>
                </a:gs>
                <a:gs pos="100000">
                  <a:srgbClr val="00B050"/>
                </a:gs>
              </a:gsLst>
              <a:lin ang="10800000" scaled="1"/>
            </a:gradFill>
            <a:ln>
              <a:solidFill>
                <a:srgbClr val="000000"/>
              </a:solidFill>
            </a:ln>
          </c:spPr>
          <c:invertIfNegative val="0"/>
          <c:dLbls>
            <c:spPr>
              <a:noFill/>
              <a:ln>
                <a:noFill/>
              </a:ln>
              <a:effectLst/>
            </c:spPr>
            <c:txPr>
              <a:bodyPr/>
              <a:lstStyle/>
              <a:p>
                <a:pPr>
                  <a:defRPr sz="1500" b="1">
                    <a:solidFill>
                      <a:schemeClr val="bg2"/>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Sheet1!$A$2:$A$8</c:f>
              <c:strCache>
                <c:ptCount val="7"/>
                <c:pt idx="0">
                  <c:v>1-4</c:v>
                </c:pt>
                <c:pt idx="1">
                  <c:v>5-9</c:v>
                </c:pt>
                <c:pt idx="2">
                  <c:v>10-19</c:v>
                </c:pt>
                <c:pt idx="3">
                  <c:v>20-29</c:v>
                </c:pt>
                <c:pt idx="4">
                  <c:v>30-39</c:v>
                </c:pt>
                <c:pt idx="5">
                  <c:v>40-49</c:v>
                </c:pt>
                <c:pt idx="6">
                  <c:v>50+</c:v>
                </c:pt>
              </c:strCache>
            </c:strRef>
          </c:cat>
          <c:val>
            <c:numRef>
              <c:f>Sheet1!$C$2:$C$8</c:f>
              <c:numCache>
                <c:formatCode>General</c:formatCode>
                <c:ptCount val="7"/>
                <c:pt idx="0">
                  <c:v>9</c:v>
                </c:pt>
                <c:pt idx="1">
                  <c:v>10</c:v>
                </c:pt>
                <c:pt idx="2">
                  <c:v>22</c:v>
                </c:pt>
                <c:pt idx="3">
                  <c:v>11</c:v>
                </c:pt>
                <c:pt idx="4">
                  <c:v>8</c:v>
                </c:pt>
                <c:pt idx="5">
                  <c:v>8</c:v>
                </c:pt>
                <c:pt idx="6">
                  <c:v>8</c:v>
                </c:pt>
              </c:numCache>
            </c:numRef>
          </c:val>
        </c:ser>
        <c:ser>
          <c:idx val="2"/>
          <c:order val="2"/>
          <c:tx>
            <c:strRef>
              <c:f>Sheet1!$D$1</c:f>
              <c:strCache>
                <c:ptCount val="1"/>
                <c:pt idx="0">
                  <c:v>Other</c:v>
                </c:pt>
              </c:strCache>
            </c:strRef>
          </c:tx>
          <c:spPr>
            <a:gradFill>
              <a:gsLst>
                <a:gs pos="0">
                  <a:srgbClr val="C00000"/>
                </a:gs>
                <a:gs pos="50000">
                  <a:srgbClr val="FF0000"/>
                </a:gs>
                <a:gs pos="100000">
                  <a:srgbClr val="C00000"/>
                </a:gs>
              </a:gsLst>
              <a:lin ang="10800000" scaled="1"/>
            </a:gradFill>
            <a:ln>
              <a:solidFill>
                <a:srgbClr val="000000"/>
              </a:solidFill>
            </a:ln>
          </c:spPr>
          <c:invertIfNegative val="0"/>
          <c:dLbls>
            <c:dLbl>
              <c:idx val="3"/>
              <c:layout>
                <c:manualLayout>
                  <c:x val="1.4749262536872074E-3"/>
                  <c:y val="-2.6041666666666668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
                  <c:y val="-2.34375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1.4749262536873156E-3"/>
                  <c:y val="-2.34375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1500" b="1"/>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Sheet1!$A$2:$A$8</c:f>
              <c:strCache>
                <c:ptCount val="7"/>
                <c:pt idx="0">
                  <c:v>1-4</c:v>
                </c:pt>
                <c:pt idx="1">
                  <c:v>5-9</c:v>
                </c:pt>
                <c:pt idx="2">
                  <c:v>10-19</c:v>
                </c:pt>
                <c:pt idx="3">
                  <c:v>20-29</c:v>
                </c:pt>
                <c:pt idx="4">
                  <c:v>30-39</c:v>
                </c:pt>
                <c:pt idx="5">
                  <c:v>40-49</c:v>
                </c:pt>
                <c:pt idx="6">
                  <c:v>50+</c:v>
                </c:pt>
              </c:strCache>
            </c:strRef>
          </c:cat>
          <c:val>
            <c:numRef>
              <c:f>Sheet1!$D$2:$D$8</c:f>
              <c:numCache>
                <c:formatCode>General</c:formatCode>
                <c:ptCount val="7"/>
                <c:pt idx="0">
                  <c:v>3</c:v>
                </c:pt>
                <c:pt idx="1">
                  <c:v>5</c:v>
                </c:pt>
                <c:pt idx="2">
                  <c:v>6</c:v>
                </c:pt>
                <c:pt idx="3">
                  <c:v>3</c:v>
                </c:pt>
                <c:pt idx="4">
                  <c:v>0</c:v>
                </c:pt>
                <c:pt idx="5">
                  <c:v>2</c:v>
                </c:pt>
                <c:pt idx="6">
                  <c:v>1</c:v>
                </c:pt>
              </c:numCache>
            </c:numRef>
          </c:val>
        </c:ser>
        <c:dLbls>
          <c:showLegendKey val="0"/>
          <c:showVal val="0"/>
          <c:showCatName val="0"/>
          <c:showSerName val="0"/>
          <c:showPercent val="0"/>
          <c:showBubbleSize val="0"/>
        </c:dLbls>
        <c:gapWidth val="35"/>
        <c:overlap val="100"/>
        <c:axId val="882084960"/>
        <c:axId val="882085352"/>
      </c:barChart>
      <c:catAx>
        <c:axId val="882084960"/>
        <c:scaling>
          <c:orientation val="minMax"/>
        </c:scaling>
        <c:delete val="0"/>
        <c:axPos val="b"/>
        <c:title>
          <c:tx>
            <c:rich>
              <a:bodyPr/>
              <a:lstStyle/>
              <a:p>
                <a:pPr>
                  <a:defRPr sz="1700">
                    <a:solidFill>
                      <a:schemeClr val="tx1"/>
                    </a:solidFill>
                  </a:defRPr>
                </a:pPr>
                <a:r>
                  <a:rPr lang="en-US" sz="1800" b="1" i="0" baseline="0" dirty="0" smtClean="0">
                    <a:solidFill>
                      <a:schemeClr val="tx1"/>
                    </a:solidFill>
                  </a:rPr>
                  <a:t>Average number of lung transplants per year</a:t>
                </a:r>
                <a:endParaRPr lang="en-US" sz="1800" b="1" i="0" baseline="0" dirty="0">
                  <a:solidFill>
                    <a:schemeClr val="tx1"/>
                  </a:solidFill>
                </a:endParaRPr>
              </a:p>
            </c:rich>
          </c:tx>
          <c:layout>
            <c:manualLayout>
              <c:xMode val="edge"/>
              <c:yMode val="edge"/>
              <c:x val="0.24683494762269756"/>
              <c:y val="0.89294022906227632"/>
            </c:manualLayout>
          </c:layout>
          <c:overlay val="0"/>
        </c:title>
        <c:numFmt formatCode="General" sourceLinked="1"/>
        <c:majorTickMark val="out"/>
        <c:minorTickMark val="none"/>
        <c:tickLblPos val="nextTo"/>
        <c:txPr>
          <a:bodyPr rot="0"/>
          <a:lstStyle/>
          <a:p>
            <a:pPr>
              <a:defRPr sz="1500" b="1"/>
            </a:pPr>
            <a:endParaRPr lang="en-US"/>
          </a:p>
        </c:txPr>
        <c:crossAx val="882085352"/>
        <c:crosses val="autoZero"/>
        <c:auto val="1"/>
        <c:lblAlgn val="ctr"/>
        <c:lblOffset val="100"/>
        <c:noMultiLvlLbl val="0"/>
      </c:catAx>
      <c:valAx>
        <c:axId val="882085352"/>
        <c:scaling>
          <c:orientation val="minMax"/>
          <c:max val="60"/>
        </c:scaling>
        <c:delete val="0"/>
        <c:axPos val="l"/>
        <c:majorGridlines>
          <c:spPr>
            <a:ln>
              <a:prstDash val="sysDash"/>
            </a:ln>
          </c:spPr>
        </c:majorGridlines>
        <c:title>
          <c:tx>
            <c:rich>
              <a:bodyPr rot="-5400000" vert="horz"/>
              <a:lstStyle/>
              <a:p>
                <a:pPr>
                  <a:defRPr sz="1700">
                    <a:solidFill>
                      <a:schemeClr val="tx1"/>
                    </a:solidFill>
                  </a:defRPr>
                </a:pPr>
                <a:r>
                  <a:rPr lang="en-US" sz="1700" b="1" i="0" baseline="0" dirty="0" smtClean="0">
                    <a:solidFill>
                      <a:schemeClr val="tx1"/>
                    </a:solidFill>
                  </a:rPr>
                  <a:t>Number of Centers</a:t>
                </a:r>
                <a:endParaRPr lang="en-US" sz="1700" b="1" i="0" baseline="0" dirty="0">
                  <a:solidFill>
                    <a:schemeClr val="tx1"/>
                  </a:solidFill>
                </a:endParaRPr>
              </a:p>
            </c:rich>
          </c:tx>
          <c:layout/>
          <c:overlay val="0"/>
        </c:title>
        <c:numFmt formatCode="General" sourceLinked="1"/>
        <c:majorTickMark val="out"/>
        <c:minorTickMark val="none"/>
        <c:tickLblPos val="nextTo"/>
        <c:txPr>
          <a:bodyPr/>
          <a:lstStyle/>
          <a:p>
            <a:pPr>
              <a:defRPr sz="1500" b="1"/>
            </a:pPr>
            <a:endParaRPr lang="en-US"/>
          </a:p>
        </c:txPr>
        <c:crossAx val="882084960"/>
        <c:crosses val="autoZero"/>
        <c:crossBetween val="between"/>
        <c:majorUnit val="10"/>
      </c:valAx>
      <c:spPr>
        <a:solidFill>
          <a:schemeClr val="bg2"/>
        </a:solidFill>
        <a:ln>
          <a:solidFill>
            <a:schemeClr val="tx1"/>
          </a:solidFill>
        </a:ln>
      </c:spPr>
    </c:plotArea>
    <c:legend>
      <c:legendPos val="l"/>
      <c:layout>
        <c:manualLayout>
          <c:xMode val="edge"/>
          <c:yMode val="edge"/>
          <c:x val="0.73284056860149116"/>
          <c:y val="7.7020202020202017E-2"/>
          <c:w val="0.21892969131071008"/>
          <c:h val="0.18155273204485806"/>
        </c:manualLayout>
      </c:layout>
      <c:overlay val="0"/>
      <c:spPr>
        <a:solidFill>
          <a:schemeClr val="bg2"/>
        </a:solidFill>
        <a:ln>
          <a:solidFill>
            <a:schemeClr val="tx1"/>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658060994588221"/>
          <c:y val="0.12639098909932767"/>
          <c:w val="0.8056514064060708"/>
          <c:h val="0.62223039099652544"/>
        </c:manualLayout>
      </c:layout>
      <c:barChart>
        <c:barDir val="col"/>
        <c:grouping val="percentStacked"/>
        <c:varyColors val="0"/>
        <c:ser>
          <c:idx val="0"/>
          <c:order val="0"/>
          <c:tx>
            <c:strRef>
              <c:f>Sheet1!$B$1</c:f>
              <c:strCache>
                <c:ptCount val="1"/>
                <c:pt idx="0">
                  <c:v>0-10</c:v>
                </c:pt>
              </c:strCache>
            </c:strRef>
          </c:tx>
          <c:spPr>
            <a:gradFill flip="none" rotWithShape="1">
              <a:gsLst>
                <a:gs pos="0">
                  <a:srgbClr val="208C03"/>
                </a:gs>
                <a:gs pos="50000">
                  <a:srgbClr val="20F703"/>
                </a:gs>
                <a:gs pos="100000">
                  <a:srgbClr val="208C03"/>
                </a:gs>
              </a:gsLst>
              <a:lin ang="10800000" scaled="1"/>
              <a:tileRect/>
            </a:gradFill>
            <a:ln w="9525">
              <a:solidFill>
                <a:srgbClr val="000000"/>
              </a:solidFill>
            </a:ln>
          </c:spPr>
          <c:invertIfNegative val="0"/>
          <c:cat>
            <c:numRef>
              <c:f>Sheet1!$A$2:$A$29</c:f>
              <c:numCache>
                <c:formatCode>General</c:formatCode>
                <c:ptCount val="28"/>
                <c:pt idx="0">
                  <c:v>1987</c:v>
                </c:pt>
                <c:pt idx="1">
                  <c:v>1988</c:v>
                </c:pt>
                <c:pt idx="2">
                  <c:v>1989</c:v>
                </c:pt>
                <c:pt idx="3">
                  <c:v>1990</c:v>
                </c:pt>
                <c:pt idx="4">
                  <c:v>1991</c:v>
                </c:pt>
                <c:pt idx="5">
                  <c:v>1992</c:v>
                </c:pt>
                <c:pt idx="6">
                  <c:v>1993</c:v>
                </c:pt>
                <c:pt idx="7">
                  <c:v>1994</c:v>
                </c:pt>
                <c:pt idx="8">
                  <c:v>1995</c:v>
                </c:pt>
                <c:pt idx="9">
                  <c:v>1996</c:v>
                </c:pt>
                <c:pt idx="10">
                  <c:v>1997</c:v>
                </c:pt>
                <c:pt idx="11">
                  <c:v>1998</c:v>
                </c:pt>
                <c:pt idx="12">
                  <c:v>1999</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5">
                  <c:v>2012</c:v>
                </c:pt>
                <c:pt idx="26">
                  <c:v>2013</c:v>
                </c:pt>
                <c:pt idx="27">
                  <c:v>2014</c:v>
                </c:pt>
              </c:numCache>
            </c:numRef>
          </c:cat>
          <c:val>
            <c:numRef>
              <c:f>Sheet1!$B$2:$B$29</c:f>
              <c:numCache>
                <c:formatCode>General</c:formatCode>
                <c:ptCount val="28"/>
                <c:pt idx="0">
                  <c:v>1</c:v>
                </c:pt>
                <c:pt idx="1">
                  <c:v>2</c:v>
                </c:pt>
                <c:pt idx="2">
                  <c:v>4</c:v>
                </c:pt>
                <c:pt idx="3">
                  <c:v>6</c:v>
                </c:pt>
                <c:pt idx="4">
                  <c:v>16</c:v>
                </c:pt>
                <c:pt idx="5">
                  <c:v>17</c:v>
                </c:pt>
                <c:pt idx="6">
                  <c:v>17</c:v>
                </c:pt>
                <c:pt idx="7">
                  <c:v>18</c:v>
                </c:pt>
                <c:pt idx="8">
                  <c:v>32</c:v>
                </c:pt>
                <c:pt idx="9">
                  <c:v>20</c:v>
                </c:pt>
                <c:pt idx="10">
                  <c:v>30</c:v>
                </c:pt>
                <c:pt idx="11">
                  <c:v>33</c:v>
                </c:pt>
                <c:pt idx="12">
                  <c:v>22</c:v>
                </c:pt>
                <c:pt idx="13">
                  <c:v>19</c:v>
                </c:pt>
                <c:pt idx="14">
                  <c:v>15</c:v>
                </c:pt>
                <c:pt idx="15">
                  <c:v>21</c:v>
                </c:pt>
                <c:pt idx="16">
                  <c:v>19</c:v>
                </c:pt>
                <c:pt idx="17">
                  <c:v>16</c:v>
                </c:pt>
                <c:pt idx="18">
                  <c:v>25</c:v>
                </c:pt>
                <c:pt idx="19">
                  <c:v>27</c:v>
                </c:pt>
                <c:pt idx="20">
                  <c:v>23</c:v>
                </c:pt>
                <c:pt idx="21">
                  <c:v>25</c:v>
                </c:pt>
                <c:pt idx="22">
                  <c:v>27</c:v>
                </c:pt>
                <c:pt idx="23">
                  <c:v>37</c:v>
                </c:pt>
                <c:pt idx="24">
                  <c:v>29</c:v>
                </c:pt>
                <c:pt idx="25">
                  <c:v>21</c:v>
                </c:pt>
                <c:pt idx="26">
                  <c:v>31</c:v>
                </c:pt>
                <c:pt idx="27">
                  <c:v>14</c:v>
                </c:pt>
              </c:numCache>
            </c:numRef>
          </c:val>
        </c:ser>
        <c:ser>
          <c:idx val="1"/>
          <c:order val="1"/>
          <c:tx>
            <c:strRef>
              <c:f>Sheet1!$C$1</c:f>
              <c:strCache>
                <c:ptCount val="1"/>
                <c:pt idx="0">
                  <c:v>11-17</c:v>
                </c:pt>
              </c:strCache>
            </c:strRef>
          </c:tx>
          <c:spPr>
            <a:gradFill flip="none" rotWithShape="1">
              <a:gsLst>
                <a:gs pos="0">
                  <a:srgbClr val="008080"/>
                </a:gs>
                <a:gs pos="50000">
                  <a:srgbClr val="00FFFF"/>
                </a:gs>
                <a:gs pos="100000">
                  <a:srgbClr val="008080"/>
                </a:gs>
              </a:gsLst>
              <a:lin ang="10800000" scaled="1"/>
              <a:tileRect/>
            </a:gradFill>
            <a:ln>
              <a:solidFill>
                <a:schemeClr val="bg2"/>
              </a:solidFill>
            </a:ln>
          </c:spPr>
          <c:invertIfNegative val="0"/>
          <c:cat>
            <c:numRef>
              <c:f>Sheet1!$A$2:$A$29</c:f>
              <c:numCache>
                <c:formatCode>General</c:formatCode>
                <c:ptCount val="28"/>
                <c:pt idx="0">
                  <c:v>1987</c:v>
                </c:pt>
                <c:pt idx="1">
                  <c:v>1988</c:v>
                </c:pt>
                <c:pt idx="2">
                  <c:v>1989</c:v>
                </c:pt>
                <c:pt idx="3">
                  <c:v>1990</c:v>
                </c:pt>
                <c:pt idx="4">
                  <c:v>1991</c:v>
                </c:pt>
                <c:pt idx="5">
                  <c:v>1992</c:v>
                </c:pt>
                <c:pt idx="6">
                  <c:v>1993</c:v>
                </c:pt>
                <c:pt idx="7">
                  <c:v>1994</c:v>
                </c:pt>
                <c:pt idx="8">
                  <c:v>1995</c:v>
                </c:pt>
                <c:pt idx="9">
                  <c:v>1996</c:v>
                </c:pt>
                <c:pt idx="10">
                  <c:v>1997</c:v>
                </c:pt>
                <c:pt idx="11">
                  <c:v>1998</c:v>
                </c:pt>
                <c:pt idx="12">
                  <c:v>1999</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5">
                  <c:v>2012</c:v>
                </c:pt>
                <c:pt idx="26">
                  <c:v>2013</c:v>
                </c:pt>
                <c:pt idx="27">
                  <c:v>2014</c:v>
                </c:pt>
              </c:numCache>
            </c:numRef>
          </c:cat>
          <c:val>
            <c:numRef>
              <c:f>Sheet1!$C$2:$C$29</c:f>
              <c:numCache>
                <c:formatCode>General</c:formatCode>
                <c:ptCount val="28"/>
                <c:pt idx="0">
                  <c:v>2</c:v>
                </c:pt>
                <c:pt idx="1">
                  <c:v>3</c:v>
                </c:pt>
                <c:pt idx="2">
                  <c:v>3</c:v>
                </c:pt>
                <c:pt idx="3">
                  <c:v>17</c:v>
                </c:pt>
                <c:pt idx="4">
                  <c:v>30</c:v>
                </c:pt>
                <c:pt idx="5">
                  <c:v>31</c:v>
                </c:pt>
                <c:pt idx="6">
                  <c:v>31</c:v>
                </c:pt>
                <c:pt idx="7">
                  <c:v>34</c:v>
                </c:pt>
                <c:pt idx="8">
                  <c:v>63</c:v>
                </c:pt>
                <c:pt idx="9">
                  <c:v>60</c:v>
                </c:pt>
                <c:pt idx="10">
                  <c:v>64</c:v>
                </c:pt>
                <c:pt idx="11">
                  <c:v>63</c:v>
                </c:pt>
                <c:pt idx="12">
                  <c:v>50</c:v>
                </c:pt>
                <c:pt idx="13">
                  <c:v>54</c:v>
                </c:pt>
                <c:pt idx="14">
                  <c:v>57</c:v>
                </c:pt>
                <c:pt idx="15">
                  <c:v>53</c:v>
                </c:pt>
                <c:pt idx="16">
                  <c:v>60</c:v>
                </c:pt>
                <c:pt idx="17">
                  <c:v>73</c:v>
                </c:pt>
                <c:pt idx="18">
                  <c:v>71</c:v>
                </c:pt>
                <c:pt idx="19">
                  <c:v>74</c:v>
                </c:pt>
                <c:pt idx="20">
                  <c:v>84</c:v>
                </c:pt>
                <c:pt idx="21">
                  <c:v>89</c:v>
                </c:pt>
                <c:pt idx="22">
                  <c:v>100</c:v>
                </c:pt>
                <c:pt idx="23">
                  <c:v>89</c:v>
                </c:pt>
                <c:pt idx="24">
                  <c:v>77</c:v>
                </c:pt>
                <c:pt idx="25">
                  <c:v>74</c:v>
                </c:pt>
                <c:pt idx="26">
                  <c:v>93</c:v>
                </c:pt>
                <c:pt idx="27">
                  <c:v>24</c:v>
                </c:pt>
              </c:numCache>
            </c:numRef>
          </c:val>
        </c:ser>
        <c:ser>
          <c:idx val="2"/>
          <c:order val="2"/>
          <c:tx>
            <c:strRef>
              <c:f>Sheet1!$D$1</c:f>
              <c:strCache>
                <c:ptCount val="1"/>
                <c:pt idx="0">
                  <c:v>18-34</c:v>
                </c:pt>
              </c:strCache>
            </c:strRef>
          </c:tx>
          <c:spPr>
            <a:gradFill flip="none" rotWithShape="1">
              <a:gsLst>
                <a:gs pos="0">
                  <a:srgbClr val="CC6600"/>
                </a:gs>
                <a:gs pos="50000">
                  <a:srgbClr val="FF9900"/>
                </a:gs>
                <a:gs pos="100000">
                  <a:srgbClr val="CC6600"/>
                </a:gs>
              </a:gsLst>
              <a:lin ang="10800000" scaled="1"/>
              <a:tileRect/>
            </a:gradFill>
            <a:ln>
              <a:solidFill>
                <a:schemeClr val="bg2"/>
              </a:solidFill>
            </a:ln>
          </c:spPr>
          <c:invertIfNegative val="0"/>
          <c:cat>
            <c:numRef>
              <c:f>Sheet1!$A$2:$A$29</c:f>
              <c:numCache>
                <c:formatCode>General</c:formatCode>
                <c:ptCount val="28"/>
                <c:pt idx="0">
                  <c:v>1987</c:v>
                </c:pt>
                <c:pt idx="1">
                  <c:v>1988</c:v>
                </c:pt>
                <c:pt idx="2">
                  <c:v>1989</c:v>
                </c:pt>
                <c:pt idx="3">
                  <c:v>1990</c:v>
                </c:pt>
                <c:pt idx="4">
                  <c:v>1991</c:v>
                </c:pt>
                <c:pt idx="5">
                  <c:v>1992</c:v>
                </c:pt>
                <c:pt idx="6">
                  <c:v>1993</c:v>
                </c:pt>
                <c:pt idx="7">
                  <c:v>1994</c:v>
                </c:pt>
                <c:pt idx="8">
                  <c:v>1995</c:v>
                </c:pt>
                <c:pt idx="9">
                  <c:v>1996</c:v>
                </c:pt>
                <c:pt idx="10">
                  <c:v>1997</c:v>
                </c:pt>
                <c:pt idx="11">
                  <c:v>1998</c:v>
                </c:pt>
                <c:pt idx="12">
                  <c:v>1999</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5">
                  <c:v>2012</c:v>
                </c:pt>
                <c:pt idx="26">
                  <c:v>2013</c:v>
                </c:pt>
                <c:pt idx="27">
                  <c:v>2014</c:v>
                </c:pt>
              </c:numCache>
            </c:numRef>
          </c:cat>
          <c:val>
            <c:numRef>
              <c:f>Sheet1!$D$2:$D$29</c:f>
              <c:numCache>
                <c:formatCode>General</c:formatCode>
                <c:ptCount val="28"/>
                <c:pt idx="0">
                  <c:v>5</c:v>
                </c:pt>
                <c:pt idx="1">
                  <c:v>14</c:v>
                </c:pt>
                <c:pt idx="2">
                  <c:v>50</c:v>
                </c:pt>
                <c:pt idx="3">
                  <c:v>112</c:v>
                </c:pt>
                <c:pt idx="4">
                  <c:v>169</c:v>
                </c:pt>
                <c:pt idx="5">
                  <c:v>208</c:v>
                </c:pt>
                <c:pt idx="6">
                  <c:v>246</c:v>
                </c:pt>
                <c:pt idx="7">
                  <c:v>266</c:v>
                </c:pt>
                <c:pt idx="8">
                  <c:v>286</c:v>
                </c:pt>
                <c:pt idx="9">
                  <c:v>250</c:v>
                </c:pt>
                <c:pt idx="10">
                  <c:v>261</c:v>
                </c:pt>
                <c:pt idx="11">
                  <c:v>279</c:v>
                </c:pt>
                <c:pt idx="12">
                  <c:v>262</c:v>
                </c:pt>
                <c:pt idx="13">
                  <c:v>277</c:v>
                </c:pt>
                <c:pt idx="14">
                  <c:v>290</c:v>
                </c:pt>
                <c:pt idx="15">
                  <c:v>327</c:v>
                </c:pt>
                <c:pt idx="16">
                  <c:v>346</c:v>
                </c:pt>
                <c:pt idx="17">
                  <c:v>394</c:v>
                </c:pt>
                <c:pt idx="18">
                  <c:v>399</c:v>
                </c:pt>
                <c:pt idx="19">
                  <c:v>496</c:v>
                </c:pt>
                <c:pt idx="20">
                  <c:v>484</c:v>
                </c:pt>
                <c:pt idx="21">
                  <c:v>459</c:v>
                </c:pt>
                <c:pt idx="22">
                  <c:v>497</c:v>
                </c:pt>
                <c:pt idx="23">
                  <c:v>552</c:v>
                </c:pt>
                <c:pt idx="24">
                  <c:v>610</c:v>
                </c:pt>
                <c:pt idx="25">
                  <c:v>576</c:v>
                </c:pt>
                <c:pt idx="26">
                  <c:v>538</c:v>
                </c:pt>
                <c:pt idx="27">
                  <c:v>198</c:v>
                </c:pt>
              </c:numCache>
            </c:numRef>
          </c:val>
        </c:ser>
        <c:ser>
          <c:idx val="3"/>
          <c:order val="3"/>
          <c:tx>
            <c:strRef>
              <c:f>Sheet1!$E$1</c:f>
              <c:strCache>
                <c:ptCount val="1"/>
                <c:pt idx="0">
                  <c:v>35-49</c:v>
                </c:pt>
              </c:strCache>
            </c:strRef>
          </c:tx>
          <c:spPr>
            <a:gradFill>
              <a:gsLst>
                <a:gs pos="0">
                  <a:srgbClr val="7030A0"/>
                </a:gs>
                <a:gs pos="50000">
                  <a:srgbClr val="9966FF"/>
                </a:gs>
                <a:gs pos="100000">
                  <a:srgbClr val="7030A0"/>
                </a:gs>
              </a:gsLst>
              <a:lin ang="10800000" scaled="1"/>
            </a:gradFill>
            <a:ln>
              <a:solidFill>
                <a:srgbClr val="000000"/>
              </a:solidFill>
            </a:ln>
          </c:spPr>
          <c:invertIfNegative val="0"/>
          <c:cat>
            <c:numRef>
              <c:f>Sheet1!$A$2:$A$29</c:f>
              <c:numCache>
                <c:formatCode>General</c:formatCode>
                <c:ptCount val="28"/>
                <c:pt idx="0">
                  <c:v>1987</c:v>
                </c:pt>
                <c:pt idx="1">
                  <c:v>1988</c:v>
                </c:pt>
                <c:pt idx="2">
                  <c:v>1989</c:v>
                </c:pt>
                <c:pt idx="3">
                  <c:v>1990</c:v>
                </c:pt>
                <c:pt idx="4">
                  <c:v>1991</c:v>
                </c:pt>
                <c:pt idx="5">
                  <c:v>1992</c:v>
                </c:pt>
                <c:pt idx="6">
                  <c:v>1993</c:v>
                </c:pt>
                <c:pt idx="7">
                  <c:v>1994</c:v>
                </c:pt>
                <c:pt idx="8">
                  <c:v>1995</c:v>
                </c:pt>
                <c:pt idx="9">
                  <c:v>1996</c:v>
                </c:pt>
                <c:pt idx="10">
                  <c:v>1997</c:v>
                </c:pt>
                <c:pt idx="11">
                  <c:v>1998</c:v>
                </c:pt>
                <c:pt idx="12">
                  <c:v>1999</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5">
                  <c:v>2012</c:v>
                </c:pt>
                <c:pt idx="26">
                  <c:v>2013</c:v>
                </c:pt>
                <c:pt idx="27">
                  <c:v>2014</c:v>
                </c:pt>
              </c:numCache>
            </c:numRef>
          </c:cat>
          <c:val>
            <c:numRef>
              <c:f>Sheet1!$E$2:$E$29</c:f>
              <c:numCache>
                <c:formatCode>General</c:formatCode>
                <c:ptCount val="28"/>
                <c:pt idx="0">
                  <c:v>19</c:v>
                </c:pt>
                <c:pt idx="1">
                  <c:v>35</c:v>
                </c:pt>
                <c:pt idx="2">
                  <c:v>86</c:v>
                </c:pt>
                <c:pt idx="3">
                  <c:v>177</c:v>
                </c:pt>
                <c:pt idx="4">
                  <c:v>299</c:v>
                </c:pt>
                <c:pt idx="5">
                  <c:v>345</c:v>
                </c:pt>
                <c:pt idx="6">
                  <c:v>372</c:v>
                </c:pt>
                <c:pt idx="7">
                  <c:v>403</c:v>
                </c:pt>
                <c:pt idx="8">
                  <c:v>398</c:v>
                </c:pt>
                <c:pt idx="9">
                  <c:v>379</c:v>
                </c:pt>
                <c:pt idx="10">
                  <c:v>419</c:v>
                </c:pt>
                <c:pt idx="11">
                  <c:v>402</c:v>
                </c:pt>
                <c:pt idx="12">
                  <c:v>383</c:v>
                </c:pt>
                <c:pt idx="13">
                  <c:v>446</c:v>
                </c:pt>
                <c:pt idx="14">
                  <c:v>431</c:v>
                </c:pt>
                <c:pt idx="15">
                  <c:v>481</c:v>
                </c:pt>
                <c:pt idx="16">
                  <c:v>446</c:v>
                </c:pt>
                <c:pt idx="17">
                  <c:v>473</c:v>
                </c:pt>
                <c:pt idx="18">
                  <c:v>530</c:v>
                </c:pt>
                <c:pt idx="19">
                  <c:v>503</c:v>
                </c:pt>
                <c:pt idx="20">
                  <c:v>554</c:v>
                </c:pt>
                <c:pt idx="21">
                  <c:v>578</c:v>
                </c:pt>
                <c:pt idx="22">
                  <c:v>603</c:v>
                </c:pt>
                <c:pt idx="23">
                  <c:v>661</c:v>
                </c:pt>
                <c:pt idx="24">
                  <c:v>624</c:v>
                </c:pt>
                <c:pt idx="25">
                  <c:v>647</c:v>
                </c:pt>
                <c:pt idx="26">
                  <c:v>597</c:v>
                </c:pt>
                <c:pt idx="27">
                  <c:v>203</c:v>
                </c:pt>
              </c:numCache>
            </c:numRef>
          </c:val>
        </c:ser>
        <c:ser>
          <c:idx val="4"/>
          <c:order val="4"/>
          <c:tx>
            <c:strRef>
              <c:f>Sheet1!$F$1</c:f>
              <c:strCache>
                <c:ptCount val="1"/>
                <c:pt idx="0">
                  <c:v>50-59</c:v>
                </c:pt>
              </c:strCache>
            </c:strRef>
          </c:tx>
          <c:spPr>
            <a:gradFill flip="none" rotWithShape="1">
              <a:gsLst>
                <a:gs pos="0">
                  <a:srgbClr val="CCCC00"/>
                </a:gs>
                <a:gs pos="50000">
                  <a:srgbClr val="FFFF00"/>
                </a:gs>
                <a:gs pos="100000">
                  <a:srgbClr val="CCCC00"/>
                </a:gs>
              </a:gsLst>
              <a:lin ang="10800000" scaled="1"/>
              <a:tileRect/>
            </a:gradFill>
            <a:ln>
              <a:solidFill>
                <a:schemeClr val="bg2"/>
              </a:solidFill>
            </a:ln>
          </c:spPr>
          <c:invertIfNegative val="0"/>
          <c:cat>
            <c:numRef>
              <c:f>Sheet1!$A$2:$A$29</c:f>
              <c:numCache>
                <c:formatCode>General</c:formatCode>
                <c:ptCount val="28"/>
                <c:pt idx="0">
                  <c:v>1987</c:v>
                </c:pt>
                <c:pt idx="1">
                  <c:v>1988</c:v>
                </c:pt>
                <c:pt idx="2">
                  <c:v>1989</c:v>
                </c:pt>
                <c:pt idx="3">
                  <c:v>1990</c:v>
                </c:pt>
                <c:pt idx="4">
                  <c:v>1991</c:v>
                </c:pt>
                <c:pt idx="5">
                  <c:v>1992</c:v>
                </c:pt>
                <c:pt idx="6">
                  <c:v>1993</c:v>
                </c:pt>
                <c:pt idx="7">
                  <c:v>1994</c:v>
                </c:pt>
                <c:pt idx="8">
                  <c:v>1995</c:v>
                </c:pt>
                <c:pt idx="9">
                  <c:v>1996</c:v>
                </c:pt>
                <c:pt idx="10">
                  <c:v>1997</c:v>
                </c:pt>
                <c:pt idx="11">
                  <c:v>1998</c:v>
                </c:pt>
                <c:pt idx="12">
                  <c:v>1999</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5">
                  <c:v>2012</c:v>
                </c:pt>
                <c:pt idx="26">
                  <c:v>2013</c:v>
                </c:pt>
                <c:pt idx="27">
                  <c:v>2014</c:v>
                </c:pt>
              </c:numCache>
            </c:numRef>
          </c:cat>
          <c:val>
            <c:numRef>
              <c:f>Sheet1!$F$2:$F$29</c:f>
              <c:numCache>
                <c:formatCode>General</c:formatCode>
                <c:ptCount val="28"/>
                <c:pt idx="0">
                  <c:v>8</c:v>
                </c:pt>
                <c:pt idx="1">
                  <c:v>29</c:v>
                </c:pt>
                <c:pt idx="2">
                  <c:v>55</c:v>
                </c:pt>
                <c:pt idx="3">
                  <c:v>118</c:v>
                </c:pt>
                <c:pt idx="4">
                  <c:v>208</c:v>
                </c:pt>
                <c:pt idx="5">
                  <c:v>307</c:v>
                </c:pt>
                <c:pt idx="6">
                  <c:v>388</c:v>
                </c:pt>
                <c:pt idx="7">
                  <c:v>447</c:v>
                </c:pt>
                <c:pt idx="8">
                  <c:v>479</c:v>
                </c:pt>
                <c:pt idx="9">
                  <c:v>496</c:v>
                </c:pt>
                <c:pt idx="10">
                  <c:v>542</c:v>
                </c:pt>
                <c:pt idx="11">
                  <c:v>539</c:v>
                </c:pt>
                <c:pt idx="12">
                  <c:v>564</c:v>
                </c:pt>
                <c:pt idx="13">
                  <c:v>622</c:v>
                </c:pt>
                <c:pt idx="14">
                  <c:v>618</c:v>
                </c:pt>
                <c:pt idx="15">
                  <c:v>680</c:v>
                </c:pt>
                <c:pt idx="16">
                  <c:v>711</c:v>
                </c:pt>
                <c:pt idx="17">
                  <c:v>805</c:v>
                </c:pt>
                <c:pt idx="18">
                  <c:v>936</c:v>
                </c:pt>
                <c:pt idx="19">
                  <c:v>968</c:v>
                </c:pt>
                <c:pt idx="20">
                  <c:v>947</c:v>
                </c:pt>
                <c:pt idx="21">
                  <c:v>911</c:v>
                </c:pt>
                <c:pt idx="22">
                  <c:v>1024</c:v>
                </c:pt>
                <c:pt idx="23">
                  <c:v>1051</c:v>
                </c:pt>
                <c:pt idx="24">
                  <c:v>1145</c:v>
                </c:pt>
                <c:pt idx="25">
                  <c:v>1121</c:v>
                </c:pt>
                <c:pt idx="26">
                  <c:v>1217</c:v>
                </c:pt>
                <c:pt idx="27">
                  <c:v>397</c:v>
                </c:pt>
              </c:numCache>
            </c:numRef>
          </c:val>
        </c:ser>
        <c:ser>
          <c:idx val="5"/>
          <c:order val="5"/>
          <c:tx>
            <c:strRef>
              <c:f>Sheet1!$G$1</c:f>
              <c:strCache>
                <c:ptCount val="1"/>
                <c:pt idx="0">
                  <c:v>60-65</c:v>
                </c:pt>
              </c:strCache>
            </c:strRef>
          </c:tx>
          <c:spPr>
            <a:gradFill>
              <a:gsLst>
                <a:gs pos="0">
                  <a:srgbClr val="00004C">
                    <a:lumMod val="90000"/>
                    <a:lumOff val="10000"/>
                  </a:srgbClr>
                </a:gs>
                <a:gs pos="50000">
                  <a:srgbClr val="00004C">
                    <a:lumMod val="50000"/>
                    <a:lumOff val="50000"/>
                  </a:srgbClr>
                </a:gs>
                <a:gs pos="100000">
                  <a:schemeClr val="bg1">
                    <a:lumMod val="90000"/>
                    <a:lumOff val="10000"/>
                  </a:schemeClr>
                </a:gs>
              </a:gsLst>
              <a:lin ang="10800000" scaled="1"/>
            </a:gradFill>
            <a:ln>
              <a:solidFill>
                <a:srgbClr val="000000"/>
              </a:solidFill>
            </a:ln>
          </c:spPr>
          <c:invertIfNegative val="0"/>
          <c:cat>
            <c:numRef>
              <c:f>Sheet1!$A$2:$A$29</c:f>
              <c:numCache>
                <c:formatCode>General</c:formatCode>
                <c:ptCount val="28"/>
                <c:pt idx="0">
                  <c:v>1987</c:v>
                </c:pt>
                <c:pt idx="1">
                  <c:v>1988</c:v>
                </c:pt>
                <c:pt idx="2">
                  <c:v>1989</c:v>
                </c:pt>
                <c:pt idx="3">
                  <c:v>1990</c:v>
                </c:pt>
                <c:pt idx="4">
                  <c:v>1991</c:v>
                </c:pt>
                <c:pt idx="5">
                  <c:v>1992</c:v>
                </c:pt>
                <c:pt idx="6">
                  <c:v>1993</c:v>
                </c:pt>
                <c:pt idx="7">
                  <c:v>1994</c:v>
                </c:pt>
                <c:pt idx="8">
                  <c:v>1995</c:v>
                </c:pt>
                <c:pt idx="9">
                  <c:v>1996</c:v>
                </c:pt>
                <c:pt idx="10">
                  <c:v>1997</c:v>
                </c:pt>
                <c:pt idx="11">
                  <c:v>1998</c:v>
                </c:pt>
                <c:pt idx="12">
                  <c:v>1999</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5">
                  <c:v>2012</c:v>
                </c:pt>
                <c:pt idx="26">
                  <c:v>2013</c:v>
                </c:pt>
                <c:pt idx="27">
                  <c:v>2014</c:v>
                </c:pt>
              </c:numCache>
            </c:numRef>
          </c:cat>
          <c:val>
            <c:numRef>
              <c:f>Sheet1!$G$2:$G$29</c:f>
              <c:numCache>
                <c:formatCode>General</c:formatCode>
                <c:ptCount val="28"/>
                <c:pt idx="0">
                  <c:v>3</c:v>
                </c:pt>
                <c:pt idx="1">
                  <c:v>7</c:v>
                </c:pt>
                <c:pt idx="2">
                  <c:v>4</c:v>
                </c:pt>
                <c:pt idx="3">
                  <c:v>20</c:v>
                </c:pt>
                <c:pt idx="4">
                  <c:v>36</c:v>
                </c:pt>
                <c:pt idx="5">
                  <c:v>66</c:v>
                </c:pt>
                <c:pt idx="6">
                  <c:v>104</c:v>
                </c:pt>
                <c:pt idx="7">
                  <c:v>111</c:v>
                </c:pt>
                <c:pt idx="8">
                  <c:v>142</c:v>
                </c:pt>
                <c:pt idx="9">
                  <c:v>160</c:v>
                </c:pt>
                <c:pt idx="10">
                  <c:v>160</c:v>
                </c:pt>
                <c:pt idx="11">
                  <c:v>206</c:v>
                </c:pt>
                <c:pt idx="12">
                  <c:v>244</c:v>
                </c:pt>
                <c:pt idx="13">
                  <c:v>258</c:v>
                </c:pt>
                <c:pt idx="14">
                  <c:v>329</c:v>
                </c:pt>
                <c:pt idx="15">
                  <c:v>371</c:v>
                </c:pt>
                <c:pt idx="16">
                  <c:v>376</c:v>
                </c:pt>
                <c:pt idx="17">
                  <c:v>397</c:v>
                </c:pt>
                <c:pt idx="18">
                  <c:v>520</c:v>
                </c:pt>
                <c:pt idx="19">
                  <c:v>610</c:v>
                </c:pt>
                <c:pt idx="20">
                  <c:v>673</c:v>
                </c:pt>
                <c:pt idx="21">
                  <c:v>692</c:v>
                </c:pt>
                <c:pt idx="22">
                  <c:v>719</c:v>
                </c:pt>
                <c:pt idx="23">
                  <c:v>778</c:v>
                </c:pt>
                <c:pt idx="24">
                  <c:v>922</c:v>
                </c:pt>
                <c:pt idx="25">
                  <c:v>950</c:v>
                </c:pt>
                <c:pt idx="26">
                  <c:v>991</c:v>
                </c:pt>
                <c:pt idx="27">
                  <c:v>382</c:v>
                </c:pt>
              </c:numCache>
            </c:numRef>
          </c:val>
        </c:ser>
        <c:ser>
          <c:idx val="6"/>
          <c:order val="6"/>
          <c:tx>
            <c:strRef>
              <c:f>Sheet1!$H$1</c:f>
              <c:strCache>
                <c:ptCount val="1"/>
                <c:pt idx="0">
                  <c:v>66+</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invertIfNegative val="0"/>
          <c:cat>
            <c:numRef>
              <c:f>Sheet1!$A$2:$A$29</c:f>
              <c:numCache>
                <c:formatCode>General</c:formatCode>
                <c:ptCount val="28"/>
                <c:pt idx="0">
                  <c:v>1987</c:v>
                </c:pt>
                <c:pt idx="1">
                  <c:v>1988</c:v>
                </c:pt>
                <c:pt idx="2">
                  <c:v>1989</c:v>
                </c:pt>
                <c:pt idx="3">
                  <c:v>1990</c:v>
                </c:pt>
                <c:pt idx="4">
                  <c:v>1991</c:v>
                </c:pt>
                <c:pt idx="5">
                  <c:v>1992</c:v>
                </c:pt>
                <c:pt idx="6">
                  <c:v>1993</c:v>
                </c:pt>
                <c:pt idx="7">
                  <c:v>1994</c:v>
                </c:pt>
                <c:pt idx="8">
                  <c:v>1995</c:v>
                </c:pt>
                <c:pt idx="9">
                  <c:v>1996</c:v>
                </c:pt>
                <c:pt idx="10">
                  <c:v>1997</c:v>
                </c:pt>
                <c:pt idx="11">
                  <c:v>1998</c:v>
                </c:pt>
                <c:pt idx="12">
                  <c:v>1999</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5">
                  <c:v>2012</c:v>
                </c:pt>
                <c:pt idx="26">
                  <c:v>2013</c:v>
                </c:pt>
                <c:pt idx="27">
                  <c:v>2014</c:v>
                </c:pt>
              </c:numCache>
            </c:numRef>
          </c:cat>
          <c:val>
            <c:numRef>
              <c:f>Sheet1!$H$2:$H$29</c:f>
              <c:numCache>
                <c:formatCode>General</c:formatCode>
                <c:ptCount val="28"/>
                <c:pt idx="0">
                  <c:v>0</c:v>
                </c:pt>
                <c:pt idx="1">
                  <c:v>0</c:v>
                </c:pt>
                <c:pt idx="2">
                  <c:v>2</c:v>
                </c:pt>
                <c:pt idx="3">
                  <c:v>1</c:v>
                </c:pt>
                <c:pt idx="4">
                  <c:v>6</c:v>
                </c:pt>
                <c:pt idx="5">
                  <c:v>5</c:v>
                </c:pt>
                <c:pt idx="6">
                  <c:v>10</c:v>
                </c:pt>
                <c:pt idx="7">
                  <c:v>12</c:v>
                </c:pt>
                <c:pt idx="8">
                  <c:v>14</c:v>
                </c:pt>
                <c:pt idx="9">
                  <c:v>21</c:v>
                </c:pt>
                <c:pt idx="10">
                  <c:v>36</c:v>
                </c:pt>
                <c:pt idx="11">
                  <c:v>19</c:v>
                </c:pt>
                <c:pt idx="12">
                  <c:v>34</c:v>
                </c:pt>
                <c:pt idx="13">
                  <c:v>28</c:v>
                </c:pt>
                <c:pt idx="14">
                  <c:v>44</c:v>
                </c:pt>
                <c:pt idx="15">
                  <c:v>42</c:v>
                </c:pt>
                <c:pt idx="16">
                  <c:v>55</c:v>
                </c:pt>
                <c:pt idx="17">
                  <c:v>61</c:v>
                </c:pt>
                <c:pt idx="18">
                  <c:v>100</c:v>
                </c:pt>
                <c:pt idx="19">
                  <c:v>130</c:v>
                </c:pt>
                <c:pt idx="20">
                  <c:v>183</c:v>
                </c:pt>
                <c:pt idx="21">
                  <c:v>267</c:v>
                </c:pt>
                <c:pt idx="22">
                  <c:v>338</c:v>
                </c:pt>
                <c:pt idx="23">
                  <c:v>410</c:v>
                </c:pt>
                <c:pt idx="24">
                  <c:v>446</c:v>
                </c:pt>
                <c:pt idx="25">
                  <c:v>458</c:v>
                </c:pt>
                <c:pt idx="26">
                  <c:v>551</c:v>
                </c:pt>
                <c:pt idx="27">
                  <c:v>242</c:v>
                </c:pt>
              </c:numCache>
            </c:numRef>
          </c:val>
        </c:ser>
        <c:dLbls>
          <c:showLegendKey val="0"/>
          <c:showVal val="0"/>
          <c:showCatName val="0"/>
          <c:showSerName val="0"/>
          <c:showPercent val="0"/>
          <c:showBubbleSize val="0"/>
        </c:dLbls>
        <c:gapWidth val="35"/>
        <c:overlap val="100"/>
        <c:axId val="882086136"/>
        <c:axId val="612485160"/>
      </c:barChart>
      <c:lineChart>
        <c:grouping val="standard"/>
        <c:varyColors val="0"/>
        <c:ser>
          <c:idx val="7"/>
          <c:order val="7"/>
          <c:tx>
            <c:strRef>
              <c:f>Sheet1!$I$1</c:f>
              <c:strCache>
                <c:ptCount val="1"/>
                <c:pt idx="0">
                  <c:v>Median Age</c:v>
                </c:pt>
              </c:strCache>
            </c:strRef>
          </c:tx>
          <c:spPr>
            <a:ln w="41275">
              <a:solidFill>
                <a:srgbClr val="00FFFF"/>
              </a:solidFill>
            </a:ln>
          </c:spPr>
          <c:marker>
            <c:symbol val="diamond"/>
            <c:size val="10"/>
            <c:spPr>
              <a:solidFill>
                <a:srgbClr val="00FFFF"/>
              </a:solidFill>
              <a:ln>
                <a:solidFill>
                  <a:srgbClr val="00FFFF"/>
                </a:solidFill>
              </a:ln>
            </c:spPr>
          </c:marker>
          <c:cat>
            <c:numRef>
              <c:f>Sheet1!$A$2:$A$29</c:f>
              <c:numCache>
                <c:formatCode>General</c:formatCode>
                <c:ptCount val="28"/>
                <c:pt idx="0">
                  <c:v>1987</c:v>
                </c:pt>
                <c:pt idx="1">
                  <c:v>1988</c:v>
                </c:pt>
                <c:pt idx="2">
                  <c:v>1989</c:v>
                </c:pt>
                <c:pt idx="3">
                  <c:v>1990</c:v>
                </c:pt>
                <c:pt idx="4">
                  <c:v>1991</c:v>
                </c:pt>
                <c:pt idx="5">
                  <c:v>1992</c:v>
                </c:pt>
                <c:pt idx="6">
                  <c:v>1993</c:v>
                </c:pt>
                <c:pt idx="7">
                  <c:v>1994</c:v>
                </c:pt>
                <c:pt idx="8">
                  <c:v>1995</c:v>
                </c:pt>
                <c:pt idx="9">
                  <c:v>1996</c:v>
                </c:pt>
                <c:pt idx="10">
                  <c:v>1997</c:v>
                </c:pt>
                <c:pt idx="11">
                  <c:v>1998</c:v>
                </c:pt>
                <c:pt idx="12">
                  <c:v>1999</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5">
                  <c:v>2012</c:v>
                </c:pt>
                <c:pt idx="26">
                  <c:v>2013</c:v>
                </c:pt>
                <c:pt idx="27">
                  <c:v>2014</c:v>
                </c:pt>
              </c:numCache>
            </c:numRef>
          </c:cat>
          <c:val>
            <c:numRef>
              <c:f>Sheet1!$I$2:$I$29</c:f>
              <c:numCache>
                <c:formatCode>General</c:formatCode>
                <c:ptCount val="28"/>
                <c:pt idx="0">
                  <c:v>43</c:v>
                </c:pt>
                <c:pt idx="1">
                  <c:v>46</c:v>
                </c:pt>
                <c:pt idx="2">
                  <c:v>43</c:v>
                </c:pt>
                <c:pt idx="3">
                  <c:v>43</c:v>
                </c:pt>
                <c:pt idx="4">
                  <c:v>44</c:v>
                </c:pt>
                <c:pt idx="5">
                  <c:v>46</c:v>
                </c:pt>
                <c:pt idx="6">
                  <c:v>48</c:v>
                </c:pt>
                <c:pt idx="7">
                  <c:v>48</c:v>
                </c:pt>
                <c:pt idx="8">
                  <c:v>47.5</c:v>
                </c:pt>
                <c:pt idx="9">
                  <c:v>49</c:v>
                </c:pt>
                <c:pt idx="10">
                  <c:v>49</c:v>
                </c:pt>
                <c:pt idx="11">
                  <c:v>49</c:v>
                </c:pt>
                <c:pt idx="12">
                  <c:v>51</c:v>
                </c:pt>
                <c:pt idx="13">
                  <c:v>50</c:v>
                </c:pt>
                <c:pt idx="14">
                  <c:v>52</c:v>
                </c:pt>
                <c:pt idx="15">
                  <c:v>52</c:v>
                </c:pt>
                <c:pt idx="16">
                  <c:v>52</c:v>
                </c:pt>
                <c:pt idx="17">
                  <c:v>53</c:v>
                </c:pt>
                <c:pt idx="18">
                  <c:v>53</c:v>
                </c:pt>
                <c:pt idx="19">
                  <c:v>54</c:v>
                </c:pt>
                <c:pt idx="20">
                  <c:v>54</c:v>
                </c:pt>
                <c:pt idx="21">
                  <c:v>54</c:v>
                </c:pt>
                <c:pt idx="22">
                  <c:v>55</c:v>
                </c:pt>
                <c:pt idx="23">
                  <c:v>55</c:v>
                </c:pt>
                <c:pt idx="24">
                  <c:v>56</c:v>
                </c:pt>
                <c:pt idx="25">
                  <c:v>56</c:v>
                </c:pt>
                <c:pt idx="26">
                  <c:v>56</c:v>
                </c:pt>
                <c:pt idx="27">
                  <c:v>58</c:v>
                </c:pt>
              </c:numCache>
            </c:numRef>
          </c:val>
          <c:smooth val="0"/>
        </c:ser>
        <c:dLbls>
          <c:showLegendKey val="0"/>
          <c:showVal val="0"/>
          <c:showCatName val="0"/>
          <c:showSerName val="0"/>
          <c:showPercent val="0"/>
          <c:showBubbleSize val="0"/>
        </c:dLbls>
        <c:marker val="1"/>
        <c:smooth val="0"/>
        <c:axId val="612480064"/>
        <c:axId val="612479280"/>
      </c:lineChart>
      <c:catAx>
        <c:axId val="882086136"/>
        <c:scaling>
          <c:orientation val="minMax"/>
        </c:scaling>
        <c:delete val="0"/>
        <c:axPos val="b"/>
        <c:title>
          <c:tx>
            <c:rich>
              <a:bodyPr/>
              <a:lstStyle/>
              <a:p>
                <a:pPr>
                  <a:defRPr sz="1700"/>
                </a:pPr>
                <a:r>
                  <a:rPr lang="en-US" sz="1700" dirty="0" smtClean="0"/>
                  <a:t>Year of Transplant</a:t>
                </a:r>
                <a:endParaRPr lang="en-US" sz="1700" dirty="0"/>
              </a:p>
            </c:rich>
          </c:tx>
          <c:layout>
            <c:manualLayout>
              <c:xMode val="edge"/>
              <c:yMode val="edge"/>
              <c:x val="0.38326931163123135"/>
              <c:y val="0.85450856004002695"/>
            </c:manualLayout>
          </c:layout>
          <c:overlay val="0"/>
        </c:title>
        <c:numFmt formatCode="General" sourceLinked="1"/>
        <c:majorTickMark val="out"/>
        <c:minorTickMark val="none"/>
        <c:tickLblPos val="nextTo"/>
        <c:txPr>
          <a:bodyPr rot="-2700000"/>
          <a:lstStyle/>
          <a:p>
            <a:pPr>
              <a:defRPr sz="1300" b="1"/>
            </a:pPr>
            <a:endParaRPr lang="en-US"/>
          </a:p>
        </c:txPr>
        <c:crossAx val="612485160"/>
        <c:crosses val="autoZero"/>
        <c:auto val="1"/>
        <c:lblAlgn val="ctr"/>
        <c:lblOffset val="100"/>
        <c:tickLblSkip val="1"/>
        <c:noMultiLvlLbl val="0"/>
      </c:catAx>
      <c:valAx>
        <c:axId val="612485160"/>
        <c:scaling>
          <c:orientation val="minMax"/>
        </c:scaling>
        <c:delete val="0"/>
        <c:axPos val="l"/>
        <c:majorGridlines>
          <c:spPr>
            <a:ln>
              <a:prstDash val="sysDash"/>
            </a:ln>
          </c:spPr>
        </c:majorGridlines>
        <c:title>
          <c:tx>
            <c:rich>
              <a:bodyPr rot="-5400000" vert="horz"/>
              <a:lstStyle/>
              <a:p>
                <a:pPr>
                  <a:defRPr sz="1700"/>
                </a:pPr>
                <a:r>
                  <a:rPr lang="en-US" sz="1700" dirty="0" smtClean="0"/>
                  <a:t>% of Transplants</a:t>
                </a:r>
                <a:endParaRPr lang="en-US" sz="1700" dirty="0"/>
              </a:p>
            </c:rich>
          </c:tx>
          <c:layout/>
          <c:overlay val="0"/>
        </c:title>
        <c:numFmt formatCode="0%" sourceLinked="1"/>
        <c:majorTickMark val="out"/>
        <c:minorTickMark val="none"/>
        <c:tickLblPos val="nextTo"/>
        <c:txPr>
          <a:bodyPr/>
          <a:lstStyle/>
          <a:p>
            <a:pPr>
              <a:defRPr sz="1500" b="1"/>
            </a:pPr>
            <a:endParaRPr lang="en-US"/>
          </a:p>
        </c:txPr>
        <c:crossAx val="882086136"/>
        <c:crosses val="autoZero"/>
        <c:crossBetween val="between"/>
        <c:majorUnit val="0.2"/>
      </c:valAx>
      <c:valAx>
        <c:axId val="612479280"/>
        <c:scaling>
          <c:orientation val="minMax"/>
        </c:scaling>
        <c:delete val="0"/>
        <c:axPos val="r"/>
        <c:title>
          <c:tx>
            <c:rich>
              <a:bodyPr rot="-5400000" vert="horz"/>
              <a:lstStyle/>
              <a:p>
                <a:pPr>
                  <a:defRPr sz="1700"/>
                </a:pPr>
                <a:r>
                  <a:rPr lang="en-US" sz="1700" dirty="0" smtClean="0"/>
                  <a:t>Median recipient age (years)</a:t>
                </a:r>
                <a:endParaRPr lang="en-US" sz="1700" dirty="0"/>
              </a:p>
            </c:rich>
          </c:tx>
          <c:layout/>
          <c:overlay val="0"/>
        </c:title>
        <c:numFmt formatCode="General" sourceLinked="1"/>
        <c:majorTickMark val="out"/>
        <c:minorTickMark val="none"/>
        <c:tickLblPos val="nextTo"/>
        <c:txPr>
          <a:bodyPr/>
          <a:lstStyle/>
          <a:p>
            <a:pPr>
              <a:defRPr sz="1500" b="1"/>
            </a:pPr>
            <a:endParaRPr lang="en-US"/>
          </a:p>
        </c:txPr>
        <c:crossAx val="612480064"/>
        <c:crosses val="max"/>
        <c:crossBetween val="between"/>
        <c:majorUnit val="12"/>
      </c:valAx>
      <c:catAx>
        <c:axId val="612480064"/>
        <c:scaling>
          <c:orientation val="minMax"/>
        </c:scaling>
        <c:delete val="1"/>
        <c:axPos val="b"/>
        <c:numFmt formatCode="General" sourceLinked="1"/>
        <c:majorTickMark val="out"/>
        <c:minorTickMark val="none"/>
        <c:tickLblPos val="none"/>
        <c:crossAx val="612479280"/>
        <c:crosses val="autoZero"/>
        <c:auto val="1"/>
        <c:lblAlgn val="ctr"/>
        <c:lblOffset val="100"/>
        <c:noMultiLvlLbl val="0"/>
      </c:catAx>
      <c:spPr>
        <a:solidFill>
          <a:schemeClr val="bg2"/>
        </a:solidFill>
        <a:ln>
          <a:solidFill>
            <a:schemeClr val="tx1"/>
          </a:solidFill>
        </a:ln>
      </c:spPr>
    </c:plotArea>
    <c:legend>
      <c:legendPos val="t"/>
      <c:layout>
        <c:manualLayout>
          <c:xMode val="edge"/>
          <c:yMode val="edge"/>
          <c:x val="0.10418575991003255"/>
          <c:y val="2.8293663723123107E-2"/>
          <c:w val="0.80513463113951089"/>
          <c:h val="8.3919674957044332E-2"/>
        </c:manualLayout>
      </c:layout>
      <c:overlay val="0"/>
      <c:spPr>
        <a:ln>
          <a:solidFill>
            <a:schemeClr val="tx1"/>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658060994588221"/>
          <c:y val="0.12280608994129991"/>
          <c:w val="0.8056514064060708"/>
          <c:h val="0.59626215708653263"/>
        </c:manualLayout>
      </c:layout>
      <c:barChart>
        <c:barDir val="col"/>
        <c:grouping val="percentStacked"/>
        <c:varyColors val="0"/>
        <c:ser>
          <c:idx val="0"/>
          <c:order val="0"/>
          <c:tx>
            <c:strRef>
              <c:f>Sheet1!$B$1</c:f>
              <c:strCache>
                <c:ptCount val="1"/>
                <c:pt idx="0">
                  <c:v>0-10</c:v>
                </c:pt>
              </c:strCache>
            </c:strRef>
          </c:tx>
          <c:spPr>
            <a:gradFill flip="none" rotWithShape="1">
              <a:gsLst>
                <a:gs pos="0">
                  <a:srgbClr val="208C03"/>
                </a:gs>
                <a:gs pos="50000">
                  <a:srgbClr val="20F703"/>
                </a:gs>
                <a:gs pos="100000">
                  <a:srgbClr val="208C03"/>
                </a:gs>
              </a:gsLst>
              <a:lin ang="10800000" scaled="1"/>
              <a:tileRect/>
            </a:gradFill>
            <a:ln w="9525">
              <a:solidFill>
                <a:srgbClr val="000000"/>
              </a:solidFill>
            </a:ln>
          </c:spPr>
          <c:invertIfNegative val="0"/>
          <c:cat>
            <c:numRef>
              <c:f>Sheet1!$A$2:$A$29</c:f>
              <c:numCache>
                <c:formatCode>General</c:formatCode>
                <c:ptCount val="28"/>
                <c:pt idx="0">
                  <c:v>1987</c:v>
                </c:pt>
                <c:pt idx="1">
                  <c:v>1988</c:v>
                </c:pt>
                <c:pt idx="2">
                  <c:v>1989</c:v>
                </c:pt>
                <c:pt idx="3">
                  <c:v>1990</c:v>
                </c:pt>
                <c:pt idx="4">
                  <c:v>1991</c:v>
                </c:pt>
                <c:pt idx="5">
                  <c:v>1992</c:v>
                </c:pt>
                <c:pt idx="6">
                  <c:v>1993</c:v>
                </c:pt>
                <c:pt idx="7">
                  <c:v>1994</c:v>
                </c:pt>
                <c:pt idx="8">
                  <c:v>1995</c:v>
                </c:pt>
                <c:pt idx="9">
                  <c:v>1996</c:v>
                </c:pt>
                <c:pt idx="10">
                  <c:v>1997</c:v>
                </c:pt>
                <c:pt idx="11">
                  <c:v>1998</c:v>
                </c:pt>
                <c:pt idx="12">
                  <c:v>1999</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5">
                  <c:v>2012</c:v>
                </c:pt>
                <c:pt idx="26">
                  <c:v>2013</c:v>
                </c:pt>
                <c:pt idx="27">
                  <c:v>2014</c:v>
                </c:pt>
              </c:numCache>
            </c:numRef>
          </c:cat>
          <c:val>
            <c:numRef>
              <c:f>Sheet1!$B$2:$B$29</c:f>
              <c:numCache>
                <c:formatCode>General</c:formatCode>
                <c:ptCount val="28"/>
                <c:pt idx="0">
                  <c:v>0</c:v>
                </c:pt>
                <c:pt idx="1">
                  <c:v>0</c:v>
                </c:pt>
                <c:pt idx="2">
                  <c:v>3</c:v>
                </c:pt>
                <c:pt idx="3">
                  <c:v>5</c:v>
                </c:pt>
                <c:pt idx="4">
                  <c:v>26</c:v>
                </c:pt>
                <c:pt idx="5">
                  <c:v>26</c:v>
                </c:pt>
                <c:pt idx="6">
                  <c:v>25</c:v>
                </c:pt>
                <c:pt idx="7">
                  <c:v>32</c:v>
                </c:pt>
                <c:pt idx="8">
                  <c:v>49</c:v>
                </c:pt>
                <c:pt idx="9">
                  <c:v>44</c:v>
                </c:pt>
                <c:pt idx="10">
                  <c:v>49</c:v>
                </c:pt>
                <c:pt idx="11">
                  <c:v>53</c:v>
                </c:pt>
                <c:pt idx="12">
                  <c:v>34</c:v>
                </c:pt>
                <c:pt idx="13">
                  <c:v>38</c:v>
                </c:pt>
                <c:pt idx="14">
                  <c:v>38</c:v>
                </c:pt>
                <c:pt idx="15">
                  <c:v>39</c:v>
                </c:pt>
                <c:pt idx="16">
                  <c:v>45</c:v>
                </c:pt>
                <c:pt idx="17">
                  <c:v>37</c:v>
                </c:pt>
                <c:pt idx="18">
                  <c:v>38</c:v>
                </c:pt>
                <c:pt idx="19">
                  <c:v>44</c:v>
                </c:pt>
                <c:pt idx="20">
                  <c:v>34</c:v>
                </c:pt>
                <c:pt idx="21">
                  <c:v>42</c:v>
                </c:pt>
                <c:pt idx="22">
                  <c:v>46</c:v>
                </c:pt>
                <c:pt idx="23">
                  <c:v>54</c:v>
                </c:pt>
                <c:pt idx="24">
                  <c:v>43</c:v>
                </c:pt>
                <c:pt idx="25">
                  <c:v>31</c:v>
                </c:pt>
                <c:pt idx="26">
                  <c:v>46</c:v>
                </c:pt>
                <c:pt idx="27">
                  <c:v>18</c:v>
                </c:pt>
              </c:numCache>
            </c:numRef>
          </c:val>
        </c:ser>
        <c:ser>
          <c:idx val="1"/>
          <c:order val="1"/>
          <c:tx>
            <c:strRef>
              <c:f>Sheet1!$C$1</c:f>
              <c:strCache>
                <c:ptCount val="1"/>
                <c:pt idx="0">
                  <c:v>11-17</c:v>
                </c:pt>
              </c:strCache>
            </c:strRef>
          </c:tx>
          <c:spPr>
            <a:gradFill flip="none" rotWithShape="1">
              <a:gsLst>
                <a:gs pos="0">
                  <a:srgbClr val="008080"/>
                </a:gs>
                <a:gs pos="50000">
                  <a:srgbClr val="00FFFF"/>
                </a:gs>
                <a:gs pos="100000">
                  <a:srgbClr val="008080"/>
                </a:gs>
              </a:gsLst>
              <a:lin ang="10800000" scaled="1"/>
              <a:tileRect/>
            </a:gradFill>
            <a:ln>
              <a:solidFill>
                <a:schemeClr val="bg2"/>
              </a:solidFill>
            </a:ln>
          </c:spPr>
          <c:invertIfNegative val="0"/>
          <c:cat>
            <c:numRef>
              <c:f>Sheet1!$A$2:$A$29</c:f>
              <c:numCache>
                <c:formatCode>General</c:formatCode>
                <c:ptCount val="28"/>
                <c:pt idx="0">
                  <c:v>1987</c:v>
                </c:pt>
                <c:pt idx="1">
                  <c:v>1988</c:v>
                </c:pt>
                <c:pt idx="2">
                  <c:v>1989</c:v>
                </c:pt>
                <c:pt idx="3">
                  <c:v>1990</c:v>
                </c:pt>
                <c:pt idx="4">
                  <c:v>1991</c:v>
                </c:pt>
                <c:pt idx="5">
                  <c:v>1992</c:v>
                </c:pt>
                <c:pt idx="6">
                  <c:v>1993</c:v>
                </c:pt>
                <c:pt idx="7">
                  <c:v>1994</c:v>
                </c:pt>
                <c:pt idx="8">
                  <c:v>1995</c:v>
                </c:pt>
                <c:pt idx="9">
                  <c:v>1996</c:v>
                </c:pt>
                <c:pt idx="10">
                  <c:v>1997</c:v>
                </c:pt>
                <c:pt idx="11">
                  <c:v>1998</c:v>
                </c:pt>
                <c:pt idx="12">
                  <c:v>1999</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5">
                  <c:v>2012</c:v>
                </c:pt>
                <c:pt idx="26">
                  <c:v>2013</c:v>
                </c:pt>
                <c:pt idx="27">
                  <c:v>2014</c:v>
                </c:pt>
              </c:numCache>
            </c:numRef>
          </c:cat>
          <c:val>
            <c:numRef>
              <c:f>Sheet1!$C$2:$C$29</c:f>
              <c:numCache>
                <c:formatCode>General</c:formatCode>
                <c:ptCount val="28"/>
                <c:pt idx="0">
                  <c:v>4</c:v>
                </c:pt>
                <c:pt idx="1">
                  <c:v>13</c:v>
                </c:pt>
                <c:pt idx="2">
                  <c:v>42</c:v>
                </c:pt>
                <c:pt idx="3">
                  <c:v>58</c:v>
                </c:pt>
                <c:pt idx="4">
                  <c:v>109</c:v>
                </c:pt>
                <c:pt idx="5">
                  <c:v>148</c:v>
                </c:pt>
                <c:pt idx="6">
                  <c:v>191</c:v>
                </c:pt>
                <c:pt idx="7">
                  <c:v>208</c:v>
                </c:pt>
                <c:pt idx="8">
                  <c:v>223</c:v>
                </c:pt>
                <c:pt idx="9">
                  <c:v>195</c:v>
                </c:pt>
                <c:pt idx="10">
                  <c:v>221</c:v>
                </c:pt>
                <c:pt idx="11">
                  <c:v>204</c:v>
                </c:pt>
                <c:pt idx="12">
                  <c:v>200</c:v>
                </c:pt>
                <c:pt idx="13">
                  <c:v>214</c:v>
                </c:pt>
                <c:pt idx="14">
                  <c:v>215</c:v>
                </c:pt>
                <c:pt idx="15">
                  <c:v>215</c:v>
                </c:pt>
                <c:pt idx="16">
                  <c:v>208</c:v>
                </c:pt>
                <c:pt idx="17">
                  <c:v>249</c:v>
                </c:pt>
                <c:pt idx="18">
                  <c:v>254</c:v>
                </c:pt>
                <c:pt idx="19">
                  <c:v>276</c:v>
                </c:pt>
                <c:pt idx="20">
                  <c:v>313</c:v>
                </c:pt>
                <c:pt idx="21">
                  <c:v>249</c:v>
                </c:pt>
                <c:pt idx="22">
                  <c:v>271</c:v>
                </c:pt>
                <c:pt idx="23">
                  <c:v>278</c:v>
                </c:pt>
                <c:pt idx="24">
                  <c:v>255</c:v>
                </c:pt>
                <c:pt idx="25">
                  <c:v>254</c:v>
                </c:pt>
                <c:pt idx="26">
                  <c:v>243</c:v>
                </c:pt>
                <c:pt idx="27">
                  <c:v>90</c:v>
                </c:pt>
              </c:numCache>
            </c:numRef>
          </c:val>
        </c:ser>
        <c:ser>
          <c:idx val="2"/>
          <c:order val="2"/>
          <c:tx>
            <c:strRef>
              <c:f>Sheet1!$D$1</c:f>
              <c:strCache>
                <c:ptCount val="1"/>
                <c:pt idx="0">
                  <c:v>18-34</c:v>
                </c:pt>
              </c:strCache>
            </c:strRef>
          </c:tx>
          <c:spPr>
            <a:gradFill flip="none" rotWithShape="1">
              <a:gsLst>
                <a:gs pos="0">
                  <a:srgbClr val="CC6600"/>
                </a:gs>
                <a:gs pos="50000">
                  <a:srgbClr val="FF9900"/>
                </a:gs>
                <a:gs pos="100000">
                  <a:srgbClr val="CC6600"/>
                </a:gs>
              </a:gsLst>
              <a:lin ang="10800000" scaled="1"/>
              <a:tileRect/>
            </a:gradFill>
            <a:ln>
              <a:solidFill>
                <a:schemeClr val="bg2"/>
              </a:solidFill>
            </a:ln>
          </c:spPr>
          <c:invertIfNegative val="0"/>
          <c:cat>
            <c:numRef>
              <c:f>Sheet1!$A$2:$A$29</c:f>
              <c:numCache>
                <c:formatCode>General</c:formatCode>
                <c:ptCount val="28"/>
                <c:pt idx="0">
                  <c:v>1987</c:v>
                </c:pt>
                <c:pt idx="1">
                  <c:v>1988</c:v>
                </c:pt>
                <c:pt idx="2">
                  <c:v>1989</c:v>
                </c:pt>
                <c:pt idx="3">
                  <c:v>1990</c:v>
                </c:pt>
                <c:pt idx="4">
                  <c:v>1991</c:v>
                </c:pt>
                <c:pt idx="5">
                  <c:v>1992</c:v>
                </c:pt>
                <c:pt idx="6">
                  <c:v>1993</c:v>
                </c:pt>
                <c:pt idx="7">
                  <c:v>1994</c:v>
                </c:pt>
                <c:pt idx="8">
                  <c:v>1995</c:v>
                </c:pt>
                <c:pt idx="9">
                  <c:v>1996</c:v>
                </c:pt>
                <c:pt idx="10">
                  <c:v>1997</c:v>
                </c:pt>
                <c:pt idx="11">
                  <c:v>1998</c:v>
                </c:pt>
                <c:pt idx="12">
                  <c:v>1999</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5">
                  <c:v>2012</c:v>
                </c:pt>
                <c:pt idx="26">
                  <c:v>2013</c:v>
                </c:pt>
                <c:pt idx="27">
                  <c:v>2014</c:v>
                </c:pt>
              </c:numCache>
            </c:numRef>
          </c:cat>
          <c:val>
            <c:numRef>
              <c:f>Sheet1!$D$2:$D$29</c:f>
              <c:numCache>
                <c:formatCode>General</c:formatCode>
                <c:ptCount val="28"/>
                <c:pt idx="0">
                  <c:v>16</c:v>
                </c:pt>
                <c:pt idx="1">
                  <c:v>42</c:v>
                </c:pt>
                <c:pt idx="2">
                  <c:v>95</c:v>
                </c:pt>
                <c:pt idx="3">
                  <c:v>207</c:v>
                </c:pt>
                <c:pt idx="4">
                  <c:v>316</c:v>
                </c:pt>
                <c:pt idx="5">
                  <c:v>417</c:v>
                </c:pt>
                <c:pt idx="6">
                  <c:v>573</c:v>
                </c:pt>
                <c:pt idx="7">
                  <c:v>551</c:v>
                </c:pt>
                <c:pt idx="8">
                  <c:v>622</c:v>
                </c:pt>
                <c:pt idx="9">
                  <c:v>554</c:v>
                </c:pt>
                <c:pt idx="10">
                  <c:v>616</c:v>
                </c:pt>
                <c:pt idx="11">
                  <c:v>593</c:v>
                </c:pt>
                <c:pt idx="12">
                  <c:v>532</c:v>
                </c:pt>
                <c:pt idx="13">
                  <c:v>631</c:v>
                </c:pt>
                <c:pt idx="14">
                  <c:v>666</c:v>
                </c:pt>
                <c:pt idx="15">
                  <c:v>713</c:v>
                </c:pt>
                <c:pt idx="16">
                  <c:v>746</c:v>
                </c:pt>
                <c:pt idx="17">
                  <c:v>792</c:v>
                </c:pt>
                <c:pt idx="18">
                  <c:v>922</c:v>
                </c:pt>
                <c:pt idx="19">
                  <c:v>948</c:v>
                </c:pt>
                <c:pt idx="20">
                  <c:v>974</c:v>
                </c:pt>
                <c:pt idx="21">
                  <c:v>1104</c:v>
                </c:pt>
                <c:pt idx="22">
                  <c:v>1075</c:v>
                </c:pt>
                <c:pt idx="23">
                  <c:v>1216</c:v>
                </c:pt>
                <c:pt idx="24">
                  <c:v>1227</c:v>
                </c:pt>
                <c:pt idx="25">
                  <c:v>1216</c:v>
                </c:pt>
                <c:pt idx="26">
                  <c:v>1299</c:v>
                </c:pt>
                <c:pt idx="27">
                  <c:v>536</c:v>
                </c:pt>
              </c:numCache>
            </c:numRef>
          </c:val>
        </c:ser>
        <c:ser>
          <c:idx val="3"/>
          <c:order val="3"/>
          <c:tx>
            <c:strRef>
              <c:f>Sheet1!$E$1</c:f>
              <c:strCache>
                <c:ptCount val="1"/>
                <c:pt idx="0">
                  <c:v>35-49</c:v>
                </c:pt>
              </c:strCache>
            </c:strRef>
          </c:tx>
          <c:spPr>
            <a:gradFill>
              <a:gsLst>
                <a:gs pos="0">
                  <a:srgbClr val="7030A0"/>
                </a:gs>
                <a:gs pos="50000">
                  <a:srgbClr val="9966FF"/>
                </a:gs>
                <a:gs pos="100000">
                  <a:srgbClr val="7030A0"/>
                </a:gs>
              </a:gsLst>
              <a:lin ang="10800000" scaled="1"/>
            </a:gradFill>
            <a:ln>
              <a:solidFill>
                <a:srgbClr val="000000"/>
              </a:solidFill>
            </a:ln>
          </c:spPr>
          <c:invertIfNegative val="0"/>
          <c:cat>
            <c:numRef>
              <c:f>Sheet1!$A$2:$A$29</c:f>
              <c:numCache>
                <c:formatCode>General</c:formatCode>
                <c:ptCount val="28"/>
                <c:pt idx="0">
                  <c:v>1987</c:v>
                </c:pt>
                <c:pt idx="1">
                  <c:v>1988</c:v>
                </c:pt>
                <c:pt idx="2">
                  <c:v>1989</c:v>
                </c:pt>
                <c:pt idx="3">
                  <c:v>1990</c:v>
                </c:pt>
                <c:pt idx="4">
                  <c:v>1991</c:v>
                </c:pt>
                <c:pt idx="5">
                  <c:v>1992</c:v>
                </c:pt>
                <c:pt idx="6">
                  <c:v>1993</c:v>
                </c:pt>
                <c:pt idx="7">
                  <c:v>1994</c:v>
                </c:pt>
                <c:pt idx="8">
                  <c:v>1995</c:v>
                </c:pt>
                <c:pt idx="9">
                  <c:v>1996</c:v>
                </c:pt>
                <c:pt idx="10">
                  <c:v>1997</c:v>
                </c:pt>
                <c:pt idx="11">
                  <c:v>1998</c:v>
                </c:pt>
                <c:pt idx="12">
                  <c:v>1999</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5">
                  <c:v>2012</c:v>
                </c:pt>
                <c:pt idx="26">
                  <c:v>2013</c:v>
                </c:pt>
                <c:pt idx="27">
                  <c:v>2014</c:v>
                </c:pt>
              </c:numCache>
            </c:numRef>
          </c:cat>
          <c:val>
            <c:numRef>
              <c:f>Sheet1!$E$2:$E$29</c:f>
              <c:numCache>
                <c:formatCode>General</c:formatCode>
                <c:ptCount val="28"/>
                <c:pt idx="0">
                  <c:v>3</c:v>
                </c:pt>
                <c:pt idx="1">
                  <c:v>10</c:v>
                </c:pt>
                <c:pt idx="2">
                  <c:v>28</c:v>
                </c:pt>
                <c:pt idx="3">
                  <c:v>95</c:v>
                </c:pt>
                <c:pt idx="4">
                  <c:v>166</c:v>
                </c:pt>
                <c:pt idx="5">
                  <c:v>233</c:v>
                </c:pt>
                <c:pt idx="6">
                  <c:v>282</c:v>
                </c:pt>
                <c:pt idx="7">
                  <c:v>371</c:v>
                </c:pt>
                <c:pt idx="8">
                  <c:v>346</c:v>
                </c:pt>
                <c:pt idx="9">
                  <c:v>402</c:v>
                </c:pt>
                <c:pt idx="10">
                  <c:v>422</c:v>
                </c:pt>
                <c:pt idx="11">
                  <c:v>486</c:v>
                </c:pt>
                <c:pt idx="12">
                  <c:v>513</c:v>
                </c:pt>
                <c:pt idx="13">
                  <c:v>520</c:v>
                </c:pt>
                <c:pt idx="14">
                  <c:v>536</c:v>
                </c:pt>
                <c:pt idx="15">
                  <c:v>622</c:v>
                </c:pt>
                <c:pt idx="16">
                  <c:v>601</c:v>
                </c:pt>
                <c:pt idx="17">
                  <c:v>687</c:v>
                </c:pt>
                <c:pt idx="18">
                  <c:v>766</c:v>
                </c:pt>
                <c:pt idx="19">
                  <c:v>861</c:v>
                </c:pt>
                <c:pt idx="20">
                  <c:v>885</c:v>
                </c:pt>
                <c:pt idx="21">
                  <c:v>906</c:v>
                </c:pt>
                <c:pt idx="22">
                  <c:v>989</c:v>
                </c:pt>
                <c:pt idx="23">
                  <c:v>1043</c:v>
                </c:pt>
                <c:pt idx="24">
                  <c:v>1130</c:v>
                </c:pt>
                <c:pt idx="25">
                  <c:v>1083</c:v>
                </c:pt>
                <c:pt idx="26">
                  <c:v>1107</c:v>
                </c:pt>
                <c:pt idx="27">
                  <c:v>400</c:v>
                </c:pt>
              </c:numCache>
            </c:numRef>
          </c:val>
        </c:ser>
        <c:ser>
          <c:idx val="4"/>
          <c:order val="4"/>
          <c:tx>
            <c:strRef>
              <c:f>Sheet1!$F$1</c:f>
              <c:strCache>
                <c:ptCount val="1"/>
                <c:pt idx="0">
                  <c:v>50-59</c:v>
                </c:pt>
              </c:strCache>
            </c:strRef>
          </c:tx>
          <c:spPr>
            <a:gradFill flip="none" rotWithShape="1">
              <a:gsLst>
                <a:gs pos="0">
                  <a:srgbClr val="CCCC00"/>
                </a:gs>
                <a:gs pos="50000">
                  <a:srgbClr val="FFFF00"/>
                </a:gs>
                <a:gs pos="100000">
                  <a:srgbClr val="CCCC00"/>
                </a:gs>
              </a:gsLst>
              <a:lin ang="10800000" scaled="1"/>
              <a:tileRect/>
            </a:gradFill>
            <a:ln>
              <a:solidFill>
                <a:schemeClr val="bg2"/>
              </a:solidFill>
            </a:ln>
          </c:spPr>
          <c:invertIfNegative val="0"/>
          <c:cat>
            <c:numRef>
              <c:f>Sheet1!$A$2:$A$29</c:f>
              <c:numCache>
                <c:formatCode>General</c:formatCode>
                <c:ptCount val="28"/>
                <c:pt idx="0">
                  <c:v>1987</c:v>
                </c:pt>
                <c:pt idx="1">
                  <c:v>1988</c:v>
                </c:pt>
                <c:pt idx="2">
                  <c:v>1989</c:v>
                </c:pt>
                <c:pt idx="3">
                  <c:v>1990</c:v>
                </c:pt>
                <c:pt idx="4">
                  <c:v>1991</c:v>
                </c:pt>
                <c:pt idx="5">
                  <c:v>1992</c:v>
                </c:pt>
                <c:pt idx="6">
                  <c:v>1993</c:v>
                </c:pt>
                <c:pt idx="7">
                  <c:v>1994</c:v>
                </c:pt>
                <c:pt idx="8">
                  <c:v>1995</c:v>
                </c:pt>
                <c:pt idx="9">
                  <c:v>1996</c:v>
                </c:pt>
                <c:pt idx="10">
                  <c:v>1997</c:v>
                </c:pt>
                <c:pt idx="11">
                  <c:v>1998</c:v>
                </c:pt>
                <c:pt idx="12">
                  <c:v>1999</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5">
                  <c:v>2012</c:v>
                </c:pt>
                <c:pt idx="26">
                  <c:v>2013</c:v>
                </c:pt>
                <c:pt idx="27">
                  <c:v>2014</c:v>
                </c:pt>
              </c:numCache>
            </c:numRef>
          </c:cat>
          <c:val>
            <c:numRef>
              <c:f>Sheet1!$F$2:$F$29</c:f>
              <c:numCache>
                <c:formatCode>General</c:formatCode>
                <c:ptCount val="28"/>
                <c:pt idx="0">
                  <c:v>1</c:v>
                </c:pt>
                <c:pt idx="1">
                  <c:v>0</c:v>
                </c:pt>
                <c:pt idx="2">
                  <c:v>1</c:v>
                </c:pt>
                <c:pt idx="3">
                  <c:v>4</c:v>
                </c:pt>
                <c:pt idx="4">
                  <c:v>32</c:v>
                </c:pt>
                <c:pt idx="5">
                  <c:v>43</c:v>
                </c:pt>
                <c:pt idx="6">
                  <c:v>66</c:v>
                </c:pt>
                <c:pt idx="7">
                  <c:v>96</c:v>
                </c:pt>
                <c:pt idx="8">
                  <c:v>131</c:v>
                </c:pt>
                <c:pt idx="9">
                  <c:v>136</c:v>
                </c:pt>
                <c:pt idx="10">
                  <c:v>166</c:v>
                </c:pt>
                <c:pt idx="11">
                  <c:v>158</c:v>
                </c:pt>
                <c:pt idx="12">
                  <c:v>212</c:v>
                </c:pt>
                <c:pt idx="13">
                  <c:v>249</c:v>
                </c:pt>
                <c:pt idx="14">
                  <c:v>255</c:v>
                </c:pt>
                <c:pt idx="15">
                  <c:v>306</c:v>
                </c:pt>
                <c:pt idx="16">
                  <c:v>323</c:v>
                </c:pt>
                <c:pt idx="17">
                  <c:v>351</c:v>
                </c:pt>
                <c:pt idx="18">
                  <c:v>458</c:v>
                </c:pt>
                <c:pt idx="19">
                  <c:v>493</c:v>
                </c:pt>
                <c:pt idx="20">
                  <c:v>558</c:v>
                </c:pt>
                <c:pt idx="21">
                  <c:v>530</c:v>
                </c:pt>
                <c:pt idx="22">
                  <c:v>672</c:v>
                </c:pt>
                <c:pt idx="23">
                  <c:v>687</c:v>
                </c:pt>
                <c:pt idx="24">
                  <c:v>762</c:v>
                </c:pt>
                <c:pt idx="25">
                  <c:v>800</c:v>
                </c:pt>
                <c:pt idx="26">
                  <c:v>792</c:v>
                </c:pt>
                <c:pt idx="27">
                  <c:v>271</c:v>
                </c:pt>
              </c:numCache>
            </c:numRef>
          </c:val>
        </c:ser>
        <c:ser>
          <c:idx val="5"/>
          <c:order val="5"/>
          <c:tx>
            <c:strRef>
              <c:f>Sheet1!$G$1</c:f>
              <c:strCache>
                <c:ptCount val="1"/>
                <c:pt idx="0">
                  <c:v>60-65</c:v>
                </c:pt>
              </c:strCache>
            </c:strRef>
          </c:tx>
          <c:spPr>
            <a:gradFill>
              <a:gsLst>
                <a:gs pos="0">
                  <a:srgbClr val="00004C">
                    <a:lumMod val="90000"/>
                    <a:lumOff val="10000"/>
                  </a:srgbClr>
                </a:gs>
                <a:gs pos="50000">
                  <a:srgbClr val="00004C">
                    <a:lumMod val="50000"/>
                    <a:lumOff val="50000"/>
                  </a:srgbClr>
                </a:gs>
                <a:gs pos="100000">
                  <a:schemeClr val="bg1">
                    <a:lumMod val="90000"/>
                    <a:lumOff val="10000"/>
                  </a:schemeClr>
                </a:gs>
              </a:gsLst>
              <a:lin ang="10800000" scaled="1"/>
            </a:gradFill>
            <a:ln>
              <a:solidFill>
                <a:srgbClr val="000000"/>
              </a:solidFill>
            </a:ln>
          </c:spPr>
          <c:invertIfNegative val="0"/>
          <c:cat>
            <c:numRef>
              <c:f>Sheet1!$A$2:$A$29</c:f>
              <c:numCache>
                <c:formatCode>General</c:formatCode>
                <c:ptCount val="28"/>
                <c:pt idx="0">
                  <c:v>1987</c:v>
                </c:pt>
                <c:pt idx="1">
                  <c:v>1988</c:v>
                </c:pt>
                <c:pt idx="2">
                  <c:v>1989</c:v>
                </c:pt>
                <c:pt idx="3">
                  <c:v>1990</c:v>
                </c:pt>
                <c:pt idx="4">
                  <c:v>1991</c:v>
                </c:pt>
                <c:pt idx="5">
                  <c:v>1992</c:v>
                </c:pt>
                <c:pt idx="6">
                  <c:v>1993</c:v>
                </c:pt>
                <c:pt idx="7">
                  <c:v>1994</c:v>
                </c:pt>
                <c:pt idx="8">
                  <c:v>1995</c:v>
                </c:pt>
                <c:pt idx="9">
                  <c:v>1996</c:v>
                </c:pt>
                <c:pt idx="10">
                  <c:v>1997</c:v>
                </c:pt>
                <c:pt idx="11">
                  <c:v>1998</c:v>
                </c:pt>
                <c:pt idx="12">
                  <c:v>1999</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5">
                  <c:v>2012</c:v>
                </c:pt>
                <c:pt idx="26">
                  <c:v>2013</c:v>
                </c:pt>
                <c:pt idx="27">
                  <c:v>2014</c:v>
                </c:pt>
              </c:numCache>
            </c:numRef>
          </c:cat>
          <c:val>
            <c:numRef>
              <c:f>Sheet1!$G$2:$G$29</c:f>
              <c:numCache>
                <c:formatCode>General</c:formatCode>
                <c:ptCount val="28"/>
                <c:pt idx="0">
                  <c:v>0</c:v>
                </c:pt>
                <c:pt idx="1">
                  <c:v>0</c:v>
                </c:pt>
                <c:pt idx="2">
                  <c:v>0</c:v>
                </c:pt>
                <c:pt idx="3">
                  <c:v>1</c:v>
                </c:pt>
                <c:pt idx="4">
                  <c:v>1</c:v>
                </c:pt>
                <c:pt idx="5">
                  <c:v>0</c:v>
                </c:pt>
                <c:pt idx="6">
                  <c:v>0</c:v>
                </c:pt>
                <c:pt idx="7">
                  <c:v>3</c:v>
                </c:pt>
                <c:pt idx="8">
                  <c:v>5</c:v>
                </c:pt>
                <c:pt idx="9">
                  <c:v>21</c:v>
                </c:pt>
                <c:pt idx="10">
                  <c:v>13</c:v>
                </c:pt>
                <c:pt idx="11">
                  <c:v>16</c:v>
                </c:pt>
                <c:pt idx="12">
                  <c:v>29</c:v>
                </c:pt>
                <c:pt idx="13">
                  <c:v>16</c:v>
                </c:pt>
                <c:pt idx="14">
                  <c:v>36</c:v>
                </c:pt>
                <c:pt idx="15">
                  <c:v>52</c:v>
                </c:pt>
                <c:pt idx="16">
                  <c:v>57</c:v>
                </c:pt>
                <c:pt idx="17">
                  <c:v>68</c:v>
                </c:pt>
                <c:pt idx="18">
                  <c:v>116</c:v>
                </c:pt>
                <c:pt idx="19">
                  <c:v>113</c:v>
                </c:pt>
                <c:pt idx="20">
                  <c:v>136</c:v>
                </c:pt>
                <c:pt idx="21">
                  <c:v>144</c:v>
                </c:pt>
                <c:pt idx="22">
                  <c:v>182</c:v>
                </c:pt>
                <c:pt idx="23">
                  <c:v>191</c:v>
                </c:pt>
                <c:pt idx="24">
                  <c:v>309</c:v>
                </c:pt>
                <c:pt idx="25">
                  <c:v>290</c:v>
                </c:pt>
                <c:pt idx="26">
                  <c:v>314</c:v>
                </c:pt>
                <c:pt idx="27">
                  <c:v>92</c:v>
                </c:pt>
              </c:numCache>
            </c:numRef>
          </c:val>
        </c:ser>
        <c:ser>
          <c:idx val="6"/>
          <c:order val="6"/>
          <c:tx>
            <c:strRef>
              <c:f>Sheet1!$H$1</c:f>
              <c:strCache>
                <c:ptCount val="1"/>
                <c:pt idx="0">
                  <c:v>66+</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invertIfNegative val="0"/>
          <c:cat>
            <c:numRef>
              <c:f>Sheet1!$A$2:$A$29</c:f>
              <c:numCache>
                <c:formatCode>General</c:formatCode>
                <c:ptCount val="28"/>
                <c:pt idx="0">
                  <c:v>1987</c:v>
                </c:pt>
                <c:pt idx="1">
                  <c:v>1988</c:v>
                </c:pt>
                <c:pt idx="2">
                  <c:v>1989</c:v>
                </c:pt>
                <c:pt idx="3">
                  <c:v>1990</c:v>
                </c:pt>
                <c:pt idx="4">
                  <c:v>1991</c:v>
                </c:pt>
                <c:pt idx="5">
                  <c:v>1992</c:v>
                </c:pt>
                <c:pt idx="6">
                  <c:v>1993</c:v>
                </c:pt>
                <c:pt idx="7">
                  <c:v>1994</c:v>
                </c:pt>
                <c:pt idx="8">
                  <c:v>1995</c:v>
                </c:pt>
                <c:pt idx="9">
                  <c:v>1996</c:v>
                </c:pt>
                <c:pt idx="10">
                  <c:v>1997</c:v>
                </c:pt>
                <c:pt idx="11">
                  <c:v>1998</c:v>
                </c:pt>
                <c:pt idx="12">
                  <c:v>1999</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5">
                  <c:v>2012</c:v>
                </c:pt>
                <c:pt idx="26">
                  <c:v>2013</c:v>
                </c:pt>
                <c:pt idx="27">
                  <c:v>2014</c:v>
                </c:pt>
              </c:numCache>
            </c:numRef>
          </c:cat>
          <c:val>
            <c:numRef>
              <c:f>Sheet1!$H$2:$H$29</c:f>
              <c:numCache>
                <c:formatCode>General</c:formatCode>
                <c:ptCount val="28"/>
                <c:pt idx="0">
                  <c:v>0</c:v>
                </c:pt>
                <c:pt idx="1">
                  <c:v>0</c:v>
                </c:pt>
                <c:pt idx="2">
                  <c:v>0</c:v>
                </c:pt>
                <c:pt idx="3">
                  <c:v>0</c:v>
                </c:pt>
                <c:pt idx="4">
                  <c:v>0</c:v>
                </c:pt>
                <c:pt idx="5">
                  <c:v>0</c:v>
                </c:pt>
                <c:pt idx="6">
                  <c:v>0</c:v>
                </c:pt>
                <c:pt idx="7">
                  <c:v>1</c:v>
                </c:pt>
                <c:pt idx="8">
                  <c:v>2</c:v>
                </c:pt>
                <c:pt idx="9">
                  <c:v>0</c:v>
                </c:pt>
                <c:pt idx="10">
                  <c:v>2</c:v>
                </c:pt>
                <c:pt idx="11">
                  <c:v>2</c:v>
                </c:pt>
                <c:pt idx="12">
                  <c:v>4</c:v>
                </c:pt>
                <c:pt idx="13">
                  <c:v>5</c:v>
                </c:pt>
                <c:pt idx="14">
                  <c:v>5</c:v>
                </c:pt>
                <c:pt idx="15">
                  <c:v>8</c:v>
                </c:pt>
                <c:pt idx="16">
                  <c:v>13</c:v>
                </c:pt>
                <c:pt idx="17">
                  <c:v>15</c:v>
                </c:pt>
                <c:pt idx="18">
                  <c:v>25</c:v>
                </c:pt>
                <c:pt idx="19">
                  <c:v>25</c:v>
                </c:pt>
                <c:pt idx="20">
                  <c:v>39</c:v>
                </c:pt>
                <c:pt idx="21">
                  <c:v>34</c:v>
                </c:pt>
                <c:pt idx="22">
                  <c:v>62</c:v>
                </c:pt>
                <c:pt idx="23">
                  <c:v>96</c:v>
                </c:pt>
                <c:pt idx="24">
                  <c:v>107</c:v>
                </c:pt>
                <c:pt idx="25">
                  <c:v>161</c:v>
                </c:pt>
                <c:pt idx="26">
                  <c:v>206</c:v>
                </c:pt>
                <c:pt idx="27">
                  <c:v>54</c:v>
                </c:pt>
              </c:numCache>
            </c:numRef>
          </c:val>
        </c:ser>
        <c:dLbls>
          <c:showLegendKey val="0"/>
          <c:showVal val="0"/>
          <c:showCatName val="0"/>
          <c:showSerName val="0"/>
          <c:showPercent val="0"/>
          <c:showBubbleSize val="0"/>
        </c:dLbls>
        <c:gapWidth val="35"/>
        <c:overlap val="100"/>
        <c:axId val="612476928"/>
        <c:axId val="612476536"/>
      </c:barChart>
      <c:lineChart>
        <c:grouping val="standard"/>
        <c:varyColors val="0"/>
        <c:ser>
          <c:idx val="7"/>
          <c:order val="7"/>
          <c:tx>
            <c:strRef>
              <c:f>Sheet1!$I$1</c:f>
              <c:strCache>
                <c:ptCount val="1"/>
                <c:pt idx="0">
                  <c:v>Median Age</c:v>
                </c:pt>
              </c:strCache>
            </c:strRef>
          </c:tx>
          <c:spPr>
            <a:ln w="41275">
              <a:solidFill>
                <a:srgbClr val="00FFFF"/>
              </a:solidFill>
            </a:ln>
          </c:spPr>
          <c:marker>
            <c:symbol val="diamond"/>
            <c:size val="10"/>
            <c:spPr>
              <a:solidFill>
                <a:srgbClr val="00FFFF"/>
              </a:solidFill>
              <a:ln>
                <a:solidFill>
                  <a:srgbClr val="00FFFF"/>
                </a:solidFill>
              </a:ln>
            </c:spPr>
          </c:marker>
          <c:cat>
            <c:numRef>
              <c:f>Sheet1!$A$2:$A$29</c:f>
              <c:numCache>
                <c:formatCode>General</c:formatCode>
                <c:ptCount val="28"/>
                <c:pt idx="0">
                  <c:v>1987</c:v>
                </c:pt>
                <c:pt idx="1">
                  <c:v>1988</c:v>
                </c:pt>
                <c:pt idx="2">
                  <c:v>1989</c:v>
                </c:pt>
                <c:pt idx="3">
                  <c:v>1990</c:v>
                </c:pt>
                <c:pt idx="4">
                  <c:v>1991</c:v>
                </c:pt>
                <c:pt idx="5">
                  <c:v>1992</c:v>
                </c:pt>
                <c:pt idx="6">
                  <c:v>1993</c:v>
                </c:pt>
                <c:pt idx="7">
                  <c:v>1994</c:v>
                </c:pt>
                <c:pt idx="8">
                  <c:v>1995</c:v>
                </c:pt>
                <c:pt idx="9">
                  <c:v>1996</c:v>
                </c:pt>
                <c:pt idx="10">
                  <c:v>1997</c:v>
                </c:pt>
                <c:pt idx="11">
                  <c:v>1998</c:v>
                </c:pt>
                <c:pt idx="12">
                  <c:v>1999</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5">
                  <c:v>2012</c:v>
                </c:pt>
                <c:pt idx="26">
                  <c:v>2013</c:v>
                </c:pt>
                <c:pt idx="27">
                  <c:v>2014</c:v>
                </c:pt>
              </c:numCache>
            </c:numRef>
          </c:cat>
          <c:val>
            <c:numRef>
              <c:f>Sheet1!$I$2:$I$29</c:f>
              <c:numCache>
                <c:formatCode>General</c:formatCode>
                <c:ptCount val="28"/>
                <c:pt idx="0">
                  <c:v>26</c:v>
                </c:pt>
                <c:pt idx="1">
                  <c:v>23</c:v>
                </c:pt>
                <c:pt idx="2">
                  <c:v>21</c:v>
                </c:pt>
                <c:pt idx="3">
                  <c:v>26</c:v>
                </c:pt>
                <c:pt idx="4">
                  <c:v>26.5</c:v>
                </c:pt>
                <c:pt idx="5">
                  <c:v>26</c:v>
                </c:pt>
                <c:pt idx="6">
                  <c:v>26</c:v>
                </c:pt>
                <c:pt idx="7">
                  <c:v>27</c:v>
                </c:pt>
                <c:pt idx="8">
                  <c:v>28</c:v>
                </c:pt>
                <c:pt idx="9">
                  <c:v>30</c:v>
                </c:pt>
                <c:pt idx="10">
                  <c:v>29</c:v>
                </c:pt>
                <c:pt idx="11">
                  <c:v>31</c:v>
                </c:pt>
                <c:pt idx="12">
                  <c:v>34</c:v>
                </c:pt>
                <c:pt idx="13">
                  <c:v>33</c:v>
                </c:pt>
                <c:pt idx="14">
                  <c:v>33</c:v>
                </c:pt>
                <c:pt idx="15">
                  <c:v>35</c:v>
                </c:pt>
                <c:pt idx="16">
                  <c:v>34</c:v>
                </c:pt>
                <c:pt idx="17">
                  <c:v>35</c:v>
                </c:pt>
                <c:pt idx="18">
                  <c:v>36</c:v>
                </c:pt>
                <c:pt idx="19">
                  <c:v>37</c:v>
                </c:pt>
                <c:pt idx="20">
                  <c:v>38</c:v>
                </c:pt>
                <c:pt idx="21">
                  <c:v>37</c:v>
                </c:pt>
                <c:pt idx="22">
                  <c:v>39</c:v>
                </c:pt>
                <c:pt idx="23">
                  <c:v>39</c:v>
                </c:pt>
                <c:pt idx="24">
                  <c:v>41</c:v>
                </c:pt>
                <c:pt idx="25">
                  <c:v>41</c:v>
                </c:pt>
                <c:pt idx="26">
                  <c:v>41</c:v>
                </c:pt>
                <c:pt idx="27">
                  <c:v>38</c:v>
                </c:pt>
              </c:numCache>
            </c:numRef>
          </c:val>
          <c:smooth val="0"/>
        </c:ser>
        <c:dLbls>
          <c:showLegendKey val="0"/>
          <c:showVal val="0"/>
          <c:showCatName val="0"/>
          <c:showSerName val="0"/>
          <c:showPercent val="0"/>
          <c:showBubbleSize val="0"/>
        </c:dLbls>
        <c:marker val="1"/>
        <c:smooth val="0"/>
        <c:axId val="612478104"/>
        <c:axId val="612477320"/>
      </c:lineChart>
      <c:catAx>
        <c:axId val="612476928"/>
        <c:scaling>
          <c:orientation val="minMax"/>
        </c:scaling>
        <c:delete val="0"/>
        <c:axPos val="b"/>
        <c:title>
          <c:tx>
            <c:rich>
              <a:bodyPr/>
              <a:lstStyle/>
              <a:p>
                <a:pPr>
                  <a:defRPr sz="1700"/>
                </a:pPr>
                <a:r>
                  <a:rPr lang="en-US" sz="1700" dirty="0" smtClean="0"/>
                  <a:t>Year of Transplant</a:t>
                </a:r>
                <a:endParaRPr lang="en-US" sz="1700" dirty="0"/>
              </a:p>
            </c:rich>
          </c:tx>
          <c:layout>
            <c:manualLayout>
              <c:xMode val="edge"/>
              <c:yMode val="edge"/>
              <c:x val="0.38891587113557702"/>
              <c:y val="0.81403821158488832"/>
            </c:manualLayout>
          </c:layout>
          <c:overlay val="0"/>
        </c:title>
        <c:numFmt formatCode="General" sourceLinked="1"/>
        <c:majorTickMark val="out"/>
        <c:minorTickMark val="none"/>
        <c:tickLblPos val="nextTo"/>
        <c:txPr>
          <a:bodyPr rot="-2700000"/>
          <a:lstStyle/>
          <a:p>
            <a:pPr>
              <a:defRPr sz="1300" b="1"/>
            </a:pPr>
            <a:endParaRPr lang="en-US"/>
          </a:p>
        </c:txPr>
        <c:crossAx val="612476536"/>
        <c:crosses val="autoZero"/>
        <c:auto val="1"/>
        <c:lblAlgn val="ctr"/>
        <c:lblOffset val="100"/>
        <c:tickLblSkip val="1"/>
        <c:noMultiLvlLbl val="0"/>
      </c:catAx>
      <c:valAx>
        <c:axId val="612476536"/>
        <c:scaling>
          <c:orientation val="minMax"/>
        </c:scaling>
        <c:delete val="0"/>
        <c:axPos val="l"/>
        <c:majorGridlines>
          <c:spPr>
            <a:ln>
              <a:prstDash val="sysDash"/>
            </a:ln>
          </c:spPr>
        </c:majorGridlines>
        <c:title>
          <c:tx>
            <c:rich>
              <a:bodyPr rot="-5400000" vert="horz"/>
              <a:lstStyle/>
              <a:p>
                <a:pPr>
                  <a:defRPr sz="1700"/>
                </a:pPr>
                <a:r>
                  <a:rPr lang="en-US" sz="1700" dirty="0" smtClean="0"/>
                  <a:t>% of Transplants</a:t>
                </a:r>
                <a:endParaRPr lang="en-US" sz="1700" dirty="0"/>
              </a:p>
            </c:rich>
          </c:tx>
          <c:layout/>
          <c:overlay val="0"/>
        </c:title>
        <c:numFmt formatCode="0%" sourceLinked="1"/>
        <c:majorTickMark val="out"/>
        <c:minorTickMark val="none"/>
        <c:tickLblPos val="nextTo"/>
        <c:txPr>
          <a:bodyPr/>
          <a:lstStyle/>
          <a:p>
            <a:pPr>
              <a:defRPr sz="1500" b="1"/>
            </a:pPr>
            <a:endParaRPr lang="en-US"/>
          </a:p>
        </c:txPr>
        <c:crossAx val="612476928"/>
        <c:crosses val="autoZero"/>
        <c:crossBetween val="between"/>
        <c:majorUnit val="0.2"/>
      </c:valAx>
      <c:valAx>
        <c:axId val="612477320"/>
        <c:scaling>
          <c:orientation val="minMax"/>
          <c:max val="60"/>
        </c:scaling>
        <c:delete val="0"/>
        <c:axPos val="r"/>
        <c:title>
          <c:tx>
            <c:rich>
              <a:bodyPr rot="-5400000" vert="horz"/>
              <a:lstStyle/>
              <a:p>
                <a:pPr>
                  <a:defRPr sz="1700"/>
                </a:pPr>
                <a:r>
                  <a:rPr lang="en-US" sz="1700" dirty="0" smtClean="0"/>
                  <a:t>Median donor age (years)</a:t>
                </a:r>
                <a:endParaRPr lang="en-US" sz="1700" dirty="0"/>
              </a:p>
            </c:rich>
          </c:tx>
          <c:layout/>
          <c:overlay val="0"/>
        </c:title>
        <c:numFmt formatCode="General" sourceLinked="1"/>
        <c:majorTickMark val="out"/>
        <c:minorTickMark val="none"/>
        <c:tickLblPos val="nextTo"/>
        <c:txPr>
          <a:bodyPr/>
          <a:lstStyle/>
          <a:p>
            <a:pPr>
              <a:defRPr sz="1500" b="1"/>
            </a:pPr>
            <a:endParaRPr lang="en-US"/>
          </a:p>
        </c:txPr>
        <c:crossAx val="612478104"/>
        <c:crosses val="max"/>
        <c:crossBetween val="between"/>
        <c:majorUnit val="12"/>
      </c:valAx>
      <c:catAx>
        <c:axId val="612478104"/>
        <c:scaling>
          <c:orientation val="minMax"/>
        </c:scaling>
        <c:delete val="1"/>
        <c:axPos val="b"/>
        <c:numFmt formatCode="General" sourceLinked="1"/>
        <c:majorTickMark val="out"/>
        <c:minorTickMark val="none"/>
        <c:tickLblPos val="none"/>
        <c:crossAx val="612477320"/>
        <c:crosses val="autoZero"/>
        <c:auto val="1"/>
        <c:lblAlgn val="ctr"/>
        <c:lblOffset val="100"/>
        <c:noMultiLvlLbl val="0"/>
      </c:catAx>
      <c:spPr>
        <a:solidFill>
          <a:schemeClr val="bg2"/>
        </a:solidFill>
        <a:ln>
          <a:solidFill>
            <a:schemeClr val="tx1"/>
          </a:solidFill>
        </a:ln>
      </c:spPr>
    </c:plotArea>
    <c:legend>
      <c:legendPos val="t"/>
      <c:layout>
        <c:manualLayout>
          <c:xMode val="edge"/>
          <c:yMode val="edge"/>
          <c:x val="0.1036231884057971"/>
          <c:y val="2.7130969414104578E-2"/>
          <c:w val="0.80869565217391304"/>
          <c:h val="8.0471096171275472E-2"/>
        </c:manualLayout>
      </c:layout>
      <c:overlay val="0"/>
      <c:spPr>
        <a:ln>
          <a:solidFill>
            <a:schemeClr val="tx1"/>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808208064900978"/>
          <c:y val="0.11932718298272417"/>
          <c:w val="0.86362491052257739"/>
          <c:h val="0.71423786578916437"/>
        </c:manualLayout>
      </c:layout>
      <c:barChart>
        <c:barDir val="col"/>
        <c:grouping val="percentStacked"/>
        <c:varyColors val="0"/>
        <c:ser>
          <c:idx val="0"/>
          <c:order val="0"/>
          <c:tx>
            <c:strRef>
              <c:f>Sheet1!$A$2</c:f>
              <c:strCache>
                <c:ptCount val="1"/>
                <c:pt idx="0">
                  <c:v>0-10</c:v>
                </c:pt>
              </c:strCache>
            </c:strRef>
          </c:tx>
          <c:spPr>
            <a:gradFill flip="none" rotWithShape="1">
              <a:gsLst>
                <a:gs pos="0">
                  <a:srgbClr val="00B050"/>
                </a:gs>
                <a:gs pos="50000">
                  <a:srgbClr val="00FF00"/>
                </a:gs>
                <a:gs pos="100000">
                  <a:srgbClr val="00B050"/>
                </a:gs>
              </a:gsLst>
              <a:lin ang="10800000" scaled="1"/>
              <a:tileRect/>
            </a:gradFill>
            <a:ln>
              <a:solidFill>
                <a:schemeClr val="bg2"/>
              </a:solidFill>
            </a:ln>
          </c:spPr>
          <c:invertIfNegative val="0"/>
          <c:cat>
            <c:strRef>
              <c:f>Sheet1!$B$1:$H$1</c:f>
              <c:strCache>
                <c:ptCount val="7"/>
                <c:pt idx="0">
                  <c:v>0-10</c:v>
                </c:pt>
                <c:pt idx="1">
                  <c:v>11-17</c:v>
                </c:pt>
                <c:pt idx="2">
                  <c:v>18-34</c:v>
                </c:pt>
                <c:pt idx="3">
                  <c:v>35-49</c:v>
                </c:pt>
                <c:pt idx="4">
                  <c:v>50-59</c:v>
                </c:pt>
                <c:pt idx="5">
                  <c:v>60-65</c:v>
                </c:pt>
                <c:pt idx="6">
                  <c:v>66+</c:v>
                </c:pt>
              </c:strCache>
            </c:strRef>
          </c:cat>
          <c:val>
            <c:numRef>
              <c:f>Sheet1!$B$2:$H$2</c:f>
              <c:numCache>
                <c:formatCode>General</c:formatCode>
                <c:ptCount val="7"/>
                <c:pt idx="0">
                  <c:v>466</c:v>
                </c:pt>
                <c:pt idx="1">
                  <c:v>267</c:v>
                </c:pt>
                <c:pt idx="2">
                  <c:v>89</c:v>
                </c:pt>
                <c:pt idx="3">
                  <c:v>42</c:v>
                </c:pt>
                <c:pt idx="4">
                  <c:v>36</c:v>
                </c:pt>
                <c:pt idx="5">
                  <c:v>27</c:v>
                </c:pt>
                <c:pt idx="6">
                  <c:v>9</c:v>
                </c:pt>
              </c:numCache>
            </c:numRef>
          </c:val>
        </c:ser>
        <c:ser>
          <c:idx val="1"/>
          <c:order val="1"/>
          <c:tx>
            <c:strRef>
              <c:f>Sheet1!$A$3</c:f>
              <c:strCache>
                <c:ptCount val="1"/>
                <c:pt idx="0">
                  <c:v>11-17</c:v>
                </c:pt>
              </c:strCache>
            </c:strRef>
          </c:tx>
          <c:spPr>
            <a:gradFill flip="none" rotWithShape="1">
              <a:gsLst>
                <a:gs pos="0">
                  <a:srgbClr val="009999"/>
                </a:gs>
                <a:gs pos="50000">
                  <a:srgbClr val="00FFFF"/>
                </a:gs>
                <a:gs pos="100000">
                  <a:srgbClr val="009999"/>
                </a:gs>
              </a:gsLst>
              <a:lin ang="10800000" scaled="1"/>
              <a:tileRect/>
            </a:gradFill>
            <a:ln>
              <a:solidFill>
                <a:schemeClr val="bg2"/>
              </a:solidFill>
            </a:ln>
          </c:spPr>
          <c:invertIfNegative val="0"/>
          <c:cat>
            <c:strRef>
              <c:f>Sheet1!$B$1:$H$1</c:f>
              <c:strCache>
                <c:ptCount val="7"/>
                <c:pt idx="0">
                  <c:v>0-10</c:v>
                </c:pt>
                <c:pt idx="1">
                  <c:v>11-17</c:v>
                </c:pt>
                <c:pt idx="2">
                  <c:v>18-34</c:v>
                </c:pt>
                <c:pt idx="3">
                  <c:v>35-49</c:v>
                </c:pt>
                <c:pt idx="4">
                  <c:v>50-59</c:v>
                </c:pt>
                <c:pt idx="5">
                  <c:v>60-65</c:v>
                </c:pt>
                <c:pt idx="6">
                  <c:v>66+</c:v>
                </c:pt>
              </c:strCache>
            </c:strRef>
          </c:cat>
          <c:val>
            <c:numRef>
              <c:f>Sheet1!$B$3:$H$3</c:f>
              <c:numCache>
                <c:formatCode>General</c:formatCode>
                <c:ptCount val="7"/>
                <c:pt idx="0">
                  <c:v>30</c:v>
                </c:pt>
                <c:pt idx="1">
                  <c:v>457</c:v>
                </c:pt>
                <c:pt idx="2">
                  <c:v>1060</c:v>
                </c:pt>
                <c:pt idx="3">
                  <c:v>1172</c:v>
                </c:pt>
                <c:pt idx="4">
                  <c:v>1444</c:v>
                </c:pt>
                <c:pt idx="5">
                  <c:v>904</c:v>
                </c:pt>
                <c:pt idx="6">
                  <c:v>270</c:v>
                </c:pt>
              </c:numCache>
            </c:numRef>
          </c:val>
        </c:ser>
        <c:ser>
          <c:idx val="2"/>
          <c:order val="2"/>
          <c:tx>
            <c:strRef>
              <c:f>Sheet1!$A$4</c:f>
              <c:strCache>
                <c:ptCount val="1"/>
                <c:pt idx="0">
                  <c:v>18-34</c:v>
                </c:pt>
              </c:strCache>
            </c:strRef>
          </c:tx>
          <c:spPr>
            <a:gradFill flip="none" rotWithShape="1">
              <a:gsLst>
                <a:gs pos="0">
                  <a:srgbClr val="CC6600"/>
                </a:gs>
                <a:gs pos="50000">
                  <a:srgbClr val="FFC000"/>
                </a:gs>
                <a:gs pos="100000">
                  <a:srgbClr val="CC6600"/>
                </a:gs>
              </a:gsLst>
              <a:lin ang="10800000" scaled="1"/>
              <a:tileRect/>
            </a:gradFill>
            <a:ln>
              <a:solidFill>
                <a:srgbClr val="000000"/>
              </a:solidFill>
            </a:ln>
          </c:spPr>
          <c:invertIfNegative val="0"/>
          <c:cat>
            <c:strRef>
              <c:f>Sheet1!$B$1:$H$1</c:f>
              <c:strCache>
                <c:ptCount val="7"/>
                <c:pt idx="0">
                  <c:v>0-10</c:v>
                </c:pt>
                <c:pt idx="1">
                  <c:v>11-17</c:v>
                </c:pt>
                <c:pt idx="2">
                  <c:v>18-34</c:v>
                </c:pt>
                <c:pt idx="3">
                  <c:v>35-49</c:v>
                </c:pt>
                <c:pt idx="4">
                  <c:v>50-59</c:v>
                </c:pt>
                <c:pt idx="5">
                  <c:v>60-65</c:v>
                </c:pt>
                <c:pt idx="6">
                  <c:v>66+</c:v>
                </c:pt>
              </c:strCache>
            </c:strRef>
          </c:cat>
          <c:val>
            <c:numRef>
              <c:f>Sheet1!$B$4:$H$4</c:f>
              <c:numCache>
                <c:formatCode>General</c:formatCode>
                <c:ptCount val="7"/>
                <c:pt idx="0">
                  <c:v>13</c:v>
                </c:pt>
                <c:pt idx="1">
                  <c:v>313</c:v>
                </c:pt>
                <c:pt idx="2">
                  <c:v>3292</c:v>
                </c:pt>
                <c:pt idx="3">
                  <c:v>4220</c:v>
                </c:pt>
                <c:pt idx="4">
                  <c:v>6124</c:v>
                </c:pt>
                <c:pt idx="5">
                  <c:v>3714</c:v>
                </c:pt>
                <c:pt idx="6">
                  <c:v>1362</c:v>
                </c:pt>
              </c:numCache>
            </c:numRef>
          </c:val>
        </c:ser>
        <c:ser>
          <c:idx val="3"/>
          <c:order val="3"/>
          <c:tx>
            <c:strRef>
              <c:f>Sheet1!$A$5</c:f>
              <c:strCache>
                <c:ptCount val="1"/>
                <c:pt idx="0">
                  <c:v>35-49</c:v>
                </c:pt>
              </c:strCache>
            </c:strRef>
          </c:tx>
          <c:spPr>
            <a:gradFill flip="none" rotWithShape="1">
              <a:gsLst>
                <a:gs pos="0">
                  <a:srgbClr val="7030A0"/>
                </a:gs>
                <a:gs pos="50000">
                  <a:srgbClr val="9966FF"/>
                </a:gs>
                <a:gs pos="100000">
                  <a:srgbClr val="7030A0"/>
                </a:gs>
              </a:gsLst>
              <a:lin ang="0" scaled="1"/>
              <a:tileRect/>
            </a:gradFill>
            <a:ln>
              <a:solidFill>
                <a:srgbClr val="000000"/>
              </a:solidFill>
            </a:ln>
          </c:spPr>
          <c:invertIfNegative val="0"/>
          <c:cat>
            <c:strRef>
              <c:f>Sheet1!$B$1:$H$1</c:f>
              <c:strCache>
                <c:ptCount val="7"/>
                <c:pt idx="0">
                  <c:v>0-10</c:v>
                </c:pt>
                <c:pt idx="1">
                  <c:v>11-17</c:v>
                </c:pt>
                <c:pt idx="2">
                  <c:v>18-34</c:v>
                </c:pt>
                <c:pt idx="3">
                  <c:v>35-49</c:v>
                </c:pt>
                <c:pt idx="4">
                  <c:v>50-59</c:v>
                </c:pt>
                <c:pt idx="5">
                  <c:v>60-65</c:v>
                </c:pt>
                <c:pt idx="6">
                  <c:v>66+</c:v>
                </c:pt>
              </c:strCache>
            </c:strRef>
          </c:cat>
          <c:val>
            <c:numRef>
              <c:f>Sheet1!$B$5:$H$5</c:f>
              <c:numCache>
                <c:formatCode>General</c:formatCode>
                <c:ptCount val="7"/>
                <c:pt idx="0">
                  <c:v>13</c:v>
                </c:pt>
                <c:pt idx="1">
                  <c:v>250</c:v>
                </c:pt>
                <c:pt idx="2">
                  <c:v>2697</c:v>
                </c:pt>
                <c:pt idx="3">
                  <c:v>3528</c:v>
                </c:pt>
                <c:pt idx="4">
                  <c:v>5227</c:v>
                </c:pt>
                <c:pt idx="5">
                  <c:v>2767</c:v>
                </c:pt>
                <c:pt idx="6">
                  <c:v>963</c:v>
                </c:pt>
              </c:numCache>
            </c:numRef>
          </c:val>
        </c:ser>
        <c:ser>
          <c:idx val="4"/>
          <c:order val="4"/>
          <c:tx>
            <c:strRef>
              <c:f>Sheet1!$A$6</c:f>
              <c:strCache>
                <c:ptCount val="1"/>
                <c:pt idx="0">
                  <c:v>50-59</c:v>
                </c:pt>
              </c:strCache>
            </c:strRef>
          </c:tx>
          <c:spPr>
            <a:gradFill flip="none" rotWithShape="1">
              <a:gsLst>
                <a:gs pos="0">
                  <a:srgbClr val="FFCC00">
                    <a:lumMod val="75000"/>
                  </a:srgbClr>
                </a:gs>
                <a:gs pos="50000">
                  <a:srgbClr val="FFFF00"/>
                </a:gs>
                <a:gs pos="100000">
                  <a:schemeClr val="tx2">
                    <a:lumMod val="75000"/>
                  </a:schemeClr>
                </a:gs>
              </a:gsLst>
              <a:lin ang="10800000" scaled="1"/>
              <a:tileRect/>
            </a:gradFill>
            <a:ln>
              <a:solidFill>
                <a:schemeClr val="bg2"/>
              </a:solidFill>
            </a:ln>
          </c:spPr>
          <c:invertIfNegative val="0"/>
          <c:cat>
            <c:strRef>
              <c:f>Sheet1!$B$1:$H$1</c:f>
              <c:strCache>
                <c:ptCount val="7"/>
                <c:pt idx="0">
                  <c:v>0-10</c:v>
                </c:pt>
                <c:pt idx="1">
                  <c:v>11-17</c:v>
                </c:pt>
                <c:pt idx="2">
                  <c:v>18-34</c:v>
                </c:pt>
                <c:pt idx="3">
                  <c:v>35-49</c:v>
                </c:pt>
                <c:pt idx="4">
                  <c:v>50-59</c:v>
                </c:pt>
                <c:pt idx="5">
                  <c:v>60-65</c:v>
                </c:pt>
                <c:pt idx="6">
                  <c:v>66+</c:v>
                </c:pt>
              </c:strCache>
            </c:strRef>
          </c:cat>
          <c:val>
            <c:numRef>
              <c:f>Sheet1!$B$6:$H$6</c:f>
              <c:numCache>
                <c:formatCode>General</c:formatCode>
                <c:ptCount val="7"/>
                <c:pt idx="0">
                  <c:v>3</c:v>
                </c:pt>
                <c:pt idx="1">
                  <c:v>105</c:v>
                </c:pt>
                <c:pt idx="2">
                  <c:v>1119</c:v>
                </c:pt>
                <c:pt idx="3">
                  <c:v>1747</c:v>
                </c:pt>
                <c:pt idx="4">
                  <c:v>3139</c:v>
                </c:pt>
                <c:pt idx="5">
                  <c:v>1834</c:v>
                </c:pt>
                <c:pt idx="6">
                  <c:v>601</c:v>
                </c:pt>
              </c:numCache>
            </c:numRef>
          </c:val>
        </c:ser>
        <c:ser>
          <c:idx val="5"/>
          <c:order val="5"/>
          <c:tx>
            <c:strRef>
              <c:f>Sheet1!$A$7</c:f>
              <c:strCache>
                <c:ptCount val="1"/>
                <c:pt idx="0">
                  <c:v>60-65</c:v>
                </c:pt>
              </c:strCache>
            </c:strRef>
          </c:tx>
          <c:spPr>
            <a:gradFill>
              <a:gsLst>
                <a:gs pos="0">
                  <a:schemeClr val="bg1">
                    <a:lumMod val="75000"/>
                    <a:lumOff val="25000"/>
                  </a:schemeClr>
                </a:gs>
                <a:gs pos="50000">
                  <a:schemeClr val="bg1">
                    <a:lumMod val="50000"/>
                    <a:lumOff val="50000"/>
                  </a:schemeClr>
                </a:gs>
                <a:gs pos="100000">
                  <a:schemeClr val="bg1">
                    <a:lumMod val="75000"/>
                    <a:lumOff val="25000"/>
                  </a:schemeClr>
                </a:gs>
              </a:gsLst>
              <a:lin ang="10800000" scaled="1"/>
            </a:gradFill>
            <a:ln>
              <a:solidFill>
                <a:schemeClr val="bg2"/>
              </a:solidFill>
            </a:ln>
          </c:spPr>
          <c:invertIfNegative val="0"/>
          <c:cat>
            <c:strRef>
              <c:f>Sheet1!$B$1:$H$1</c:f>
              <c:strCache>
                <c:ptCount val="7"/>
                <c:pt idx="0">
                  <c:v>0-10</c:v>
                </c:pt>
                <c:pt idx="1">
                  <c:v>11-17</c:v>
                </c:pt>
                <c:pt idx="2">
                  <c:v>18-34</c:v>
                </c:pt>
                <c:pt idx="3">
                  <c:v>35-49</c:v>
                </c:pt>
                <c:pt idx="4">
                  <c:v>50-59</c:v>
                </c:pt>
                <c:pt idx="5">
                  <c:v>60-65</c:v>
                </c:pt>
                <c:pt idx="6">
                  <c:v>66+</c:v>
                </c:pt>
              </c:strCache>
            </c:strRef>
          </c:cat>
          <c:val>
            <c:numRef>
              <c:f>Sheet1!$B$7:$H$7</c:f>
              <c:numCache>
                <c:formatCode>General</c:formatCode>
                <c:ptCount val="7"/>
                <c:pt idx="0">
                  <c:v>1</c:v>
                </c:pt>
                <c:pt idx="1">
                  <c:v>15</c:v>
                </c:pt>
                <c:pt idx="2">
                  <c:v>175</c:v>
                </c:pt>
                <c:pt idx="3">
                  <c:v>345</c:v>
                </c:pt>
                <c:pt idx="4">
                  <c:v>824</c:v>
                </c:pt>
                <c:pt idx="5">
                  <c:v>646</c:v>
                </c:pt>
                <c:pt idx="6">
                  <c:v>199</c:v>
                </c:pt>
              </c:numCache>
            </c:numRef>
          </c:val>
        </c:ser>
        <c:ser>
          <c:idx val="6"/>
          <c:order val="6"/>
          <c:tx>
            <c:strRef>
              <c:f>Sheet1!$A$8</c:f>
              <c:strCache>
                <c:ptCount val="1"/>
                <c:pt idx="0">
                  <c:v>66+</c:v>
                </c:pt>
              </c:strCache>
            </c:strRef>
          </c:tx>
          <c:spPr>
            <a:gradFill>
              <a:gsLst>
                <a:gs pos="0">
                  <a:srgbClr val="C00000"/>
                </a:gs>
                <a:gs pos="50000">
                  <a:srgbClr val="FF0000"/>
                </a:gs>
                <a:gs pos="100000">
                  <a:srgbClr val="C00000"/>
                </a:gs>
              </a:gsLst>
              <a:lin ang="10800000" scaled="1"/>
            </a:gradFill>
            <a:ln>
              <a:solidFill>
                <a:srgbClr val="000000"/>
              </a:solidFill>
            </a:ln>
          </c:spPr>
          <c:invertIfNegative val="0"/>
          <c:cat>
            <c:strRef>
              <c:f>Sheet1!$B$1:$H$1</c:f>
              <c:strCache>
                <c:ptCount val="7"/>
                <c:pt idx="0">
                  <c:v>0-10</c:v>
                </c:pt>
                <c:pt idx="1">
                  <c:v>11-17</c:v>
                </c:pt>
                <c:pt idx="2">
                  <c:v>18-34</c:v>
                </c:pt>
                <c:pt idx="3">
                  <c:v>35-49</c:v>
                </c:pt>
                <c:pt idx="4">
                  <c:v>50-59</c:v>
                </c:pt>
                <c:pt idx="5">
                  <c:v>60-65</c:v>
                </c:pt>
                <c:pt idx="6">
                  <c:v>66+</c:v>
                </c:pt>
              </c:strCache>
            </c:strRef>
          </c:cat>
          <c:val>
            <c:numRef>
              <c:f>Sheet1!$B$8:$H$8</c:f>
              <c:numCache>
                <c:formatCode>General</c:formatCode>
                <c:ptCount val="7"/>
                <c:pt idx="0">
                  <c:v>0</c:v>
                </c:pt>
                <c:pt idx="1">
                  <c:v>3</c:v>
                </c:pt>
                <c:pt idx="2">
                  <c:v>65</c:v>
                </c:pt>
                <c:pt idx="3">
                  <c:v>119</c:v>
                </c:pt>
                <c:pt idx="4">
                  <c:v>303</c:v>
                </c:pt>
                <c:pt idx="5">
                  <c:v>277</c:v>
                </c:pt>
                <c:pt idx="6">
                  <c:v>99</c:v>
                </c:pt>
              </c:numCache>
            </c:numRef>
          </c:val>
        </c:ser>
        <c:dLbls>
          <c:showLegendKey val="0"/>
          <c:showVal val="0"/>
          <c:showCatName val="0"/>
          <c:showSerName val="0"/>
          <c:showPercent val="0"/>
          <c:showBubbleSize val="0"/>
        </c:dLbls>
        <c:gapWidth val="40"/>
        <c:overlap val="100"/>
        <c:axId val="612482024"/>
        <c:axId val="612484768"/>
      </c:barChart>
      <c:catAx>
        <c:axId val="612482024"/>
        <c:scaling>
          <c:orientation val="minMax"/>
        </c:scaling>
        <c:delete val="0"/>
        <c:axPos val="b"/>
        <c:title>
          <c:tx>
            <c:rich>
              <a:bodyPr/>
              <a:lstStyle/>
              <a:p>
                <a:pPr>
                  <a:defRPr sz="1700"/>
                </a:pPr>
                <a:r>
                  <a:rPr lang="en-US" sz="1700" dirty="0" smtClean="0"/>
                  <a:t>Recipient Age</a:t>
                </a:r>
                <a:endParaRPr lang="en-US" sz="1700" dirty="0"/>
              </a:p>
            </c:rich>
          </c:tx>
          <c:layout>
            <c:manualLayout>
              <c:xMode val="edge"/>
              <c:yMode val="edge"/>
              <c:x val="0.46925301372726647"/>
              <c:y val="0.90845712382967059"/>
            </c:manualLayout>
          </c:layout>
          <c:overlay val="0"/>
        </c:title>
        <c:numFmt formatCode="General" sourceLinked="0"/>
        <c:majorTickMark val="out"/>
        <c:minorTickMark val="none"/>
        <c:tickLblPos val="nextTo"/>
        <c:txPr>
          <a:bodyPr/>
          <a:lstStyle/>
          <a:p>
            <a:pPr>
              <a:defRPr sz="1500" b="1"/>
            </a:pPr>
            <a:endParaRPr lang="en-US"/>
          </a:p>
        </c:txPr>
        <c:crossAx val="612484768"/>
        <c:crosses val="autoZero"/>
        <c:auto val="1"/>
        <c:lblAlgn val="ctr"/>
        <c:lblOffset val="100"/>
        <c:noMultiLvlLbl val="0"/>
      </c:catAx>
      <c:valAx>
        <c:axId val="612484768"/>
        <c:scaling>
          <c:orientation val="minMax"/>
        </c:scaling>
        <c:delete val="0"/>
        <c:axPos val="l"/>
        <c:majorGridlines>
          <c:spPr>
            <a:ln w="6350">
              <a:solidFill>
                <a:schemeClr val="tx1"/>
              </a:solidFill>
              <a:prstDash val="sysDash"/>
            </a:ln>
          </c:spPr>
        </c:majorGridlines>
        <c:title>
          <c:tx>
            <c:rich>
              <a:bodyPr rot="-5400000" vert="horz"/>
              <a:lstStyle/>
              <a:p>
                <a:pPr>
                  <a:defRPr sz="1700"/>
                </a:pPr>
                <a:r>
                  <a:rPr lang="en-US" sz="1700" dirty="0" smtClean="0"/>
                  <a:t>% of Transplants</a:t>
                </a:r>
                <a:endParaRPr lang="en-US" sz="1700" dirty="0"/>
              </a:p>
            </c:rich>
          </c:tx>
          <c:layout/>
          <c:overlay val="0"/>
        </c:title>
        <c:numFmt formatCode="0%" sourceLinked="1"/>
        <c:majorTickMark val="out"/>
        <c:minorTickMark val="none"/>
        <c:tickLblPos val="nextTo"/>
        <c:txPr>
          <a:bodyPr/>
          <a:lstStyle/>
          <a:p>
            <a:pPr>
              <a:defRPr sz="1500" b="1"/>
            </a:pPr>
            <a:endParaRPr lang="en-US"/>
          </a:p>
        </c:txPr>
        <c:crossAx val="612482024"/>
        <c:crosses val="autoZero"/>
        <c:crossBetween val="between"/>
        <c:majorUnit val="0.2"/>
      </c:valAx>
      <c:spPr>
        <a:solidFill>
          <a:srgbClr val="000000"/>
        </a:solidFill>
        <a:ln w="12700">
          <a:solidFill>
            <a:srgbClr val="FFFFFF"/>
          </a:solidFill>
        </a:ln>
      </c:spPr>
    </c:plotArea>
    <c:legend>
      <c:legendPos val="t"/>
      <c:layout>
        <c:manualLayout>
          <c:xMode val="edge"/>
          <c:yMode val="edge"/>
          <c:x val="0.21098645855108819"/>
          <c:y val="3.125E-2"/>
          <c:w val="0.7700269435347129"/>
          <c:h val="7.3342343401104723E-2"/>
        </c:manualLayout>
      </c:layout>
      <c:overlay val="0"/>
      <c:spPr>
        <a:solidFill>
          <a:schemeClr val="bg2"/>
        </a:solidFill>
        <a:ln w="12700">
          <a:solidFill>
            <a:srgbClr val="FFFFFF"/>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userShapes r:id="rId2"/>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6799269656510326E-2"/>
          <c:y val="3.3590508847684365E-2"/>
          <c:w val="0.88204654727893528"/>
          <c:h val="0.83525865718398107"/>
        </c:manualLayout>
      </c:layout>
      <c:scatterChart>
        <c:scatterStyle val="lineMarker"/>
        <c:varyColors val="0"/>
        <c:ser>
          <c:idx val="0"/>
          <c:order val="0"/>
          <c:tx>
            <c:strRef>
              <c:f>Sheet1!$B$1</c:f>
              <c:strCache>
                <c:ptCount val="1"/>
                <c:pt idx="0">
                  <c:v> Adult (N=47,382)</c:v>
                </c:pt>
              </c:strCache>
            </c:strRef>
          </c:tx>
          <c:spPr>
            <a:ln w="41275">
              <a:solidFill>
                <a:srgbClr val="00FF00"/>
              </a:solidFill>
            </a:ln>
          </c:spPr>
          <c:marker>
            <c:symbol val="none"/>
          </c:marker>
          <c:xVal>
            <c:numRef>
              <c:f>Sheet1!$A$2:$A$33</c:f>
              <c:numCache>
                <c:formatCode>General</c:formatCode>
                <c:ptCount val="32"/>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numCache>
            </c:numRef>
          </c:xVal>
          <c:yVal>
            <c:numRef>
              <c:f>Sheet1!$B$2:$B$33</c:f>
              <c:numCache>
                <c:formatCode>General</c:formatCode>
                <c:ptCount val="32"/>
                <c:pt idx="0">
                  <c:v>100</c:v>
                </c:pt>
                <c:pt idx="1">
                  <c:v>92.614999999999995</c:v>
                </c:pt>
                <c:pt idx="2">
                  <c:v>90.051000000000002</c:v>
                </c:pt>
                <c:pt idx="3">
                  <c:v>88.293000000000006</c:v>
                </c:pt>
                <c:pt idx="4">
                  <c:v>87.027000000000001</c:v>
                </c:pt>
                <c:pt idx="5">
                  <c:v>85.817999999999998</c:v>
                </c:pt>
                <c:pt idx="6">
                  <c:v>84.664000000000001</c:v>
                </c:pt>
                <c:pt idx="7">
                  <c:v>83.596000000000004</c:v>
                </c:pt>
                <c:pt idx="8">
                  <c:v>82.718999999999994</c:v>
                </c:pt>
                <c:pt idx="9">
                  <c:v>81.873999999999995</c:v>
                </c:pt>
                <c:pt idx="10">
                  <c:v>80.975999999999999</c:v>
                </c:pt>
                <c:pt idx="11">
                  <c:v>80.183000000000007</c:v>
                </c:pt>
                <c:pt idx="12">
                  <c:v>79.418999999999997</c:v>
                </c:pt>
                <c:pt idx="13">
                  <c:v>71.194999999999993</c:v>
                </c:pt>
                <c:pt idx="14">
                  <c:v>64.251999999999995</c:v>
                </c:pt>
                <c:pt idx="15">
                  <c:v>58.31</c:v>
                </c:pt>
                <c:pt idx="16">
                  <c:v>52.963999999999999</c:v>
                </c:pt>
                <c:pt idx="17">
                  <c:v>47.981999999999999</c:v>
                </c:pt>
                <c:pt idx="18">
                  <c:v>43.389000000000003</c:v>
                </c:pt>
                <c:pt idx="19">
                  <c:v>38.86</c:v>
                </c:pt>
                <c:pt idx="20">
                  <c:v>34.951000000000001</c:v>
                </c:pt>
                <c:pt idx="21">
                  <c:v>31.018000000000001</c:v>
                </c:pt>
                <c:pt idx="22">
                  <c:v>27.385999999999999</c:v>
                </c:pt>
                <c:pt idx="23">
                  <c:v>24.536999999999999</c:v>
                </c:pt>
                <c:pt idx="24">
                  <c:v>21.756</c:v>
                </c:pt>
                <c:pt idx="25">
                  <c:v>19.364000000000001</c:v>
                </c:pt>
                <c:pt idx="26">
                  <c:v>17.260999999999999</c:v>
                </c:pt>
                <c:pt idx="27">
                  <c:v>15.194000000000001</c:v>
                </c:pt>
                <c:pt idx="28">
                  <c:v>13.48</c:v>
                </c:pt>
                <c:pt idx="29">
                  <c:v>11.863</c:v>
                </c:pt>
                <c:pt idx="30">
                  <c:v>10.86</c:v>
                </c:pt>
                <c:pt idx="31">
                  <c:v>9.6679999999999993</c:v>
                </c:pt>
              </c:numCache>
            </c:numRef>
          </c:yVal>
          <c:smooth val="0"/>
        </c:ser>
        <c:ser>
          <c:idx val="1"/>
          <c:order val="1"/>
          <c:tx>
            <c:strRef>
              <c:f>Sheet1!$C$1</c:f>
              <c:strCache>
                <c:ptCount val="1"/>
                <c:pt idx="0">
                  <c:v>LCL (Adult)</c:v>
                </c:pt>
              </c:strCache>
            </c:strRef>
          </c:tx>
          <c:spPr>
            <a:ln w="41275">
              <a:solidFill>
                <a:srgbClr val="00FF00"/>
              </a:solidFill>
              <a:prstDash val="sysDash"/>
            </a:ln>
          </c:spPr>
          <c:marker>
            <c:symbol val="none"/>
          </c:marker>
          <c:xVal>
            <c:numRef>
              <c:f>Sheet1!$A$2:$A$33</c:f>
              <c:numCache>
                <c:formatCode>General</c:formatCode>
                <c:ptCount val="32"/>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numCache>
            </c:numRef>
          </c:xVal>
          <c:yVal>
            <c:numRef>
              <c:f>Sheet1!$C$2:$C$33</c:f>
              <c:numCache>
                <c:formatCode>General</c:formatCode>
                <c:ptCount val="32"/>
                <c:pt idx="0">
                  <c:v>100</c:v>
                </c:pt>
                <c:pt idx="1">
                  <c:v>92.376000000000005</c:v>
                </c:pt>
                <c:pt idx="2">
                  <c:v>89.778000000000006</c:v>
                </c:pt>
                <c:pt idx="3">
                  <c:v>88</c:v>
                </c:pt>
                <c:pt idx="4">
                  <c:v>86.72</c:v>
                </c:pt>
                <c:pt idx="5">
                  <c:v>85.5</c:v>
                </c:pt>
                <c:pt idx="6">
                  <c:v>84.334999999999994</c:v>
                </c:pt>
                <c:pt idx="7">
                  <c:v>83.257999999999996</c:v>
                </c:pt>
                <c:pt idx="8">
                  <c:v>82.373000000000005</c:v>
                </c:pt>
                <c:pt idx="9">
                  <c:v>81.522000000000006</c:v>
                </c:pt>
                <c:pt idx="10">
                  <c:v>80.617999999999995</c:v>
                </c:pt>
                <c:pt idx="11">
                  <c:v>79.817999999999998</c:v>
                </c:pt>
                <c:pt idx="12">
                  <c:v>79.049000000000007</c:v>
                </c:pt>
                <c:pt idx="13">
                  <c:v>70.772999999999996</c:v>
                </c:pt>
                <c:pt idx="14">
                  <c:v>63.795000000000002</c:v>
                </c:pt>
                <c:pt idx="15">
                  <c:v>57.825000000000003</c:v>
                </c:pt>
                <c:pt idx="16">
                  <c:v>52.457000000000001</c:v>
                </c:pt>
                <c:pt idx="17">
                  <c:v>47.454999999999998</c:v>
                </c:pt>
                <c:pt idx="18">
                  <c:v>42.844000000000001</c:v>
                </c:pt>
                <c:pt idx="19">
                  <c:v>38.298000000000002</c:v>
                </c:pt>
                <c:pt idx="20">
                  <c:v>34.374000000000002</c:v>
                </c:pt>
                <c:pt idx="21">
                  <c:v>30.423999999999999</c:v>
                </c:pt>
                <c:pt idx="22">
                  <c:v>26.777999999999999</c:v>
                </c:pt>
                <c:pt idx="23">
                  <c:v>23.917000000000002</c:v>
                </c:pt>
                <c:pt idx="24">
                  <c:v>21.120999999999999</c:v>
                </c:pt>
                <c:pt idx="25">
                  <c:v>18.715</c:v>
                </c:pt>
                <c:pt idx="26">
                  <c:v>16.594999999999999</c:v>
                </c:pt>
                <c:pt idx="27">
                  <c:v>14.509</c:v>
                </c:pt>
                <c:pt idx="28">
                  <c:v>12.773</c:v>
                </c:pt>
                <c:pt idx="29">
                  <c:v>11.125999999999999</c:v>
                </c:pt>
                <c:pt idx="30">
                  <c:v>10.09</c:v>
                </c:pt>
                <c:pt idx="31">
                  <c:v>8.8360000000000003</c:v>
                </c:pt>
              </c:numCache>
            </c:numRef>
          </c:yVal>
          <c:smooth val="0"/>
        </c:ser>
        <c:ser>
          <c:idx val="2"/>
          <c:order val="2"/>
          <c:tx>
            <c:strRef>
              <c:f>Sheet1!$D$1</c:f>
              <c:strCache>
                <c:ptCount val="1"/>
                <c:pt idx="0">
                  <c:v>UCL (Adult)</c:v>
                </c:pt>
              </c:strCache>
            </c:strRef>
          </c:tx>
          <c:spPr>
            <a:ln w="41275">
              <a:solidFill>
                <a:srgbClr val="00FF00"/>
              </a:solidFill>
              <a:prstDash val="sysDash"/>
            </a:ln>
          </c:spPr>
          <c:marker>
            <c:symbol val="none"/>
          </c:marker>
          <c:xVal>
            <c:numRef>
              <c:f>Sheet1!$A$2:$A$33</c:f>
              <c:numCache>
                <c:formatCode>General</c:formatCode>
                <c:ptCount val="32"/>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numCache>
            </c:numRef>
          </c:xVal>
          <c:yVal>
            <c:numRef>
              <c:f>Sheet1!$D$2:$D$33</c:f>
              <c:numCache>
                <c:formatCode>General</c:formatCode>
                <c:ptCount val="32"/>
                <c:pt idx="0">
                  <c:v>100</c:v>
                </c:pt>
                <c:pt idx="1">
                  <c:v>92.852999999999994</c:v>
                </c:pt>
                <c:pt idx="2">
                  <c:v>90.322999999999993</c:v>
                </c:pt>
                <c:pt idx="3">
                  <c:v>88.585999999999999</c:v>
                </c:pt>
                <c:pt idx="4">
                  <c:v>87.332999999999998</c:v>
                </c:pt>
                <c:pt idx="5">
                  <c:v>86.135999999999996</c:v>
                </c:pt>
                <c:pt idx="6">
                  <c:v>84.992999999999995</c:v>
                </c:pt>
                <c:pt idx="7">
                  <c:v>83.933999999999997</c:v>
                </c:pt>
                <c:pt idx="8">
                  <c:v>83.063999999999993</c:v>
                </c:pt>
                <c:pt idx="9">
                  <c:v>82.225999999999999</c:v>
                </c:pt>
                <c:pt idx="10">
                  <c:v>81.334999999999994</c:v>
                </c:pt>
                <c:pt idx="11">
                  <c:v>80.546999999999997</c:v>
                </c:pt>
                <c:pt idx="12">
                  <c:v>79.789000000000001</c:v>
                </c:pt>
                <c:pt idx="13">
                  <c:v>71.616</c:v>
                </c:pt>
                <c:pt idx="14">
                  <c:v>64.709999999999994</c:v>
                </c:pt>
                <c:pt idx="15">
                  <c:v>58.793999999999997</c:v>
                </c:pt>
                <c:pt idx="16">
                  <c:v>53.470999999999997</c:v>
                </c:pt>
                <c:pt idx="17">
                  <c:v>48.509</c:v>
                </c:pt>
                <c:pt idx="18">
                  <c:v>43.933999999999997</c:v>
                </c:pt>
                <c:pt idx="19">
                  <c:v>39.421999999999997</c:v>
                </c:pt>
                <c:pt idx="20">
                  <c:v>35.527999999999999</c:v>
                </c:pt>
                <c:pt idx="21">
                  <c:v>31.611000000000001</c:v>
                </c:pt>
                <c:pt idx="22">
                  <c:v>27.994</c:v>
                </c:pt>
                <c:pt idx="23">
                  <c:v>25.157</c:v>
                </c:pt>
                <c:pt idx="24">
                  <c:v>22.390999999999998</c:v>
                </c:pt>
                <c:pt idx="25">
                  <c:v>20.013999999999999</c:v>
                </c:pt>
                <c:pt idx="26">
                  <c:v>17.927</c:v>
                </c:pt>
                <c:pt idx="27">
                  <c:v>15.88</c:v>
                </c:pt>
                <c:pt idx="28">
                  <c:v>14.188000000000001</c:v>
                </c:pt>
                <c:pt idx="29">
                  <c:v>12.6</c:v>
                </c:pt>
                <c:pt idx="30">
                  <c:v>11.629</c:v>
                </c:pt>
                <c:pt idx="31">
                  <c:v>10.5</c:v>
                </c:pt>
              </c:numCache>
            </c:numRef>
          </c:yVal>
          <c:smooth val="0"/>
        </c:ser>
        <c:ser>
          <c:idx val="3"/>
          <c:order val="3"/>
          <c:tx>
            <c:strRef>
              <c:f>Sheet1!$E$1</c:f>
              <c:strCache>
                <c:ptCount val="1"/>
                <c:pt idx="0">
                  <c:v> Pediatric (N=1,856)</c:v>
                </c:pt>
              </c:strCache>
            </c:strRef>
          </c:tx>
          <c:spPr>
            <a:ln w="41275">
              <a:solidFill>
                <a:srgbClr val="00FFFF"/>
              </a:solidFill>
            </a:ln>
          </c:spPr>
          <c:marker>
            <c:symbol val="none"/>
          </c:marker>
          <c:xVal>
            <c:numRef>
              <c:f>Sheet1!$A$2:$A$33</c:f>
              <c:numCache>
                <c:formatCode>General</c:formatCode>
                <c:ptCount val="32"/>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numCache>
            </c:numRef>
          </c:xVal>
          <c:yVal>
            <c:numRef>
              <c:f>Sheet1!$E$2:$E$33</c:f>
              <c:numCache>
                <c:formatCode>General</c:formatCode>
                <c:ptCount val="32"/>
                <c:pt idx="0">
                  <c:v>100</c:v>
                </c:pt>
                <c:pt idx="1">
                  <c:v>91.617000000000004</c:v>
                </c:pt>
                <c:pt idx="2">
                  <c:v>89.254000000000005</c:v>
                </c:pt>
                <c:pt idx="3">
                  <c:v>87.756</c:v>
                </c:pt>
                <c:pt idx="4">
                  <c:v>86.474999999999994</c:v>
                </c:pt>
                <c:pt idx="5">
                  <c:v>85.528000000000006</c:v>
                </c:pt>
                <c:pt idx="6">
                  <c:v>84.355000000000004</c:v>
                </c:pt>
                <c:pt idx="7">
                  <c:v>83.793999999999997</c:v>
                </c:pt>
                <c:pt idx="8">
                  <c:v>82.95</c:v>
                </c:pt>
                <c:pt idx="9">
                  <c:v>82.328000000000003</c:v>
                </c:pt>
                <c:pt idx="10">
                  <c:v>81.025000000000006</c:v>
                </c:pt>
                <c:pt idx="11">
                  <c:v>80</c:v>
                </c:pt>
                <c:pt idx="12">
                  <c:v>79.081999999999994</c:v>
                </c:pt>
                <c:pt idx="13">
                  <c:v>69.616</c:v>
                </c:pt>
                <c:pt idx="14">
                  <c:v>61.802</c:v>
                </c:pt>
                <c:pt idx="15">
                  <c:v>56.207000000000001</c:v>
                </c:pt>
                <c:pt idx="16">
                  <c:v>51.006</c:v>
                </c:pt>
                <c:pt idx="17">
                  <c:v>46.274000000000001</c:v>
                </c:pt>
                <c:pt idx="18">
                  <c:v>42.987000000000002</c:v>
                </c:pt>
                <c:pt idx="19">
                  <c:v>40.74</c:v>
                </c:pt>
                <c:pt idx="20">
                  <c:v>38.369999999999997</c:v>
                </c:pt>
                <c:pt idx="21">
                  <c:v>35.904000000000003</c:v>
                </c:pt>
                <c:pt idx="22">
                  <c:v>33.71</c:v>
                </c:pt>
                <c:pt idx="23">
                  <c:v>32.042000000000002</c:v>
                </c:pt>
                <c:pt idx="24">
                  <c:v>29.260999999999999</c:v>
                </c:pt>
                <c:pt idx="25">
                  <c:v>28.896000000000001</c:v>
                </c:pt>
                <c:pt idx="26">
                  <c:v>26.83</c:v>
                </c:pt>
                <c:pt idx="27">
                  <c:v>26.396999999999998</c:v>
                </c:pt>
                <c:pt idx="28">
                  <c:v>25.317</c:v>
                </c:pt>
                <c:pt idx="29">
                  <c:v>22.507000000000001</c:v>
                </c:pt>
                <c:pt idx="30">
                  <c:v>21.436</c:v>
                </c:pt>
                <c:pt idx="31">
                  <c:v>21.436</c:v>
                </c:pt>
              </c:numCache>
            </c:numRef>
          </c:yVal>
          <c:smooth val="0"/>
        </c:ser>
        <c:ser>
          <c:idx val="4"/>
          <c:order val="4"/>
          <c:tx>
            <c:strRef>
              <c:f>Sheet1!$F$1</c:f>
              <c:strCache>
                <c:ptCount val="1"/>
                <c:pt idx="0">
                  <c:v>LCL (Pediatric)</c:v>
                </c:pt>
              </c:strCache>
            </c:strRef>
          </c:tx>
          <c:spPr>
            <a:ln w="41275">
              <a:solidFill>
                <a:srgbClr val="00FFFF"/>
              </a:solidFill>
              <a:prstDash val="sysDash"/>
            </a:ln>
          </c:spPr>
          <c:marker>
            <c:symbol val="none"/>
          </c:marker>
          <c:xVal>
            <c:numRef>
              <c:f>Sheet1!$A$2:$A$33</c:f>
              <c:numCache>
                <c:formatCode>General</c:formatCode>
                <c:ptCount val="32"/>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numCache>
            </c:numRef>
          </c:xVal>
          <c:yVal>
            <c:numRef>
              <c:f>Sheet1!$F$2:$F$33</c:f>
              <c:numCache>
                <c:formatCode>General</c:formatCode>
                <c:ptCount val="32"/>
                <c:pt idx="0">
                  <c:v>100</c:v>
                </c:pt>
                <c:pt idx="1">
                  <c:v>90.293000000000006</c:v>
                </c:pt>
                <c:pt idx="2">
                  <c:v>87.781000000000006</c:v>
                </c:pt>
                <c:pt idx="3">
                  <c:v>86.198999999999998</c:v>
                </c:pt>
                <c:pt idx="4">
                  <c:v>84.853999999999999</c:v>
                </c:pt>
                <c:pt idx="5">
                  <c:v>83.861000000000004</c:v>
                </c:pt>
                <c:pt idx="6">
                  <c:v>82.635000000000005</c:v>
                </c:pt>
                <c:pt idx="7">
                  <c:v>82.049000000000007</c:v>
                </c:pt>
                <c:pt idx="8">
                  <c:v>81.17</c:v>
                </c:pt>
                <c:pt idx="9">
                  <c:v>80.524000000000001</c:v>
                </c:pt>
                <c:pt idx="10">
                  <c:v>79.17</c:v>
                </c:pt>
                <c:pt idx="11">
                  <c:v>78.108000000000004</c:v>
                </c:pt>
                <c:pt idx="12">
                  <c:v>77.159000000000006</c:v>
                </c:pt>
                <c:pt idx="13">
                  <c:v>67.41</c:v>
                </c:pt>
                <c:pt idx="14">
                  <c:v>59.423000000000002</c:v>
                </c:pt>
                <c:pt idx="15">
                  <c:v>53.718000000000004</c:v>
                </c:pt>
                <c:pt idx="16">
                  <c:v>48.417999999999999</c:v>
                </c:pt>
                <c:pt idx="17">
                  <c:v>43.59</c:v>
                </c:pt>
                <c:pt idx="18">
                  <c:v>40.222999999999999</c:v>
                </c:pt>
                <c:pt idx="19">
                  <c:v>37.911999999999999</c:v>
                </c:pt>
                <c:pt idx="20">
                  <c:v>35.448999999999998</c:v>
                </c:pt>
                <c:pt idx="21">
                  <c:v>32.856000000000002</c:v>
                </c:pt>
                <c:pt idx="22">
                  <c:v>30.523</c:v>
                </c:pt>
                <c:pt idx="23">
                  <c:v>28.739000000000001</c:v>
                </c:pt>
                <c:pt idx="24">
                  <c:v>25.765999999999998</c:v>
                </c:pt>
                <c:pt idx="25">
                  <c:v>25.369</c:v>
                </c:pt>
                <c:pt idx="26">
                  <c:v>23.103000000000002</c:v>
                </c:pt>
                <c:pt idx="27">
                  <c:v>22.63</c:v>
                </c:pt>
                <c:pt idx="28">
                  <c:v>21.404</c:v>
                </c:pt>
                <c:pt idx="29">
                  <c:v>18.114000000000001</c:v>
                </c:pt>
                <c:pt idx="30">
                  <c:v>16.742000000000001</c:v>
                </c:pt>
                <c:pt idx="31">
                  <c:v>16.742000000000001</c:v>
                </c:pt>
              </c:numCache>
            </c:numRef>
          </c:yVal>
          <c:smooth val="0"/>
        </c:ser>
        <c:ser>
          <c:idx val="5"/>
          <c:order val="5"/>
          <c:tx>
            <c:strRef>
              <c:f>Sheet1!$G$1</c:f>
              <c:strCache>
                <c:ptCount val="1"/>
                <c:pt idx="0">
                  <c:v>UCL (Pediatric)</c:v>
                </c:pt>
              </c:strCache>
            </c:strRef>
          </c:tx>
          <c:spPr>
            <a:ln w="41275">
              <a:solidFill>
                <a:srgbClr val="00FFFF"/>
              </a:solidFill>
              <a:prstDash val="sysDash"/>
            </a:ln>
          </c:spPr>
          <c:marker>
            <c:symbol val="none"/>
          </c:marker>
          <c:xVal>
            <c:numRef>
              <c:f>Sheet1!$A$2:$A$33</c:f>
              <c:numCache>
                <c:formatCode>General</c:formatCode>
                <c:ptCount val="32"/>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numCache>
            </c:numRef>
          </c:xVal>
          <c:yVal>
            <c:numRef>
              <c:f>Sheet1!$G$2:$G$33</c:f>
              <c:numCache>
                <c:formatCode>General</c:formatCode>
                <c:ptCount val="32"/>
                <c:pt idx="0">
                  <c:v>100</c:v>
                </c:pt>
                <c:pt idx="1">
                  <c:v>92.941000000000003</c:v>
                </c:pt>
                <c:pt idx="2">
                  <c:v>90.727000000000004</c:v>
                </c:pt>
                <c:pt idx="3">
                  <c:v>89.311999999999998</c:v>
                </c:pt>
                <c:pt idx="4">
                  <c:v>88.096999999999994</c:v>
                </c:pt>
                <c:pt idx="5">
                  <c:v>87.194999999999993</c:v>
                </c:pt>
                <c:pt idx="6">
                  <c:v>86.073999999999998</c:v>
                </c:pt>
                <c:pt idx="7">
                  <c:v>85.537999999999997</c:v>
                </c:pt>
                <c:pt idx="8">
                  <c:v>84.728999999999999</c:v>
                </c:pt>
                <c:pt idx="9">
                  <c:v>84.132000000000005</c:v>
                </c:pt>
                <c:pt idx="10">
                  <c:v>82.879000000000005</c:v>
                </c:pt>
                <c:pt idx="11">
                  <c:v>81.891000000000005</c:v>
                </c:pt>
                <c:pt idx="12">
                  <c:v>81.006</c:v>
                </c:pt>
                <c:pt idx="13">
                  <c:v>71.822999999999993</c:v>
                </c:pt>
                <c:pt idx="14">
                  <c:v>64.182000000000002</c:v>
                </c:pt>
                <c:pt idx="15">
                  <c:v>58.695</c:v>
                </c:pt>
                <c:pt idx="16">
                  <c:v>53.594000000000001</c:v>
                </c:pt>
                <c:pt idx="17">
                  <c:v>48.959000000000003</c:v>
                </c:pt>
                <c:pt idx="18">
                  <c:v>45.750999999999998</c:v>
                </c:pt>
                <c:pt idx="19">
                  <c:v>43.567999999999998</c:v>
                </c:pt>
                <c:pt idx="20">
                  <c:v>41.29</c:v>
                </c:pt>
                <c:pt idx="21">
                  <c:v>38.951999999999998</c:v>
                </c:pt>
                <c:pt idx="22">
                  <c:v>36.896999999999998</c:v>
                </c:pt>
                <c:pt idx="23">
                  <c:v>35.344999999999999</c:v>
                </c:pt>
                <c:pt idx="24">
                  <c:v>32.756999999999998</c:v>
                </c:pt>
                <c:pt idx="25">
                  <c:v>32.421999999999997</c:v>
                </c:pt>
                <c:pt idx="26">
                  <c:v>30.556999999999999</c:v>
                </c:pt>
                <c:pt idx="27">
                  <c:v>30.164000000000001</c:v>
                </c:pt>
                <c:pt idx="28">
                  <c:v>29.23</c:v>
                </c:pt>
                <c:pt idx="29">
                  <c:v>26.901</c:v>
                </c:pt>
                <c:pt idx="30">
                  <c:v>26.13</c:v>
                </c:pt>
                <c:pt idx="31">
                  <c:v>26.13</c:v>
                </c:pt>
              </c:numCache>
            </c:numRef>
          </c:yVal>
          <c:smooth val="0"/>
        </c:ser>
        <c:dLbls>
          <c:showLegendKey val="0"/>
          <c:showVal val="0"/>
          <c:showCatName val="0"/>
          <c:showSerName val="0"/>
          <c:showPercent val="0"/>
          <c:showBubbleSize val="0"/>
        </c:dLbls>
        <c:axId val="612464776"/>
        <c:axId val="612471440"/>
      </c:scatterChart>
      <c:valAx>
        <c:axId val="612464776"/>
        <c:scaling>
          <c:orientation val="minMax"/>
          <c:max val="20"/>
          <c:min val="0"/>
        </c:scaling>
        <c:delete val="0"/>
        <c:axPos val="b"/>
        <c:title>
          <c:tx>
            <c:rich>
              <a:bodyPr/>
              <a:lstStyle/>
              <a:p>
                <a:pPr>
                  <a:defRPr sz="1700"/>
                </a:pPr>
                <a:r>
                  <a:rPr lang="en-US" sz="1700" dirty="0" smtClean="0"/>
                  <a:t>Years</a:t>
                </a:r>
                <a:endParaRPr lang="en-US" sz="1700" dirty="0"/>
              </a:p>
            </c:rich>
          </c:tx>
          <c:layout/>
          <c:overlay val="0"/>
        </c:title>
        <c:numFmt formatCode="#,##0" sourceLinked="0"/>
        <c:majorTickMark val="out"/>
        <c:minorTickMark val="none"/>
        <c:tickLblPos val="nextTo"/>
        <c:txPr>
          <a:bodyPr rot="0"/>
          <a:lstStyle/>
          <a:p>
            <a:pPr>
              <a:defRPr sz="1500" b="1"/>
            </a:pPr>
            <a:endParaRPr lang="en-US"/>
          </a:p>
        </c:txPr>
        <c:crossAx val="612471440"/>
        <c:crosses val="autoZero"/>
        <c:crossBetween val="midCat"/>
        <c:majorUnit val="1"/>
      </c:valAx>
      <c:valAx>
        <c:axId val="612471440"/>
        <c:scaling>
          <c:orientation val="minMax"/>
          <c:max val="100"/>
          <c:min val="0"/>
        </c:scaling>
        <c:delete val="0"/>
        <c:axPos val="l"/>
        <c:majorGridlines>
          <c:spPr>
            <a:ln>
              <a:prstDash val="sysDash"/>
            </a:ln>
          </c:spPr>
        </c:majorGridlines>
        <c:title>
          <c:tx>
            <c:rich>
              <a:bodyPr rot="-5400000" vert="horz"/>
              <a:lstStyle/>
              <a:p>
                <a:pPr>
                  <a:defRPr sz="1700"/>
                </a:pPr>
                <a:r>
                  <a:rPr lang="en-US" sz="1700" b="1" i="0" baseline="0" dirty="0" smtClean="0">
                    <a:solidFill>
                      <a:schemeClr val="tx1"/>
                    </a:solidFill>
                  </a:rPr>
                  <a:t>Survival (%)</a:t>
                </a:r>
                <a:endParaRPr lang="en-US" sz="1700" b="1" i="0" baseline="0" dirty="0">
                  <a:solidFill>
                    <a:schemeClr val="tx1"/>
                  </a:solidFill>
                </a:endParaRPr>
              </a:p>
            </c:rich>
          </c:tx>
          <c:layout/>
          <c:overlay val="0"/>
        </c:title>
        <c:numFmt formatCode="General" sourceLinked="1"/>
        <c:majorTickMark val="out"/>
        <c:minorTickMark val="none"/>
        <c:tickLblPos val="nextTo"/>
        <c:txPr>
          <a:bodyPr/>
          <a:lstStyle/>
          <a:p>
            <a:pPr>
              <a:defRPr sz="1500" b="1"/>
            </a:pPr>
            <a:endParaRPr lang="en-US"/>
          </a:p>
        </c:txPr>
        <c:crossAx val="612464776"/>
        <c:crosses val="autoZero"/>
        <c:crossBetween val="midCat"/>
        <c:majorUnit val="20"/>
      </c:valAx>
      <c:spPr>
        <a:solidFill>
          <a:schemeClr val="bg2"/>
        </a:solidFill>
        <a:ln>
          <a:solidFill>
            <a:schemeClr val="tx1"/>
          </a:solidFill>
        </a:ln>
      </c:spPr>
    </c:plotArea>
    <c:legend>
      <c:legendPos val="r"/>
      <c:legendEntry>
        <c:idx val="1"/>
        <c:delete val="1"/>
      </c:legendEntry>
      <c:legendEntry>
        <c:idx val="2"/>
        <c:delete val="1"/>
      </c:legendEntry>
      <c:legendEntry>
        <c:idx val="4"/>
        <c:delete val="1"/>
      </c:legendEntry>
      <c:legendEntry>
        <c:idx val="5"/>
        <c:delete val="1"/>
      </c:legendEntry>
      <c:layout>
        <c:manualLayout>
          <c:xMode val="edge"/>
          <c:yMode val="edge"/>
          <c:x val="0.70429362090608238"/>
          <c:y val="6.6669841673016678E-2"/>
          <c:w val="0.23123234052265207"/>
          <c:h val="0.11550334434002202"/>
        </c:manualLayout>
      </c:layout>
      <c:overlay val="1"/>
      <c:spPr>
        <a:solidFill>
          <a:schemeClr val="bg2"/>
        </a:solidFill>
        <a:ln>
          <a:solidFill>
            <a:schemeClr val="tx1"/>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userShapes r:id="rId2"/>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6799269656510326E-2"/>
          <c:y val="3.3590508847684365E-2"/>
          <c:w val="0.88204654727893528"/>
          <c:h val="0.83525865718398107"/>
        </c:manualLayout>
      </c:layout>
      <c:scatterChart>
        <c:scatterStyle val="lineMarker"/>
        <c:varyColors val="0"/>
        <c:ser>
          <c:idx val="0"/>
          <c:order val="0"/>
          <c:tx>
            <c:strRef>
              <c:f>Sheet1!$B$1</c:f>
              <c:strCache>
                <c:ptCount val="1"/>
                <c:pt idx="0">
                  <c:v> Adult/Primary (N=45,542)</c:v>
                </c:pt>
              </c:strCache>
            </c:strRef>
          </c:tx>
          <c:spPr>
            <a:ln w="41275">
              <a:solidFill>
                <a:srgbClr val="00FFFF"/>
              </a:solidFill>
            </a:ln>
          </c:spPr>
          <c:marker>
            <c:symbol val="none"/>
          </c:marker>
          <c:xVal>
            <c:numRef>
              <c:f>Sheet1!$A$2:$A$33</c:f>
              <c:numCache>
                <c:formatCode>General</c:formatCode>
                <c:ptCount val="32"/>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numCache>
            </c:numRef>
          </c:xVal>
          <c:yVal>
            <c:numRef>
              <c:f>Sheet1!$B$2:$B$33</c:f>
              <c:numCache>
                <c:formatCode>General</c:formatCode>
                <c:ptCount val="32"/>
                <c:pt idx="0">
                  <c:v>100</c:v>
                </c:pt>
                <c:pt idx="1">
                  <c:v>92.906000000000006</c:v>
                </c:pt>
                <c:pt idx="2">
                  <c:v>90.436999999999998</c:v>
                </c:pt>
                <c:pt idx="3">
                  <c:v>88.715000000000003</c:v>
                </c:pt>
                <c:pt idx="4">
                  <c:v>87.468999999999994</c:v>
                </c:pt>
                <c:pt idx="5">
                  <c:v>86.3</c:v>
                </c:pt>
                <c:pt idx="6">
                  <c:v>85.182000000000002</c:v>
                </c:pt>
                <c:pt idx="7">
                  <c:v>84.132999999999996</c:v>
                </c:pt>
                <c:pt idx="8">
                  <c:v>83.257999999999996</c:v>
                </c:pt>
                <c:pt idx="9">
                  <c:v>82.433999999999997</c:v>
                </c:pt>
                <c:pt idx="10">
                  <c:v>81.564999999999998</c:v>
                </c:pt>
                <c:pt idx="11">
                  <c:v>80.769000000000005</c:v>
                </c:pt>
                <c:pt idx="12">
                  <c:v>80.019000000000005</c:v>
                </c:pt>
                <c:pt idx="13">
                  <c:v>71.879000000000005</c:v>
                </c:pt>
                <c:pt idx="14">
                  <c:v>64.974999999999994</c:v>
                </c:pt>
                <c:pt idx="15">
                  <c:v>58.999000000000002</c:v>
                </c:pt>
                <c:pt idx="16">
                  <c:v>53.603000000000002</c:v>
                </c:pt>
                <c:pt idx="17">
                  <c:v>48.603000000000002</c:v>
                </c:pt>
                <c:pt idx="18">
                  <c:v>43.991</c:v>
                </c:pt>
                <c:pt idx="19">
                  <c:v>39.426000000000002</c:v>
                </c:pt>
                <c:pt idx="20">
                  <c:v>35.423000000000002</c:v>
                </c:pt>
                <c:pt idx="21">
                  <c:v>31.494</c:v>
                </c:pt>
                <c:pt idx="22">
                  <c:v>27.786000000000001</c:v>
                </c:pt>
                <c:pt idx="23">
                  <c:v>24.878</c:v>
                </c:pt>
                <c:pt idx="24">
                  <c:v>22.071000000000002</c:v>
                </c:pt>
                <c:pt idx="25">
                  <c:v>19.654</c:v>
                </c:pt>
                <c:pt idx="26">
                  <c:v>17.507999999999999</c:v>
                </c:pt>
                <c:pt idx="27">
                  <c:v>15.398999999999999</c:v>
                </c:pt>
                <c:pt idx="28">
                  <c:v>13.635999999999999</c:v>
                </c:pt>
                <c:pt idx="29">
                  <c:v>12.010999999999999</c:v>
                </c:pt>
                <c:pt idx="30">
                  <c:v>11.036</c:v>
                </c:pt>
                <c:pt idx="31">
                  <c:v>9.7899999999999991</c:v>
                </c:pt>
              </c:numCache>
            </c:numRef>
          </c:yVal>
          <c:smooth val="0"/>
        </c:ser>
        <c:ser>
          <c:idx val="1"/>
          <c:order val="1"/>
          <c:tx>
            <c:strRef>
              <c:f>Sheet1!$C$1</c:f>
              <c:strCache>
                <c:ptCount val="1"/>
                <c:pt idx="0">
                  <c:v> Adult/First Retx (N=1,799)</c:v>
                </c:pt>
              </c:strCache>
            </c:strRef>
          </c:tx>
          <c:spPr>
            <a:ln w="41275">
              <a:solidFill>
                <a:srgbClr val="FF9933"/>
              </a:solidFill>
              <a:prstDash val="solid"/>
            </a:ln>
          </c:spPr>
          <c:marker>
            <c:symbol val="none"/>
          </c:marker>
          <c:xVal>
            <c:numRef>
              <c:f>Sheet1!$A$2:$A$33</c:f>
              <c:numCache>
                <c:formatCode>General</c:formatCode>
                <c:ptCount val="32"/>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numCache>
            </c:numRef>
          </c:xVal>
          <c:yVal>
            <c:numRef>
              <c:f>Sheet1!$C$2:$C$33</c:f>
              <c:numCache>
                <c:formatCode>General</c:formatCode>
                <c:ptCount val="32"/>
                <c:pt idx="0">
                  <c:v>100</c:v>
                </c:pt>
                <c:pt idx="1">
                  <c:v>85.462000000000003</c:v>
                </c:pt>
                <c:pt idx="2">
                  <c:v>80.536000000000001</c:v>
                </c:pt>
                <c:pt idx="3">
                  <c:v>77.959000000000003</c:v>
                </c:pt>
                <c:pt idx="4">
                  <c:v>76.120999999999995</c:v>
                </c:pt>
                <c:pt idx="5">
                  <c:v>73.929000000000002</c:v>
                </c:pt>
                <c:pt idx="6">
                  <c:v>71.960999999999999</c:v>
                </c:pt>
                <c:pt idx="7">
                  <c:v>70.451999999999998</c:v>
                </c:pt>
                <c:pt idx="8">
                  <c:v>69.522999999999996</c:v>
                </c:pt>
                <c:pt idx="9">
                  <c:v>68.128</c:v>
                </c:pt>
                <c:pt idx="10">
                  <c:v>66.614000000000004</c:v>
                </c:pt>
                <c:pt idx="11">
                  <c:v>65.853999999999999</c:v>
                </c:pt>
                <c:pt idx="12">
                  <c:v>64.798000000000002</c:v>
                </c:pt>
                <c:pt idx="13">
                  <c:v>54.37</c:v>
                </c:pt>
                <c:pt idx="14">
                  <c:v>46.542999999999999</c:v>
                </c:pt>
                <c:pt idx="15">
                  <c:v>41.293999999999997</c:v>
                </c:pt>
                <c:pt idx="16">
                  <c:v>37.210999999999999</c:v>
                </c:pt>
                <c:pt idx="17">
                  <c:v>32.493000000000002</c:v>
                </c:pt>
                <c:pt idx="18">
                  <c:v>28.172999999999998</c:v>
                </c:pt>
                <c:pt idx="19">
                  <c:v>24.37</c:v>
                </c:pt>
                <c:pt idx="20">
                  <c:v>23.071000000000002</c:v>
                </c:pt>
                <c:pt idx="21">
                  <c:v>18.504999999999999</c:v>
                </c:pt>
                <c:pt idx="22">
                  <c:v>16.954999999999998</c:v>
                </c:pt>
                <c:pt idx="23">
                  <c:v>15.763</c:v>
                </c:pt>
                <c:pt idx="24">
                  <c:v>13.499000000000001</c:v>
                </c:pt>
                <c:pt idx="25">
                  <c:v>11.757</c:v>
                </c:pt>
                <c:pt idx="26">
                  <c:v>10.834</c:v>
                </c:pt>
                <c:pt idx="27">
                  <c:v>9.8490000000000002</c:v>
                </c:pt>
                <c:pt idx="28">
                  <c:v>9.3309999999999995</c:v>
                </c:pt>
                <c:pt idx="29">
                  <c:v>7.9980000000000002</c:v>
                </c:pt>
              </c:numCache>
            </c:numRef>
          </c:yVal>
          <c:smooth val="0"/>
        </c:ser>
        <c:ser>
          <c:idx val="2"/>
          <c:order val="2"/>
          <c:tx>
            <c:strRef>
              <c:f>Sheet1!$D$1</c:f>
              <c:strCache>
                <c:ptCount val="1"/>
                <c:pt idx="0">
                  <c:v> Pediatric/Primary (N=1,742)</c:v>
                </c:pt>
              </c:strCache>
            </c:strRef>
          </c:tx>
          <c:spPr>
            <a:ln w="41275">
              <a:solidFill>
                <a:schemeClr val="bg1">
                  <a:lumMod val="50000"/>
                  <a:lumOff val="50000"/>
                </a:schemeClr>
              </a:solidFill>
              <a:prstDash val="solid"/>
            </a:ln>
          </c:spPr>
          <c:marker>
            <c:symbol val="none"/>
          </c:marker>
          <c:xVal>
            <c:numRef>
              <c:f>Sheet1!$A$2:$A$33</c:f>
              <c:numCache>
                <c:formatCode>General</c:formatCode>
                <c:ptCount val="32"/>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numCache>
            </c:numRef>
          </c:xVal>
          <c:yVal>
            <c:numRef>
              <c:f>Sheet1!$D$2:$D$33</c:f>
              <c:numCache>
                <c:formatCode>General</c:formatCode>
                <c:ptCount val="32"/>
                <c:pt idx="0">
                  <c:v>100</c:v>
                </c:pt>
                <c:pt idx="1">
                  <c:v>92.623999999999995</c:v>
                </c:pt>
                <c:pt idx="2">
                  <c:v>90.341999999999999</c:v>
                </c:pt>
                <c:pt idx="3">
                  <c:v>88.983000000000004</c:v>
                </c:pt>
                <c:pt idx="4">
                  <c:v>87.917000000000002</c:v>
                </c:pt>
                <c:pt idx="5">
                  <c:v>87.025999999999996</c:v>
                </c:pt>
                <c:pt idx="6">
                  <c:v>85.896000000000001</c:v>
                </c:pt>
                <c:pt idx="7">
                  <c:v>85.299000000000007</c:v>
                </c:pt>
                <c:pt idx="8">
                  <c:v>84.4</c:v>
                </c:pt>
                <c:pt idx="9">
                  <c:v>83.858000000000004</c:v>
                </c:pt>
                <c:pt idx="10">
                  <c:v>82.710999999999999</c:v>
                </c:pt>
                <c:pt idx="11">
                  <c:v>81.679000000000002</c:v>
                </c:pt>
                <c:pt idx="12">
                  <c:v>80.823999999999998</c:v>
                </c:pt>
                <c:pt idx="13">
                  <c:v>71.44</c:v>
                </c:pt>
                <c:pt idx="14">
                  <c:v>63.081000000000003</c:v>
                </c:pt>
                <c:pt idx="15">
                  <c:v>57.417000000000002</c:v>
                </c:pt>
                <c:pt idx="16">
                  <c:v>52.314</c:v>
                </c:pt>
                <c:pt idx="17">
                  <c:v>47.545000000000002</c:v>
                </c:pt>
                <c:pt idx="18">
                  <c:v>44.256999999999998</c:v>
                </c:pt>
                <c:pt idx="19">
                  <c:v>41.816000000000003</c:v>
                </c:pt>
                <c:pt idx="20">
                  <c:v>39.427</c:v>
                </c:pt>
                <c:pt idx="21">
                  <c:v>37.197000000000003</c:v>
                </c:pt>
                <c:pt idx="22">
                  <c:v>34.811</c:v>
                </c:pt>
                <c:pt idx="23">
                  <c:v>33.317</c:v>
                </c:pt>
                <c:pt idx="24">
                  <c:v>30.634</c:v>
                </c:pt>
                <c:pt idx="25">
                  <c:v>30.236000000000001</c:v>
                </c:pt>
                <c:pt idx="26">
                  <c:v>28.010999999999999</c:v>
                </c:pt>
                <c:pt idx="27">
                  <c:v>27.544</c:v>
                </c:pt>
                <c:pt idx="28">
                  <c:v>26.393000000000001</c:v>
                </c:pt>
                <c:pt idx="29">
                  <c:v>23.38</c:v>
                </c:pt>
                <c:pt idx="30">
                  <c:v>22.210999999999999</c:v>
                </c:pt>
                <c:pt idx="31">
                  <c:v>22.210999999999999</c:v>
                </c:pt>
              </c:numCache>
            </c:numRef>
          </c:yVal>
          <c:smooth val="0"/>
        </c:ser>
        <c:ser>
          <c:idx val="3"/>
          <c:order val="3"/>
          <c:tx>
            <c:strRef>
              <c:f>Sheet1!$E$1</c:f>
              <c:strCache>
                <c:ptCount val="1"/>
                <c:pt idx="0">
                  <c:v> Pediatric/First Retx (N=111)</c:v>
                </c:pt>
              </c:strCache>
            </c:strRef>
          </c:tx>
          <c:spPr>
            <a:ln w="41275">
              <a:solidFill>
                <a:srgbClr val="C00000"/>
              </a:solidFill>
            </a:ln>
          </c:spPr>
          <c:marker>
            <c:symbol val="none"/>
          </c:marker>
          <c:xVal>
            <c:numRef>
              <c:f>Sheet1!$A$2:$A$33</c:f>
              <c:numCache>
                <c:formatCode>General</c:formatCode>
                <c:ptCount val="32"/>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numCache>
            </c:numRef>
          </c:xVal>
          <c:yVal>
            <c:numRef>
              <c:f>Sheet1!$E$2:$E$33</c:f>
              <c:numCache>
                <c:formatCode>General</c:formatCode>
                <c:ptCount val="32"/>
                <c:pt idx="0">
                  <c:v>100</c:v>
                </c:pt>
                <c:pt idx="1">
                  <c:v>76.507000000000005</c:v>
                </c:pt>
                <c:pt idx="2">
                  <c:v>72.762</c:v>
                </c:pt>
                <c:pt idx="3">
                  <c:v>68.981999999999999</c:v>
                </c:pt>
                <c:pt idx="4">
                  <c:v>64.257000000000005</c:v>
                </c:pt>
                <c:pt idx="5">
                  <c:v>62.366999999999997</c:v>
                </c:pt>
                <c:pt idx="6">
                  <c:v>60.476999999999997</c:v>
                </c:pt>
                <c:pt idx="7">
                  <c:v>60.476999999999997</c:v>
                </c:pt>
                <c:pt idx="8">
                  <c:v>60.476999999999997</c:v>
                </c:pt>
                <c:pt idx="9">
                  <c:v>58.587000000000003</c:v>
                </c:pt>
                <c:pt idx="10">
                  <c:v>54.807000000000002</c:v>
                </c:pt>
                <c:pt idx="11">
                  <c:v>53.862000000000002</c:v>
                </c:pt>
                <c:pt idx="12">
                  <c:v>51.939</c:v>
                </c:pt>
                <c:pt idx="13">
                  <c:v>41.966999999999999</c:v>
                </c:pt>
                <c:pt idx="14">
                  <c:v>41.966999999999999</c:v>
                </c:pt>
                <c:pt idx="15">
                  <c:v>37.457000000000001</c:v>
                </c:pt>
                <c:pt idx="16">
                  <c:v>30.998999999999999</c:v>
                </c:pt>
                <c:pt idx="17">
                  <c:v>26.771999999999998</c:v>
                </c:pt>
                <c:pt idx="18">
                  <c:v>23.954000000000001</c:v>
                </c:pt>
              </c:numCache>
            </c:numRef>
          </c:yVal>
          <c:smooth val="0"/>
        </c:ser>
        <c:dLbls>
          <c:showLegendKey val="0"/>
          <c:showVal val="0"/>
          <c:showCatName val="0"/>
          <c:showSerName val="0"/>
          <c:showPercent val="0"/>
          <c:showBubbleSize val="0"/>
        </c:dLbls>
        <c:axId val="612475752"/>
        <c:axId val="612478888"/>
      </c:scatterChart>
      <c:valAx>
        <c:axId val="612475752"/>
        <c:scaling>
          <c:orientation val="minMax"/>
          <c:max val="20"/>
          <c:min val="0"/>
        </c:scaling>
        <c:delete val="0"/>
        <c:axPos val="b"/>
        <c:title>
          <c:tx>
            <c:rich>
              <a:bodyPr/>
              <a:lstStyle/>
              <a:p>
                <a:pPr>
                  <a:defRPr sz="1700"/>
                </a:pPr>
                <a:r>
                  <a:rPr lang="en-US" sz="1700" dirty="0" smtClean="0"/>
                  <a:t>Years</a:t>
                </a:r>
                <a:endParaRPr lang="en-US" sz="1700" dirty="0"/>
              </a:p>
            </c:rich>
          </c:tx>
          <c:layout/>
          <c:overlay val="0"/>
        </c:title>
        <c:numFmt formatCode="#,##0" sourceLinked="0"/>
        <c:majorTickMark val="out"/>
        <c:minorTickMark val="none"/>
        <c:tickLblPos val="nextTo"/>
        <c:txPr>
          <a:bodyPr rot="0"/>
          <a:lstStyle/>
          <a:p>
            <a:pPr>
              <a:defRPr sz="1500" b="1"/>
            </a:pPr>
            <a:endParaRPr lang="en-US"/>
          </a:p>
        </c:txPr>
        <c:crossAx val="612478888"/>
        <c:crosses val="autoZero"/>
        <c:crossBetween val="midCat"/>
        <c:majorUnit val="1"/>
      </c:valAx>
      <c:valAx>
        <c:axId val="612478888"/>
        <c:scaling>
          <c:orientation val="minMax"/>
          <c:max val="100"/>
          <c:min val="0"/>
        </c:scaling>
        <c:delete val="0"/>
        <c:axPos val="l"/>
        <c:majorGridlines>
          <c:spPr>
            <a:ln>
              <a:prstDash val="sysDash"/>
            </a:ln>
          </c:spPr>
        </c:majorGridlines>
        <c:title>
          <c:tx>
            <c:rich>
              <a:bodyPr rot="-5400000" vert="horz"/>
              <a:lstStyle/>
              <a:p>
                <a:pPr>
                  <a:defRPr sz="1700"/>
                </a:pPr>
                <a:r>
                  <a:rPr lang="en-US" sz="1700" b="1" i="0" baseline="0" dirty="0" smtClean="0">
                    <a:solidFill>
                      <a:schemeClr val="tx1"/>
                    </a:solidFill>
                  </a:rPr>
                  <a:t>Survival (%)</a:t>
                </a:r>
                <a:endParaRPr lang="en-US" sz="1700" b="1" i="0" baseline="0" dirty="0">
                  <a:solidFill>
                    <a:schemeClr val="tx1"/>
                  </a:solidFill>
                </a:endParaRPr>
              </a:p>
            </c:rich>
          </c:tx>
          <c:layout/>
          <c:overlay val="0"/>
        </c:title>
        <c:numFmt formatCode="General" sourceLinked="1"/>
        <c:majorTickMark val="out"/>
        <c:minorTickMark val="none"/>
        <c:tickLblPos val="nextTo"/>
        <c:txPr>
          <a:bodyPr/>
          <a:lstStyle/>
          <a:p>
            <a:pPr>
              <a:defRPr sz="1500" b="1"/>
            </a:pPr>
            <a:endParaRPr lang="en-US"/>
          </a:p>
        </c:txPr>
        <c:crossAx val="612475752"/>
        <c:crosses val="autoZero"/>
        <c:crossBetween val="midCat"/>
        <c:majorUnit val="20"/>
      </c:valAx>
      <c:spPr>
        <a:solidFill>
          <a:schemeClr val="bg2"/>
        </a:solidFill>
        <a:ln>
          <a:solidFill>
            <a:schemeClr val="tx1"/>
          </a:solidFill>
        </a:ln>
      </c:spPr>
    </c:plotArea>
    <c:legend>
      <c:legendPos val="r"/>
      <c:layout>
        <c:manualLayout>
          <c:xMode val="edge"/>
          <c:yMode val="edge"/>
          <c:x val="0.2768979801437863"/>
          <c:y val="6.1916010498687654E-2"/>
          <c:w val="0.67873970101563397"/>
          <c:h val="0.1799314198628397"/>
        </c:manualLayout>
      </c:layout>
      <c:overlay val="0"/>
      <c:spPr>
        <a:solidFill>
          <a:schemeClr val="bg2"/>
        </a:solidFill>
        <a:ln>
          <a:solidFill>
            <a:schemeClr val="tx1"/>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drawings/drawing1.xml><?xml version="1.0" encoding="utf-8"?>
<c:userShapes xmlns:c="http://schemas.openxmlformats.org/drawingml/2006/chart">
  <cdr:relSizeAnchor xmlns:cdr="http://schemas.openxmlformats.org/drawingml/2006/chartDrawing">
    <cdr:from>
      <cdr:x>0.0177</cdr:x>
      <cdr:y>0.02985</cdr:y>
    </cdr:from>
    <cdr:to>
      <cdr:x>0.21239</cdr:x>
      <cdr:y>0.10797</cdr:y>
    </cdr:to>
    <cdr:sp macro="" textlink="">
      <cdr:nvSpPr>
        <cdr:cNvPr id="2" name="TextBox 1"/>
        <cdr:cNvSpPr txBox="1"/>
      </cdr:nvSpPr>
      <cdr:spPr>
        <a:xfrm xmlns:a="http://schemas.openxmlformats.org/drawingml/2006/main">
          <a:off x="152400" y="152400"/>
          <a:ext cx="1676397" cy="398834"/>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r"/>
          <a:r>
            <a:rPr lang="en-US" sz="1500" b="1" dirty="0" smtClean="0">
              <a:solidFill>
                <a:srgbClr val="FFFF00"/>
              </a:solidFill>
            </a:rPr>
            <a:t>Donor Age:</a:t>
          </a:r>
          <a:endParaRPr lang="en-US" sz="1500" b="1" dirty="0">
            <a:solidFill>
              <a:srgbClr val="FFFF00"/>
            </a:solidFill>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0.11691</cdr:x>
      <cdr:y>0.70968</cdr:y>
    </cdr:from>
    <cdr:to>
      <cdr:x>0.36908</cdr:x>
      <cdr:y>0.82258</cdr:y>
    </cdr:to>
    <cdr:sp macro="" textlink="">
      <cdr:nvSpPr>
        <cdr:cNvPr id="2" name="TextBox 1"/>
        <cdr:cNvSpPr txBox="1"/>
      </cdr:nvSpPr>
      <cdr:spPr>
        <a:xfrm xmlns:a="http://schemas.openxmlformats.org/drawingml/2006/main">
          <a:off x="1024472" y="3352800"/>
          <a:ext cx="2209791" cy="533383"/>
        </a:xfrm>
        <a:prstGeom xmlns:a="http://schemas.openxmlformats.org/drawingml/2006/main" prst="rect">
          <a:avLst/>
        </a:prstGeom>
        <a:ln xmlns:a="http://schemas.openxmlformats.org/drawingml/2006/main">
          <a:solidFill>
            <a:srgbClr val="FFFF00"/>
          </a:solidFill>
        </a:ln>
      </cdr:spPr>
      <cdr:txBody>
        <a:bodyPr xmlns:a="http://schemas.openxmlformats.org/drawingml/2006/main" vertOverflow="clip" wrap="square" rtlCol="0"/>
        <a:lstStyle xmlns:a="http://schemas.openxmlformats.org/drawingml/2006/main"/>
        <a:p xmlns:a="http://schemas.openxmlformats.org/drawingml/2006/main">
          <a:pPr algn="l"/>
          <a:r>
            <a:rPr lang="en-US" sz="1400" b="1" dirty="0" smtClean="0">
              <a:solidFill>
                <a:schemeClr val="tx1"/>
              </a:solidFill>
            </a:rPr>
            <a:t>Median survival (years): </a:t>
          </a:r>
        </a:p>
        <a:p xmlns:a="http://schemas.openxmlformats.org/drawingml/2006/main">
          <a:pPr algn="l"/>
          <a:r>
            <a:rPr lang="en-US" sz="1400" b="1" dirty="0" smtClean="0">
              <a:solidFill>
                <a:schemeClr val="tx1"/>
              </a:solidFill>
            </a:rPr>
            <a:t>Adult=5.6; Pediatric=5.3</a:t>
          </a:r>
          <a:endParaRPr lang="en-US" sz="1400" b="1" dirty="0">
            <a:solidFill>
              <a:schemeClr val="tx1"/>
            </a:solidFill>
          </a:endParaRPr>
        </a:p>
      </cdr:txBody>
    </cdr:sp>
  </cdr:relSizeAnchor>
</c:userShapes>
</file>

<file path=ppt/drawings/drawing3.xml><?xml version="1.0" encoding="utf-8"?>
<c:userShapes xmlns:c="http://schemas.openxmlformats.org/drawingml/2006/chart">
  <cdr:relSizeAnchor xmlns:cdr="http://schemas.openxmlformats.org/drawingml/2006/chartDrawing">
    <cdr:from>
      <cdr:x>0.12174</cdr:x>
      <cdr:y>0.70968</cdr:y>
    </cdr:from>
    <cdr:to>
      <cdr:x>0.38261</cdr:x>
      <cdr:y>0.82258</cdr:y>
    </cdr:to>
    <cdr:sp macro="" textlink="">
      <cdr:nvSpPr>
        <cdr:cNvPr id="2" name="TextBox 1"/>
        <cdr:cNvSpPr txBox="1"/>
      </cdr:nvSpPr>
      <cdr:spPr>
        <a:xfrm xmlns:a="http://schemas.openxmlformats.org/drawingml/2006/main">
          <a:off x="1066800" y="3352800"/>
          <a:ext cx="2285991" cy="533383"/>
        </a:xfrm>
        <a:prstGeom xmlns:a="http://schemas.openxmlformats.org/drawingml/2006/main" prst="rect">
          <a:avLst/>
        </a:prstGeom>
        <a:ln xmlns:a="http://schemas.openxmlformats.org/drawingml/2006/main">
          <a:solidFill>
            <a:srgbClr val="FFFF00"/>
          </a:solidFill>
        </a:ln>
      </cdr:spPr>
      <cdr:txBody>
        <a:bodyPr xmlns:a="http://schemas.openxmlformats.org/drawingml/2006/main" vertOverflow="clip" wrap="square" rtlCol="0"/>
        <a:lstStyle xmlns:a="http://schemas.openxmlformats.org/drawingml/2006/main"/>
        <a:p xmlns:a="http://schemas.openxmlformats.org/drawingml/2006/main">
          <a:pPr algn="l"/>
          <a:r>
            <a:rPr lang="en-US" sz="1400" b="1" dirty="0" smtClean="0">
              <a:solidFill>
                <a:schemeClr val="tx1"/>
              </a:solidFill>
            </a:rPr>
            <a:t>Median survival (years): </a:t>
          </a:r>
        </a:p>
        <a:p xmlns:a="http://schemas.openxmlformats.org/drawingml/2006/main">
          <a:pPr algn="l"/>
          <a:r>
            <a:rPr lang="en-US" sz="1400" b="1" dirty="0" smtClean="0">
              <a:solidFill>
                <a:schemeClr val="tx1"/>
              </a:solidFill>
            </a:rPr>
            <a:t>Adult=7.8; Pediatric=8.7</a:t>
          </a:r>
          <a:endParaRPr lang="en-US" sz="1400" b="1" dirty="0">
            <a:solidFill>
              <a:schemeClr val="tx1"/>
            </a:solidFill>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759255E-B7F2-4609-A598-10EEBAA7217E}" type="datetimeFigureOut">
              <a:rPr lang="en-US" smtClean="0"/>
              <a:pPr/>
              <a:t>10/8/2015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8FBB1FB-AC70-4579-BA4D-6720E6A05D35}" type="slidenum">
              <a:rPr lang="en-US" smtClean="0"/>
              <a:pPr/>
              <a:t>‹#›</a:t>
            </a:fld>
            <a:endParaRPr lang="en-US"/>
          </a:p>
        </p:txBody>
      </p:sp>
    </p:spTree>
    <p:extLst>
      <p:ext uri="{BB962C8B-B14F-4D97-AF65-F5344CB8AC3E}">
        <p14:creationId xmlns:p14="http://schemas.microsoft.com/office/powerpoint/2010/main" val="23838210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2</a:t>
            </a:fld>
            <a:endParaRPr lang="en-US"/>
          </a:p>
        </p:txBody>
      </p:sp>
    </p:spTree>
    <p:extLst>
      <p:ext uri="{BB962C8B-B14F-4D97-AF65-F5344CB8AC3E}">
        <p14:creationId xmlns:p14="http://schemas.microsoft.com/office/powerpoint/2010/main" val="29836909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Survival rates were compared using the log-rank test statistic. Results of log-rank</a:t>
            </a:r>
            <a:r>
              <a:rPr lang="en-US" sz="1200" kern="1200" baseline="0" dirty="0" smtClean="0">
                <a:solidFill>
                  <a:schemeClr val="tx1"/>
                </a:solidFill>
                <a:latin typeface="+mn-lt"/>
                <a:ea typeface="+mn-ea"/>
                <a:cs typeface="+mn-cs"/>
              </a:rPr>
              <a:t> test should be interpreted with caution when curves cross.</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11</a:t>
            </a:fld>
            <a:endParaRPr lang="en-US"/>
          </a:p>
        </p:txBody>
      </p:sp>
    </p:spTree>
    <p:extLst>
      <p:ext uri="{BB962C8B-B14F-4D97-AF65-F5344CB8AC3E}">
        <p14:creationId xmlns:p14="http://schemas.microsoft.com/office/powerpoint/2010/main" val="21295878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The median survival is the estimated time point at which 50% of all of the recipients have died. </a:t>
            </a:r>
          </a:p>
          <a:p>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Survival rates were compared using the log-rank test statistic. </a:t>
            </a:r>
            <a:r>
              <a:rPr lang="en-US" sz="1200" kern="1200" baseline="0" dirty="0" smtClean="0">
                <a:solidFill>
                  <a:schemeClr val="tx1"/>
                </a:solidFill>
                <a:latin typeface="+mn-lt"/>
                <a:ea typeface="+mn-ea"/>
                <a:cs typeface="+mn-cs"/>
              </a:rPr>
              <a:t>Adjustments for multiple comparisons were done using Scheffe’s method. </a:t>
            </a:r>
            <a:r>
              <a:rPr lang="en-US" sz="1200" kern="1200" dirty="0" smtClean="0">
                <a:solidFill>
                  <a:schemeClr val="tx1"/>
                </a:solidFill>
                <a:latin typeface="+mn-lt"/>
                <a:ea typeface="+mn-ea"/>
                <a:cs typeface="+mn-cs"/>
              </a:rPr>
              <a:t> Results of log-rank</a:t>
            </a:r>
            <a:r>
              <a:rPr lang="en-US" sz="1200" kern="1200" baseline="0" dirty="0" smtClean="0">
                <a:solidFill>
                  <a:schemeClr val="tx1"/>
                </a:solidFill>
                <a:latin typeface="+mn-lt"/>
                <a:ea typeface="+mn-ea"/>
                <a:cs typeface="+mn-cs"/>
              </a:rPr>
              <a:t> test should be interpreted with caution when curves cross. </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12</a:t>
            </a:fld>
            <a:endParaRPr lang="en-US"/>
          </a:p>
        </p:txBody>
      </p:sp>
    </p:spTree>
    <p:extLst>
      <p:ext uri="{BB962C8B-B14F-4D97-AF65-F5344CB8AC3E}">
        <p14:creationId xmlns:p14="http://schemas.microsoft.com/office/powerpoint/2010/main" val="90766086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13</a:t>
            </a:fld>
            <a:endParaRPr lang="en-US"/>
          </a:p>
        </p:txBody>
      </p:sp>
    </p:spTree>
    <p:extLst>
      <p:ext uri="{BB962C8B-B14F-4D97-AF65-F5344CB8AC3E}">
        <p14:creationId xmlns:p14="http://schemas.microsoft.com/office/powerpoint/2010/main" val="4458937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3</a:t>
            </a:fld>
            <a:endParaRPr lang="en-US"/>
          </a:p>
        </p:txBody>
      </p:sp>
    </p:spTree>
    <p:extLst>
      <p:ext uri="{BB962C8B-B14F-4D97-AF65-F5344CB8AC3E}">
        <p14:creationId xmlns:p14="http://schemas.microsoft.com/office/powerpoint/2010/main" val="42611789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4</a:t>
            </a:fld>
            <a:endParaRPr lang="en-US"/>
          </a:p>
        </p:txBody>
      </p:sp>
    </p:spTree>
    <p:extLst>
      <p:ext uri="{BB962C8B-B14F-4D97-AF65-F5344CB8AC3E}">
        <p14:creationId xmlns:p14="http://schemas.microsoft.com/office/powerpoint/2010/main" val="13234616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5</a:t>
            </a:fld>
            <a:endParaRPr lang="en-US"/>
          </a:p>
        </p:txBody>
      </p:sp>
    </p:spTree>
    <p:extLst>
      <p:ext uri="{BB962C8B-B14F-4D97-AF65-F5344CB8AC3E}">
        <p14:creationId xmlns:p14="http://schemas.microsoft.com/office/powerpoint/2010/main" val="5768807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6</a:t>
            </a:fld>
            <a:endParaRPr lang="en-US"/>
          </a:p>
        </p:txBody>
      </p:sp>
    </p:spTree>
    <p:extLst>
      <p:ext uri="{BB962C8B-B14F-4D97-AF65-F5344CB8AC3E}">
        <p14:creationId xmlns:p14="http://schemas.microsoft.com/office/powerpoint/2010/main" val="3610576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7</a:t>
            </a:fld>
            <a:endParaRPr lang="en-US"/>
          </a:p>
        </p:txBody>
      </p:sp>
    </p:spTree>
    <p:extLst>
      <p:ext uri="{BB962C8B-B14F-4D97-AF65-F5344CB8AC3E}">
        <p14:creationId xmlns:p14="http://schemas.microsoft.com/office/powerpoint/2010/main" val="6957705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8</a:t>
            </a:fld>
            <a:endParaRPr lang="en-US"/>
          </a:p>
        </p:txBody>
      </p:sp>
    </p:spTree>
    <p:extLst>
      <p:ext uri="{BB962C8B-B14F-4D97-AF65-F5344CB8AC3E}">
        <p14:creationId xmlns:p14="http://schemas.microsoft.com/office/powerpoint/2010/main" val="37207262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The median survival is the estimated time point at which 50% of all of the recipients have died.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Survival rates were compared using the log-rank test statistic. Results of log-rank</a:t>
            </a:r>
            <a:r>
              <a:rPr lang="en-US" sz="1200" kern="1200" baseline="0" dirty="0" smtClean="0">
                <a:solidFill>
                  <a:schemeClr val="tx1"/>
                </a:solidFill>
                <a:latin typeface="+mn-lt"/>
                <a:ea typeface="+mn-ea"/>
                <a:cs typeface="+mn-cs"/>
              </a:rPr>
              <a:t> test should be interpreted with caution when curves cross.</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9</a:t>
            </a:fld>
            <a:endParaRPr lang="en-US"/>
          </a:p>
        </p:txBody>
      </p:sp>
    </p:spTree>
    <p:extLst>
      <p:ext uri="{BB962C8B-B14F-4D97-AF65-F5344CB8AC3E}">
        <p14:creationId xmlns:p14="http://schemas.microsoft.com/office/powerpoint/2010/main" val="492884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Survival rates were compared using the log-rank test statistic. </a:t>
            </a:r>
            <a:r>
              <a:rPr lang="en-US" sz="1200" kern="1200" baseline="0" dirty="0" smtClean="0">
                <a:solidFill>
                  <a:schemeClr val="tx1"/>
                </a:solidFill>
                <a:latin typeface="+mn-lt"/>
                <a:ea typeface="+mn-ea"/>
                <a:cs typeface="+mn-cs"/>
              </a:rPr>
              <a:t>Adjustments for multiple comparisons were done using Scheffe’s method. </a:t>
            </a:r>
            <a:r>
              <a:rPr lang="en-US" sz="1200" kern="1200" dirty="0" smtClean="0">
                <a:solidFill>
                  <a:schemeClr val="tx1"/>
                </a:solidFill>
                <a:latin typeface="+mn-lt"/>
                <a:ea typeface="+mn-ea"/>
                <a:cs typeface="+mn-cs"/>
              </a:rPr>
              <a:t> Results of log-rank</a:t>
            </a:r>
            <a:r>
              <a:rPr lang="en-US" sz="1200" kern="1200" baseline="0" dirty="0" smtClean="0">
                <a:solidFill>
                  <a:schemeClr val="tx1"/>
                </a:solidFill>
                <a:latin typeface="+mn-lt"/>
                <a:ea typeface="+mn-ea"/>
                <a:cs typeface="+mn-cs"/>
              </a:rPr>
              <a:t> test should be interpreted with caution when curves cross. </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10</a:t>
            </a:fld>
            <a:endParaRPr lang="en-US"/>
          </a:p>
        </p:txBody>
      </p:sp>
    </p:spTree>
    <p:extLst>
      <p:ext uri="{BB962C8B-B14F-4D97-AF65-F5344CB8AC3E}">
        <p14:creationId xmlns:p14="http://schemas.microsoft.com/office/powerpoint/2010/main" val="42520620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sz="3600" baseline="0">
                <a:solidFill>
                  <a:schemeClr val="tx1"/>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b="0"/>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lvl1pPr>
              <a:defRPr>
                <a:solidFill>
                  <a:schemeClr val="tx1"/>
                </a:solidFill>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chemeClr val="tx1"/>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solidFill>
                  <a:schemeClr val="tx1"/>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solidFill>
                  <a:schemeClr val="tx1"/>
                </a:solidFill>
              </a:defRPr>
            </a:lvl1pPr>
          </a:lstStyle>
          <a:p>
            <a:r>
              <a:rPr lang="en-US" dirty="0" smtClean="0"/>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95000">
              <a:srgbClr val="330033"/>
            </a:gs>
            <a:gs pos="100000">
              <a:schemeClr val="tx1"/>
            </a:gs>
          </a:gsLst>
          <a:lin ang="16200000" scaled="1"/>
          <a:tileRect/>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fontAlgn="base" hangingPunct="1">
        <a:spcBef>
          <a:spcPct val="0"/>
        </a:spcBef>
        <a:spcAft>
          <a:spcPct val="0"/>
        </a:spcAft>
        <a:defRPr sz="4000" b="1">
          <a:solidFill>
            <a:schemeClr val="tx2"/>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p:titleStyle>
    <p:bodyStyle>
      <a:lvl1pPr marL="342900" indent="-342900" algn="l" rtl="0" eaLnBrk="1" fontAlgn="base" hangingPunct="1">
        <a:spcBef>
          <a:spcPct val="20000"/>
        </a:spcBef>
        <a:spcAft>
          <a:spcPct val="0"/>
        </a:spcAft>
        <a:buClr>
          <a:schemeClr val="tx2"/>
        </a:buClr>
        <a:buSzPct val="75000"/>
        <a:buFont typeface="Webdings" charset="2"/>
        <a:buChar char="&lt;"/>
        <a:defRPr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Font typeface="Times" charset="0"/>
        <a:buChar char="•"/>
        <a:defRPr sz="2800">
          <a:solidFill>
            <a:schemeClr val="tx1"/>
          </a:solidFill>
          <a:latin typeface="+mn-lt"/>
        </a:defRPr>
      </a:lvl2pPr>
      <a:lvl3pPr marL="1143000" indent="-228600" algn="l" rtl="0" eaLnBrk="1" fontAlgn="base" hangingPunct="1">
        <a:spcBef>
          <a:spcPct val="20000"/>
        </a:spcBef>
        <a:spcAft>
          <a:spcPct val="0"/>
        </a:spcAft>
        <a:buClr>
          <a:schemeClr val="tx2"/>
        </a:buClr>
        <a:buFont typeface="Times" charset="0"/>
        <a:buChar char="•"/>
        <a:defRPr sz="2400">
          <a:solidFill>
            <a:schemeClr val="tx1"/>
          </a:solidFill>
          <a:latin typeface="+mn-lt"/>
        </a:defRPr>
      </a:lvl3pPr>
      <a:lvl4pPr marL="16002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4pPr>
      <a:lvl5pPr marL="20574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5pPr>
      <a:lvl6pPr marL="25146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6pPr>
      <a:lvl7pPr marL="29718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7pPr>
      <a:lvl8pPr marL="34290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8pPr>
      <a:lvl9pPr marL="38862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3.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2130425"/>
            <a:ext cx="8839200" cy="1470025"/>
          </a:xfrm>
        </p:spPr>
        <p:txBody>
          <a:bodyPr/>
          <a:lstStyle/>
          <a:p>
            <a:r>
              <a:rPr lang="en-US" sz="4000" dirty="0" smtClean="0"/>
              <a:t>LUNG TRANSPLANTATION</a:t>
            </a:r>
            <a:endParaRPr lang="en-US" sz="4000" dirty="0"/>
          </a:p>
        </p:txBody>
      </p:sp>
      <p:sp>
        <p:nvSpPr>
          <p:cNvPr id="3" name="Subtitle 2"/>
          <p:cNvSpPr>
            <a:spLocks noGrp="1"/>
          </p:cNvSpPr>
          <p:nvPr>
            <p:ph type="subTitle" idx="1"/>
          </p:nvPr>
        </p:nvSpPr>
        <p:spPr/>
        <p:txBody>
          <a:bodyPr/>
          <a:lstStyle/>
          <a:p>
            <a:r>
              <a:rPr lang="en-US" dirty="0" smtClean="0"/>
              <a:t>Overall</a:t>
            </a:r>
            <a:endParaRPr lang="en-US" dirty="0"/>
          </a:p>
        </p:txBody>
      </p:sp>
      <p:grpSp>
        <p:nvGrpSpPr>
          <p:cNvPr id="8" name="Group 7"/>
          <p:cNvGrpSpPr/>
          <p:nvPr/>
        </p:nvGrpSpPr>
        <p:grpSpPr>
          <a:xfrm>
            <a:off x="2" y="6146792"/>
            <a:ext cx="4715932" cy="711201"/>
            <a:chOff x="1" y="6067776"/>
            <a:chExt cx="4952999" cy="790224"/>
          </a:xfrm>
        </p:grpSpPr>
        <p:pic>
          <p:nvPicPr>
            <p:cNvPr id="9" name="Picture 8"/>
            <p:cNvPicPr>
              <a:picLocks noChangeAspect="1"/>
            </p:cNvPicPr>
            <p:nvPr/>
          </p:nvPicPr>
          <p:blipFill>
            <a:blip r:embed="rId2" cstate="print"/>
            <a:stretch>
              <a:fillRect/>
            </a:stretch>
          </p:blipFill>
          <p:spPr>
            <a:xfrm>
              <a:off x="1" y="6172200"/>
              <a:ext cx="4952999" cy="685800"/>
            </a:xfrm>
            <a:prstGeom prst="rect">
              <a:avLst/>
            </a:prstGeom>
          </p:spPr>
        </p:pic>
        <p:sp>
          <p:nvSpPr>
            <p:cNvPr id="10" name="TextBox 9"/>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2015</a:t>
              </a:r>
              <a:endParaRPr lang="en-US" sz="2100" b="1" dirty="0">
                <a:solidFill>
                  <a:schemeClr val="bg1"/>
                </a:solidFill>
                <a:latin typeface="Arial"/>
                <a:cs typeface="Arial"/>
              </a:endParaRPr>
            </a:p>
          </p:txBody>
        </p:sp>
      </p:grpSp>
      <p:sp>
        <p:nvSpPr>
          <p:cNvPr id="7" name="TextBox 6"/>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a:t>
            </a:r>
            <a:r>
              <a:rPr lang="en-US" sz="900" b="1" dirty="0" smtClean="0">
                <a:solidFill>
                  <a:schemeClr val="bg1"/>
                </a:solidFill>
                <a:latin typeface="Arial"/>
                <a:cs typeface="Arial"/>
              </a:rPr>
              <a:t>2015 </a:t>
            </a:r>
            <a:r>
              <a:rPr lang="en-US" sz="900" b="1" dirty="0" smtClean="0">
                <a:solidFill>
                  <a:schemeClr val="bg1"/>
                </a:solidFill>
                <a:latin typeface="Arial"/>
                <a:cs typeface="Arial"/>
              </a:rPr>
              <a:t>Oct; </a:t>
            </a:r>
            <a:r>
              <a:rPr lang="en-US" sz="900" b="1" dirty="0" smtClean="0">
                <a:solidFill>
                  <a:schemeClr val="bg1"/>
                </a:solidFill>
                <a:latin typeface="Arial"/>
                <a:cs typeface="Arial"/>
              </a:rPr>
              <a:t>34(10</a:t>
            </a:r>
            <a:r>
              <a:rPr lang="en-US" sz="900" b="1" dirty="0" smtClean="0">
                <a:solidFill>
                  <a:schemeClr val="bg1"/>
                </a:solidFill>
                <a:latin typeface="Arial"/>
                <a:cs typeface="Arial"/>
              </a:rPr>
              <a:t>): </a:t>
            </a:r>
            <a:r>
              <a:rPr lang="en-US" sz="900" b="1" dirty="0" smtClean="0">
                <a:solidFill>
                  <a:schemeClr val="bg1"/>
                </a:solidFill>
                <a:latin typeface="Arial"/>
                <a:cs typeface="Arial"/>
              </a:rPr>
              <a:t>1264-1277</a:t>
            </a:r>
            <a:endParaRPr lang="en-US" sz="90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143000"/>
          </a:xfrm>
        </p:spPr>
        <p:txBody>
          <a:bodyPr/>
          <a:lstStyle/>
          <a:p>
            <a:r>
              <a:rPr lang="en-US" sz="2600" dirty="0"/>
              <a:t>Adult and Pediatric Lung </a:t>
            </a:r>
            <a:r>
              <a:rPr lang="en-US" sz="2600" dirty="0" smtClean="0"/>
              <a:t>Transplants</a:t>
            </a:r>
            <a:r>
              <a:rPr lang="en-US" sz="2800" dirty="0" smtClean="0"/>
              <a:t/>
            </a:r>
            <a:br>
              <a:rPr lang="en-US" sz="2800" dirty="0" smtClean="0"/>
            </a:br>
            <a:r>
              <a:rPr lang="en-US" sz="2400" dirty="0" smtClean="0"/>
              <a:t>Kaplan-Meier Survival by Age Group and Transplant Type</a:t>
            </a:r>
            <a:br>
              <a:rPr lang="en-US" sz="2400" dirty="0" smtClean="0"/>
            </a:br>
            <a:r>
              <a:rPr lang="en-US" sz="2000" dirty="0" smtClean="0"/>
              <a:t>(Transplants: January 1990 – June 2013)</a:t>
            </a:r>
            <a:endParaRPr lang="en-US" sz="20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536924563"/>
              </p:ext>
            </p:extLst>
          </p:nvPr>
        </p:nvGraphicFramePr>
        <p:xfrm>
          <a:off x="228600" y="1447800"/>
          <a:ext cx="8763000" cy="47244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3810000" y="2752348"/>
            <a:ext cx="4572000" cy="692497"/>
          </a:xfrm>
          <a:prstGeom prst="rect">
            <a:avLst/>
          </a:prstGeom>
          <a:noFill/>
        </p:spPr>
        <p:txBody>
          <a:bodyPr wrap="square" rtlCol="0">
            <a:spAutoFit/>
          </a:bodyPr>
          <a:lstStyle/>
          <a:p>
            <a:r>
              <a:rPr lang="en-US" sz="1300" b="1" dirty="0" smtClean="0">
                <a:solidFill>
                  <a:srgbClr val="FFFF00"/>
                </a:solidFill>
              </a:rPr>
              <a:t>All pairwise comparisons were significant at p &lt; 0.05 except for Adult/Primary vs. Pediatric Primary and Adult/First </a:t>
            </a:r>
            <a:r>
              <a:rPr lang="en-US" sz="1300" b="1" dirty="0" err="1" smtClean="0">
                <a:solidFill>
                  <a:srgbClr val="FFFF00"/>
                </a:solidFill>
              </a:rPr>
              <a:t>Retx</a:t>
            </a:r>
            <a:r>
              <a:rPr lang="en-US" sz="1300" b="1" dirty="0" smtClean="0">
                <a:solidFill>
                  <a:srgbClr val="FFFF00"/>
                </a:solidFill>
              </a:rPr>
              <a:t> vs. Pediatric/First </a:t>
            </a:r>
            <a:r>
              <a:rPr lang="en-US" sz="1300" b="1" dirty="0" err="1" smtClean="0">
                <a:solidFill>
                  <a:srgbClr val="FFFF00"/>
                </a:solidFill>
              </a:rPr>
              <a:t>Retx</a:t>
            </a:r>
            <a:endParaRPr lang="en-US" sz="1300" b="1" dirty="0">
              <a:solidFill>
                <a:srgbClr val="FFFF00"/>
              </a:solidFill>
            </a:endParaRPr>
          </a:p>
        </p:txBody>
      </p:sp>
      <p:sp>
        <p:nvSpPr>
          <p:cNvPr id="8" name="TextBox 7"/>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1009-1024</a:t>
            </a:r>
            <a:endParaRPr lang="en-US" sz="900" b="1" dirty="0">
              <a:solidFill>
                <a:schemeClr val="bg1"/>
              </a:solidFill>
              <a:latin typeface="Arial"/>
              <a:cs typeface="Arial"/>
            </a:endParaRPr>
          </a:p>
        </p:txBody>
      </p:sp>
      <p:grpSp>
        <p:nvGrpSpPr>
          <p:cNvPr id="13" name="Group 12"/>
          <p:cNvGrpSpPr/>
          <p:nvPr/>
        </p:nvGrpSpPr>
        <p:grpSpPr>
          <a:xfrm>
            <a:off x="2" y="6146792"/>
            <a:ext cx="4715932" cy="711201"/>
            <a:chOff x="1" y="6067776"/>
            <a:chExt cx="4952999" cy="790224"/>
          </a:xfrm>
        </p:grpSpPr>
        <p:pic>
          <p:nvPicPr>
            <p:cNvPr id="14" name="Picture 13"/>
            <p:cNvPicPr>
              <a:picLocks noChangeAspect="1"/>
            </p:cNvPicPr>
            <p:nvPr/>
          </p:nvPicPr>
          <p:blipFill>
            <a:blip r:embed="rId4" cstate="print"/>
            <a:stretch>
              <a:fillRect/>
            </a:stretch>
          </p:blipFill>
          <p:spPr>
            <a:xfrm>
              <a:off x="1" y="6172200"/>
              <a:ext cx="4952999" cy="685800"/>
            </a:xfrm>
            <a:prstGeom prst="rect">
              <a:avLst/>
            </a:prstGeom>
          </p:spPr>
        </p:pic>
        <p:sp>
          <p:nvSpPr>
            <p:cNvPr id="15" name="TextBox 14"/>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2015</a:t>
              </a:r>
              <a:endParaRPr lang="en-US" sz="2100" b="1" dirty="0">
                <a:solidFill>
                  <a:schemeClr val="bg1"/>
                </a:solidFill>
                <a:latin typeface="Arial"/>
                <a:cs typeface="Arial"/>
              </a:endParaRPr>
            </a:p>
          </p:txBody>
        </p:sp>
      </p:grpSp>
      <p:sp>
        <p:nvSpPr>
          <p:cNvPr id="10" name="TextBox 9"/>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a:t>
            </a:r>
            <a:r>
              <a:rPr lang="en-US" sz="900" b="1" dirty="0" smtClean="0">
                <a:solidFill>
                  <a:schemeClr val="bg1"/>
                </a:solidFill>
                <a:latin typeface="Arial"/>
                <a:cs typeface="Arial"/>
              </a:rPr>
              <a:t>2015 </a:t>
            </a:r>
            <a:r>
              <a:rPr lang="en-US" sz="900" b="1" dirty="0" smtClean="0">
                <a:solidFill>
                  <a:schemeClr val="bg1"/>
                </a:solidFill>
                <a:latin typeface="Arial"/>
                <a:cs typeface="Arial"/>
              </a:rPr>
              <a:t>Oct; </a:t>
            </a:r>
            <a:r>
              <a:rPr lang="en-US" sz="900" b="1" dirty="0" smtClean="0">
                <a:solidFill>
                  <a:schemeClr val="bg1"/>
                </a:solidFill>
                <a:latin typeface="Arial"/>
                <a:cs typeface="Arial"/>
              </a:rPr>
              <a:t>34(10</a:t>
            </a:r>
            <a:r>
              <a:rPr lang="en-US" sz="900" b="1" dirty="0" smtClean="0">
                <a:solidFill>
                  <a:schemeClr val="bg1"/>
                </a:solidFill>
                <a:latin typeface="Arial"/>
                <a:cs typeface="Arial"/>
              </a:rPr>
              <a:t>): </a:t>
            </a:r>
            <a:r>
              <a:rPr lang="en-US" sz="900" b="1" dirty="0" smtClean="0">
                <a:solidFill>
                  <a:schemeClr val="bg1"/>
                </a:solidFill>
                <a:latin typeface="Arial"/>
                <a:cs typeface="Arial"/>
              </a:rPr>
              <a:t>1264-1277</a:t>
            </a:r>
            <a:endParaRPr lang="en-US" sz="900" b="1" dirty="0">
              <a:solidFill>
                <a:schemeClr val="bg1"/>
              </a:solidFill>
              <a:latin typeface="Arial"/>
              <a:cs typeface="Arial"/>
            </a:endParaRPr>
          </a:p>
        </p:txBody>
      </p:sp>
    </p:spTree>
    <p:extLst>
      <p:ext uri="{BB962C8B-B14F-4D97-AF65-F5344CB8AC3E}">
        <p14:creationId xmlns:p14="http://schemas.microsoft.com/office/powerpoint/2010/main" val="370588231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143000"/>
          </a:xfrm>
        </p:spPr>
        <p:txBody>
          <a:bodyPr/>
          <a:lstStyle/>
          <a:p>
            <a:r>
              <a:rPr lang="en-US" sz="2600" dirty="0"/>
              <a:t>Adult and Pediatric Lung </a:t>
            </a:r>
            <a:r>
              <a:rPr lang="en-US" sz="2600" dirty="0" smtClean="0"/>
              <a:t>Transplants</a:t>
            </a:r>
            <a:r>
              <a:rPr lang="en-US" sz="2800" dirty="0" smtClean="0"/>
              <a:t/>
            </a:r>
            <a:br>
              <a:rPr lang="en-US" sz="2800" dirty="0" smtClean="0"/>
            </a:br>
            <a:r>
              <a:rPr lang="en-US" sz="2400" dirty="0" smtClean="0"/>
              <a:t>Kaplan-Meier Survival by Age </a:t>
            </a:r>
            <a:r>
              <a:rPr lang="en-US" sz="2400" dirty="0"/>
              <a:t>Group Conditional on </a:t>
            </a:r>
            <a:br>
              <a:rPr lang="en-US" sz="2400" dirty="0"/>
            </a:br>
            <a:r>
              <a:rPr lang="en-US" sz="2400" dirty="0"/>
              <a:t>Survival </a:t>
            </a:r>
            <a:r>
              <a:rPr lang="en-US" sz="2400" dirty="0" smtClean="0"/>
              <a:t>to 1 year </a:t>
            </a:r>
            <a:r>
              <a:rPr lang="en-US" sz="2000" dirty="0" smtClean="0"/>
              <a:t>(Transplants: January 1990 – June 2013)</a:t>
            </a:r>
            <a:endParaRPr lang="en-US" sz="20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432006392"/>
              </p:ext>
            </p:extLst>
          </p:nvPr>
        </p:nvGraphicFramePr>
        <p:xfrm>
          <a:off x="228600" y="1447800"/>
          <a:ext cx="8763000" cy="47244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4191000" y="2971800"/>
            <a:ext cx="2590800" cy="323165"/>
          </a:xfrm>
          <a:prstGeom prst="rect">
            <a:avLst/>
          </a:prstGeom>
          <a:noFill/>
        </p:spPr>
        <p:txBody>
          <a:bodyPr wrap="square" rtlCol="0">
            <a:spAutoFit/>
          </a:bodyPr>
          <a:lstStyle/>
          <a:p>
            <a:pPr algn="ctr"/>
            <a:r>
              <a:rPr lang="en-US" sz="1500" b="1" dirty="0" smtClean="0">
                <a:solidFill>
                  <a:srgbClr val="FFFF00"/>
                </a:solidFill>
              </a:rPr>
              <a:t>p = 0.0293</a:t>
            </a:r>
            <a:endParaRPr lang="en-US" sz="1500" b="1" dirty="0">
              <a:solidFill>
                <a:srgbClr val="FFFF00"/>
              </a:solidFill>
            </a:endParaRPr>
          </a:p>
        </p:txBody>
      </p:sp>
      <p:sp>
        <p:nvSpPr>
          <p:cNvPr id="8" name="TextBox 7"/>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1009-1024</a:t>
            </a:r>
            <a:endParaRPr lang="en-US" sz="900" b="1" dirty="0">
              <a:solidFill>
                <a:schemeClr val="bg1"/>
              </a:solidFill>
              <a:latin typeface="Arial"/>
              <a:cs typeface="Arial"/>
            </a:endParaRPr>
          </a:p>
        </p:txBody>
      </p:sp>
      <p:grpSp>
        <p:nvGrpSpPr>
          <p:cNvPr id="13" name="Group 12"/>
          <p:cNvGrpSpPr/>
          <p:nvPr/>
        </p:nvGrpSpPr>
        <p:grpSpPr>
          <a:xfrm>
            <a:off x="2" y="6146792"/>
            <a:ext cx="4715932" cy="711201"/>
            <a:chOff x="1" y="6067776"/>
            <a:chExt cx="4952999" cy="790224"/>
          </a:xfrm>
        </p:grpSpPr>
        <p:pic>
          <p:nvPicPr>
            <p:cNvPr id="14" name="Picture 13"/>
            <p:cNvPicPr>
              <a:picLocks noChangeAspect="1"/>
            </p:cNvPicPr>
            <p:nvPr/>
          </p:nvPicPr>
          <p:blipFill>
            <a:blip r:embed="rId4" cstate="print"/>
            <a:stretch>
              <a:fillRect/>
            </a:stretch>
          </p:blipFill>
          <p:spPr>
            <a:xfrm>
              <a:off x="1" y="6172200"/>
              <a:ext cx="4952999" cy="685800"/>
            </a:xfrm>
            <a:prstGeom prst="rect">
              <a:avLst/>
            </a:prstGeom>
          </p:spPr>
        </p:pic>
        <p:sp>
          <p:nvSpPr>
            <p:cNvPr id="15" name="TextBox 14"/>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2015</a:t>
              </a:r>
              <a:endParaRPr lang="en-US" sz="2100" b="1" dirty="0">
                <a:solidFill>
                  <a:schemeClr val="bg1"/>
                </a:solidFill>
                <a:latin typeface="Arial"/>
                <a:cs typeface="Arial"/>
              </a:endParaRPr>
            </a:p>
          </p:txBody>
        </p:sp>
      </p:grpSp>
      <p:sp>
        <p:nvSpPr>
          <p:cNvPr id="10" name="TextBox 9"/>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a:t>
            </a:r>
            <a:r>
              <a:rPr lang="en-US" sz="900" b="1" dirty="0" smtClean="0">
                <a:solidFill>
                  <a:schemeClr val="bg1"/>
                </a:solidFill>
                <a:latin typeface="Arial"/>
                <a:cs typeface="Arial"/>
              </a:rPr>
              <a:t>2015 </a:t>
            </a:r>
            <a:r>
              <a:rPr lang="en-US" sz="900" b="1" dirty="0" smtClean="0">
                <a:solidFill>
                  <a:schemeClr val="bg1"/>
                </a:solidFill>
                <a:latin typeface="Arial"/>
                <a:cs typeface="Arial"/>
              </a:rPr>
              <a:t>Oct; </a:t>
            </a:r>
            <a:r>
              <a:rPr lang="en-US" sz="900" b="1" dirty="0" smtClean="0">
                <a:solidFill>
                  <a:schemeClr val="bg1"/>
                </a:solidFill>
                <a:latin typeface="Arial"/>
                <a:cs typeface="Arial"/>
              </a:rPr>
              <a:t>34(10</a:t>
            </a:r>
            <a:r>
              <a:rPr lang="en-US" sz="900" b="1" dirty="0" smtClean="0">
                <a:solidFill>
                  <a:schemeClr val="bg1"/>
                </a:solidFill>
                <a:latin typeface="Arial"/>
                <a:cs typeface="Arial"/>
              </a:rPr>
              <a:t>): </a:t>
            </a:r>
            <a:r>
              <a:rPr lang="en-US" sz="900" b="1" dirty="0" smtClean="0">
                <a:solidFill>
                  <a:schemeClr val="bg1"/>
                </a:solidFill>
                <a:latin typeface="Arial"/>
                <a:cs typeface="Arial"/>
              </a:rPr>
              <a:t>1264-1277</a:t>
            </a:r>
            <a:endParaRPr lang="en-US" sz="900" b="1" dirty="0">
              <a:solidFill>
                <a:schemeClr val="bg1"/>
              </a:solidFill>
              <a:latin typeface="Arial"/>
              <a:cs typeface="Arial"/>
            </a:endParaRPr>
          </a:p>
        </p:txBody>
      </p:sp>
    </p:spTree>
    <p:extLst>
      <p:ext uri="{BB962C8B-B14F-4D97-AF65-F5344CB8AC3E}">
        <p14:creationId xmlns:p14="http://schemas.microsoft.com/office/powerpoint/2010/main" val="363367483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143000"/>
          </a:xfrm>
        </p:spPr>
        <p:txBody>
          <a:bodyPr/>
          <a:lstStyle/>
          <a:p>
            <a:r>
              <a:rPr lang="en-US" sz="2600" dirty="0"/>
              <a:t>Adult and Pediatric Lung </a:t>
            </a:r>
            <a:r>
              <a:rPr lang="en-US" sz="2600" dirty="0" smtClean="0"/>
              <a:t>Transplants</a:t>
            </a:r>
            <a:r>
              <a:rPr lang="en-US" sz="2800" dirty="0" smtClean="0"/>
              <a:t/>
            </a:r>
            <a:br>
              <a:rPr lang="en-US" sz="2800" dirty="0" smtClean="0"/>
            </a:br>
            <a:r>
              <a:rPr lang="en-US" sz="2400" dirty="0" smtClean="0"/>
              <a:t>Kaplan-Meier Survival by Age Group and </a:t>
            </a:r>
            <a:r>
              <a:rPr lang="en-US" sz="2400" dirty="0"/>
              <a:t>Transplant Type </a:t>
            </a:r>
            <a:r>
              <a:rPr lang="en-US" sz="2000" dirty="0"/>
              <a:t>Conditional on </a:t>
            </a:r>
            <a:r>
              <a:rPr lang="en-US" sz="2000" dirty="0" smtClean="0"/>
              <a:t>Survival </a:t>
            </a:r>
            <a:r>
              <a:rPr lang="en-US" sz="2000" dirty="0"/>
              <a:t>to 1 year </a:t>
            </a:r>
            <a:r>
              <a:rPr lang="en-US" sz="2000" dirty="0" smtClean="0"/>
              <a:t>(Transplants: January 1990 – June 2013)</a:t>
            </a:r>
            <a:endParaRPr lang="en-US" sz="20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527148925"/>
              </p:ext>
            </p:extLst>
          </p:nvPr>
        </p:nvGraphicFramePr>
        <p:xfrm>
          <a:off x="228600" y="1447800"/>
          <a:ext cx="8763000" cy="4724400"/>
        </p:xfrm>
        <a:graphic>
          <a:graphicData uri="http://schemas.openxmlformats.org/drawingml/2006/chart">
            <c:chart xmlns:c="http://schemas.openxmlformats.org/drawingml/2006/chart" xmlns:r="http://schemas.openxmlformats.org/officeDocument/2006/relationships" r:id="rId3"/>
          </a:graphicData>
        </a:graphic>
      </p:graphicFrame>
      <p:sp>
        <p:nvSpPr>
          <p:cNvPr id="8" name="TextBox 7"/>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1009-1024</a:t>
            </a:r>
            <a:endParaRPr lang="en-US" sz="900" b="1" dirty="0">
              <a:solidFill>
                <a:schemeClr val="bg1"/>
              </a:solidFill>
              <a:latin typeface="Arial"/>
              <a:cs typeface="Arial"/>
            </a:endParaRPr>
          </a:p>
        </p:txBody>
      </p:sp>
      <p:grpSp>
        <p:nvGrpSpPr>
          <p:cNvPr id="13" name="Group 12"/>
          <p:cNvGrpSpPr/>
          <p:nvPr/>
        </p:nvGrpSpPr>
        <p:grpSpPr>
          <a:xfrm>
            <a:off x="2" y="6146792"/>
            <a:ext cx="4715932" cy="711201"/>
            <a:chOff x="1" y="6067776"/>
            <a:chExt cx="4952999" cy="790224"/>
          </a:xfrm>
        </p:grpSpPr>
        <p:pic>
          <p:nvPicPr>
            <p:cNvPr id="14" name="Picture 13"/>
            <p:cNvPicPr>
              <a:picLocks noChangeAspect="1"/>
            </p:cNvPicPr>
            <p:nvPr/>
          </p:nvPicPr>
          <p:blipFill>
            <a:blip r:embed="rId4" cstate="print"/>
            <a:stretch>
              <a:fillRect/>
            </a:stretch>
          </p:blipFill>
          <p:spPr>
            <a:xfrm>
              <a:off x="1" y="6172200"/>
              <a:ext cx="4952999" cy="685800"/>
            </a:xfrm>
            <a:prstGeom prst="rect">
              <a:avLst/>
            </a:prstGeom>
          </p:spPr>
        </p:pic>
        <p:sp>
          <p:nvSpPr>
            <p:cNvPr id="15" name="TextBox 14"/>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2015</a:t>
              </a:r>
              <a:endParaRPr lang="en-US" sz="2100" b="1" dirty="0">
                <a:solidFill>
                  <a:schemeClr val="bg1"/>
                </a:solidFill>
                <a:latin typeface="Arial"/>
                <a:cs typeface="Arial"/>
              </a:endParaRPr>
            </a:p>
          </p:txBody>
        </p:sp>
      </p:grpSp>
      <p:sp>
        <p:nvSpPr>
          <p:cNvPr id="11" name="TextBox 10"/>
          <p:cNvSpPr txBox="1"/>
          <p:nvPr/>
        </p:nvSpPr>
        <p:spPr>
          <a:xfrm>
            <a:off x="4191000" y="2725040"/>
            <a:ext cx="4419600" cy="692497"/>
          </a:xfrm>
          <a:prstGeom prst="rect">
            <a:avLst/>
          </a:prstGeom>
          <a:noFill/>
        </p:spPr>
        <p:txBody>
          <a:bodyPr wrap="square" rtlCol="0">
            <a:spAutoFit/>
          </a:bodyPr>
          <a:lstStyle/>
          <a:p>
            <a:r>
              <a:rPr lang="en-US" sz="1300" b="1" dirty="0" smtClean="0">
                <a:solidFill>
                  <a:srgbClr val="FFFF00"/>
                </a:solidFill>
              </a:rPr>
              <a:t>No pairwise comparisons were significant at p &lt; 0.05 except for Adult/Primary vs. Adult/First </a:t>
            </a:r>
            <a:r>
              <a:rPr lang="en-US" sz="1300" b="1" dirty="0" err="1" smtClean="0">
                <a:solidFill>
                  <a:srgbClr val="FFFF00"/>
                </a:solidFill>
              </a:rPr>
              <a:t>Retx</a:t>
            </a:r>
            <a:r>
              <a:rPr lang="en-US" sz="1300" b="1" dirty="0" smtClean="0">
                <a:solidFill>
                  <a:srgbClr val="FFFF00"/>
                </a:solidFill>
              </a:rPr>
              <a:t> and Adult/First </a:t>
            </a:r>
            <a:r>
              <a:rPr lang="en-US" sz="1300" b="1" dirty="0" err="1" smtClean="0">
                <a:solidFill>
                  <a:srgbClr val="FFFF00"/>
                </a:solidFill>
              </a:rPr>
              <a:t>Retx</a:t>
            </a:r>
            <a:r>
              <a:rPr lang="en-US" sz="1300" b="1" dirty="0" smtClean="0">
                <a:solidFill>
                  <a:srgbClr val="FFFF00"/>
                </a:solidFill>
              </a:rPr>
              <a:t> vs. Pediatric/Primary</a:t>
            </a:r>
            <a:endParaRPr lang="en-US" sz="1300" b="1" dirty="0">
              <a:solidFill>
                <a:srgbClr val="FFFF00"/>
              </a:solidFill>
            </a:endParaRPr>
          </a:p>
        </p:txBody>
      </p:sp>
      <p:sp>
        <p:nvSpPr>
          <p:cNvPr id="9" name="TextBox 8"/>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a:t>
            </a:r>
            <a:r>
              <a:rPr lang="en-US" sz="900" b="1" dirty="0" smtClean="0">
                <a:solidFill>
                  <a:schemeClr val="bg1"/>
                </a:solidFill>
                <a:latin typeface="Arial"/>
                <a:cs typeface="Arial"/>
              </a:rPr>
              <a:t>2015 </a:t>
            </a:r>
            <a:r>
              <a:rPr lang="en-US" sz="900" b="1" dirty="0" smtClean="0">
                <a:solidFill>
                  <a:schemeClr val="bg1"/>
                </a:solidFill>
                <a:latin typeface="Arial"/>
                <a:cs typeface="Arial"/>
              </a:rPr>
              <a:t>Oct; </a:t>
            </a:r>
            <a:r>
              <a:rPr lang="en-US" sz="900" b="1" dirty="0" smtClean="0">
                <a:solidFill>
                  <a:schemeClr val="bg1"/>
                </a:solidFill>
                <a:latin typeface="Arial"/>
                <a:cs typeface="Arial"/>
              </a:rPr>
              <a:t>34(10</a:t>
            </a:r>
            <a:r>
              <a:rPr lang="en-US" sz="900" b="1" dirty="0" smtClean="0">
                <a:solidFill>
                  <a:schemeClr val="bg1"/>
                </a:solidFill>
                <a:latin typeface="Arial"/>
                <a:cs typeface="Arial"/>
              </a:rPr>
              <a:t>): </a:t>
            </a:r>
            <a:r>
              <a:rPr lang="en-US" sz="900" b="1" dirty="0" smtClean="0">
                <a:solidFill>
                  <a:schemeClr val="bg1"/>
                </a:solidFill>
                <a:latin typeface="Arial"/>
                <a:cs typeface="Arial"/>
              </a:rPr>
              <a:t>1264-1277</a:t>
            </a:r>
            <a:endParaRPr lang="en-US" sz="900" b="1" dirty="0">
              <a:solidFill>
                <a:schemeClr val="bg1"/>
              </a:solidFill>
              <a:latin typeface="Arial"/>
              <a:cs typeface="Arial"/>
            </a:endParaRPr>
          </a:p>
        </p:txBody>
      </p:sp>
    </p:spTree>
    <p:extLst>
      <p:ext uri="{BB962C8B-B14F-4D97-AF65-F5344CB8AC3E}">
        <p14:creationId xmlns:p14="http://schemas.microsoft.com/office/powerpoint/2010/main" val="253837519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839200" cy="1143000"/>
          </a:xfrm>
        </p:spPr>
        <p:txBody>
          <a:bodyPr lIns="9144" rIns="9144"/>
          <a:lstStyle/>
          <a:p>
            <a:r>
              <a:rPr lang="en-US" sz="2600" dirty="0" smtClean="0"/>
              <a:t>Adult and Pediatric Lung Retransplants</a:t>
            </a:r>
            <a:r>
              <a:rPr lang="en-US" sz="2800" dirty="0" smtClean="0"/>
              <a:t/>
            </a:r>
            <a:br>
              <a:rPr lang="en-US" sz="2800" dirty="0" smtClean="0"/>
            </a:br>
            <a:r>
              <a:rPr lang="en-US" sz="2400" dirty="0" smtClean="0"/>
              <a:t>Retransplants by Year and Age Group</a:t>
            </a:r>
            <a:endParaRPr lang="en-US" sz="2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439524733"/>
              </p:ext>
            </p:extLst>
          </p:nvPr>
        </p:nvGraphicFramePr>
        <p:xfrm>
          <a:off x="228600" y="1143000"/>
          <a:ext cx="8610600" cy="5097774"/>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1009-1024</a:t>
            </a:r>
            <a:endParaRPr lang="en-US" sz="900" b="1" dirty="0">
              <a:solidFill>
                <a:schemeClr val="bg1"/>
              </a:solidFill>
              <a:latin typeface="Arial"/>
              <a:cs typeface="Arial"/>
            </a:endParaRPr>
          </a:p>
        </p:txBody>
      </p:sp>
      <p:grpSp>
        <p:nvGrpSpPr>
          <p:cNvPr id="11" name="Group 10"/>
          <p:cNvGrpSpPr/>
          <p:nvPr/>
        </p:nvGrpSpPr>
        <p:grpSpPr>
          <a:xfrm>
            <a:off x="2" y="6146792"/>
            <a:ext cx="4715932" cy="711201"/>
            <a:chOff x="1" y="6067776"/>
            <a:chExt cx="4952999" cy="790224"/>
          </a:xfrm>
        </p:grpSpPr>
        <p:pic>
          <p:nvPicPr>
            <p:cNvPr id="12" name="Picture 11"/>
            <p:cNvPicPr>
              <a:picLocks noChangeAspect="1"/>
            </p:cNvPicPr>
            <p:nvPr/>
          </p:nvPicPr>
          <p:blipFill>
            <a:blip r:embed="rId4" cstate="print"/>
            <a:stretch>
              <a:fillRect/>
            </a:stretch>
          </p:blipFill>
          <p:spPr>
            <a:xfrm>
              <a:off x="1" y="6172200"/>
              <a:ext cx="4952999" cy="685800"/>
            </a:xfrm>
            <a:prstGeom prst="rect">
              <a:avLst/>
            </a:prstGeom>
          </p:spPr>
        </p:pic>
        <p:sp>
          <p:nvSpPr>
            <p:cNvPr id="13" name="TextBox 12"/>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2015</a:t>
              </a:r>
              <a:endParaRPr lang="en-US" sz="2100" b="1" dirty="0">
                <a:solidFill>
                  <a:schemeClr val="bg1"/>
                </a:solidFill>
                <a:latin typeface="Arial"/>
                <a:cs typeface="Arial"/>
              </a:endParaRPr>
            </a:p>
          </p:txBody>
        </p:sp>
      </p:grpSp>
      <p:sp>
        <p:nvSpPr>
          <p:cNvPr id="8" name="TextBox 7"/>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a:t>
            </a:r>
            <a:r>
              <a:rPr lang="en-US" sz="900" b="1" dirty="0" smtClean="0">
                <a:solidFill>
                  <a:schemeClr val="bg1"/>
                </a:solidFill>
                <a:latin typeface="Arial"/>
                <a:cs typeface="Arial"/>
              </a:rPr>
              <a:t>2015 </a:t>
            </a:r>
            <a:r>
              <a:rPr lang="en-US" sz="900" b="1" dirty="0" smtClean="0">
                <a:solidFill>
                  <a:schemeClr val="bg1"/>
                </a:solidFill>
                <a:latin typeface="Arial"/>
                <a:cs typeface="Arial"/>
              </a:rPr>
              <a:t>Oct; </a:t>
            </a:r>
            <a:r>
              <a:rPr lang="en-US" sz="900" b="1" dirty="0" smtClean="0">
                <a:solidFill>
                  <a:schemeClr val="bg1"/>
                </a:solidFill>
                <a:latin typeface="Arial"/>
                <a:cs typeface="Arial"/>
              </a:rPr>
              <a:t>34(10</a:t>
            </a:r>
            <a:r>
              <a:rPr lang="en-US" sz="900" b="1" dirty="0" smtClean="0">
                <a:solidFill>
                  <a:schemeClr val="bg1"/>
                </a:solidFill>
                <a:latin typeface="Arial"/>
                <a:cs typeface="Arial"/>
              </a:rPr>
              <a:t>): </a:t>
            </a:r>
            <a:r>
              <a:rPr lang="en-US" sz="900" b="1" dirty="0" smtClean="0">
                <a:solidFill>
                  <a:schemeClr val="bg1"/>
                </a:solidFill>
                <a:latin typeface="Arial"/>
                <a:cs typeface="Arial"/>
              </a:rPr>
              <a:t>1264-1277</a:t>
            </a:r>
            <a:endParaRPr lang="en-US" sz="900" b="1" dirty="0">
              <a:solidFill>
                <a:schemeClr val="bg1"/>
              </a:solidFill>
              <a:latin typeface="Arial"/>
              <a:cs typeface="Arial"/>
            </a:endParaRPr>
          </a:p>
        </p:txBody>
      </p:sp>
    </p:spTree>
    <p:extLst>
      <p:ext uri="{BB962C8B-B14F-4D97-AF65-F5344CB8AC3E}">
        <p14:creationId xmlns:p14="http://schemas.microsoft.com/office/powerpoint/2010/main" val="375956425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839200" cy="1143000"/>
          </a:xfrm>
        </p:spPr>
        <p:txBody>
          <a:bodyPr lIns="9144" rIns="9144"/>
          <a:lstStyle/>
          <a:p>
            <a:r>
              <a:rPr lang="en-US" sz="2600" dirty="0" smtClean="0"/>
              <a:t>Adult and Pediatric Lung Transplants</a:t>
            </a:r>
            <a:r>
              <a:rPr lang="en-US" sz="2800" dirty="0" smtClean="0"/>
              <a:t/>
            </a:r>
            <a:br>
              <a:rPr lang="en-US" sz="2800" dirty="0" smtClean="0"/>
            </a:br>
            <a:r>
              <a:rPr lang="en-US" sz="2400" dirty="0" smtClean="0"/>
              <a:t>Number of Transplants by Year and Procedure Type</a:t>
            </a:r>
            <a:endParaRPr lang="en-US" sz="2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612821610"/>
              </p:ext>
            </p:extLst>
          </p:nvPr>
        </p:nvGraphicFramePr>
        <p:xfrm>
          <a:off x="228600" y="1257534"/>
          <a:ext cx="8763000" cy="4457466"/>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4953000" y="5901921"/>
            <a:ext cx="4038600" cy="769441"/>
          </a:xfrm>
          <a:prstGeom prst="rect">
            <a:avLst/>
          </a:prstGeom>
          <a:noFill/>
          <a:ln>
            <a:solidFill>
              <a:srgbClr val="FFFF00"/>
            </a:solidFill>
          </a:ln>
        </p:spPr>
        <p:txBody>
          <a:bodyPr wrap="square" rtlCol="0">
            <a:spAutoFit/>
          </a:bodyPr>
          <a:lstStyle/>
          <a:p>
            <a:r>
              <a:rPr lang="en-US" sz="1100" b="1" dirty="0" smtClean="0">
                <a:solidFill>
                  <a:srgbClr val="FFFF00"/>
                </a:solidFill>
              </a:rPr>
              <a:t>NOTE: This figure includes only the lung transplants that are reported to the ISHLT Transplant Registry.  As such, this should not be construed as representing changes in the number of lung transplants performed worldwide.</a:t>
            </a:r>
            <a:endParaRPr lang="en-US" sz="1100" dirty="0">
              <a:solidFill>
                <a:srgbClr val="FFFF00"/>
              </a:solidFill>
            </a:endParaRPr>
          </a:p>
        </p:txBody>
      </p:sp>
      <p:sp>
        <p:nvSpPr>
          <p:cNvPr id="8" name="TextBox 7"/>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1009-1024</a:t>
            </a:r>
            <a:endParaRPr lang="en-US" sz="900" b="1" dirty="0">
              <a:solidFill>
                <a:schemeClr val="bg1"/>
              </a:solidFill>
              <a:latin typeface="Arial"/>
              <a:cs typeface="Arial"/>
            </a:endParaRPr>
          </a:p>
        </p:txBody>
      </p:sp>
      <p:grpSp>
        <p:nvGrpSpPr>
          <p:cNvPr id="10" name="Group 9"/>
          <p:cNvGrpSpPr/>
          <p:nvPr/>
        </p:nvGrpSpPr>
        <p:grpSpPr>
          <a:xfrm>
            <a:off x="2" y="6146792"/>
            <a:ext cx="4715932" cy="711201"/>
            <a:chOff x="1" y="6067776"/>
            <a:chExt cx="4952999" cy="790224"/>
          </a:xfrm>
        </p:grpSpPr>
        <p:pic>
          <p:nvPicPr>
            <p:cNvPr id="11" name="Picture 10"/>
            <p:cNvPicPr>
              <a:picLocks noChangeAspect="1"/>
            </p:cNvPicPr>
            <p:nvPr/>
          </p:nvPicPr>
          <p:blipFill>
            <a:blip r:embed="rId4" cstate="print"/>
            <a:stretch>
              <a:fillRect/>
            </a:stretch>
          </p:blipFill>
          <p:spPr>
            <a:xfrm>
              <a:off x="1" y="6172200"/>
              <a:ext cx="4952999" cy="685800"/>
            </a:xfrm>
            <a:prstGeom prst="rect">
              <a:avLst/>
            </a:prstGeom>
          </p:spPr>
        </p:pic>
        <p:sp>
          <p:nvSpPr>
            <p:cNvPr id="12" name="TextBox 11"/>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2015</a:t>
              </a:r>
              <a:endParaRPr lang="en-US" sz="2100" b="1" dirty="0">
                <a:solidFill>
                  <a:schemeClr val="bg1"/>
                </a:solidFill>
                <a:latin typeface="Arial"/>
                <a:cs typeface="Arial"/>
              </a:endParaRPr>
            </a:p>
          </p:txBody>
        </p:sp>
      </p:grpSp>
      <p:sp>
        <p:nvSpPr>
          <p:cNvPr id="13" name="TextBox 12"/>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a:t>
            </a:r>
            <a:r>
              <a:rPr lang="en-US" sz="900" b="1" dirty="0" smtClean="0">
                <a:solidFill>
                  <a:schemeClr val="bg1"/>
                </a:solidFill>
                <a:latin typeface="Arial"/>
                <a:cs typeface="Arial"/>
              </a:rPr>
              <a:t>2015 </a:t>
            </a:r>
            <a:r>
              <a:rPr lang="en-US" sz="900" b="1" dirty="0" smtClean="0">
                <a:solidFill>
                  <a:schemeClr val="bg1"/>
                </a:solidFill>
                <a:latin typeface="Arial"/>
                <a:cs typeface="Arial"/>
              </a:rPr>
              <a:t>Oct; </a:t>
            </a:r>
            <a:r>
              <a:rPr lang="en-US" sz="900" b="1" dirty="0" smtClean="0">
                <a:solidFill>
                  <a:schemeClr val="bg1"/>
                </a:solidFill>
                <a:latin typeface="Arial"/>
                <a:cs typeface="Arial"/>
              </a:rPr>
              <a:t>34(10</a:t>
            </a:r>
            <a:r>
              <a:rPr lang="en-US" sz="900" b="1" dirty="0" smtClean="0">
                <a:solidFill>
                  <a:schemeClr val="bg1"/>
                </a:solidFill>
                <a:latin typeface="Arial"/>
                <a:cs typeface="Arial"/>
              </a:rPr>
              <a:t>): </a:t>
            </a:r>
            <a:r>
              <a:rPr lang="en-US" sz="900" b="1" dirty="0" smtClean="0">
                <a:solidFill>
                  <a:schemeClr val="bg1"/>
                </a:solidFill>
                <a:latin typeface="Arial"/>
                <a:cs typeface="Arial"/>
              </a:rPr>
              <a:t>1264-1277</a:t>
            </a:r>
            <a:endParaRPr lang="en-US" sz="90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686800" cy="990600"/>
          </a:xfrm>
        </p:spPr>
        <p:txBody>
          <a:bodyPr lIns="9144" rIns="9144"/>
          <a:lstStyle/>
          <a:p>
            <a:r>
              <a:rPr lang="en-US" sz="2600" dirty="0" smtClean="0"/>
              <a:t>Adult and Pediatric Lung Transplants</a:t>
            </a:r>
            <a:r>
              <a:rPr lang="en-US" sz="2800" dirty="0" smtClean="0"/>
              <a:t/>
            </a:r>
            <a:br>
              <a:rPr lang="en-US" sz="2800" dirty="0" smtClean="0"/>
            </a:br>
            <a:r>
              <a:rPr lang="en-US" sz="2400" dirty="0" smtClean="0"/>
              <a:t>Average Center Volume </a:t>
            </a:r>
            <a:r>
              <a:rPr lang="en-US" sz="2000" dirty="0" smtClean="0"/>
              <a:t>(Transplants: January 2004 – June 2014)</a:t>
            </a:r>
            <a:endParaRPr lang="en-US" sz="20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587943859"/>
              </p:ext>
            </p:extLst>
          </p:nvPr>
        </p:nvGraphicFramePr>
        <p:xfrm>
          <a:off x="152400" y="1066800"/>
          <a:ext cx="8763000" cy="4953000"/>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1009-1024</a:t>
            </a:r>
            <a:endParaRPr lang="en-US" sz="900" b="1" dirty="0">
              <a:solidFill>
                <a:schemeClr val="bg1"/>
              </a:solidFill>
              <a:latin typeface="Arial"/>
              <a:cs typeface="Arial"/>
            </a:endParaRPr>
          </a:p>
        </p:txBody>
      </p:sp>
      <p:grpSp>
        <p:nvGrpSpPr>
          <p:cNvPr id="9" name="Group 8"/>
          <p:cNvGrpSpPr/>
          <p:nvPr/>
        </p:nvGrpSpPr>
        <p:grpSpPr>
          <a:xfrm>
            <a:off x="2" y="6146792"/>
            <a:ext cx="4715932" cy="711201"/>
            <a:chOff x="1" y="6067776"/>
            <a:chExt cx="4952999" cy="790224"/>
          </a:xfrm>
        </p:grpSpPr>
        <p:pic>
          <p:nvPicPr>
            <p:cNvPr id="10" name="Picture 9"/>
            <p:cNvPicPr>
              <a:picLocks noChangeAspect="1"/>
            </p:cNvPicPr>
            <p:nvPr/>
          </p:nvPicPr>
          <p:blipFill>
            <a:blip r:embed="rId4" cstate="print"/>
            <a:stretch>
              <a:fillRect/>
            </a:stretch>
          </p:blipFill>
          <p:spPr>
            <a:xfrm>
              <a:off x="1" y="6172200"/>
              <a:ext cx="4952999" cy="685800"/>
            </a:xfrm>
            <a:prstGeom prst="rect">
              <a:avLst/>
            </a:prstGeom>
          </p:spPr>
        </p:pic>
        <p:sp>
          <p:nvSpPr>
            <p:cNvPr id="11" name="TextBox 10"/>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2015</a:t>
              </a:r>
              <a:endParaRPr lang="en-US" sz="2100" b="1" dirty="0">
                <a:solidFill>
                  <a:schemeClr val="bg1"/>
                </a:solidFill>
                <a:latin typeface="Arial"/>
                <a:cs typeface="Arial"/>
              </a:endParaRPr>
            </a:p>
          </p:txBody>
        </p:sp>
      </p:grpSp>
      <p:sp>
        <p:nvSpPr>
          <p:cNvPr id="8" name="TextBox 7"/>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a:t>
            </a:r>
            <a:r>
              <a:rPr lang="en-US" sz="900" b="1" dirty="0" smtClean="0">
                <a:solidFill>
                  <a:schemeClr val="bg1"/>
                </a:solidFill>
                <a:latin typeface="Arial"/>
                <a:cs typeface="Arial"/>
              </a:rPr>
              <a:t>2015 </a:t>
            </a:r>
            <a:r>
              <a:rPr lang="en-US" sz="900" b="1" dirty="0" smtClean="0">
                <a:solidFill>
                  <a:schemeClr val="bg1"/>
                </a:solidFill>
                <a:latin typeface="Arial"/>
                <a:cs typeface="Arial"/>
              </a:rPr>
              <a:t>Oct; </a:t>
            </a:r>
            <a:r>
              <a:rPr lang="en-US" sz="900" b="1" dirty="0" smtClean="0">
                <a:solidFill>
                  <a:schemeClr val="bg1"/>
                </a:solidFill>
                <a:latin typeface="Arial"/>
                <a:cs typeface="Arial"/>
              </a:rPr>
              <a:t>34(10</a:t>
            </a:r>
            <a:r>
              <a:rPr lang="en-US" sz="900" b="1" dirty="0" smtClean="0">
                <a:solidFill>
                  <a:schemeClr val="bg1"/>
                </a:solidFill>
                <a:latin typeface="Arial"/>
                <a:cs typeface="Arial"/>
              </a:rPr>
              <a:t>): </a:t>
            </a:r>
            <a:r>
              <a:rPr lang="en-US" sz="900" b="1" dirty="0" smtClean="0">
                <a:solidFill>
                  <a:schemeClr val="bg1"/>
                </a:solidFill>
                <a:latin typeface="Arial"/>
                <a:cs typeface="Arial"/>
              </a:rPr>
              <a:t>1264-1277</a:t>
            </a:r>
            <a:endParaRPr lang="en-US" sz="90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686800" cy="1143000"/>
          </a:xfrm>
        </p:spPr>
        <p:txBody>
          <a:bodyPr/>
          <a:lstStyle/>
          <a:p>
            <a:r>
              <a:rPr lang="en-US" sz="2600" dirty="0" smtClean="0"/>
              <a:t>Adult and Pediatric Lung Transplants</a:t>
            </a:r>
            <a:r>
              <a:rPr lang="en-US" sz="3600" dirty="0" smtClean="0"/>
              <a:t/>
            </a:r>
            <a:br>
              <a:rPr lang="en-US" sz="3600" dirty="0" smtClean="0"/>
            </a:br>
            <a:r>
              <a:rPr lang="en-US" sz="2400" dirty="0" smtClean="0"/>
              <a:t>Average Center Volume by Location</a:t>
            </a:r>
            <a:br>
              <a:rPr lang="en-US" sz="2400" dirty="0" smtClean="0"/>
            </a:br>
            <a:r>
              <a:rPr lang="en-US" sz="2000" dirty="0" smtClean="0"/>
              <a:t>(Transplants: January 2004 – June 2014)</a:t>
            </a:r>
            <a:endParaRPr lang="en-US" sz="20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645808010"/>
              </p:ext>
            </p:extLst>
          </p:nvPr>
        </p:nvGraphicFramePr>
        <p:xfrm>
          <a:off x="304800" y="1295400"/>
          <a:ext cx="8610600" cy="5029200"/>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1009-1024</a:t>
            </a:r>
            <a:endParaRPr lang="en-US" sz="900" b="1" dirty="0">
              <a:solidFill>
                <a:schemeClr val="bg1"/>
              </a:solidFill>
              <a:latin typeface="Arial"/>
              <a:cs typeface="Arial"/>
            </a:endParaRPr>
          </a:p>
        </p:txBody>
      </p:sp>
      <p:grpSp>
        <p:nvGrpSpPr>
          <p:cNvPr id="10" name="Group 9"/>
          <p:cNvGrpSpPr/>
          <p:nvPr/>
        </p:nvGrpSpPr>
        <p:grpSpPr>
          <a:xfrm>
            <a:off x="2" y="6146792"/>
            <a:ext cx="4715932" cy="711201"/>
            <a:chOff x="1" y="6067776"/>
            <a:chExt cx="4952999" cy="790224"/>
          </a:xfrm>
        </p:grpSpPr>
        <p:pic>
          <p:nvPicPr>
            <p:cNvPr id="11" name="Picture 10"/>
            <p:cNvPicPr>
              <a:picLocks noChangeAspect="1"/>
            </p:cNvPicPr>
            <p:nvPr/>
          </p:nvPicPr>
          <p:blipFill>
            <a:blip r:embed="rId4" cstate="print"/>
            <a:stretch>
              <a:fillRect/>
            </a:stretch>
          </p:blipFill>
          <p:spPr>
            <a:xfrm>
              <a:off x="1" y="6172200"/>
              <a:ext cx="4952999" cy="685800"/>
            </a:xfrm>
            <a:prstGeom prst="rect">
              <a:avLst/>
            </a:prstGeom>
          </p:spPr>
        </p:pic>
        <p:sp>
          <p:nvSpPr>
            <p:cNvPr id="12" name="TextBox 11"/>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2015</a:t>
              </a:r>
              <a:endParaRPr lang="en-US" sz="2100" b="1" dirty="0">
                <a:solidFill>
                  <a:schemeClr val="bg1"/>
                </a:solidFill>
                <a:latin typeface="Arial"/>
                <a:cs typeface="Arial"/>
              </a:endParaRPr>
            </a:p>
          </p:txBody>
        </p:sp>
      </p:grpSp>
      <p:sp>
        <p:nvSpPr>
          <p:cNvPr id="8" name="TextBox 7"/>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a:t>
            </a:r>
            <a:r>
              <a:rPr lang="en-US" sz="900" b="1" dirty="0" smtClean="0">
                <a:solidFill>
                  <a:schemeClr val="bg1"/>
                </a:solidFill>
                <a:latin typeface="Arial"/>
                <a:cs typeface="Arial"/>
              </a:rPr>
              <a:t>2015 </a:t>
            </a:r>
            <a:r>
              <a:rPr lang="en-US" sz="900" b="1" dirty="0" smtClean="0">
                <a:solidFill>
                  <a:schemeClr val="bg1"/>
                </a:solidFill>
                <a:latin typeface="Arial"/>
                <a:cs typeface="Arial"/>
              </a:rPr>
              <a:t>Oct; </a:t>
            </a:r>
            <a:r>
              <a:rPr lang="en-US" sz="900" b="1" dirty="0" smtClean="0">
                <a:solidFill>
                  <a:schemeClr val="bg1"/>
                </a:solidFill>
                <a:latin typeface="Arial"/>
                <a:cs typeface="Arial"/>
              </a:rPr>
              <a:t>34(10</a:t>
            </a:r>
            <a:r>
              <a:rPr lang="en-US" sz="900" b="1" dirty="0" smtClean="0">
                <a:solidFill>
                  <a:schemeClr val="bg1"/>
                </a:solidFill>
                <a:latin typeface="Arial"/>
                <a:cs typeface="Arial"/>
              </a:rPr>
              <a:t>): </a:t>
            </a:r>
            <a:r>
              <a:rPr lang="en-US" sz="900" b="1" dirty="0" smtClean="0">
                <a:solidFill>
                  <a:schemeClr val="bg1"/>
                </a:solidFill>
                <a:latin typeface="Arial"/>
                <a:cs typeface="Arial"/>
              </a:rPr>
              <a:t>1264-1277</a:t>
            </a:r>
            <a:endParaRPr lang="en-US" sz="90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686800" cy="1143000"/>
          </a:xfrm>
        </p:spPr>
        <p:txBody>
          <a:bodyPr/>
          <a:lstStyle/>
          <a:p>
            <a:r>
              <a:rPr lang="en-US" sz="2600" dirty="0" smtClean="0"/>
              <a:t>Adult and Pediatric Lung Transplants</a:t>
            </a:r>
            <a:r>
              <a:rPr lang="en-US" sz="3600" dirty="0" smtClean="0"/>
              <a:t/>
            </a:r>
            <a:br>
              <a:rPr lang="en-US" sz="3600" dirty="0" smtClean="0"/>
            </a:br>
            <a:r>
              <a:rPr lang="en-US" sz="2400" dirty="0" smtClean="0"/>
              <a:t>Average Center Volume by Location</a:t>
            </a:r>
            <a:br>
              <a:rPr lang="en-US" sz="2400" dirty="0" smtClean="0"/>
            </a:br>
            <a:r>
              <a:rPr lang="en-US" sz="2000" dirty="0" smtClean="0"/>
              <a:t>(Transplants: January 2009 – June 2014)</a:t>
            </a:r>
            <a:endParaRPr lang="en-US" sz="20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85694315"/>
              </p:ext>
            </p:extLst>
          </p:nvPr>
        </p:nvGraphicFramePr>
        <p:xfrm>
          <a:off x="304800" y="1295400"/>
          <a:ext cx="8610600" cy="5029200"/>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1009-1024</a:t>
            </a:r>
            <a:endParaRPr lang="en-US" sz="900" b="1" dirty="0">
              <a:solidFill>
                <a:schemeClr val="bg1"/>
              </a:solidFill>
              <a:latin typeface="Arial"/>
              <a:cs typeface="Arial"/>
            </a:endParaRPr>
          </a:p>
        </p:txBody>
      </p:sp>
      <p:grpSp>
        <p:nvGrpSpPr>
          <p:cNvPr id="10" name="Group 9"/>
          <p:cNvGrpSpPr/>
          <p:nvPr/>
        </p:nvGrpSpPr>
        <p:grpSpPr>
          <a:xfrm>
            <a:off x="2" y="6146792"/>
            <a:ext cx="4715932" cy="711201"/>
            <a:chOff x="1" y="6067776"/>
            <a:chExt cx="4952999" cy="790224"/>
          </a:xfrm>
        </p:grpSpPr>
        <p:pic>
          <p:nvPicPr>
            <p:cNvPr id="11" name="Picture 10"/>
            <p:cNvPicPr>
              <a:picLocks noChangeAspect="1"/>
            </p:cNvPicPr>
            <p:nvPr/>
          </p:nvPicPr>
          <p:blipFill>
            <a:blip r:embed="rId4" cstate="print"/>
            <a:stretch>
              <a:fillRect/>
            </a:stretch>
          </p:blipFill>
          <p:spPr>
            <a:xfrm>
              <a:off x="1" y="6172200"/>
              <a:ext cx="4952999" cy="685800"/>
            </a:xfrm>
            <a:prstGeom prst="rect">
              <a:avLst/>
            </a:prstGeom>
          </p:spPr>
        </p:pic>
        <p:sp>
          <p:nvSpPr>
            <p:cNvPr id="12" name="TextBox 11"/>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2015</a:t>
              </a:r>
              <a:endParaRPr lang="en-US" sz="2100" b="1" dirty="0">
                <a:solidFill>
                  <a:schemeClr val="bg1"/>
                </a:solidFill>
                <a:latin typeface="Arial"/>
                <a:cs typeface="Arial"/>
              </a:endParaRPr>
            </a:p>
          </p:txBody>
        </p:sp>
      </p:grpSp>
      <p:sp>
        <p:nvSpPr>
          <p:cNvPr id="8" name="TextBox 7"/>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a:t>
            </a:r>
            <a:r>
              <a:rPr lang="en-US" sz="900" b="1" dirty="0" smtClean="0">
                <a:solidFill>
                  <a:schemeClr val="bg1"/>
                </a:solidFill>
                <a:latin typeface="Arial"/>
                <a:cs typeface="Arial"/>
              </a:rPr>
              <a:t>2015 </a:t>
            </a:r>
            <a:r>
              <a:rPr lang="en-US" sz="900" b="1" dirty="0" smtClean="0">
                <a:solidFill>
                  <a:schemeClr val="bg1"/>
                </a:solidFill>
                <a:latin typeface="Arial"/>
                <a:cs typeface="Arial"/>
              </a:rPr>
              <a:t>Oct; </a:t>
            </a:r>
            <a:r>
              <a:rPr lang="en-US" sz="900" b="1" dirty="0" smtClean="0">
                <a:solidFill>
                  <a:schemeClr val="bg1"/>
                </a:solidFill>
                <a:latin typeface="Arial"/>
                <a:cs typeface="Arial"/>
              </a:rPr>
              <a:t>34(10</a:t>
            </a:r>
            <a:r>
              <a:rPr lang="en-US" sz="900" b="1" dirty="0" smtClean="0">
                <a:solidFill>
                  <a:schemeClr val="bg1"/>
                </a:solidFill>
                <a:latin typeface="Arial"/>
                <a:cs typeface="Arial"/>
              </a:rPr>
              <a:t>): </a:t>
            </a:r>
            <a:r>
              <a:rPr lang="en-US" sz="900" b="1" dirty="0" smtClean="0">
                <a:solidFill>
                  <a:schemeClr val="bg1"/>
                </a:solidFill>
                <a:latin typeface="Arial"/>
                <a:cs typeface="Arial"/>
              </a:rPr>
              <a:t>1264-1277</a:t>
            </a:r>
            <a:endParaRPr lang="en-US" sz="900" b="1" dirty="0">
              <a:solidFill>
                <a:schemeClr val="bg1"/>
              </a:solidFill>
              <a:latin typeface="Arial"/>
              <a:cs typeface="Arial"/>
            </a:endParaRPr>
          </a:p>
        </p:txBody>
      </p:sp>
    </p:spTree>
    <p:extLst>
      <p:ext uri="{BB962C8B-B14F-4D97-AF65-F5344CB8AC3E}">
        <p14:creationId xmlns:p14="http://schemas.microsoft.com/office/powerpoint/2010/main" val="124987984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990600"/>
          </a:xfrm>
        </p:spPr>
        <p:txBody>
          <a:bodyPr/>
          <a:lstStyle/>
          <a:p>
            <a:r>
              <a:rPr lang="en-US" sz="2600" dirty="0" smtClean="0"/>
              <a:t>Adult and Pediatric Lung Transplants </a:t>
            </a:r>
            <a:r>
              <a:rPr lang="en-US" sz="2800" dirty="0" smtClean="0"/>
              <a:t/>
            </a:r>
            <a:br>
              <a:rPr lang="en-US" sz="2800" dirty="0" smtClean="0"/>
            </a:br>
            <a:r>
              <a:rPr lang="en-US" sz="2400" dirty="0" smtClean="0"/>
              <a:t>Recipient Age by Year </a:t>
            </a:r>
            <a:r>
              <a:rPr lang="en-US" sz="2000" dirty="0" smtClean="0"/>
              <a:t>(Transplants: January 1987 – June 2014)</a:t>
            </a:r>
            <a:endParaRPr lang="en-US" sz="20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924793957"/>
              </p:ext>
            </p:extLst>
          </p:nvPr>
        </p:nvGraphicFramePr>
        <p:xfrm>
          <a:off x="152400" y="1219200"/>
          <a:ext cx="8778013" cy="5386365"/>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1009-1024</a:t>
            </a:r>
            <a:endParaRPr lang="en-US" sz="900" b="1" dirty="0">
              <a:solidFill>
                <a:schemeClr val="bg1"/>
              </a:solidFill>
              <a:latin typeface="Arial"/>
              <a:cs typeface="Arial"/>
            </a:endParaRPr>
          </a:p>
        </p:txBody>
      </p:sp>
      <p:grpSp>
        <p:nvGrpSpPr>
          <p:cNvPr id="9" name="Group 8"/>
          <p:cNvGrpSpPr/>
          <p:nvPr/>
        </p:nvGrpSpPr>
        <p:grpSpPr>
          <a:xfrm>
            <a:off x="2" y="6146792"/>
            <a:ext cx="4715932" cy="711201"/>
            <a:chOff x="1" y="6067776"/>
            <a:chExt cx="4952999" cy="790224"/>
          </a:xfrm>
        </p:grpSpPr>
        <p:pic>
          <p:nvPicPr>
            <p:cNvPr id="10" name="Picture 9"/>
            <p:cNvPicPr>
              <a:picLocks noChangeAspect="1"/>
            </p:cNvPicPr>
            <p:nvPr/>
          </p:nvPicPr>
          <p:blipFill>
            <a:blip r:embed="rId4" cstate="print"/>
            <a:stretch>
              <a:fillRect/>
            </a:stretch>
          </p:blipFill>
          <p:spPr>
            <a:xfrm>
              <a:off x="1" y="6172200"/>
              <a:ext cx="4952999" cy="685800"/>
            </a:xfrm>
            <a:prstGeom prst="rect">
              <a:avLst/>
            </a:prstGeom>
          </p:spPr>
        </p:pic>
        <p:sp>
          <p:nvSpPr>
            <p:cNvPr id="11" name="TextBox 10"/>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2015</a:t>
              </a:r>
              <a:endParaRPr lang="en-US" sz="2100" b="1" dirty="0">
                <a:solidFill>
                  <a:schemeClr val="bg1"/>
                </a:solidFill>
                <a:latin typeface="Arial"/>
                <a:cs typeface="Arial"/>
              </a:endParaRPr>
            </a:p>
          </p:txBody>
        </p:sp>
      </p:grpSp>
      <p:sp>
        <p:nvSpPr>
          <p:cNvPr id="8" name="TextBox 7"/>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a:t>
            </a:r>
            <a:r>
              <a:rPr lang="en-US" sz="900" b="1" dirty="0" smtClean="0">
                <a:solidFill>
                  <a:schemeClr val="bg1"/>
                </a:solidFill>
                <a:latin typeface="Arial"/>
                <a:cs typeface="Arial"/>
              </a:rPr>
              <a:t>2015 </a:t>
            </a:r>
            <a:r>
              <a:rPr lang="en-US" sz="900" b="1" dirty="0" smtClean="0">
                <a:solidFill>
                  <a:schemeClr val="bg1"/>
                </a:solidFill>
                <a:latin typeface="Arial"/>
                <a:cs typeface="Arial"/>
              </a:rPr>
              <a:t>Oct; </a:t>
            </a:r>
            <a:r>
              <a:rPr lang="en-US" sz="900" b="1" dirty="0" smtClean="0">
                <a:solidFill>
                  <a:schemeClr val="bg1"/>
                </a:solidFill>
                <a:latin typeface="Arial"/>
                <a:cs typeface="Arial"/>
              </a:rPr>
              <a:t>34(10</a:t>
            </a:r>
            <a:r>
              <a:rPr lang="en-US" sz="900" b="1" dirty="0" smtClean="0">
                <a:solidFill>
                  <a:schemeClr val="bg1"/>
                </a:solidFill>
                <a:latin typeface="Arial"/>
                <a:cs typeface="Arial"/>
              </a:rPr>
              <a:t>): </a:t>
            </a:r>
            <a:r>
              <a:rPr lang="en-US" sz="900" b="1" dirty="0" smtClean="0">
                <a:solidFill>
                  <a:schemeClr val="bg1"/>
                </a:solidFill>
                <a:latin typeface="Arial"/>
                <a:cs typeface="Arial"/>
              </a:rPr>
              <a:t>1264-1277</a:t>
            </a:r>
            <a:endParaRPr lang="en-US" sz="90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990600"/>
          </a:xfrm>
        </p:spPr>
        <p:txBody>
          <a:bodyPr/>
          <a:lstStyle/>
          <a:p>
            <a:r>
              <a:rPr lang="en-US" sz="2600" dirty="0" smtClean="0"/>
              <a:t>Adult and Pediatric Lung Transplants </a:t>
            </a:r>
            <a:r>
              <a:rPr lang="en-US" sz="2800" dirty="0" smtClean="0"/>
              <a:t/>
            </a:r>
            <a:br>
              <a:rPr lang="en-US" sz="2800" dirty="0" smtClean="0"/>
            </a:br>
            <a:r>
              <a:rPr lang="en-US" sz="2400" dirty="0" smtClean="0"/>
              <a:t>Donor Age by Year </a:t>
            </a:r>
            <a:r>
              <a:rPr lang="en-US" sz="2000" dirty="0" smtClean="0"/>
              <a:t>(Transplants: January 1987 – June 2014)</a:t>
            </a:r>
            <a:endParaRPr lang="en-US" sz="20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425006745"/>
              </p:ext>
            </p:extLst>
          </p:nvPr>
        </p:nvGraphicFramePr>
        <p:xfrm>
          <a:off x="152400" y="1219199"/>
          <a:ext cx="8763000" cy="5617197"/>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1009-1024</a:t>
            </a:r>
            <a:endParaRPr lang="en-US" sz="900" b="1" dirty="0">
              <a:solidFill>
                <a:schemeClr val="bg1"/>
              </a:solidFill>
              <a:latin typeface="Arial"/>
              <a:cs typeface="Arial"/>
            </a:endParaRPr>
          </a:p>
        </p:txBody>
      </p:sp>
      <p:grpSp>
        <p:nvGrpSpPr>
          <p:cNvPr id="9" name="Group 8"/>
          <p:cNvGrpSpPr/>
          <p:nvPr/>
        </p:nvGrpSpPr>
        <p:grpSpPr>
          <a:xfrm>
            <a:off x="2" y="6146792"/>
            <a:ext cx="4715932" cy="711201"/>
            <a:chOff x="1" y="6067776"/>
            <a:chExt cx="4952999" cy="790224"/>
          </a:xfrm>
        </p:grpSpPr>
        <p:pic>
          <p:nvPicPr>
            <p:cNvPr id="10" name="Picture 9"/>
            <p:cNvPicPr>
              <a:picLocks noChangeAspect="1"/>
            </p:cNvPicPr>
            <p:nvPr/>
          </p:nvPicPr>
          <p:blipFill>
            <a:blip r:embed="rId4" cstate="print"/>
            <a:stretch>
              <a:fillRect/>
            </a:stretch>
          </p:blipFill>
          <p:spPr>
            <a:xfrm>
              <a:off x="1" y="6172200"/>
              <a:ext cx="4952999" cy="685800"/>
            </a:xfrm>
            <a:prstGeom prst="rect">
              <a:avLst/>
            </a:prstGeom>
          </p:spPr>
        </p:pic>
        <p:sp>
          <p:nvSpPr>
            <p:cNvPr id="11" name="TextBox 10"/>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2015</a:t>
              </a:r>
              <a:endParaRPr lang="en-US" sz="2100" b="1" dirty="0">
                <a:solidFill>
                  <a:schemeClr val="bg1"/>
                </a:solidFill>
                <a:latin typeface="Arial"/>
                <a:cs typeface="Arial"/>
              </a:endParaRPr>
            </a:p>
          </p:txBody>
        </p:sp>
      </p:grpSp>
      <p:sp>
        <p:nvSpPr>
          <p:cNvPr id="8" name="TextBox 7"/>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a:t>
            </a:r>
            <a:r>
              <a:rPr lang="en-US" sz="900" b="1" dirty="0" smtClean="0">
                <a:solidFill>
                  <a:schemeClr val="bg1"/>
                </a:solidFill>
                <a:latin typeface="Arial"/>
                <a:cs typeface="Arial"/>
              </a:rPr>
              <a:t>2015 </a:t>
            </a:r>
            <a:r>
              <a:rPr lang="en-US" sz="900" b="1" dirty="0" smtClean="0">
                <a:solidFill>
                  <a:schemeClr val="bg1"/>
                </a:solidFill>
                <a:latin typeface="Arial"/>
                <a:cs typeface="Arial"/>
              </a:rPr>
              <a:t>Oct; </a:t>
            </a:r>
            <a:r>
              <a:rPr lang="en-US" sz="900" b="1" dirty="0" smtClean="0">
                <a:solidFill>
                  <a:schemeClr val="bg1"/>
                </a:solidFill>
                <a:latin typeface="Arial"/>
                <a:cs typeface="Arial"/>
              </a:rPr>
              <a:t>34(10</a:t>
            </a:r>
            <a:r>
              <a:rPr lang="en-US" sz="900" b="1" dirty="0" smtClean="0">
                <a:solidFill>
                  <a:schemeClr val="bg1"/>
                </a:solidFill>
                <a:latin typeface="Arial"/>
                <a:cs typeface="Arial"/>
              </a:rPr>
              <a:t>): </a:t>
            </a:r>
            <a:r>
              <a:rPr lang="en-US" sz="900" b="1" dirty="0" smtClean="0">
                <a:solidFill>
                  <a:schemeClr val="bg1"/>
                </a:solidFill>
                <a:latin typeface="Arial"/>
                <a:cs typeface="Arial"/>
              </a:rPr>
              <a:t>1264-1277</a:t>
            </a:r>
            <a:endParaRPr lang="en-US" sz="900" b="1" dirty="0">
              <a:solidFill>
                <a:schemeClr val="bg1"/>
              </a:solidFill>
              <a:latin typeface="Arial"/>
              <a:cs typeface="Arial"/>
            </a:endParaRPr>
          </a:p>
        </p:txBody>
      </p:sp>
    </p:spTree>
    <p:extLst>
      <p:ext uri="{BB962C8B-B14F-4D97-AF65-F5344CB8AC3E}">
        <p14:creationId xmlns:p14="http://schemas.microsoft.com/office/powerpoint/2010/main" val="167513235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914400"/>
          </a:xfrm>
        </p:spPr>
        <p:txBody>
          <a:bodyPr/>
          <a:lstStyle/>
          <a:p>
            <a:r>
              <a:rPr lang="en-US" sz="2600" dirty="0" smtClean="0"/>
              <a:t>Adult and Pediatric Lung Transplants</a:t>
            </a:r>
            <a:r>
              <a:rPr lang="en-US" sz="3600" dirty="0" smtClean="0"/>
              <a:t/>
            </a:r>
            <a:br>
              <a:rPr lang="en-US" sz="3600" dirty="0" smtClean="0"/>
            </a:br>
            <a:r>
              <a:rPr lang="en-US" sz="2400" dirty="0" smtClean="0"/>
              <a:t>Donor and Recipient Age </a:t>
            </a:r>
            <a:r>
              <a:rPr lang="en-US" sz="2000" dirty="0" smtClean="0"/>
              <a:t>(Transplants: January 1990 – June 2014)</a:t>
            </a:r>
            <a:endParaRPr lang="en-US" sz="2000" dirty="0"/>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3079230113"/>
              </p:ext>
            </p:extLst>
          </p:nvPr>
        </p:nvGraphicFramePr>
        <p:xfrm>
          <a:off x="228600" y="1143000"/>
          <a:ext cx="8610600" cy="5105400"/>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1009-1024</a:t>
            </a:r>
            <a:endParaRPr lang="en-US" sz="900" b="1" dirty="0">
              <a:solidFill>
                <a:schemeClr val="bg1"/>
              </a:solidFill>
              <a:latin typeface="Arial"/>
              <a:cs typeface="Arial"/>
            </a:endParaRPr>
          </a:p>
        </p:txBody>
      </p:sp>
      <p:grpSp>
        <p:nvGrpSpPr>
          <p:cNvPr id="12" name="Group 11"/>
          <p:cNvGrpSpPr/>
          <p:nvPr/>
        </p:nvGrpSpPr>
        <p:grpSpPr>
          <a:xfrm>
            <a:off x="2" y="6146792"/>
            <a:ext cx="4715932" cy="711201"/>
            <a:chOff x="1" y="6067776"/>
            <a:chExt cx="4952999" cy="790224"/>
          </a:xfrm>
        </p:grpSpPr>
        <p:pic>
          <p:nvPicPr>
            <p:cNvPr id="13" name="Picture 12"/>
            <p:cNvPicPr>
              <a:picLocks noChangeAspect="1"/>
            </p:cNvPicPr>
            <p:nvPr/>
          </p:nvPicPr>
          <p:blipFill>
            <a:blip r:embed="rId4" cstate="print"/>
            <a:stretch>
              <a:fillRect/>
            </a:stretch>
          </p:blipFill>
          <p:spPr>
            <a:xfrm>
              <a:off x="1" y="6172200"/>
              <a:ext cx="4952999" cy="685800"/>
            </a:xfrm>
            <a:prstGeom prst="rect">
              <a:avLst/>
            </a:prstGeom>
          </p:spPr>
        </p:pic>
        <p:sp>
          <p:nvSpPr>
            <p:cNvPr id="14" name="TextBox 13"/>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2015</a:t>
              </a:r>
              <a:endParaRPr lang="en-US" sz="2100" b="1" dirty="0">
                <a:solidFill>
                  <a:schemeClr val="bg1"/>
                </a:solidFill>
                <a:latin typeface="Arial"/>
                <a:cs typeface="Arial"/>
              </a:endParaRPr>
            </a:p>
          </p:txBody>
        </p:sp>
      </p:grpSp>
      <p:sp>
        <p:nvSpPr>
          <p:cNvPr id="8" name="TextBox 7"/>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a:t>
            </a:r>
            <a:r>
              <a:rPr lang="en-US" sz="900" b="1" dirty="0" smtClean="0">
                <a:solidFill>
                  <a:schemeClr val="bg1"/>
                </a:solidFill>
                <a:latin typeface="Arial"/>
                <a:cs typeface="Arial"/>
              </a:rPr>
              <a:t>2015 </a:t>
            </a:r>
            <a:r>
              <a:rPr lang="en-US" sz="900" b="1" dirty="0" smtClean="0">
                <a:solidFill>
                  <a:schemeClr val="bg1"/>
                </a:solidFill>
                <a:latin typeface="Arial"/>
                <a:cs typeface="Arial"/>
              </a:rPr>
              <a:t>Oct; </a:t>
            </a:r>
            <a:r>
              <a:rPr lang="en-US" sz="900" b="1" dirty="0" smtClean="0">
                <a:solidFill>
                  <a:schemeClr val="bg1"/>
                </a:solidFill>
                <a:latin typeface="Arial"/>
                <a:cs typeface="Arial"/>
              </a:rPr>
              <a:t>34(10</a:t>
            </a:r>
            <a:r>
              <a:rPr lang="en-US" sz="900" b="1" dirty="0" smtClean="0">
                <a:solidFill>
                  <a:schemeClr val="bg1"/>
                </a:solidFill>
                <a:latin typeface="Arial"/>
                <a:cs typeface="Arial"/>
              </a:rPr>
              <a:t>): </a:t>
            </a:r>
            <a:r>
              <a:rPr lang="en-US" sz="900" b="1" dirty="0" smtClean="0">
                <a:solidFill>
                  <a:schemeClr val="bg1"/>
                </a:solidFill>
                <a:latin typeface="Arial"/>
                <a:cs typeface="Arial"/>
              </a:rPr>
              <a:t>1264-1277</a:t>
            </a:r>
            <a:endParaRPr lang="en-US" sz="90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143000"/>
          </a:xfrm>
        </p:spPr>
        <p:txBody>
          <a:bodyPr/>
          <a:lstStyle/>
          <a:p>
            <a:r>
              <a:rPr lang="en-US" sz="2600" dirty="0"/>
              <a:t>Adult and Pediatric Lung </a:t>
            </a:r>
            <a:r>
              <a:rPr lang="en-US" sz="2600" dirty="0" smtClean="0"/>
              <a:t>Transplants</a:t>
            </a:r>
            <a:r>
              <a:rPr lang="en-US" sz="2800" dirty="0" smtClean="0"/>
              <a:t/>
            </a:r>
            <a:br>
              <a:rPr lang="en-US" sz="2800" dirty="0" smtClean="0"/>
            </a:br>
            <a:r>
              <a:rPr lang="en-US" sz="2400" dirty="0" smtClean="0"/>
              <a:t>Kaplan-Meier Survival by Age Group </a:t>
            </a:r>
            <a:br>
              <a:rPr lang="en-US" sz="2400" dirty="0" smtClean="0"/>
            </a:br>
            <a:r>
              <a:rPr lang="en-US" sz="2000" dirty="0" smtClean="0"/>
              <a:t>(Transplants: January 1990 – June 2013)</a:t>
            </a:r>
            <a:endParaRPr lang="en-US" sz="20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231383922"/>
              </p:ext>
            </p:extLst>
          </p:nvPr>
        </p:nvGraphicFramePr>
        <p:xfrm>
          <a:off x="228600" y="1447800"/>
          <a:ext cx="8763000" cy="47244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3727337" y="2895600"/>
            <a:ext cx="2590800" cy="323165"/>
          </a:xfrm>
          <a:prstGeom prst="rect">
            <a:avLst/>
          </a:prstGeom>
          <a:noFill/>
        </p:spPr>
        <p:txBody>
          <a:bodyPr wrap="square" rtlCol="0">
            <a:spAutoFit/>
          </a:bodyPr>
          <a:lstStyle/>
          <a:p>
            <a:pPr algn="ctr"/>
            <a:r>
              <a:rPr lang="en-US" sz="1500" b="1" dirty="0" smtClean="0">
                <a:solidFill>
                  <a:srgbClr val="FFFF00"/>
                </a:solidFill>
              </a:rPr>
              <a:t>p = 0.1448</a:t>
            </a:r>
            <a:endParaRPr lang="en-US" sz="1500" b="1" dirty="0">
              <a:solidFill>
                <a:srgbClr val="FFFF00"/>
              </a:solidFill>
            </a:endParaRPr>
          </a:p>
        </p:txBody>
      </p:sp>
      <p:sp>
        <p:nvSpPr>
          <p:cNvPr id="8" name="TextBox 7"/>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1009-1024</a:t>
            </a:r>
            <a:endParaRPr lang="en-US" sz="900" b="1" dirty="0">
              <a:solidFill>
                <a:schemeClr val="bg1"/>
              </a:solidFill>
              <a:latin typeface="Arial"/>
              <a:cs typeface="Arial"/>
            </a:endParaRPr>
          </a:p>
        </p:txBody>
      </p:sp>
      <p:grpSp>
        <p:nvGrpSpPr>
          <p:cNvPr id="13" name="Group 12"/>
          <p:cNvGrpSpPr/>
          <p:nvPr/>
        </p:nvGrpSpPr>
        <p:grpSpPr>
          <a:xfrm>
            <a:off x="2" y="6146792"/>
            <a:ext cx="4715932" cy="711201"/>
            <a:chOff x="1" y="6067776"/>
            <a:chExt cx="4952999" cy="790224"/>
          </a:xfrm>
        </p:grpSpPr>
        <p:pic>
          <p:nvPicPr>
            <p:cNvPr id="14" name="Picture 13"/>
            <p:cNvPicPr>
              <a:picLocks noChangeAspect="1"/>
            </p:cNvPicPr>
            <p:nvPr/>
          </p:nvPicPr>
          <p:blipFill>
            <a:blip r:embed="rId4" cstate="print"/>
            <a:stretch>
              <a:fillRect/>
            </a:stretch>
          </p:blipFill>
          <p:spPr>
            <a:xfrm>
              <a:off x="1" y="6172200"/>
              <a:ext cx="4952999" cy="685800"/>
            </a:xfrm>
            <a:prstGeom prst="rect">
              <a:avLst/>
            </a:prstGeom>
          </p:spPr>
        </p:pic>
        <p:sp>
          <p:nvSpPr>
            <p:cNvPr id="15" name="TextBox 14"/>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2015</a:t>
              </a:r>
              <a:endParaRPr lang="en-US" sz="2100" b="1" dirty="0">
                <a:solidFill>
                  <a:schemeClr val="bg1"/>
                </a:solidFill>
                <a:latin typeface="Arial"/>
                <a:cs typeface="Arial"/>
              </a:endParaRPr>
            </a:p>
          </p:txBody>
        </p:sp>
      </p:grpSp>
      <p:sp>
        <p:nvSpPr>
          <p:cNvPr id="10" name="TextBox 9"/>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a:t>
            </a:r>
            <a:r>
              <a:rPr lang="en-US" sz="900" b="1" dirty="0" smtClean="0">
                <a:solidFill>
                  <a:schemeClr val="bg1"/>
                </a:solidFill>
                <a:latin typeface="Arial"/>
                <a:cs typeface="Arial"/>
              </a:rPr>
              <a:t>2015 </a:t>
            </a:r>
            <a:r>
              <a:rPr lang="en-US" sz="900" b="1" dirty="0" smtClean="0">
                <a:solidFill>
                  <a:schemeClr val="bg1"/>
                </a:solidFill>
                <a:latin typeface="Arial"/>
                <a:cs typeface="Arial"/>
              </a:rPr>
              <a:t>Oct; </a:t>
            </a:r>
            <a:r>
              <a:rPr lang="en-US" sz="900" b="1" dirty="0" smtClean="0">
                <a:solidFill>
                  <a:schemeClr val="bg1"/>
                </a:solidFill>
                <a:latin typeface="Arial"/>
                <a:cs typeface="Arial"/>
              </a:rPr>
              <a:t>34(10</a:t>
            </a:r>
            <a:r>
              <a:rPr lang="en-US" sz="900" b="1" dirty="0" smtClean="0">
                <a:solidFill>
                  <a:schemeClr val="bg1"/>
                </a:solidFill>
                <a:latin typeface="Arial"/>
                <a:cs typeface="Arial"/>
              </a:rPr>
              <a:t>): </a:t>
            </a:r>
            <a:r>
              <a:rPr lang="en-US" sz="900" b="1" dirty="0" smtClean="0">
                <a:solidFill>
                  <a:schemeClr val="bg1"/>
                </a:solidFill>
                <a:latin typeface="Arial"/>
                <a:cs typeface="Arial"/>
              </a:rPr>
              <a:t>1264-1277</a:t>
            </a:r>
            <a:endParaRPr lang="en-US" sz="900" b="1" dirty="0">
              <a:solidFill>
                <a:schemeClr val="bg1"/>
              </a:solidFill>
              <a:latin typeface="Arial"/>
              <a:cs typeface="Arial"/>
            </a:endParaRPr>
          </a:p>
        </p:txBody>
      </p:sp>
    </p:spTree>
    <p:extLst>
      <p:ext uri="{BB962C8B-B14F-4D97-AF65-F5344CB8AC3E}">
        <p14:creationId xmlns:p14="http://schemas.microsoft.com/office/powerpoint/2010/main" val="588275361"/>
      </p:ext>
    </p:extLst>
  </p:cSld>
  <p:clrMapOvr>
    <a:masterClrMapping/>
  </p:clrMapOvr>
  <p:timing>
    <p:tnLst>
      <p:par>
        <p:cTn id="1" dur="indefinite" restart="never" nodeType="tmRoot"/>
      </p:par>
    </p:tnLst>
  </p:timing>
</p:sld>
</file>

<file path=ppt/theme/theme1.xml><?xml version="1.0" encoding="utf-8"?>
<a:theme xmlns:a="http://schemas.openxmlformats.org/drawingml/2006/main" name="UNOSTemplate">
  <a:themeElements>
    <a:clrScheme name="Blank Presentation 13">
      <a:dk1>
        <a:srgbClr val="000000"/>
      </a:dk1>
      <a:lt1>
        <a:srgbClr val="FFFFFF"/>
      </a:lt1>
      <a:dk2>
        <a:srgbClr val="00004C"/>
      </a:dk2>
      <a:lt2>
        <a:srgbClr val="FFCC00"/>
      </a:lt2>
      <a:accent1>
        <a:srgbClr val="99CC66"/>
      </a:accent1>
      <a:accent2>
        <a:srgbClr val="B97E33"/>
      </a:accent2>
      <a:accent3>
        <a:srgbClr val="AAAAB2"/>
      </a:accent3>
      <a:accent4>
        <a:srgbClr val="DADADA"/>
      </a:accent4>
      <a:accent5>
        <a:srgbClr val="CAE2B8"/>
      </a:accent5>
      <a:accent6>
        <a:srgbClr val="A7722D"/>
      </a:accent6>
      <a:hlink>
        <a:srgbClr val="4C97CC"/>
      </a:hlink>
      <a:folHlink>
        <a:srgbClr val="6633CC"/>
      </a:folHlink>
    </a:clrScheme>
    <a:fontScheme name="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Verdana"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Verdana"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ank Presentation 13">
        <a:dk1>
          <a:srgbClr val="000000"/>
        </a:dk1>
        <a:lt1>
          <a:srgbClr val="FFFFFF"/>
        </a:lt1>
        <a:dk2>
          <a:srgbClr val="00004C"/>
        </a:dk2>
        <a:lt2>
          <a:srgbClr val="FFCC00"/>
        </a:lt2>
        <a:accent1>
          <a:srgbClr val="99CC66"/>
        </a:accent1>
        <a:accent2>
          <a:srgbClr val="B97E33"/>
        </a:accent2>
        <a:accent3>
          <a:srgbClr val="AAAAB2"/>
        </a:accent3>
        <a:accent4>
          <a:srgbClr val="DADADA"/>
        </a:accent4>
        <a:accent5>
          <a:srgbClr val="CAE2B8"/>
        </a:accent5>
        <a:accent6>
          <a:srgbClr val="A7722D"/>
        </a:accent6>
        <a:hlink>
          <a:srgbClr val="4C97CC"/>
        </a:hlink>
        <a:folHlink>
          <a:srgbClr val="6633CC"/>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AF5245B14F216408B1953D66C9FE43C" ma:contentTypeVersion="2" ma:contentTypeDescription="Create a new document." ma:contentTypeScope="" ma:versionID="212fae072ff62d657a319b9d824494e7">
  <xsd:schema xmlns:xsd="http://www.w3.org/2001/XMLSchema" xmlns:xs="http://www.w3.org/2001/XMLSchema" xmlns:p="http://schemas.microsoft.com/office/2006/metadata/properties" xmlns:ns2="1df23a4e-d417-4e0a-a778-b7db59ac479a" targetNamespace="http://schemas.microsoft.com/office/2006/metadata/properties" ma:root="true" ma:fieldsID="781f64c5e4f3ea1ee91cc0eec9e377a6" ns2:_="">
    <xsd:import namespace="1df23a4e-d417-4e0a-a778-b7db59ac479a"/>
    <xsd:element name="properties">
      <xsd:complexType>
        <xsd:sequence>
          <xsd:element name="documentManagement">
            <xsd:complexType>
              <xsd:all>
                <xsd:element ref="ns2:Description0"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df23a4e-d417-4e0a-a778-b7db59ac479a" elementFormDefault="qualified">
    <xsd:import namespace="http://schemas.microsoft.com/office/2006/documentManagement/types"/>
    <xsd:import namespace="http://schemas.microsoft.com/office/infopath/2007/PartnerControls"/>
    <xsd:element name="Description0" ma:index="8" nillable="true" ma:displayName="Description" ma:internalName="Description0" ma:readOnly="false">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customXsn xmlns="http://schemas.microsoft.com/office/2006/metadata/customXsn">
  <xsnLocation>http://departments/research/PMO/Private/Document Management and Control/Templates/Document Request and Tracking Form.doc</xsnLocation>
  <cached>True</cached>
  <openByDefault>False</openByDefault>
  <xsnScope>http://departments/research/Staff/ISHLT</xsnScope>
</customXsn>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documentManagement>
    <Description0 xmlns="1df23a4e-d417-4e0a-a778-b7db59ac479a" xsi:nil="true"/>
  </documentManagement>
</p:properties>
</file>

<file path=customXml/itemProps1.xml><?xml version="1.0" encoding="utf-8"?>
<ds:datastoreItem xmlns:ds="http://schemas.openxmlformats.org/officeDocument/2006/customXml" ds:itemID="{A816350B-45F5-4001-A83C-76293B08C56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df23a4e-d417-4e0a-a778-b7db59ac479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6EB5CE5-0461-45D5-B31F-0FAFA5AC5A48}">
  <ds:schemaRefs>
    <ds:schemaRef ds:uri="http://schemas.microsoft.com/office/2006/metadata/customXsn"/>
  </ds:schemaRefs>
</ds:datastoreItem>
</file>

<file path=customXml/itemProps3.xml><?xml version="1.0" encoding="utf-8"?>
<ds:datastoreItem xmlns:ds="http://schemas.openxmlformats.org/officeDocument/2006/customXml" ds:itemID="{867B47CE-0255-4774-B4EC-289B3F01EA05}">
  <ds:schemaRefs>
    <ds:schemaRef ds:uri="http://schemas.microsoft.com/sharepoint/v3/contenttype/forms"/>
  </ds:schemaRefs>
</ds:datastoreItem>
</file>

<file path=customXml/itemProps4.xml><?xml version="1.0" encoding="utf-8"?>
<ds:datastoreItem xmlns:ds="http://schemas.openxmlformats.org/officeDocument/2006/customXml" ds:itemID="{C91805D6-AC72-435D-A51A-1C2C01D7BD28}">
  <ds:schemaRefs>
    <ds:schemaRef ds:uri="http://schemas.microsoft.com/office/infopath/2007/PartnerControls"/>
    <ds:schemaRef ds:uri="http://www.w3.org/XML/1998/namespace"/>
    <ds:schemaRef ds:uri="http://schemas.openxmlformats.org/package/2006/metadata/core-properties"/>
    <ds:schemaRef ds:uri="http://schemas.microsoft.com/office/2006/documentManagement/types"/>
    <ds:schemaRef ds:uri="http://purl.org/dc/dcmitype/"/>
    <ds:schemaRef ds:uri="http://purl.org/dc/elements/1.1/"/>
    <ds:schemaRef ds:uri="http://purl.org/dc/terms/"/>
    <ds:schemaRef ds:uri="http://schemas.microsoft.com/office/2006/metadata/properties"/>
    <ds:schemaRef ds:uri="1df23a4e-d417-4e0a-a778-b7db59ac479a"/>
  </ds:schemaRefs>
</ds:datastoreItem>
</file>

<file path=docProps/app.xml><?xml version="1.0" encoding="utf-8"?>
<Properties xmlns="http://schemas.openxmlformats.org/officeDocument/2006/extended-properties" xmlns:vt="http://schemas.openxmlformats.org/officeDocument/2006/docPropsVTypes">
  <Template>UNOSTemplate</Template>
  <TotalTime>3826</TotalTime>
  <Words>807</Words>
  <Application>Microsoft Office PowerPoint</Application>
  <PresentationFormat>On-screen Show (4:3)</PresentationFormat>
  <Paragraphs>122</Paragraphs>
  <Slides>13</Slides>
  <Notes>12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Times</vt:lpstr>
      <vt:lpstr>Webdings</vt:lpstr>
      <vt:lpstr>UNOSTemplate</vt:lpstr>
      <vt:lpstr>LUNG TRANSPLANTATION</vt:lpstr>
      <vt:lpstr>Adult and Pediatric Lung Transplants Number of Transplants by Year and Procedure Type</vt:lpstr>
      <vt:lpstr>Adult and Pediatric Lung Transplants Average Center Volume (Transplants: January 2004 – June 2014)</vt:lpstr>
      <vt:lpstr>Adult and Pediatric Lung Transplants Average Center Volume by Location (Transplants: January 2004 – June 2014)</vt:lpstr>
      <vt:lpstr>Adult and Pediatric Lung Transplants Average Center Volume by Location (Transplants: January 2009 – June 2014)</vt:lpstr>
      <vt:lpstr>Adult and Pediatric Lung Transplants  Recipient Age by Year (Transplants: January 1987 – June 2014)</vt:lpstr>
      <vt:lpstr>Adult and Pediatric Lung Transplants  Donor Age by Year (Transplants: January 1987 – June 2014)</vt:lpstr>
      <vt:lpstr>Adult and Pediatric Lung Transplants Donor and Recipient Age (Transplants: January 1990 – June 2014)</vt:lpstr>
      <vt:lpstr>Adult and Pediatric Lung Transplants Kaplan-Meier Survival by Age Group  (Transplants: January 1990 – June 2013)</vt:lpstr>
      <vt:lpstr>Adult and Pediatric Lung Transplants Kaplan-Meier Survival by Age Group and Transplant Type (Transplants: January 1990 – June 2013)</vt:lpstr>
      <vt:lpstr>Adult and Pediatric Lung Transplants Kaplan-Meier Survival by Age Group Conditional on  Survival to 1 year (Transplants: January 1990 – June 2013)</vt:lpstr>
      <vt:lpstr>Adult and Pediatric Lung Transplants Kaplan-Meier Survival by Age Group and Transplant Type Conditional on Survival to 1 year (Transplants: January 1990 – June 2013)</vt:lpstr>
      <vt:lpstr>Adult and Pediatric Lung Retransplants Retransplants by Year and Age Group</vt:lpstr>
    </vt:vector>
  </TitlesOfParts>
  <Company>UNOS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ISHLT Registry Slides</dc:title>
  <dc:creator>Manny Carwile</dc:creator>
  <cp:lastModifiedBy>Anna Y. Kucheryavaya</cp:lastModifiedBy>
  <cp:revision>950</cp:revision>
  <dcterms:created xsi:type="dcterms:W3CDTF">2009-06-30T12:53:17Z</dcterms:created>
  <dcterms:modified xsi:type="dcterms:W3CDTF">2015-10-08T13:47:01Z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0x0101008AF5245B14F216408B1953D66C9FE43C</vt:lpwstr>
  </property>
</Properties>
</file>