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11"/>
  </p:notesMasterIdLst>
  <p:sldIdLst>
    <p:sldId id="256" r:id="rId6"/>
    <p:sldId id="257" r:id="rId7"/>
    <p:sldId id="258" r:id="rId8"/>
    <p:sldId id="260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EAF1"/>
    <a:srgbClr val="20F703"/>
    <a:srgbClr val="330033"/>
    <a:srgbClr val="208C03"/>
    <a:srgbClr val="FF0000"/>
    <a:srgbClr val="C00000"/>
    <a:srgbClr val="A6A200"/>
    <a:srgbClr val="FFFF00"/>
    <a:srgbClr val="6600CC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613" autoAdjust="0"/>
  </p:normalViewPr>
  <p:slideViewPr>
    <p:cSldViewPr>
      <p:cViewPr varScale="1">
        <p:scale>
          <a:sx n="95" d="100"/>
          <a:sy n="95" d="100"/>
        </p:scale>
        <p:origin x="125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8593129398647"/>
          <c:y val="3.9152185718164575E-2"/>
          <c:w val="0.85834680510068984"/>
          <c:h val="0.8133195311792922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Europe</c:v>
                </c:pt>
              </c:strCache>
            </c:strRef>
          </c:tx>
          <c:spPr>
            <a:gradFill flip="none" rotWithShape="1">
              <a:gsLst>
                <a:gs pos="0">
                  <a:srgbClr val="6600CC"/>
                </a:gs>
                <a:gs pos="50000">
                  <a:srgbClr val="9933FF"/>
                </a:gs>
                <a:gs pos="100000">
                  <a:srgbClr val="6600CC"/>
                </a:gs>
              </a:gsLst>
              <a:lin ang="10800000" scaled="1"/>
              <a:tileRect/>
            </a:gradFill>
          </c:spPr>
          <c:invertIfNegative val="0"/>
          <c:cat>
            <c:numRef>
              <c:f>Sheet1!$A$2:$A$33</c:f>
              <c:numCache>
                <c:formatCode>General</c:formatCode>
                <c:ptCount val="32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</c:numCache>
            </c:numRef>
          </c:cat>
          <c:val>
            <c:numRef>
              <c:f>Sheet1!$B$2:$B$33</c:f>
              <c:numCache>
                <c:formatCode>General</c:formatCode>
                <c:ptCount val="32"/>
                <c:pt idx="0">
                  <c:v>2</c:v>
                </c:pt>
                <c:pt idx="1">
                  <c:v>4</c:v>
                </c:pt>
                <c:pt idx="2">
                  <c:v>15</c:v>
                </c:pt>
                <c:pt idx="3">
                  <c:v>46</c:v>
                </c:pt>
                <c:pt idx="4">
                  <c:v>65</c:v>
                </c:pt>
                <c:pt idx="5">
                  <c:v>107</c:v>
                </c:pt>
                <c:pt idx="6">
                  <c:v>162</c:v>
                </c:pt>
                <c:pt idx="7">
                  <c:v>185</c:v>
                </c:pt>
                <c:pt idx="8">
                  <c:v>202</c:v>
                </c:pt>
                <c:pt idx="9">
                  <c:v>181</c:v>
                </c:pt>
                <c:pt idx="10">
                  <c:v>161</c:v>
                </c:pt>
                <c:pt idx="11">
                  <c:v>127</c:v>
                </c:pt>
                <c:pt idx="12">
                  <c:v>150</c:v>
                </c:pt>
                <c:pt idx="13">
                  <c:v>135</c:v>
                </c:pt>
                <c:pt idx="14">
                  <c:v>119</c:v>
                </c:pt>
                <c:pt idx="15">
                  <c:v>120</c:v>
                </c:pt>
                <c:pt idx="16">
                  <c:v>102</c:v>
                </c:pt>
                <c:pt idx="17">
                  <c:v>111</c:v>
                </c:pt>
                <c:pt idx="18">
                  <c:v>85</c:v>
                </c:pt>
                <c:pt idx="19">
                  <c:v>86</c:v>
                </c:pt>
                <c:pt idx="20">
                  <c:v>62</c:v>
                </c:pt>
                <c:pt idx="21">
                  <c:v>59</c:v>
                </c:pt>
                <c:pt idx="22">
                  <c:v>60</c:v>
                </c:pt>
                <c:pt idx="23">
                  <c:v>51</c:v>
                </c:pt>
                <c:pt idx="24">
                  <c:v>66</c:v>
                </c:pt>
                <c:pt idx="25">
                  <c:v>56</c:v>
                </c:pt>
                <c:pt idx="26">
                  <c:v>56</c:v>
                </c:pt>
                <c:pt idx="27">
                  <c:v>46</c:v>
                </c:pt>
                <c:pt idx="28">
                  <c:v>46</c:v>
                </c:pt>
                <c:pt idx="29">
                  <c:v>36</c:v>
                </c:pt>
                <c:pt idx="30">
                  <c:v>45</c:v>
                </c:pt>
                <c:pt idx="31">
                  <c:v>33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North America</c:v>
                </c:pt>
              </c:strCache>
            </c:strRef>
          </c:tx>
          <c:spPr>
            <a:gradFill>
              <a:gsLst>
                <a:gs pos="0">
                  <a:srgbClr val="A6A200"/>
                </a:gs>
                <a:gs pos="50000">
                  <a:srgbClr val="FFFF00"/>
                </a:gs>
                <a:gs pos="100000">
                  <a:srgbClr val="A6A200"/>
                </a:gs>
              </a:gsLst>
              <a:lin ang="10800000" scaled="1"/>
            </a:gradFill>
          </c:spPr>
          <c:invertIfNegative val="0"/>
          <c:cat>
            <c:numRef>
              <c:f>Sheet1!$A$2:$A$33</c:f>
              <c:numCache>
                <c:formatCode>General</c:formatCode>
                <c:ptCount val="32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</c:numCache>
            </c:numRef>
          </c:cat>
          <c:val>
            <c:numRef>
              <c:f>Sheet1!$C$2:$C$33</c:f>
              <c:numCache>
                <c:formatCode>General</c:formatCode>
                <c:ptCount val="32"/>
                <c:pt idx="0">
                  <c:v>11</c:v>
                </c:pt>
                <c:pt idx="1">
                  <c:v>15</c:v>
                </c:pt>
                <c:pt idx="2">
                  <c:v>21</c:v>
                </c:pt>
                <c:pt idx="3">
                  <c:v>36</c:v>
                </c:pt>
                <c:pt idx="4">
                  <c:v>50</c:v>
                </c:pt>
                <c:pt idx="5">
                  <c:v>57</c:v>
                </c:pt>
                <c:pt idx="6">
                  <c:v>82</c:v>
                </c:pt>
                <c:pt idx="7">
                  <c:v>86</c:v>
                </c:pt>
                <c:pt idx="8">
                  <c:v>63</c:v>
                </c:pt>
                <c:pt idx="9">
                  <c:v>61</c:v>
                </c:pt>
                <c:pt idx="10">
                  <c:v>57</c:v>
                </c:pt>
                <c:pt idx="11">
                  <c:v>67</c:v>
                </c:pt>
                <c:pt idx="12">
                  <c:v>76</c:v>
                </c:pt>
                <c:pt idx="13">
                  <c:v>75</c:v>
                </c:pt>
                <c:pt idx="14">
                  <c:v>43</c:v>
                </c:pt>
                <c:pt idx="15">
                  <c:v>66</c:v>
                </c:pt>
                <c:pt idx="16">
                  <c:v>53</c:v>
                </c:pt>
                <c:pt idx="17">
                  <c:v>55</c:v>
                </c:pt>
                <c:pt idx="18">
                  <c:v>52</c:v>
                </c:pt>
                <c:pt idx="19">
                  <c:v>31</c:v>
                </c:pt>
                <c:pt idx="20">
                  <c:v>40</c:v>
                </c:pt>
                <c:pt idx="21">
                  <c:v>31</c:v>
                </c:pt>
                <c:pt idx="22">
                  <c:v>44</c:v>
                </c:pt>
                <c:pt idx="23">
                  <c:v>41</c:v>
                </c:pt>
                <c:pt idx="24">
                  <c:v>37</c:v>
                </c:pt>
                <c:pt idx="25">
                  <c:v>35</c:v>
                </c:pt>
                <c:pt idx="26">
                  <c:v>31</c:v>
                </c:pt>
                <c:pt idx="27">
                  <c:v>36</c:v>
                </c:pt>
                <c:pt idx="28">
                  <c:v>44</c:v>
                </c:pt>
                <c:pt idx="29">
                  <c:v>28</c:v>
                </c:pt>
                <c:pt idx="30">
                  <c:v>32</c:v>
                </c:pt>
                <c:pt idx="31">
                  <c:v>23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Other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</c:spPr>
          <c:invertIfNegative val="0"/>
          <c:cat>
            <c:numRef>
              <c:f>Sheet1!$A$2:$A$33</c:f>
              <c:numCache>
                <c:formatCode>General</c:formatCode>
                <c:ptCount val="32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</c:numCache>
            </c:numRef>
          </c:cat>
          <c:val>
            <c:numRef>
              <c:f>Sheet1!$D$2:$D$33</c:f>
              <c:numCache>
                <c:formatCode>General</c:formatCode>
                <c:ptCount val="3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</c:v>
                </c:pt>
                <c:pt idx="4">
                  <c:v>8</c:v>
                </c:pt>
                <c:pt idx="5">
                  <c:v>4</c:v>
                </c:pt>
                <c:pt idx="6">
                  <c:v>2</c:v>
                </c:pt>
                <c:pt idx="7">
                  <c:v>15</c:v>
                </c:pt>
                <c:pt idx="8">
                  <c:v>14</c:v>
                </c:pt>
                <c:pt idx="9">
                  <c:v>19</c:v>
                </c:pt>
                <c:pt idx="10">
                  <c:v>22</c:v>
                </c:pt>
                <c:pt idx="11">
                  <c:v>20</c:v>
                </c:pt>
                <c:pt idx="12">
                  <c:v>22</c:v>
                </c:pt>
                <c:pt idx="13">
                  <c:v>21</c:v>
                </c:pt>
                <c:pt idx="14">
                  <c:v>7</c:v>
                </c:pt>
                <c:pt idx="15">
                  <c:v>4</c:v>
                </c:pt>
                <c:pt idx="16">
                  <c:v>4</c:v>
                </c:pt>
                <c:pt idx="17">
                  <c:v>3</c:v>
                </c:pt>
                <c:pt idx="18">
                  <c:v>5</c:v>
                </c:pt>
                <c:pt idx="19">
                  <c:v>5</c:v>
                </c:pt>
                <c:pt idx="20">
                  <c:v>10</c:v>
                </c:pt>
                <c:pt idx="21">
                  <c:v>6</c:v>
                </c:pt>
                <c:pt idx="22">
                  <c:v>7</c:v>
                </c:pt>
                <c:pt idx="23">
                  <c:v>9</c:v>
                </c:pt>
                <c:pt idx="24">
                  <c:v>10</c:v>
                </c:pt>
                <c:pt idx="25">
                  <c:v>6</c:v>
                </c:pt>
                <c:pt idx="26">
                  <c:v>7</c:v>
                </c:pt>
                <c:pt idx="27">
                  <c:v>6</c:v>
                </c:pt>
                <c:pt idx="28">
                  <c:v>6</c:v>
                </c:pt>
                <c:pt idx="29">
                  <c:v>7</c:v>
                </c:pt>
                <c:pt idx="30">
                  <c:v>5</c:v>
                </c:pt>
                <c:pt idx="31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overlap val="100"/>
        <c:axId val="882033608"/>
        <c:axId val="882034392"/>
      </c:barChart>
      <c:catAx>
        <c:axId val="882033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/>
          <a:lstStyle/>
          <a:p>
            <a:pPr>
              <a:defRPr sz="1500" b="1"/>
            </a:pPr>
            <a:endParaRPr lang="en-US"/>
          </a:p>
        </c:txPr>
        <c:crossAx val="882034392"/>
        <c:crosses val="autoZero"/>
        <c:auto val="1"/>
        <c:lblAlgn val="ctr"/>
        <c:lblOffset val="100"/>
        <c:tickLblSkip val="1"/>
        <c:noMultiLvlLbl val="0"/>
      </c:catAx>
      <c:valAx>
        <c:axId val="882034392"/>
        <c:scaling>
          <c:orientation val="minMax"/>
          <c:max val="30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Number of Transplants</a:t>
                </a:r>
                <a:endParaRPr lang="en-US" sz="1700" dirty="0"/>
              </a:p>
            </c:rich>
          </c:tx>
          <c:layout>
            <c:manualLayout>
              <c:xMode val="edge"/>
              <c:yMode val="edge"/>
              <c:x val="1.0324483775811209E-2"/>
              <c:y val="0.1596841343107975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882033608"/>
        <c:crosses val="autoZero"/>
        <c:crossBetween val="between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72399101107936725"/>
          <c:y val="6.7144055763521365E-2"/>
          <c:w val="0.24061075883213712"/>
          <c:h val="0.21242351878146376"/>
        </c:manualLayout>
      </c:layout>
      <c:overlay val="1"/>
      <c:spPr>
        <a:solidFill>
          <a:srgbClr val="000000"/>
        </a:solidFill>
        <a:ln>
          <a:solidFill>
            <a:srgbClr val="FFFFFF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799293893573043E-2"/>
          <c:y val="0.10287768256909063"/>
          <c:w val="0.80658316493623994"/>
          <c:h val="0.692351397251814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centers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</c:spPr>
          <c:invertIfNegative val="0"/>
          <c:dLbls>
            <c:dLbl>
              <c:idx val="2"/>
              <c:layout>
                <c:manualLayout>
                  <c:x val="5.8997050147492703E-3"/>
                  <c:y val="6.030807624456781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2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4 - 9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53</c:v>
                </c:pt>
                <c:pt idx="1">
                  <c:v>38</c:v>
                </c:pt>
                <c:pt idx="2">
                  <c:v>6</c:v>
                </c:pt>
                <c:pt idx="3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882032432"/>
        <c:axId val="88203556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Percentage of transplants</c:v>
                </c:pt>
              </c:strCache>
            </c:strRef>
          </c:tx>
          <c:spPr>
            <a:ln w="41275"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cat>
            <c:strRef>
              <c:f>Sheet1!$A$2:$A$5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4 - 9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18.8901</c:v>
                </c:pt>
                <c:pt idx="1">
                  <c:v>34.044800000000002</c:v>
                </c:pt>
                <c:pt idx="2">
                  <c:v>14.7279</c:v>
                </c:pt>
                <c:pt idx="3">
                  <c:v>32.337200000000003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82036352"/>
        <c:axId val="882035960"/>
      </c:lineChart>
      <c:catAx>
        <c:axId val="8820324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00"/>
                </a:pPr>
                <a:r>
                  <a:rPr lang="en-US" sz="1700" dirty="0" smtClean="0"/>
                  <a:t>Average number of heart-lung transplants per year</a:t>
                </a:r>
                <a:endParaRPr lang="en-US" sz="1700" dirty="0"/>
              </a:p>
            </c:rich>
          </c:tx>
          <c:layout>
            <c:manualLayout>
              <c:xMode val="edge"/>
              <c:yMode val="edge"/>
              <c:x val="0.20135275258155974"/>
              <c:y val="0.884232090473985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/>
          <a:lstStyle/>
          <a:p>
            <a:pPr>
              <a:defRPr sz="1500" b="1"/>
            </a:pPr>
            <a:endParaRPr lang="en-US"/>
          </a:p>
        </c:txPr>
        <c:crossAx val="882035568"/>
        <c:crosses val="autoZero"/>
        <c:auto val="1"/>
        <c:lblAlgn val="ctr"/>
        <c:lblOffset val="100"/>
        <c:tickLblSkip val="1"/>
        <c:noMultiLvlLbl val="0"/>
      </c:catAx>
      <c:valAx>
        <c:axId val="882035568"/>
        <c:scaling>
          <c:orientation val="minMax"/>
          <c:max val="6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Number of Centers</a:t>
                </a:r>
                <a:endParaRPr lang="en-US" sz="1700" dirty="0"/>
              </a:p>
            </c:rich>
          </c:tx>
          <c:layout>
            <c:manualLayout>
              <c:xMode val="edge"/>
              <c:yMode val="edge"/>
              <c:x val="4.4149072073955357E-3"/>
              <c:y val="0.1936149477216987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882032432"/>
        <c:crosses val="autoZero"/>
        <c:crossBetween val="between"/>
        <c:majorUnit val="10"/>
      </c:valAx>
      <c:valAx>
        <c:axId val="882035960"/>
        <c:scaling>
          <c:orientation val="minMax"/>
          <c:max val="6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% of Heart-Lung Transplants</a:t>
                </a:r>
                <a:endParaRPr lang="en-US" sz="1700" dirty="0"/>
              </a:p>
            </c:rich>
          </c:tx>
          <c:layout>
            <c:manualLayout>
              <c:xMode val="edge"/>
              <c:yMode val="edge"/>
              <c:x val="0.96188748252806633"/>
              <c:y val="0.1323681874324532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882036352"/>
        <c:crosses val="max"/>
        <c:crossBetween val="between"/>
        <c:majorUnit val="10"/>
      </c:valAx>
      <c:catAx>
        <c:axId val="8820363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882035960"/>
        <c:crosses val="autoZero"/>
        <c:auto val="1"/>
        <c:lblAlgn val="ctr"/>
        <c:lblOffset val="100"/>
        <c:noMultiLvlLbl val="0"/>
      </c:cat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t"/>
      <c:layout>
        <c:manualLayout>
          <c:xMode val="edge"/>
          <c:yMode val="edge"/>
          <c:x val="9.6116995331335789E-2"/>
          <c:y val="1.4705882352941176E-2"/>
          <c:w val="0.80480056282524126"/>
          <c:h val="7.2530106530801303E-2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799293893573043E-2"/>
          <c:y val="3.9152185718164582E-2"/>
          <c:w val="0.86853006759110862"/>
          <c:h val="0.770742601140391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 of transplants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</c:spPr>
          <c:invertIfNegative val="0"/>
          <c:cat>
            <c:strRef>
              <c:f>Sheet1!$A$2:$A$8</c:f>
              <c:strCache>
                <c:ptCount val="7"/>
                <c:pt idx="0">
                  <c:v>1-4</c:v>
                </c:pt>
                <c:pt idx="1">
                  <c:v>5-9</c:v>
                </c:pt>
                <c:pt idx="2">
                  <c:v>10-19</c:v>
                </c:pt>
                <c:pt idx="3">
                  <c:v>20-29</c:v>
                </c:pt>
                <c:pt idx="4">
                  <c:v>30-39</c:v>
                </c:pt>
                <c:pt idx="5">
                  <c:v>40-49</c:v>
                </c:pt>
                <c:pt idx="6">
                  <c:v>50+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4.6875</c:v>
                </c:pt>
                <c:pt idx="1">
                  <c:v>6.5848000000000004</c:v>
                </c:pt>
                <c:pt idx="2">
                  <c:v>16.406300000000002</c:v>
                </c:pt>
                <c:pt idx="3">
                  <c:v>22.544599999999999</c:v>
                </c:pt>
                <c:pt idx="4">
                  <c:v>16.6295</c:v>
                </c:pt>
                <c:pt idx="5">
                  <c:v>6.5848000000000004</c:v>
                </c:pt>
                <c:pt idx="6">
                  <c:v>26.5625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882037136"/>
        <c:axId val="882037528"/>
      </c:barChart>
      <c:catAx>
        <c:axId val="8820371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00"/>
                </a:pPr>
                <a:r>
                  <a:rPr lang="en-US" sz="1700" dirty="0" smtClean="0"/>
                  <a:t>Average number of lung transplants per year</a:t>
                </a:r>
                <a:endParaRPr lang="en-US" sz="1700" dirty="0"/>
              </a:p>
            </c:rich>
          </c:tx>
          <c:layout>
            <c:manualLayout>
              <c:xMode val="edge"/>
              <c:yMode val="edge"/>
              <c:x val="0.25809235128794744"/>
              <c:y val="0.9041620302189671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/>
          <a:lstStyle/>
          <a:p>
            <a:pPr>
              <a:defRPr sz="1500" b="1"/>
            </a:pPr>
            <a:endParaRPr lang="en-US"/>
          </a:p>
        </c:txPr>
        <c:crossAx val="882037528"/>
        <c:crosses val="autoZero"/>
        <c:auto val="1"/>
        <c:lblAlgn val="ctr"/>
        <c:lblOffset val="100"/>
        <c:tickLblSkip val="1"/>
        <c:noMultiLvlLbl val="0"/>
      </c:catAx>
      <c:valAx>
        <c:axId val="882037528"/>
        <c:scaling>
          <c:orientation val="minMax"/>
          <c:max val="3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% of Heart-Lung Transplants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0"/>
              <c:y val="8.9156937279391807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882037136"/>
        <c:crosses val="autoZero"/>
        <c:crossBetween val="between"/>
        <c:majorUnit val="5"/>
      </c:valAx>
      <c:spPr>
        <a:solidFill>
          <a:schemeClr val="bg2"/>
        </a:solidFill>
        <a:ln>
          <a:solidFill>
            <a:schemeClr val="tx1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949736371449164E-2"/>
          <c:y val="3.3687664041994754E-2"/>
          <c:w val="0.87737962511323264"/>
          <c:h val="0.81992298093885796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Adult (N=3,762)</c:v>
                </c:pt>
              </c:strCache>
            </c:strRef>
          </c:tx>
          <c:spPr>
            <a:ln w="38100">
              <a:solidFill>
                <a:srgbClr val="20F703"/>
              </a:solidFill>
            </a:ln>
          </c:spPr>
          <c:marker>
            <c:symbol val="none"/>
          </c:marker>
          <c:xVal>
            <c:numRef>
              <c:f>Sheet1!$A$2:$A$39</c:f>
              <c:numCache>
                <c:formatCode>General</c:formatCode>
                <c:ptCount val="38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  <c:pt idx="37">
                  <c:v>26</c:v>
                </c:pt>
              </c:numCache>
            </c:numRef>
          </c:xVal>
          <c:yVal>
            <c:numRef>
              <c:f>Sheet1!$B$2:$B$39</c:f>
              <c:numCache>
                <c:formatCode>General</c:formatCode>
                <c:ptCount val="38"/>
                <c:pt idx="0">
                  <c:v>100</c:v>
                </c:pt>
                <c:pt idx="1">
                  <c:v>78.790000000000006</c:v>
                </c:pt>
                <c:pt idx="2">
                  <c:v>73.543999999999997</c:v>
                </c:pt>
                <c:pt idx="3">
                  <c:v>71.155000000000001</c:v>
                </c:pt>
                <c:pt idx="4">
                  <c:v>69.436000000000007</c:v>
                </c:pt>
                <c:pt idx="5">
                  <c:v>68.012</c:v>
                </c:pt>
                <c:pt idx="6">
                  <c:v>67.096999999999994</c:v>
                </c:pt>
                <c:pt idx="7">
                  <c:v>66.126999999999995</c:v>
                </c:pt>
                <c:pt idx="8">
                  <c:v>65.507000000000005</c:v>
                </c:pt>
                <c:pt idx="9">
                  <c:v>64.858999999999995</c:v>
                </c:pt>
                <c:pt idx="10">
                  <c:v>64.319000000000003</c:v>
                </c:pt>
                <c:pt idx="11">
                  <c:v>63.587000000000003</c:v>
                </c:pt>
                <c:pt idx="12">
                  <c:v>62.881</c:v>
                </c:pt>
                <c:pt idx="13">
                  <c:v>55.792999999999999</c:v>
                </c:pt>
                <c:pt idx="14">
                  <c:v>51.392000000000003</c:v>
                </c:pt>
                <c:pt idx="15">
                  <c:v>47.750999999999998</c:v>
                </c:pt>
                <c:pt idx="16">
                  <c:v>44.51</c:v>
                </c:pt>
                <c:pt idx="17">
                  <c:v>41.997999999999998</c:v>
                </c:pt>
                <c:pt idx="18">
                  <c:v>39.857999999999997</c:v>
                </c:pt>
                <c:pt idx="19">
                  <c:v>37.270000000000003</c:v>
                </c:pt>
                <c:pt idx="20">
                  <c:v>34.500999999999998</c:v>
                </c:pt>
                <c:pt idx="21">
                  <c:v>31.995000000000001</c:v>
                </c:pt>
                <c:pt idx="22">
                  <c:v>29.823</c:v>
                </c:pt>
                <c:pt idx="23">
                  <c:v>28.22</c:v>
                </c:pt>
                <c:pt idx="24">
                  <c:v>26.725999999999999</c:v>
                </c:pt>
                <c:pt idx="25">
                  <c:v>25.486000000000001</c:v>
                </c:pt>
                <c:pt idx="26">
                  <c:v>23.776</c:v>
                </c:pt>
                <c:pt idx="27">
                  <c:v>22.170999999999999</c:v>
                </c:pt>
                <c:pt idx="28">
                  <c:v>20.954000000000001</c:v>
                </c:pt>
                <c:pt idx="29">
                  <c:v>19.683</c:v>
                </c:pt>
                <c:pt idx="30">
                  <c:v>18.882999999999999</c:v>
                </c:pt>
                <c:pt idx="31">
                  <c:v>17.315999999999999</c:v>
                </c:pt>
                <c:pt idx="32">
                  <c:v>16.257999999999999</c:v>
                </c:pt>
                <c:pt idx="33">
                  <c:v>14.191000000000001</c:v>
                </c:pt>
                <c:pt idx="34">
                  <c:v>13.304</c:v>
                </c:pt>
                <c:pt idx="35">
                  <c:v>11.994</c:v>
                </c:pt>
                <c:pt idx="36">
                  <c:v>10.430999999999999</c:v>
                </c:pt>
                <c:pt idx="37">
                  <c:v>8.5419999999999998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LCL (Adult)</c:v>
                </c:pt>
              </c:strCache>
            </c:strRef>
          </c:tx>
          <c:spPr>
            <a:ln w="41275">
              <a:solidFill>
                <a:srgbClr val="92D050"/>
              </a:solidFill>
              <a:prstDash val="sysDash"/>
            </a:ln>
          </c:spPr>
          <c:marker>
            <c:symbol val="none"/>
          </c:marker>
          <c:xVal>
            <c:numRef>
              <c:f>Sheet1!$A$2:$A$39</c:f>
              <c:numCache>
                <c:formatCode>General</c:formatCode>
                <c:ptCount val="38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  <c:pt idx="37">
                  <c:v>26</c:v>
                </c:pt>
              </c:numCache>
            </c:numRef>
          </c:xVal>
          <c:yVal>
            <c:numRef>
              <c:f>Sheet1!$C$2:$C$39</c:f>
              <c:numCache>
                <c:formatCode>General</c:formatCode>
                <c:ptCount val="38"/>
                <c:pt idx="0">
                  <c:v>100</c:v>
                </c:pt>
                <c:pt idx="1">
                  <c:v>77.459000000000003</c:v>
                </c:pt>
                <c:pt idx="2">
                  <c:v>72.111000000000004</c:v>
                </c:pt>
                <c:pt idx="3">
                  <c:v>69.686000000000007</c:v>
                </c:pt>
                <c:pt idx="4">
                  <c:v>67.941999999999993</c:v>
                </c:pt>
                <c:pt idx="5">
                  <c:v>66.5</c:v>
                </c:pt>
                <c:pt idx="6">
                  <c:v>65.575000000000003</c:v>
                </c:pt>
                <c:pt idx="7">
                  <c:v>64.593999999999994</c:v>
                </c:pt>
                <c:pt idx="8">
                  <c:v>63.966999999999999</c:v>
                </c:pt>
                <c:pt idx="9">
                  <c:v>63.313000000000002</c:v>
                </c:pt>
                <c:pt idx="10">
                  <c:v>62.768000000000001</c:v>
                </c:pt>
                <c:pt idx="11">
                  <c:v>62.03</c:v>
                </c:pt>
                <c:pt idx="12">
                  <c:v>61.317</c:v>
                </c:pt>
                <c:pt idx="13">
                  <c:v>54.182000000000002</c:v>
                </c:pt>
                <c:pt idx="14">
                  <c:v>49.765000000000001</c:v>
                </c:pt>
                <c:pt idx="15">
                  <c:v>46.116999999999997</c:v>
                </c:pt>
                <c:pt idx="16">
                  <c:v>42.872999999999998</c:v>
                </c:pt>
                <c:pt idx="17">
                  <c:v>40.359000000000002</c:v>
                </c:pt>
                <c:pt idx="18">
                  <c:v>38.218000000000004</c:v>
                </c:pt>
                <c:pt idx="19">
                  <c:v>35.628999999999998</c:v>
                </c:pt>
                <c:pt idx="20">
                  <c:v>32.859000000000002</c:v>
                </c:pt>
                <c:pt idx="21">
                  <c:v>30.353000000000002</c:v>
                </c:pt>
                <c:pt idx="22">
                  <c:v>28.181000000000001</c:v>
                </c:pt>
                <c:pt idx="23">
                  <c:v>26.577999999999999</c:v>
                </c:pt>
                <c:pt idx="24">
                  <c:v>25.084</c:v>
                </c:pt>
                <c:pt idx="25">
                  <c:v>23.841999999999999</c:v>
                </c:pt>
                <c:pt idx="26">
                  <c:v>22.125</c:v>
                </c:pt>
                <c:pt idx="27">
                  <c:v>20.513000000000002</c:v>
                </c:pt>
                <c:pt idx="28">
                  <c:v>19.285</c:v>
                </c:pt>
                <c:pt idx="29">
                  <c:v>17.998999999999999</c:v>
                </c:pt>
                <c:pt idx="30">
                  <c:v>17.186</c:v>
                </c:pt>
                <c:pt idx="31">
                  <c:v>15.576000000000001</c:v>
                </c:pt>
                <c:pt idx="32">
                  <c:v>14.484999999999999</c:v>
                </c:pt>
                <c:pt idx="33">
                  <c:v>12.340999999999999</c:v>
                </c:pt>
                <c:pt idx="34">
                  <c:v>11.401999999999999</c:v>
                </c:pt>
                <c:pt idx="35">
                  <c:v>9.9890000000000008</c:v>
                </c:pt>
                <c:pt idx="36">
                  <c:v>8.2240000000000002</c:v>
                </c:pt>
                <c:pt idx="37">
                  <c:v>5.9870000000000001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UCL (Adult)</c:v>
                </c:pt>
              </c:strCache>
            </c:strRef>
          </c:tx>
          <c:spPr>
            <a:ln w="41275">
              <a:solidFill>
                <a:srgbClr val="92D050"/>
              </a:solidFill>
              <a:prstDash val="sysDash"/>
            </a:ln>
          </c:spPr>
          <c:marker>
            <c:symbol val="none"/>
          </c:marker>
          <c:xVal>
            <c:numRef>
              <c:f>Sheet1!$A$2:$A$39</c:f>
              <c:numCache>
                <c:formatCode>General</c:formatCode>
                <c:ptCount val="38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  <c:pt idx="37">
                  <c:v>26</c:v>
                </c:pt>
              </c:numCache>
            </c:numRef>
          </c:xVal>
          <c:yVal>
            <c:numRef>
              <c:f>Sheet1!$D$2:$D$39</c:f>
              <c:numCache>
                <c:formatCode>General</c:formatCode>
                <c:ptCount val="38"/>
                <c:pt idx="0">
                  <c:v>100</c:v>
                </c:pt>
                <c:pt idx="1">
                  <c:v>80.120999999999995</c:v>
                </c:pt>
                <c:pt idx="2">
                  <c:v>74.975999999999999</c:v>
                </c:pt>
                <c:pt idx="3">
                  <c:v>72.625</c:v>
                </c:pt>
                <c:pt idx="4">
                  <c:v>70.929000000000002</c:v>
                </c:pt>
                <c:pt idx="5">
                  <c:v>69.522999999999996</c:v>
                </c:pt>
                <c:pt idx="6">
                  <c:v>68.619</c:v>
                </c:pt>
                <c:pt idx="7">
                  <c:v>67.66</c:v>
                </c:pt>
                <c:pt idx="8">
                  <c:v>67.046000000000006</c:v>
                </c:pt>
                <c:pt idx="9">
                  <c:v>66.405000000000001</c:v>
                </c:pt>
                <c:pt idx="10">
                  <c:v>65.87</c:v>
                </c:pt>
                <c:pt idx="11">
                  <c:v>65.144999999999996</c:v>
                </c:pt>
                <c:pt idx="12">
                  <c:v>64.444999999999993</c:v>
                </c:pt>
                <c:pt idx="13">
                  <c:v>57.402999999999999</c:v>
                </c:pt>
                <c:pt idx="14">
                  <c:v>53.018999999999998</c:v>
                </c:pt>
                <c:pt idx="15">
                  <c:v>49.384999999999998</c:v>
                </c:pt>
                <c:pt idx="16">
                  <c:v>46.148000000000003</c:v>
                </c:pt>
                <c:pt idx="17">
                  <c:v>43.637</c:v>
                </c:pt>
                <c:pt idx="18">
                  <c:v>41.497999999999998</c:v>
                </c:pt>
                <c:pt idx="19">
                  <c:v>38.909999999999997</c:v>
                </c:pt>
                <c:pt idx="20">
                  <c:v>36.142000000000003</c:v>
                </c:pt>
                <c:pt idx="21">
                  <c:v>33.637</c:v>
                </c:pt>
                <c:pt idx="22">
                  <c:v>31.465</c:v>
                </c:pt>
                <c:pt idx="23">
                  <c:v>29.861000000000001</c:v>
                </c:pt>
                <c:pt idx="24">
                  <c:v>28.367000000000001</c:v>
                </c:pt>
                <c:pt idx="25">
                  <c:v>27.129000000000001</c:v>
                </c:pt>
                <c:pt idx="26">
                  <c:v>25.425999999999998</c:v>
                </c:pt>
                <c:pt idx="27">
                  <c:v>23.83</c:v>
                </c:pt>
                <c:pt idx="28">
                  <c:v>22.622</c:v>
                </c:pt>
                <c:pt idx="29">
                  <c:v>21.367000000000001</c:v>
                </c:pt>
                <c:pt idx="30">
                  <c:v>20.581</c:v>
                </c:pt>
                <c:pt idx="31">
                  <c:v>19.056999999999999</c:v>
                </c:pt>
                <c:pt idx="32">
                  <c:v>18.030999999999999</c:v>
                </c:pt>
                <c:pt idx="33">
                  <c:v>16.041</c:v>
                </c:pt>
                <c:pt idx="34">
                  <c:v>15.205</c:v>
                </c:pt>
                <c:pt idx="35">
                  <c:v>14</c:v>
                </c:pt>
                <c:pt idx="36">
                  <c:v>12.638999999999999</c:v>
                </c:pt>
                <c:pt idx="37">
                  <c:v>11.097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 Pediatric (N=688)</c:v>
                </c:pt>
              </c:strCache>
            </c:strRef>
          </c:tx>
          <c:spPr>
            <a:ln w="41275">
              <a:solidFill>
                <a:srgbClr val="4DEAF1"/>
              </a:solidFill>
            </a:ln>
          </c:spPr>
          <c:marker>
            <c:symbol val="none"/>
          </c:marker>
          <c:xVal>
            <c:numRef>
              <c:f>Sheet1!$A$2:$A$39</c:f>
              <c:numCache>
                <c:formatCode>General</c:formatCode>
                <c:ptCount val="38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  <c:pt idx="37">
                  <c:v>26</c:v>
                </c:pt>
              </c:numCache>
            </c:numRef>
          </c:xVal>
          <c:yVal>
            <c:numRef>
              <c:f>Sheet1!$E$2:$E$39</c:f>
              <c:numCache>
                <c:formatCode>General</c:formatCode>
                <c:ptCount val="38"/>
                <c:pt idx="0">
                  <c:v>100</c:v>
                </c:pt>
                <c:pt idx="1">
                  <c:v>84.262</c:v>
                </c:pt>
                <c:pt idx="2">
                  <c:v>77.497</c:v>
                </c:pt>
                <c:pt idx="3">
                  <c:v>74.83</c:v>
                </c:pt>
                <c:pt idx="4">
                  <c:v>73.793000000000006</c:v>
                </c:pt>
                <c:pt idx="5">
                  <c:v>71.866</c:v>
                </c:pt>
                <c:pt idx="6">
                  <c:v>69.792000000000002</c:v>
                </c:pt>
                <c:pt idx="7">
                  <c:v>69.644000000000005</c:v>
                </c:pt>
                <c:pt idx="8">
                  <c:v>68.751999999999995</c:v>
                </c:pt>
                <c:pt idx="9">
                  <c:v>68.453999999999994</c:v>
                </c:pt>
                <c:pt idx="10">
                  <c:v>67.707999999999998</c:v>
                </c:pt>
                <c:pt idx="11">
                  <c:v>66.960999999999999</c:v>
                </c:pt>
                <c:pt idx="12">
                  <c:v>65.759</c:v>
                </c:pt>
                <c:pt idx="13">
                  <c:v>56.216000000000001</c:v>
                </c:pt>
                <c:pt idx="14">
                  <c:v>49.884</c:v>
                </c:pt>
                <c:pt idx="15">
                  <c:v>44.378999999999998</c:v>
                </c:pt>
                <c:pt idx="16">
                  <c:v>41.237000000000002</c:v>
                </c:pt>
                <c:pt idx="17">
                  <c:v>37.549999999999997</c:v>
                </c:pt>
                <c:pt idx="18">
                  <c:v>35.049999999999997</c:v>
                </c:pt>
                <c:pt idx="19">
                  <c:v>32.164999999999999</c:v>
                </c:pt>
                <c:pt idx="20">
                  <c:v>29.948</c:v>
                </c:pt>
                <c:pt idx="21">
                  <c:v>29</c:v>
                </c:pt>
                <c:pt idx="22">
                  <c:v>26.707999999999998</c:v>
                </c:pt>
                <c:pt idx="23">
                  <c:v>24.84</c:v>
                </c:pt>
                <c:pt idx="24">
                  <c:v>22.835999999999999</c:v>
                </c:pt>
                <c:pt idx="25">
                  <c:v>21.212</c:v>
                </c:pt>
                <c:pt idx="26">
                  <c:v>20.114999999999998</c:v>
                </c:pt>
                <c:pt idx="27">
                  <c:v>19.326000000000001</c:v>
                </c:pt>
                <c:pt idx="28">
                  <c:v>17.899000000000001</c:v>
                </c:pt>
                <c:pt idx="29">
                  <c:v>17.402000000000001</c:v>
                </c:pt>
                <c:pt idx="30">
                  <c:v>16.347000000000001</c:v>
                </c:pt>
                <c:pt idx="31">
                  <c:v>15.763999999999999</c:v>
                </c:pt>
                <c:pt idx="32">
                  <c:v>15.132999999999999</c:v>
                </c:pt>
                <c:pt idx="33">
                  <c:v>15.132999999999999</c:v>
                </c:pt>
                <c:pt idx="34">
                  <c:v>14.052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LCL (Pediatric)</c:v>
                </c:pt>
              </c:strCache>
            </c:strRef>
          </c:tx>
          <c:spPr>
            <a:ln w="41275">
              <a:solidFill>
                <a:srgbClr val="4DEAF1"/>
              </a:solidFill>
              <a:prstDash val="sysDash"/>
            </a:ln>
          </c:spPr>
          <c:marker>
            <c:symbol val="none"/>
          </c:marker>
          <c:xVal>
            <c:numRef>
              <c:f>Sheet1!$A$2:$A$39</c:f>
              <c:numCache>
                <c:formatCode>General</c:formatCode>
                <c:ptCount val="38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  <c:pt idx="37">
                  <c:v>26</c:v>
                </c:pt>
              </c:numCache>
            </c:numRef>
          </c:xVal>
          <c:yVal>
            <c:numRef>
              <c:f>Sheet1!$F$2:$F$39</c:f>
              <c:numCache>
                <c:formatCode>General</c:formatCode>
                <c:ptCount val="38"/>
                <c:pt idx="0">
                  <c:v>100</c:v>
                </c:pt>
                <c:pt idx="1">
                  <c:v>81.394000000000005</c:v>
                </c:pt>
                <c:pt idx="2">
                  <c:v>74.245000000000005</c:v>
                </c:pt>
                <c:pt idx="3">
                  <c:v>71.459999999999994</c:v>
                </c:pt>
                <c:pt idx="4">
                  <c:v>70.381</c:v>
                </c:pt>
                <c:pt idx="5">
                  <c:v>68.385000000000005</c:v>
                </c:pt>
                <c:pt idx="6">
                  <c:v>66.244</c:v>
                </c:pt>
                <c:pt idx="7">
                  <c:v>66.090999999999994</c:v>
                </c:pt>
                <c:pt idx="8">
                  <c:v>65.173000000000002</c:v>
                </c:pt>
                <c:pt idx="9">
                  <c:v>64.867000000000004</c:v>
                </c:pt>
                <c:pt idx="10">
                  <c:v>64.100999999999999</c:v>
                </c:pt>
                <c:pt idx="11">
                  <c:v>63.332999999999998</c:v>
                </c:pt>
                <c:pt idx="12">
                  <c:v>62.103000000000002</c:v>
                </c:pt>
                <c:pt idx="13">
                  <c:v>52.386000000000003</c:v>
                </c:pt>
                <c:pt idx="14">
                  <c:v>46.009</c:v>
                </c:pt>
                <c:pt idx="15">
                  <c:v>40.512</c:v>
                </c:pt>
                <c:pt idx="16">
                  <c:v>37.387999999999998</c:v>
                </c:pt>
                <c:pt idx="17">
                  <c:v>33.731000000000002</c:v>
                </c:pt>
                <c:pt idx="18">
                  <c:v>31.248000000000001</c:v>
                </c:pt>
                <c:pt idx="19">
                  <c:v>28.376000000000001</c:v>
                </c:pt>
                <c:pt idx="20">
                  <c:v>26.167999999999999</c:v>
                </c:pt>
                <c:pt idx="21">
                  <c:v>25.222000000000001</c:v>
                </c:pt>
                <c:pt idx="22">
                  <c:v>22.928000000000001</c:v>
                </c:pt>
                <c:pt idx="23">
                  <c:v>21.065000000000001</c:v>
                </c:pt>
                <c:pt idx="24">
                  <c:v>19.065000000000001</c:v>
                </c:pt>
                <c:pt idx="25">
                  <c:v>17.431000000000001</c:v>
                </c:pt>
                <c:pt idx="26">
                  <c:v>16.314</c:v>
                </c:pt>
                <c:pt idx="27">
                  <c:v>15.507</c:v>
                </c:pt>
                <c:pt idx="28">
                  <c:v>14.005000000000001</c:v>
                </c:pt>
                <c:pt idx="29">
                  <c:v>13.483000000000001</c:v>
                </c:pt>
                <c:pt idx="30">
                  <c:v>12.374000000000001</c:v>
                </c:pt>
                <c:pt idx="31">
                  <c:v>11.75</c:v>
                </c:pt>
                <c:pt idx="32">
                  <c:v>11.07</c:v>
                </c:pt>
                <c:pt idx="33">
                  <c:v>11.07</c:v>
                </c:pt>
                <c:pt idx="34">
                  <c:v>9.6940000000000008</c:v>
                </c:pt>
              </c:numCache>
            </c:numRef>
          </c:y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UCL (Pediatric)</c:v>
                </c:pt>
              </c:strCache>
            </c:strRef>
          </c:tx>
          <c:spPr>
            <a:ln w="41275">
              <a:solidFill>
                <a:srgbClr val="4DEAF1"/>
              </a:solidFill>
              <a:prstDash val="sysDash"/>
            </a:ln>
          </c:spPr>
          <c:marker>
            <c:symbol val="none"/>
          </c:marker>
          <c:xVal>
            <c:numRef>
              <c:f>Sheet1!$A$2:$A$39</c:f>
              <c:numCache>
                <c:formatCode>General</c:formatCode>
                <c:ptCount val="38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  <c:pt idx="37">
                  <c:v>26</c:v>
                </c:pt>
              </c:numCache>
            </c:numRef>
          </c:xVal>
          <c:yVal>
            <c:numRef>
              <c:f>Sheet1!$G$2:$G$39</c:f>
              <c:numCache>
                <c:formatCode>General</c:formatCode>
                <c:ptCount val="38"/>
                <c:pt idx="0">
                  <c:v>100</c:v>
                </c:pt>
                <c:pt idx="1">
                  <c:v>87.13</c:v>
                </c:pt>
                <c:pt idx="2">
                  <c:v>80.748999999999995</c:v>
                </c:pt>
                <c:pt idx="3">
                  <c:v>78.2</c:v>
                </c:pt>
                <c:pt idx="4">
                  <c:v>77.203999999999994</c:v>
                </c:pt>
                <c:pt idx="5">
                  <c:v>75.347999999999999</c:v>
                </c:pt>
                <c:pt idx="6">
                  <c:v>73.34</c:v>
                </c:pt>
                <c:pt idx="7">
                  <c:v>73.195999999999998</c:v>
                </c:pt>
                <c:pt idx="8">
                  <c:v>72.331000000000003</c:v>
                </c:pt>
                <c:pt idx="9">
                  <c:v>72.040999999999997</c:v>
                </c:pt>
                <c:pt idx="10">
                  <c:v>71.316000000000003</c:v>
                </c:pt>
                <c:pt idx="11">
                  <c:v>70.587999999999994</c:v>
                </c:pt>
                <c:pt idx="12">
                  <c:v>69.415999999999997</c:v>
                </c:pt>
                <c:pt idx="13">
                  <c:v>60.046999999999997</c:v>
                </c:pt>
                <c:pt idx="14">
                  <c:v>53.758000000000003</c:v>
                </c:pt>
                <c:pt idx="15">
                  <c:v>48.244999999999997</c:v>
                </c:pt>
                <c:pt idx="16">
                  <c:v>45.085999999999999</c:v>
                </c:pt>
                <c:pt idx="17">
                  <c:v>41.368000000000002</c:v>
                </c:pt>
                <c:pt idx="18">
                  <c:v>38.851999999999997</c:v>
                </c:pt>
                <c:pt idx="19">
                  <c:v>35.954000000000001</c:v>
                </c:pt>
                <c:pt idx="20">
                  <c:v>33.728000000000002</c:v>
                </c:pt>
                <c:pt idx="21">
                  <c:v>32.777999999999999</c:v>
                </c:pt>
                <c:pt idx="22">
                  <c:v>30.486999999999998</c:v>
                </c:pt>
                <c:pt idx="23">
                  <c:v>28.614999999999998</c:v>
                </c:pt>
                <c:pt idx="24">
                  <c:v>26.606000000000002</c:v>
                </c:pt>
                <c:pt idx="25">
                  <c:v>24.992999999999999</c:v>
                </c:pt>
                <c:pt idx="26">
                  <c:v>23.914999999999999</c:v>
                </c:pt>
                <c:pt idx="27">
                  <c:v>23.145</c:v>
                </c:pt>
                <c:pt idx="28">
                  <c:v>21.792999999999999</c:v>
                </c:pt>
                <c:pt idx="29">
                  <c:v>21.321000000000002</c:v>
                </c:pt>
                <c:pt idx="30">
                  <c:v>20.321000000000002</c:v>
                </c:pt>
                <c:pt idx="31">
                  <c:v>19.777000000000001</c:v>
                </c:pt>
                <c:pt idx="32">
                  <c:v>19.196000000000002</c:v>
                </c:pt>
                <c:pt idx="33">
                  <c:v>19.196000000000002</c:v>
                </c:pt>
                <c:pt idx="34">
                  <c:v>18.411000000000001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82038312"/>
        <c:axId val="882038704"/>
      </c:scatterChart>
      <c:valAx>
        <c:axId val="882038312"/>
        <c:scaling>
          <c:orientation val="minMax"/>
          <c:max val="26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700"/>
                </a:pPr>
                <a:r>
                  <a:rPr lang="en-US" sz="1700" dirty="0" smtClean="0"/>
                  <a:t>Years</a:t>
                </a:r>
                <a:endParaRPr lang="en-US" sz="1700" dirty="0"/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txPr>
          <a:bodyPr rot="0"/>
          <a:lstStyle/>
          <a:p>
            <a:pPr>
              <a:defRPr sz="1500" b="1"/>
            </a:pPr>
            <a:endParaRPr lang="en-US"/>
          </a:p>
        </c:txPr>
        <c:crossAx val="882038704"/>
        <c:crosses val="autoZero"/>
        <c:crossBetween val="midCat"/>
        <c:majorUnit val="1"/>
      </c:valAx>
      <c:valAx>
        <c:axId val="882038704"/>
        <c:scaling>
          <c:orientation val="minMax"/>
          <c:max val="10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Survival (%)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882038312"/>
        <c:crosses val="autoZero"/>
        <c:crossBetween val="midCat"/>
        <c:majorUnit val="20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t"/>
      <c:legendEntry>
        <c:idx val="1"/>
        <c:delete val="1"/>
      </c:legendEntry>
      <c:legendEntry>
        <c:idx val="2"/>
        <c:delete val="1"/>
      </c:legendEntry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9.7912805147144219E-2"/>
          <c:y val="0.71875"/>
          <c:w val="0.25436659466239286"/>
          <c:h val="0.11844693241469817"/>
        </c:manualLayout>
      </c:layout>
      <c:overlay val="0"/>
      <c:spPr>
        <a:noFill/>
        <a:ln>
          <a:solidFill>
            <a:schemeClr val="tx1"/>
          </a:solidFill>
        </a:ln>
      </c:spPr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0.55752</cdr:x>
      <cdr:y>0.07813</cdr:y>
    </cdr:from>
    <cdr:to>
      <cdr:x>0.93854</cdr:x>
      <cdr:y>0.28125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800600" y="381000"/>
          <a:ext cx="3280799" cy="990600"/>
        </a:xfrm>
        <a:prstGeom xmlns:a="http://schemas.openxmlformats.org/drawingml/2006/main" prst="rect">
          <a:avLst/>
        </a:prstGeom>
        <a:solidFill xmlns:a="http://schemas.openxmlformats.org/drawingml/2006/main">
          <a:srgbClr val="000000"/>
        </a:solidFill>
        <a:ln xmlns:a="http://schemas.openxmlformats.org/drawingml/2006/main">
          <a:solidFill>
            <a:srgbClr val="FFFF00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b="1" dirty="0" smtClean="0">
              <a:solidFill>
                <a:schemeClr val="tx1"/>
              </a:solidFill>
            </a:rPr>
            <a:t>Median survival (years): </a:t>
          </a:r>
        </a:p>
        <a:p xmlns:a="http://schemas.openxmlformats.org/drawingml/2006/main">
          <a:r>
            <a:rPr lang="en-US" sz="1400" b="1" dirty="0" smtClean="0">
              <a:solidFill>
                <a:schemeClr val="tx1"/>
              </a:solidFill>
            </a:rPr>
            <a:t>Adult = 3.3, Pediatric = 3.0</a:t>
          </a:r>
          <a:endParaRPr lang="en-US" sz="1400" b="1" dirty="0">
            <a:solidFill>
              <a:schemeClr val="tx1"/>
            </a:solidFill>
          </a:endParaRPr>
        </a:p>
        <a:p xmlns:a="http://schemas.openxmlformats.org/drawingml/2006/main">
          <a:r>
            <a:rPr lang="en-US" sz="1400" b="1" dirty="0" smtClean="0">
              <a:solidFill>
                <a:schemeClr val="tx1"/>
              </a:solidFill>
            </a:rPr>
            <a:t>Conditional median survival (years): </a:t>
          </a:r>
        </a:p>
        <a:p xmlns:a="http://schemas.openxmlformats.org/drawingml/2006/main">
          <a:r>
            <a:rPr lang="en-US" sz="1400" b="1" dirty="0" smtClean="0">
              <a:solidFill>
                <a:schemeClr val="tx1"/>
              </a:solidFill>
            </a:rPr>
            <a:t>Adult = 10.3, Pediatric = 7.7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0.77876</cdr:x>
      <cdr:y>0.625</cdr:y>
    </cdr:from>
    <cdr:to>
      <cdr:x>0.9115</cdr:x>
      <cdr:y>0.68103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705600" y="3048000"/>
          <a:ext cx="1142971" cy="2732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 smtClean="0">
              <a:solidFill>
                <a:srgbClr val="4DEAF1"/>
              </a:solidFill>
            </a:rPr>
            <a:t>N at risk = 13</a:t>
          </a:r>
          <a:endParaRPr lang="en-US" sz="1200" b="1" dirty="0">
            <a:solidFill>
              <a:srgbClr val="4DEAF1"/>
            </a:solidFill>
          </a:endParaRPr>
        </a:p>
      </cdr:txBody>
    </cdr:sp>
  </cdr:relSizeAnchor>
  <cdr:relSizeAnchor xmlns:cdr="http://schemas.openxmlformats.org/drawingml/2006/chartDrawing">
    <cdr:from>
      <cdr:x>0.79646</cdr:x>
      <cdr:y>0.78125</cdr:y>
    </cdr:from>
    <cdr:to>
      <cdr:x>0.9292</cdr:x>
      <cdr:y>0.83727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6858000" y="3810000"/>
          <a:ext cx="1142971" cy="2731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 smtClean="0">
              <a:solidFill>
                <a:srgbClr val="20F703"/>
              </a:solidFill>
            </a:rPr>
            <a:t>N at risk = 11</a:t>
          </a:r>
          <a:endParaRPr lang="en-US" sz="1200" b="1" dirty="0">
            <a:solidFill>
              <a:srgbClr val="20F703"/>
            </a:solidFill>
          </a:endParaRPr>
        </a:p>
      </cdr:txBody>
    </cdr:sp>
  </cdr:relSizeAnchor>
  <cdr:relSizeAnchor xmlns:cdr="http://schemas.openxmlformats.org/drawingml/2006/chartDrawing">
    <cdr:from>
      <cdr:x>0.46018</cdr:x>
      <cdr:y>0.41146</cdr:y>
    </cdr:from>
    <cdr:to>
      <cdr:x>0.66421</cdr:x>
      <cdr:y>0.48958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962400" y="2006620"/>
          <a:ext cx="1756821" cy="3809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500" b="1" dirty="0">
              <a:solidFill>
                <a:srgbClr val="FFFF00"/>
              </a:solidFill>
            </a:rPr>
            <a:t>p</a:t>
          </a:r>
          <a:r>
            <a:rPr lang="en-US" sz="1500" b="1" dirty="0" smtClean="0">
              <a:solidFill>
                <a:srgbClr val="FFFF00"/>
              </a:solidFill>
            </a:rPr>
            <a:t>-value = 0.4983</a:t>
          </a:r>
          <a:endParaRPr lang="en-US" sz="1500" b="1" dirty="0">
            <a:solidFill>
              <a:srgbClr val="FFFF0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DB252C-2B20-4579-B4F5-6B70C5EC6897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3FF3A6-B03F-4710-AAA0-E3CB014C4A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914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0947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0862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00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Survival was calculated using the Kaplan-Meier method, which incorporates information from all transplants for whom any follow-up has been provided.  Since many patients are still alive and some patients have been lost to follow-up, the survival rates are estimates rather than exact rates because the time of death is not known for all patients.  Therefore, 95% confidence limits are provided about the survival rate estimate; the survival rate shown is the best estimate but the true rate will most likely fall within these limits.</a:t>
            </a: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median survival is the estimated time point at which 50% of all of the recipients have died.  The conditional median survival is the estimated time point at which 50% of the recipients who survive to at least 1 year have died.  Because the decline in survival is greatest during the first year following transplantation, the conditional survival provides a more realistic expectation of survival time for recipients who survive the early post-transplant period.</a:t>
            </a:r>
          </a:p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Survival rates were compared using the log-rank test statistic.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116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rgbClr val="330033"/>
            </a:gs>
            <a:gs pos="100000">
              <a:schemeClr val="tx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ebdings" charset="2"/>
        <a:buChar char="&lt;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130425"/>
            <a:ext cx="8839200" cy="1470025"/>
          </a:xfrm>
        </p:spPr>
        <p:txBody>
          <a:bodyPr/>
          <a:lstStyle/>
          <a:p>
            <a:r>
              <a:rPr lang="en-US" sz="4000" dirty="0" smtClean="0"/>
              <a:t>HEART-LUNG TRANSPLANTATION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Overall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</a:t>
            </a:r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2015 </a:t>
            </a:r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Oct; </a:t>
            </a:r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34(10</a:t>
            </a:r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): </a:t>
            </a:r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1264-1277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82000" cy="1143000"/>
          </a:xfrm>
        </p:spPr>
        <p:txBody>
          <a:bodyPr/>
          <a:lstStyle/>
          <a:p>
            <a:r>
              <a:rPr lang="en-US" sz="2600" dirty="0" smtClean="0"/>
              <a:t>Adult and Pediatric Heart-Lung Transplants</a:t>
            </a:r>
            <a:br>
              <a:rPr lang="en-US" sz="2600" dirty="0" smtClean="0"/>
            </a:br>
            <a:r>
              <a:rPr lang="en-US" sz="2400" dirty="0" smtClean="0"/>
              <a:t>Number of Transplants Reported by Location and Year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3091477"/>
              </p:ext>
            </p:extLst>
          </p:nvPr>
        </p:nvGraphicFramePr>
        <p:xfrm>
          <a:off x="228600" y="1143000"/>
          <a:ext cx="8610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953000" y="5715000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NOTE: This figure includes only the heart-lung transplants that are reported to the ISHLT Transplant Registry.  As such, this should not be construed as evidence that the number of heart-lung transplants worldwide has declined in recent years.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57008" y="6605565"/>
            <a:ext cx="1946921" cy="230832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 2014 Oct; 33(10): 1009-1024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</a:t>
            </a:r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2015 </a:t>
            </a:r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Oct; </a:t>
            </a:r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34(10</a:t>
            </a:r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): </a:t>
            </a:r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1264-1277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1219200"/>
          </a:xfrm>
        </p:spPr>
        <p:txBody>
          <a:bodyPr lIns="9144" rIns="9144"/>
          <a:lstStyle/>
          <a:p>
            <a:r>
              <a:rPr lang="en-US" sz="2600" dirty="0" smtClean="0"/>
              <a:t>Adult and Pediatric Heart-Lung Transplants</a:t>
            </a:r>
            <a:br>
              <a:rPr lang="en-US" sz="2600" dirty="0" smtClean="0"/>
            </a:br>
            <a:r>
              <a:rPr lang="en-US" sz="2400" dirty="0" smtClean="0"/>
              <a:t>Average Center Volume </a:t>
            </a:r>
            <a:r>
              <a:rPr lang="en-US" sz="2000" dirty="0" smtClean="0"/>
              <a:t>(Transplants: January 2004 – June 2014)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1167515"/>
              </p:ext>
            </p:extLst>
          </p:nvPr>
        </p:nvGraphicFramePr>
        <p:xfrm>
          <a:off x="228600" y="1219200"/>
          <a:ext cx="8701813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757008" y="6605565"/>
            <a:ext cx="1946921" cy="230832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 2014 Oct; 33(10): 1009-1024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</a:t>
            </a:r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2015 </a:t>
            </a:r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Oct; </a:t>
            </a:r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34(10</a:t>
            </a:r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): </a:t>
            </a:r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1264-1277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r>
              <a:rPr lang="en-US" sz="2600" dirty="0" smtClean="0"/>
              <a:t>Adult and Pediatric Heart-Lung Transplants </a:t>
            </a:r>
            <a:br>
              <a:rPr lang="en-US" sz="2600" dirty="0" smtClean="0"/>
            </a:br>
            <a:r>
              <a:rPr lang="en-US" sz="2400" dirty="0" smtClean="0"/>
              <a:t>Distribution of Transplants by </a:t>
            </a:r>
            <a:r>
              <a:rPr lang="en-US" sz="2400" u="sng" dirty="0" smtClean="0"/>
              <a:t>Lung</a:t>
            </a:r>
            <a:r>
              <a:rPr lang="en-US" sz="2400" dirty="0" smtClean="0"/>
              <a:t> Center Volume</a:t>
            </a:r>
            <a:br>
              <a:rPr lang="en-US" sz="2400" dirty="0" smtClean="0"/>
            </a:br>
            <a:r>
              <a:rPr lang="en-US" sz="2000" dirty="0" smtClean="0"/>
              <a:t>(Transplants: January 2004 – June 2014)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8844270"/>
              </p:ext>
            </p:extLst>
          </p:nvPr>
        </p:nvGraphicFramePr>
        <p:xfrm>
          <a:off x="228600" y="1524000"/>
          <a:ext cx="8839200" cy="4622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757008" y="6605565"/>
            <a:ext cx="1946921" cy="230832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 2014 Oct; 33(10): 1009-1024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</a:t>
            </a:r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2015 </a:t>
            </a:r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Oct; </a:t>
            </a:r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34(10</a:t>
            </a:r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): </a:t>
            </a:r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1264-1277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/>
          <a:lstStyle/>
          <a:p>
            <a:r>
              <a:rPr lang="en-US" sz="2600" dirty="0" smtClean="0"/>
              <a:t>Adult and Pediatric Heart-Lung Transplants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Kaplan-Meier Survival by Age Group</a:t>
            </a:r>
            <a:br>
              <a:rPr lang="en-US" sz="2400" dirty="0" smtClean="0"/>
            </a:br>
            <a:r>
              <a:rPr lang="en-US" sz="2000" dirty="0" smtClean="0"/>
              <a:t>(Transplants: January 1982 – June 2013)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8502688"/>
              </p:ext>
            </p:extLst>
          </p:nvPr>
        </p:nvGraphicFramePr>
        <p:xfrm>
          <a:off x="228600" y="1295400"/>
          <a:ext cx="8610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757008" y="6605565"/>
            <a:ext cx="1946921" cy="230832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 2014 Oct; 33(10): 1009-1024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2015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757009" y="6605562"/>
            <a:ext cx="1958926" cy="230832"/>
          </a:xfrm>
          <a:prstGeom prst="rect">
            <a:avLst/>
          </a:prstGeom>
          <a:noFill/>
        </p:spPr>
        <p:txBody>
          <a:bodyPr wrap="square" lIns="27432" t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 </a:t>
            </a:r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2015 </a:t>
            </a:r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Oct; </a:t>
            </a:r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34(10</a:t>
            </a:r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): </a:t>
            </a:r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1264-1277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NOSTemplate">
  <a:themeElements>
    <a:clrScheme name="Blank Presentation 13">
      <a:dk1>
        <a:srgbClr val="000000"/>
      </a:dk1>
      <a:lt1>
        <a:srgbClr val="FFFFFF"/>
      </a:lt1>
      <a:dk2>
        <a:srgbClr val="00004C"/>
      </a:dk2>
      <a:lt2>
        <a:srgbClr val="FFCC00"/>
      </a:lt2>
      <a:accent1>
        <a:srgbClr val="99CC66"/>
      </a:accent1>
      <a:accent2>
        <a:srgbClr val="B97E33"/>
      </a:accent2>
      <a:accent3>
        <a:srgbClr val="AAAAB2"/>
      </a:accent3>
      <a:accent4>
        <a:srgbClr val="DADADA"/>
      </a:accent4>
      <a:accent5>
        <a:srgbClr val="CAE2B8"/>
      </a:accent5>
      <a:accent6>
        <a:srgbClr val="A7722D"/>
      </a:accent6>
      <a:hlink>
        <a:srgbClr val="4C97CC"/>
      </a:hlink>
      <a:folHlink>
        <a:srgbClr val="6633CC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4C"/>
        </a:dk2>
        <a:lt2>
          <a:srgbClr val="FFCC00"/>
        </a:lt2>
        <a:accent1>
          <a:srgbClr val="99CC66"/>
        </a:accent1>
        <a:accent2>
          <a:srgbClr val="B97E33"/>
        </a:accent2>
        <a:accent3>
          <a:srgbClr val="AAAAB2"/>
        </a:accent3>
        <a:accent4>
          <a:srgbClr val="DADADA"/>
        </a:accent4>
        <a:accent5>
          <a:srgbClr val="CAE2B8"/>
        </a:accent5>
        <a:accent6>
          <a:srgbClr val="A7722D"/>
        </a:accent6>
        <a:hlink>
          <a:srgbClr val="4C97CC"/>
        </a:hlink>
        <a:folHlink>
          <a:srgbClr val="6633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customXsn xmlns="http://schemas.microsoft.com/office/2006/metadata/customXsn">
  <xsnLocation>http://departments/research/PMO/Private/Document Management and Control/Templates/Document Request and Tracking Form.doc</xsnLocation>
  <cached>True</cached>
  <openByDefault>False</openByDefault>
  <xsnScope>http://departments/research/Staff/ISHLT</xsnScope>
</customXsn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Description0 xmlns="1df23a4e-d417-4e0a-a778-b7db59ac479a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F5245B14F216408B1953D66C9FE43C" ma:contentTypeVersion="2" ma:contentTypeDescription="Create a new document." ma:contentTypeScope="" ma:versionID="212fae072ff62d657a319b9d824494e7">
  <xsd:schema xmlns:xsd="http://www.w3.org/2001/XMLSchema" xmlns:xs="http://www.w3.org/2001/XMLSchema" xmlns:p="http://schemas.microsoft.com/office/2006/metadata/properties" xmlns:ns2="1df23a4e-d417-4e0a-a778-b7db59ac479a" targetNamespace="http://schemas.microsoft.com/office/2006/metadata/properties" ma:root="true" ma:fieldsID="781f64c5e4f3ea1ee91cc0eec9e377a6" ns2:_="">
    <xsd:import namespace="1df23a4e-d417-4e0a-a778-b7db59ac479a"/>
    <xsd:element name="properties">
      <xsd:complexType>
        <xsd:sequence>
          <xsd:element name="documentManagement">
            <xsd:complexType>
              <xsd:all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f23a4e-d417-4e0a-a778-b7db59ac479a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internalName="Description0" ma:readOnly="fals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B87FC0-3E2B-4C30-984F-49362E219003}">
  <ds:schemaRefs>
    <ds:schemaRef ds:uri="http://schemas.microsoft.com/office/2006/metadata/customXsn"/>
  </ds:schemaRefs>
</ds:datastoreItem>
</file>

<file path=customXml/itemProps2.xml><?xml version="1.0" encoding="utf-8"?>
<ds:datastoreItem xmlns:ds="http://schemas.openxmlformats.org/officeDocument/2006/customXml" ds:itemID="{867B47CE-0255-4774-B4EC-289B3F01EA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1805D6-AC72-435D-A51A-1C2C01D7BD28}">
  <ds:schemaRefs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purl.org/dc/dcmitype/"/>
    <ds:schemaRef ds:uri="1df23a4e-d417-4e0a-a778-b7db59ac479a"/>
    <ds:schemaRef ds:uri="http://purl.org/dc/elements/1.1/"/>
  </ds:schemaRefs>
</ds:datastoreItem>
</file>

<file path=customXml/itemProps4.xml><?xml version="1.0" encoding="utf-8"?>
<ds:datastoreItem xmlns:ds="http://schemas.openxmlformats.org/officeDocument/2006/customXml" ds:itemID="{CAA0A396-829F-40E1-8355-874DE8254F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f23a4e-d417-4e0a-a778-b7db59ac47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UNOSTemplate</Template>
  <TotalTime>2025</TotalTime>
  <Words>373</Words>
  <Application>Microsoft Office PowerPoint</Application>
  <PresentationFormat>On-screen Show (4:3)</PresentationFormat>
  <Paragraphs>46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</vt:lpstr>
      <vt:lpstr>Webdings</vt:lpstr>
      <vt:lpstr>UNOSTemplate</vt:lpstr>
      <vt:lpstr>HEART-LUNG TRANSPLANTATION</vt:lpstr>
      <vt:lpstr>Adult and Pediatric Heart-Lung Transplants Number of Transplants Reported by Location and Year</vt:lpstr>
      <vt:lpstr>Adult and Pediatric Heart-Lung Transplants Average Center Volume (Transplants: January 2004 – June 2014)</vt:lpstr>
      <vt:lpstr>Adult and Pediatric Heart-Lung Transplants  Distribution of Transplants by Lung Center Volume (Transplants: January 2004 – June 2014)</vt:lpstr>
      <vt:lpstr>Adult and Pediatric Heart-Lung Transplants Kaplan-Meier Survival by Age Group (Transplants: January 1982 – June 2013)</vt:lpstr>
    </vt:vector>
  </TitlesOfParts>
  <Company>UNOS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ISHLT Registry Slides</dc:title>
  <dc:creator>Manny Carwile</dc:creator>
  <cp:lastModifiedBy>Anna Y. Kucheryavaya</cp:lastModifiedBy>
  <cp:revision>634</cp:revision>
  <dcterms:created xsi:type="dcterms:W3CDTF">2009-06-30T12:53:17Z</dcterms:created>
  <dcterms:modified xsi:type="dcterms:W3CDTF">2015-10-08T13:44:14Z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0x0101008AF5245B14F216408B1953D66C9FE43C</vt:lpwstr>
  </property>
</Properties>
</file>