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52"/>
  </p:notesMasterIdLst>
  <p:sldIdLst>
    <p:sldId id="256" r:id="rId6"/>
    <p:sldId id="258" r:id="rId7"/>
    <p:sldId id="259" r:id="rId8"/>
    <p:sldId id="260" r:id="rId9"/>
    <p:sldId id="261" r:id="rId10"/>
    <p:sldId id="262" r:id="rId11"/>
    <p:sldId id="296" r:id="rId12"/>
    <p:sldId id="263" r:id="rId13"/>
    <p:sldId id="301" r:id="rId14"/>
    <p:sldId id="264" r:id="rId15"/>
    <p:sldId id="266" r:id="rId16"/>
    <p:sldId id="268" r:id="rId17"/>
    <p:sldId id="302" r:id="rId18"/>
    <p:sldId id="303" r:id="rId19"/>
    <p:sldId id="304" r:id="rId20"/>
    <p:sldId id="269" r:id="rId21"/>
    <p:sldId id="305" r:id="rId22"/>
    <p:sldId id="306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300" r:id="rId36"/>
    <p:sldId id="295" r:id="rId37"/>
    <p:sldId id="282" r:id="rId38"/>
    <p:sldId id="283" r:id="rId39"/>
    <p:sldId id="297" r:id="rId40"/>
    <p:sldId id="284" r:id="rId41"/>
    <p:sldId id="285" r:id="rId42"/>
    <p:sldId id="286" r:id="rId43"/>
    <p:sldId id="287" r:id="rId44"/>
    <p:sldId id="288" r:id="rId45"/>
    <p:sldId id="289" r:id="rId46"/>
    <p:sldId id="290" r:id="rId47"/>
    <p:sldId id="291" r:id="rId48"/>
    <p:sldId id="292" r:id="rId49"/>
    <p:sldId id="293" r:id="rId50"/>
    <p:sldId id="294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FF"/>
    <a:srgbClr val="330033"/>
    <a:srgbClr val="CCCC00"/>
    <a:srgbClr val="CC6600"/>
    <a:srgbClr val="9900FF"/>
    <a:srgbClr val="9966FF"/>
    <a:srgbClr val="FF00FF"/>
    <a:srgbClr val="FF66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78434" autoAdjust="0"/>
  </p:normalViewPr>
  <p:slideViewPr>
    <p:cSldViewPr>
      <p:cViewPr varScale="1">
        <p:scale>
          <a:sx n="81" d="100"/>
          <a:sy n="81" d="100"/>
        </p:scale>
        <p:origin x="166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5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tableStyles" Target="tableStyle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image" Target="../media/image2.png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63512414930435"/>
          <c:y val="3.5396825396825399E-2"/>
          <c:w val="0.87614068706013515"/>
          <c:h val="0.804867724867724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
heart</c:v>
                </c:pt>
                <c:pt idx="1">
                  <c:v>Pediatric
heart</c:v>
                </c:pt>
                <c:pt idx="2">
                  <c:v>Adultlung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  <c:pt idx="7">
                  <c:v>Adult heart</c:v>
                </c:pt>
                <c:pt idx="8">
                  <c:v>Pediatric heart</c:v>
                </c:pt>
                <c:pt idx="9">
                  <c:v>Adult lung</c:v>
                </c:pt>
                <c:pt idx="10">
                  <c:v>Pediatric lung</c:v>
                </c:pt>
                <c:pt idx="11">
                  <c:v>Adult heart-lung</c:v>
                </c:pt>
                <c:pt idx="12">
                  <c:v>Pediatric heart-lung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1411.1</c:v>
                </c:pt>
                <c:pt idx="1">
                  <c:v>95.4</c:v>
                </c:pt>
                <c:pt idx="2">
                  <c:v>343.3</c:v>
                </c:pt>
                <c:pt idx="3">
                  <c:v>17.399999999999999</c:v>
                </c:pt>
                <c:pt idx="4">
                  <c:v>85.2</c:v>
                </c:pt>
                <c:pt idx="5">
                  <c:v>20.3</c:v>
                </c:pt>
                <c:pt idx="7">
                  <c:v>1317.1</c:v>
                </c:pt>
                <c:pt idx="8">
                  <c:v>120.8</c:v>
                </c:pt>
                <c:pt idx="9">
                  <c:v>1159.5</c:v>
                </c:pt>
                <c:pt idx="10">
                  <c:v>44.8</c:v>
                </c:pt>
                <c:pt idx="11">
                  <c:v>42.9</c:v>
                </c:pt>
                <c:pt idx="12">
                  <c:v>4.9000000000000004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
heart</c:v>
                </c:pt>
                <c:pt idx="1">
                  <c:v>Pediatric
heart</c:v>
                </c:pt>
                <c:pt idx="2">
                  <c:v>Adultlung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  <c:pt idx="7">
                  <c:v>Adult heart</c:v>
                </c:pt>
                <c:pt idx="8">
                  <c:v>Pediatric heart</c:v>
                </c:pt>
                <c:pt idx="9">
                  <c:v>Adult lung</c:v>
                </c:pt>
                <c:pt idx="10">
                  <c:v>Pediatric lung</c:v>
                </c:pt>
                <c:pt idx="11">
                  <c:v>Adult heart-lung</c:v>
                </c:pt>
                <c:pt idx="12">
                  <c:v>Pediatric heart-lung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1660.2</c:v>
                </c:pt>
                <c:pt idx="1">
                  <c:v>203.1</c:v>
                </c:pt>
                <c:pt idx="2">
                  <c:v>557.5</c:v>
                </c:pt>
                <c:pt idx="3">
                  <c:v>37.9</c:v>
                </c:pt>
                <c:pt idx="4">
                  <c:v>43.5</c:v>
                </c:pt>
                <c:pt idx="5">
                  <c:v>8.8000000000000007</c:v>
                </c:pt>
                <c:pt idx="7">
                  <c:v>1979.3</c:v>
                </c:pt>
                <c:pt idx="8">
                  <c:v>372.1</c:v>
                </c:pt>
                <c:pt idx="9">
                  <c:v>1713.3</c:v>
                </c:pt>
                <c:pt idx="10">
                  <c:v>55.4</c:v>
                </c:pt>
                <c:pt idx="11">
                  <c:v>30</c:v>
                </c:pt>
                <c:pt idx="12">
                  <c:v>4.5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dPt>
            <c:idx val="12"/>
            <c:invertIfNegative val="0"/>
            <c:bubble3D val="0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  <a:ln>
                <a:solidFill>
                  <a:srgbClr val="000000"/>
                </a:solidFill>
              </a:ln>
            </c:spPr>
          </c:dPt>
          <c:cat>
            <c:strRef>
              <c:f>Sheet1!$A$2:$A$14</c:f>
              <c:strCache>
                <c:ptCount val="13"/>
                <c:pt idx="0">
                  <c:v>Adult
heart</c:v>
                </c:pt>
                <c:pt idx="1">
                  <c:v>Pediatric
heart</c:v>
                </c:pt>
                <c:pt idx="2">
                  <c:v>Adultlung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  <c:pt idx="7">
                  <c:v>Adult heart</c:v>
                </c:pt>
                <c:pt idx="8">
                  <c:v>Pediatric heart</c:v>
                </c:pt>
                <c:pt idx="9">
                  <c:v>Adult lung</c:v>
                </c:pt>
                <c:pt idx="10">
                  <c:v>Pediatric lung</c:v>
                </c:pt>
                <c:pt idx="11">
                  <c:v>Adult heart-lung</c:v>
                </c:pt>
                <c:pt idx="12">
                  <c:v>Pediatric heart-lung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132</c:v>
                </c:pt>
                <c:pt idx="1">
                  <c:v>9.6</c:v>
                </c:pt>
                <c:pt idx="2">
                  <c:v>73.7</c:v>
                </c:pt>
                <c:pt idx="3">
                  <c:v>3.1</c:v>
                </c:pt>
                <c:pt idx="4">
                  <c:v>8.6</c:v>
                </c:pt>
                <c:pt idx="5">
                  <c:v>1.8</c:v>
                </c:pt>
                <c:pt idx="7">
                  <c:v>240.3</c:v>
                </c:pt>
                <c:pt idx="8">
                  <c:v>24.4</c:v>
                </c:pt>
                <c:pt idx="9">
                  <c:v>224.1</c:v>
                </c:pt>
                <c:pt idx="10">
                  <c:v>7.1</c:v>
                </c:pt>
                <c:pt idx="11">
                  <c:v>5.3</c:v>
                </c:pt>
                <c:pt idx="12">
                  <c:v>1.7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31408104"/>
        <c:axId val="431407712"/>
      </c:barChart>
      <c:catAx>
        <c:axId val="4314081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31407712"/>
        <c:crosses val="autoZero"/>
        <c:auto val="1"/>
        <c:lblAlgn val="ctr"/>
        <c:lblOffset val="100"/>
        <c:tickLblSkip val="1"/>
        <c:noMultiLvlLbl val="0"/>
      </c:catAx>
      <c:valAx>
        <c:axId val="431407712"/>
        <c:scaling>
          <c:orientation val="minMax"/>
          <c:max val="35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Transplants</a:t>
                </a:r>
                <a:endParaRPr lang="en-US" sz="170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431408104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22861356932153393"/>
          <c:y val="6.4066991626046746E-2"/>
          <c:w val="0.18271235453975451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4</c:v>
                </c:pt>
                <c:pt idx="1">
                  <c:v>8</c:v>
                </c:pt>
                <c:pt idx="2">
                  <c:v>9</c:v>
                </c:pt>
                <c:pt idx="3">
                  <c:v>14</c:v>
                </c:pt>
                <c:pt idx="4">
                  <c:v>23</c:v>
                </c:pt>
                <c:pt idx="5">
                  <c:v>37</c:v>
                </c:pt>
                <c:pt idx="6">
                  <c:v>56</c:v>
                </c:pt>
                <c:pt idx="7">
                  <c:v>66</c:v>
                </c:pt>
                <c:pt idx="8">
                  <c:v>78</c:v>
                </c:pt>
                <c:pt idx="9">
                  <c:v>84</c:v>
                </c:pt>
                <c:pt idx="10">
                  <c:v>89</c:v>
                </c:pt>
                <c:pt idx="11">
                  <c:v>97</c:v>
                </c:pt>
                <c:pt idx="12">
                  <c:v>98</c:v>
                </c:pt>
                <c:pt idx="13">
                  <c:v>97</c:v>
                </c:pt>
                <c:pt idx="14">
                  <c:v>107</c:v>
                </c:pt>
                <c:pt idx="15">
                  <c:v>111</c:v>
                </c:pt>
                <c:pt idx="16">
                  <c:v>111</c:v>
                </c:pt>
                <c:pt idx="17">
                  <c:v>107</c:v>
                </c:pt>
                <c:pt idx="18">
                  <c:v>107</c:v>
                </c:pt>
                <c:pt idx="19">
                  <c:v>105</c:v>
                </c:pt>
                <c:pt idx="20">
                  <c:v>106</c:v>
                </c:pt>
                <c:pt idx="21">
                  <c:v>105</c:v>
                </c:pt>
                <c:pt idx="22">
                  <c:v>103</c:v>
                </c:pt>
                <c:pt idx="23">
                  <c:v>100</c:v>
                </c:pt>
                <c:pt idx="24">
                  <c:v>99</c:v>
                </c:pt>
                <c:pt idx="25">
                  <c:v>99</c:v>
                </c:pt>
                <c:pt idx="26">
                  <c:v>97</c:v>
                </c:pt>
                <c:pt idx="27">
                  <c:v>100</c:v>
                </c:pt>
                <c:pt idx="28">
                  <c:v>101</c:v>
                </c:pt>
                <c:pt idx="29">
                  <c:v>101</c:v>
                </c:pt>
                <c:pt idx="30">
                  <c:v>100</c:v>
                </c:pt>
                <c:pt idx="31">
                  <c:v>96</c:v>
                </c:pt>
                <c:pt idx="32">
                  <c:v>92</c:v>
                </c:pt>
                <c:pt idx="33">
                  <c:v>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Sheet1!$C$2:$C$35</c:f>
              <c:numCache>
                <c:formatCode>General</c:formatCode>
                <c:ptCount val="34"/>
                <c:pt idx="0">
                  <c:v>10</c:v>
                </c:pt>
                <c:pt idx="1">
                  <c:v>10</c:v>
                </c:pt>
                <c:pt idx="2">
                  <c:v>16</c:v>
                </c:pt>
                <c:pt idx="3">
                  <c:v>16</c:v>
                </c:pt>
                <c:pt idx="4">
                  <c:v>42</c:v>
                </c:pt>
                <c:pt idx="5">
                  <c:v>73</c:v>
                </c:pt>
                <c:pt idx="6">
                  <c:v>101</c:v>
                </c:pt>
                <c:pt idx="7">
                  <c:v>113</c:v>
                </c:pt>
                <c:pt idx="8">
                  <c:v>134</c:v>
                </c:pt>
                <c:pt idx="9">
                  <c:v>136</c:v>
                </c:pt>
                <c:pt idx="10">
                  <c:v>145</c:v>
                </c:pt>
                <c:pt idx="11">
                  <c:v>147</c:v>
                </c:pt>
                <c:pt idx="12">
                  <c:v>148</c:v>
                </c:pt>
                <c:pt idx="13">
                  <c:v>155</c:v>
                </c:pt>
                <c:pt idx="14">
                  <c:v>155</c:v>
                </c:pt>
                <c:pt idx="15">
                  <c:v>152</c:v>
                </c:pt>
                <c:pt idx="16">
                  <c:v>152</c:v>
                </c:pt>
                <c:pt idx="17">
                  <c:v>146</c:v>
                </c:pt>
                <c:pt idx="18">
                  <c:v>145</c:v>
                </c:pt>
                <c:pt idx="19">
                  <c:v>146</c:v>
                </c:pt>
                <c:pt idx="20">
                  <c:v>140</c:v>
                </c:pt>
                <c:pt idx="21">
                  <c:v>139</c:v>
                </c:pt>
                <c:pt idx="22">
                  <c:v>136</c:v>
                </c:pt>
                <c:pt idx="23">
                  <c:v>137</c:v>
                </c:pt>
                <c:pt idx="24">
                  <c:v>133</c:v>
                </c:pt>
                <c:pt idx="25">
                  <c:v>135</c:v>
                </c:pt>
                <c:pt idx="26">
                  <c:v>137</c:v>
                </c:pt>
                <c:pt idx="27">
                  <c:v>134</c:v>
                </c:pt>
                <c:pt idx="28">
                  <c:v>131</c:v>
                </c:pt>
                <c:pt idx="29">
                  <c:v>128</c:v>
                </c:pt>
                <c:pt idx="30">
                  <c:v>133</c:v>
                </c:pt>
                <c:pt idx="31">
                  <c:v>132</c:v>
                </c:pt>
                <c:pt idx="32">
                  <c:v>129</c:v>
                </c:pt>
                <c:pt idx="33">
                  <c:v>131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Sheet1!$D$2:$D$35</c:f>
              <c:numCache>
                <c:formatCode>General</c:formatCode>
                <c:ptCount val="3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5</c:v>
                </c:pt>
                <c:pt idx="6">
                  <c:v>6</c:v>
                </c:pt>
                <c:pt idx="7">
                  <c:v>10</c:v>
                </c:pt>
                <c:pt idx="8">
                  <c:v>13</c:v>
                </c:pt>
                <c:pt idx="9">
                  <c:v>13</c:v>
                </c:pt>
                <c:pt idx="10">
                  <c:v>20</c:v>
                </c:pt>
                <c:pt idx="11">
                  <c:v>20</c:v>
                </c:pt>
                <c:pt idx="12">
                  <c:v>22</c:v>
                </c:pt>
                <c:pt idx="13">
                  <c:v>22</c:v>
                </c:pt>
                <c:pt idx="14">
                  <c:v>19</c:v>
                </c:pt>
                <c:pt idx="15">
                  <c:v>20</c:v>
                </c:pt>
                <c:pt idx="16">
                  <c:v>15</c:v>
                </c:pt>
                <c:pt idx="17">
                  <c:v>15</c:v>
                </c:pt>
                <c:pt idx="18">
                  <c:v>19</c:v>
                </c:pt>
                <c:pt idx="19">
                  <c:v>21</c:v>
                </c:pt>
                <c:pt idx="20">
                  <c:v>19</c:v>
                </c:pt>
                <c:pt idx="21">
                  <c:v>18</c:v>
                </c:pt>
                <c:pt idx="22">
                  <c:v>21</c:v>
                </c:pt>
                <c:pt idx="23">
                  <c:v>17</c:v>
                </c:pt>
                <c:pt idx="24">
                  <c:v>21</c:v>
                </c:pt>
                <c:pt idx="25">
                  <c:v>24</c:v>
                </c:pt>
                <c:pt idx="26">
                  <c:v>22</c:v>
                </c:pt>
                <c:pt idx="27">
                  <c:v>23</c:v>
                </c:pt>
                <c:pt idx="28">
                  <c:v>24</c:v>
                </c:pt>
                <c:pt idx="29">
                  <c:v>27</c:v>
                </c:pt>
                <c:pt idx="30">
                  <c:v>25</c:v>
                </c:pt>
                <c:pt idx="31">
                  <c:v>29</c:v>
                </c:pt>
                <c:pt idx="32">
                  <c:v>29</c:v>
                </c:pt>
                <c:pt idx="33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30911664"/>
        <c:axId val="430912056"/>
      </c:barChart>
      <c:catAx>
        <c:axId val="4309116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430912056"/>
        <c:crosses val="autoZero"/>
        <c:auto val="1"/>
        <c:lblAlgn val="ctr"/>
        <c:lblOffset val="100"/>
        <c:tickLblSkip val="1"/>
        <c:noMultiLvlLbl val="0"/>
      </c:catAx>
      <c:valAx>
        <c:axId val="430912056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430911664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1946902654867257"/>
          <c:y val="6.4066991626046746E-2"/>
          <c:w val="0.18271235453975451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5</c:v>
                </c:pt>
                <c:pt idx="8">
                  <c:v>13</c:v>
                </c:pt>
                <c:pt idx="9">
                  <c:v>14</c:v>
                </c:pt>
                <c:pt idx="10">
                  <c:v>33</c:v>
                </c:pt>
                <c:pt idx="11">
                  <c:v>39</c:v>
                </c:pt>
                <c:pt idx="12">
                  <c:v>38</c:v>
                </c:pt>
                <c:pt idx="13">
                  <c:v>45</c:v>
                </c:pt>
                <c:pt idx="14">
                  <c:v>43</c:v>
                </c:pt>
                <c:pt idx="15">
                  <c:v>49</c:v>
                </c:pt>
                <c:pt idx="16">
                  <c:v>49</c:v>
                </c:pt>
                <c:pt idx="17">
                  <c:v>50</c:v>
                </c:pt>
                <c:pt idx="18">
                  <c:v>50</c:v>
                </c:pt>
                <c:pt idx="19">
                  <c:v>49</c:v>
                </c:pt>
                <c:pt idx="20">
                  <c:v>45</c:v>
                </c:pt>
                <c:pt idx="21">
                  <c:v>44</c:v>
                </c:pt>
                <c:pt idx="22">
                  <c:v>45</c:v>
                </c:pt>
                <c:pt idx="23">
                  <c:v>47</c:v>
                </c:pt>
                <c:pt idx="24">
                  <c:v>48</c:v>
                </c:pt>
                <c:pt idx="25">
                  <c:v>49</c:v>
                </c:pt>
                <c:pt idx="26">
                  <c:v>55</c:v>
                </c:pt>
                <c:pt idx="27">
                  <c:v>55</c:v>
                </c:pt>
                <c:pt idx="28">
                  <c:v>55</c:v>
                </c:pt>
                <c:pt idx="29">
                  <c:v>56</c:v>
                </c:pt>
                <c:pt idx="30">
                  <c:v>55</c:v>
                </c:pt>
                <c:pt idx="31">
                  <c:v>59</c:v>
                </c:pt>
                <c:pt idx="32">
                  <c:v>58</c:v>
                </c:pt>
                <c:pt idx="33">
                  <c:v>56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Sheet1!$C$2:$C$35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6</c:v>
                </c:pt>
                <c:pt idx="8">
                  <c:v>19</c:v>
                </c:pt>
                <c:pt idx="9">
                  <c:v>26</c:v>
                </c:pt>
                <c:pt idx="10">
                  <c:v>42</c:v>
                </c:pt>
                <c:pt idx="11">
                  <c:v>53</c:v>
                </c:pt>
                <c:pt idx="12">
                  <c:v>66</c:v>
                </c:pt>
                <c:pt idx="13">
                  <c:v>68</c:v>
                </c:pt>
                <c:pt idx="14">
                  <c:v>76</c:v>
                </c:pt>
                <c:pt idx="15">
                  <c:v>76</c:v>
                </c:pt>
                <c:pt idx="16">
                  <c:v>82</c:v>
                </c:pt>
                <c:pt idx="17">
                  <c:v>75</c:v>
                </c:pt>
                <c:pt idx="18">
                  <c:v>76</c:v>
                </c:pt>
                <c:pt idx="19">
                  <c:v>71</c:v>
                </c:pt>
                <c:pt idx="20">
                  <c:v>71</c:v>
                </c:pt>
                <c:pt idx="21">
                  <c:v>72</c:v>
                </c:pt>
                <c:pt idx="22">
                  <c:v>71</c:v>
                </c:pt>
                <c:pt idx="23">
                  <c:v>70</c:v>
                </c:pt>
                <c:pt idx="24">
                  <c:v>67</c:v>
                </c:pt>
                <c:pt idx="25">
                  <c:v>67</c:v>
                </c:pt>
                <c:pt idx="26">
                  <c:v>66</c:v>
                </c:pt>
                <c:pt idx="27">
                  <c:v>69</c:v>
                </c:pt>
                <c:pt idx="28">
                  <c:v>70</c:v>
                </c:pt>
                <c:pt idx="29">
                  <c:v>69</c:v>
                </c:pt>
                <c:pt idx="30">
                  <c:v>70</c:v>
                </c:pt>
                <c:pt idx="31">
                  <c:v>67</c:v>
                </c:pt>
                <c:pt idx="32">
                  <c:v>70</c:v>
                </c:pt>
                <c:pt idx="33">
                  <c:v>70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Sheet1!$D$2:$D$35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3</c:v>
                </c:pt>
                <c:pt idx="12">
                  <c:v>4</c:v>
                </c:pt>
                <c:pt idx="13">
                  <c:v>5</c:v>
                </c:pt>
                <c:pt idx="14">
                  <c:v>6</c:v>
                </c:pt>
                <c:pt idx="15">
                  <c:v>5</c:v>
                </c:pt>
                <c:pt idx="16">
                  <c:v>7</c:v>
                </c:pt>
                <c:pt idx="17">
                  <c:v>5</c:v>
                </c:pt>
                <c:pt idx="18">
                  <c:v>7</c:v>
                </c:pt>
                <c:pt idx="19">
                  <c:v>9</c:v>
                </c:pt>
                <c:pt idx="20">
                  <c:v>14</c:v>
                </c:pt>
                <c:pt idx="21">
                  <c:v>10</c:v>
                </c:pt>
                <c:pt idx="22">
                  <c:v>12</c:v>
                </c:pt>
                <c:pt idx="23">
                  <c:v>11</c:v>
                </c:pt>
                <c:pt idx="24">
                  <c:v>14</c:v>
                </c:pt>
                <c:pt idx="25">
                  <c:v>13</c:v>
                </c:pt>
                <c:pt idx="26">
                  <c:v>13</c:v>
                </c:pt>
                <c:pt idx="27">
                  <c:v>14</c:v>
                </c:pt>
                <c:pt idx="28">
                  <c:v>13</c:v>
                </c:pt>
                <c:pt idx="29">
                  <c:v>14</c:v>
                </c:pt>
                <c:pt idx="30">
                  <c:v>16</c:v>
                </c:pt>
                <c:pt idx="31">
                  <c:v>18</c:v>
                </c:pt>
                <c:pt idx="32">
                  <c:v>18</c:v>
                </c:pt>
                <c:pt idx="33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31406928"/>
        <c:axId val="435777936"/>
      </c:barChart>
      <c:catAx>
        <c:axId val="4314069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435777936"/>
        <c:crosses val="autoZero"/>
        <c:auto val="1"/>
        <c:lblAlgn val="ctr"/>
        <c:lblOffset val="100"/>
        <c:tickLblSkip val="1"/>
        <c:noMultiLvlLbl val="0"/>
      </c:catAx>
      <c:valAx>
        <c:axId val="435777936"/>
        <c:scaling>
          <c:orientation val="minMax"/>
          <c:max val="15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431406928"/>
        <c:crosses val="autoZero"/>
        <c:crossBetween val="between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150442477876106"/>
          <c:y val="4.9243219597550299E-2"/>
          <c:w val="0.18271235453975457"/>
          <c:h val="0.189470066241719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775334958130233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12</c:v>
                </c:pt>
                <c:pt idx="7">
                  <c:v>15</c:v>
                </c:pt>
                <c:pt idx="8">
                  <c:v>23</c:v>
                </c:pt>
                <c:pt idx="9">
                  <c:v>20</c:v>
                </c:pt>
                <c:pt idx="10">
                  <c:v>29</c:v>
                </c:pt>
                <c:pt idx="11">
                  <c:v>29</c:v>
                </c:pt>
                <c:pt idx="12">
                  <c:v>30</c:v>
                </c:pt>
                <c:pt idx="13">
                  <c:v>31</c:v>
                </c:pt>
                <c:pt idx="14">
                  <c:v>30</c:v>
                </c:pt>
                <c:pt idx="15">
                  <c:v>24</c:v>
                </c:pt>
                <c:pt idx="16">
                  <c:v>29</c:v>
                </c:pt>
                <c:pt idx="17">
                  <c:v>28</c:v>
                </c:pt>
                <c:pt idx="18">
                  <c:v>29</c:v>
                </c:pt>
                <c:pt idx="19">
                  <c:v>28</c:v>
                </c:pt>
                <c:pt idx="20">
                  <c:v>29</c:v>
                </c:pt>
                <c:pt idx="21">
                  <c:v>27</c:v>
                </c:pt>
                <c:pt idx="22">
                  <c:v>27</c:v>
                </c:pt>
                <c:pt idx="23">
                  <c:v>23</c:v>
                </c:pt>
                <c:pt idx="24">
                  <c:v>24</c:v>
                </c:pt>
                <c:pt idx="25">
                  <c:v>17</c:v>
                </c:pt>
                <c:pt idx="26">
                  <c:v>24</c:v>
                </c:pt>
                <c:pt idx="27">
                  <c:v>24</c:v>
                </c:pt>
                <c:pt idx="28">
                  <c:v>27</c:v>
                </c:pt>
                <c:pt idx="29">
                  <c:v>17</c:v>
                </c:pt>
                <c:pt idx="30">
                  <c:v>21</c:v>
                </c:pt>
                <c:pt idx="31">
                  <c:v>15</c:v>
                </c:pt>
                <c:pt idx="32">
                  <c:v>18</c:v>
                </c:pt>
                <c:pt idx="33">
                  <c:v>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Sheet1!$C$2:$C$35</c:f>
              <c:numCache>
                <c:formatCode>General</c:formatCode>
                <c:ptCount val="34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6</c:v>
                </c:pt>
                <c:pt idx="5">
                  <c:v>12</c:v>
                </c:pt>
                <c:pt idx="6">
                  <c:v>17</c:v>
                </c:pt>
                <c:pt idx="7">
                  <c:v>23</c:v>
                </c:pt>
                <c:pt idx="8">
                  <c:v>33</c:v>
                </c:pt>
                <c:pt idx="9">
                  <c:v>30</c:v>
                </c:pt>
                <c:pt idx="10">
                  <c:v>23</c:v>
                </c:pt>
                <c:pt idx="11">
                  <c:v>24</c:v>
                </c:pt>
                <c:pt idx="12">
                  <c:v>25</c:v>
                </c:pt>
                <c:pt idx="13">
                  <c:v>33</c:v>
                </c:pt>
                <c:pt idx="14">
                  <c:v>36</c:v>
                </c:pt>
                <c:pt idx="15">
                  <c:v>31</c:v>
                </c:pt>
                <c:pt idx="16">
                  <c:v>27</c:v>
                </c:pt>
                <c:pt idx="17">
                  <c:v>30</c:v>
                </c:pt>
                <c:pt idx="18">
                  <c:v>19</c:v>
                </c:pt>
                <c:pt idx="19">
                  <c:v>28</c:v>
                </c:pt>
                <c:pt idx="20">
                  <c:v>27</c:v>
                </c:pt>
                <c:pt idx="21">
                  <c:v>19</c:v>
                </c:pt>
                <c:pt idx="22">
                  <c:v>23</c:v>
                </c:pt>
                <c:pt idx="23">
                  <c:v>19</c:v>
                </c:pt>
                <c:pt idx="24">
                  <c:v>23</c:v>
                </c:pt>
                <c:pt idx="25">
                  <c:v>25</c:v>
                </c:pt>
                <c:pt idx="26">
                  <c:v>18</c:v>
                </c:pt>
                <c:pt idx="27">
                  <c:v>18</c:v>
                </c:pt>
                <c:pt idx="28">
                  <c:v>14</c:v>
                </c:pt>
                <c:pt idx="29">
                  <c:v>21</c:v>
                </c:pt>
                <c:pt idx="30">
                  <c:v>21</c:v>
                </c:pt>
                <c:pt idx="31">
                  <c:v>14</c:v>
                </c:pt>
                <c:pt idx="32">
                  <c:v>16</c:v>
                </c:pt>
                <c:pt idx="33">
                  <c:v>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Sheet1!$D$2:$D$35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3</c:v>
                </c:pt>
                <c:pt idx="12">
                  <c:v>5</c:v>
                </c:pt>
                <c:pt idx="13">
                  <c:v>7</c:v>
                </c:pt>
                <c:pt idx="14">
                  <c:v>6</c:v>
                </c:pt>
                <c:pt idx="15">
                  <c:v>7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3</c:v>
                </c:pt>
                <c:pt idx="20">
                  <c:v>2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3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5</c:v>
                </c:pt>
                <c:pt idx="29">
                  <c:v>3</c:v>
                </c:pt>
                <c:pt idx="30">
                  <c:v>4</c:v>
                </c:pt>
                <c:pt idx="31">
                  <c:v>4</c:v>
                </c:pt>
                <c:pt idx="32">
                  <c:v>3</c:v>
                </c:pt>
                <c:pt idx="3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32544712"/>
        <c:axId val="232362904"/>
      </c:barChart>
      <c:catAx>
        <c:axId val="2325447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232362904"/>
        <c:crosses val="autoZero"/>
        <c:auto val="1"/>
        <c:lblAlgn val="ctr"/>
        <c:lblOffset val="100"/>
        <c:tickLblSkip val="1"/>
        <c:noMultiLvlLbl val="0"/>
      </c:catAx>
      <c:valAx>
        <c:axId val="232362904"/>
        <c:scaling>
          <c:orientation val="minMax"/>
          <c:max val="8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232544712"/>
        <c:crosses val="autoZero"/>
        <c:crossBetween val="between"/>
        <c:majorUnit val="10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76843657817109146"/>
          <c:y val="7.8571636878723497E-2"/>
          <c:w val="0.18271235453975468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809726492521768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
heart</c:v>
                </c:pt>
                <c:pt idx="1">
                  <c:v>Pediatric
heart</c:v>
                </c:pt>
                <c:pt idx="2">
                  <c:v>Adult
lung</c:v>
                </c:pt>
                <c:pt idx="3">
                  <c:v>Pediatric
lung</c:v>
                </c:pt>
                <c:pt idx="4">
                  <c:v>Adult
heart-lung</c:v>
                </c:pt>
                <c:pt idx="5">
                  <c:v>Pediatric
heart-lung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99</c:v>
                </c:pt>
                <c:pt idx="1">
                  <c:v>69</c:v>
                </c:pt>
                <c:pt idx="2">
                  <c:v>59</c:v>
                </c:pt>
                <c:pt idx="3">
                  <c:v>37</c:v>
                </c:pt>
                <c:pt idx="4">
                  <c:v>33</c:v>
                </c:pt>
                <c:pt idx="5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
heart</c:v>
                </c:pt>
                <c:pt idx="1">
                  <c:v>Pediatric
heart</c:v>
                </c:pt>
                <c:pt idx="2">
                  <c:v>Adult
lung</c:v>
                </c:pt>
                <c:pt idx="3">
                  <c:v>Pediatric
lung</c:v>
                </c:pt>
                <c:pt idx="4">
                  <c:v>Adult
heart-lung</c:v>
                </c:pt>
                <c:pt idx="5">
                  <c:v>Pediatric
heart-lung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132</c:v>
                </c:pt>
                <c:pt idx="1">
                  <c:v>80</c:v>
                </c:pt>
                <c:pt idx="2">
                  <c:v>76</c:v>
                </c:pt>
                <c:pt idx="3">
                  <c:v>41</c:v>
                </c:pt>
                <c:pt idx="4">
                  <c:v>31</c:v>
                </c:pt>
                <c:pt idx="5">
                  <c:v>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
heart</c:v>
                </c:pt>
                <c:pt idx="1">
                  <c:v>Pediatric
heart</c:v>
                </c:pt>
                <c:pt idx="2">
                  <c:v>Adult
lung</c:v>
                </c:pt>
                <c:pt idx="3">
                  <c:v>Pediatric
lung</c:v>
                </c:pt>
                <c:pt idx="4">
                  <c:v>Adult
heart-lung</c:v>
                </c:pt>
                <c:pt idx="5">
                  <c:v>Pediatric
heart-lung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37</c:v>
                </c:pt>
                <c:pt idx="1">
                  <c:v>23</c:v>
                </c:pt>
                <c:pt idx="2">
                  <c:v>20</c:v>
                </c:pt>
                <c:pt idx="3">
                  <c:v>11</c:v>
                </c:pt>
                <c:pt idx="4">
                  <c:v>8</c:v>
                </c:pt>
                <c:pt idx="5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32363688"/>
        <c:axId val="232364080"/>
      </c:barChart>
      <c:catAx>
        <c:axId val="232363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400" b="1"/>
            </a:pPr>
            <a:endParaRPr lang="en-US"/>
          </a:p>
        </c:txPr>
        <c:crossAx val="232364080"/>
        <c:crosses val="autoZero"/>
        <c:auto val="1"/>
        <c:lblAlgn val="ctr"/>
        <c:lblOffset val="100"/>
        <c:tickLblSkip val="1"/>
        <c:noMultiLvlLbl val="0"/>
      </c:catAx>
      <c:valAx>
        <c:axId val="232364080"/>
        <c:scaling>
          <c:orientation val="minMax"/>
          <c:max val="30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232363688"/>
        <c:crosses val="autoZero"/>
        <c:crossBetween val="between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76843657817109146"/>
          <c:y val="7.8571636878723497E-2"/>
          <c:w val="0.18271235453975468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2.3185378037422752E-2"/>
          <c:w val="0.87737962511323264"/>
          <c:h val="0.8372748523622103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(N=100,992)</c:v>
                </c:pt>
              </c:strCache>
            </c:strRef>
          </c:tx>
          <c:spPr>
            <a:ln w="41275">
              <a:solidFill>
                <a:srgbClr val="00FFFF"/>
              </a:solidFill>
            </a:ln>
          </c:spPr>
          <c:marker>
            <c:symbol val="none"/>
          </c:marker>
          <c:xVal>
            <c:numRef>
              <c:f>Sheet1!$A$2:$A$33</c:f>
              <c:numCache>
                <c:formatCode>General</c:formatCode>
                <c:ptCount val="3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</c:numCache>
            </c:numRef>
          </c:xVal>
          <c:yVal>
            <c:numRef>
              <c:f>Sheet1!$B$2:$B$33</c:f>
              <c:numCache>
                <c:formatCode>General</c:formatCode>
                <c:ptCount val="32"/>
                <c:pt idx="0">
                  <c:v>100</c:v>
                </c:pt>
                <c:pt idx="1">
                  <c:v>90.191000000000003</c:v>
                </c:pt>
                <c:pt idx="2">
                  <c:v>87.745000000000005</c:v>
                </c:pt>
                <c:pt idx="3">
                  <c:v>86.388000000000005</c:v>
                </c:pt>
                <c:pt idx="4">
                  <c:v>85.533000000000001</c:v>
                </c:pt>
                <c:pt idx="5">
                  <c:v>84.805000000000007</c:v>
                </c:pt>
                <c:pt idx="6">
                  <c:v>84.194999999999993</c:v>
                </c:pt>
                <c:pt idx="7">
                  <c:v>83.625</c:v>
                </c:pt>
                <c:pt idx="8">
                  <c:v>83.082999999999998</c:v>
                </c:pt>
                <c:pt idx="9">
                  <c:v>82.594999999999999</c:v>
                </c:pt>
                <c:pt idx="10">
                  <c:v>82.155000000000001</c:v>
                </c:pt>
                <c:pt idx="11">
                  <c:v>81.784999999999997</c:v>
                </c:pt>
                <c:pt idx="12">
                  <c:v>81.381</c:v>
                </c:pt>
                <c:pt idx="13">
                  <c:v>77.713999999999999</c:v>
                </c:pt>
                <c:pt idx="14">
                  <c:v>74.704999999999998</c:v>
                </c:pt>
                <c:pt idx="15">
                  <c:v>71.733000000000004</c:v>
                </c:pt>
                <c:pt idx="16">
                  <c:v>68.668000000000006</c:v>
                </c:pt>
                <c:pt idx="17">
                  <c:v>65.396000000000001</c:v>
                </c:pt>
                <c:pt idx="18">
                  <c:v>61.953000000000003</c:v>
                </c:pt>
                <c:pt idx="19">
                  <c:v>58.387999999999998</c:v>
                </c:pt>
                <c:pt idx="20">
                  <c:v>54.796999999999997</c:v>
                </c:pt>
                <c:pt idx="21">
                  <c:v>51.225000000000001</c:v>
                </c:pt>
                <c:pt idx="22">
                  <c:v>47.572000000000003</c:v>
                </c:pt>
                <c:pt idx="23">
                  <c:v>43.963000000000001</c:v>
                </c:pt>
                <c:pt idx="24">
                  <c:v>40.466999999999999</c:v>
                </c:pt>
                <c:pt idx="25">
                  <c:v>37.067</c:v>
                </c:pt>
                <c:pt idx="26">
                  <c:v>33.563000000000002</c:v>
                </c:pt>
                <c:pt idx="27">
                  <c:v>30.248000000000001</c:v>
                </c:pt>
                <c:pt idx="28">
                  <c:v>27.288</c:v>
                </c:pt>
                <c:pt idx="29">
                  <c:v>24.46</c:v>
                </c:pt>
                <c:pt idx="30">
                  <c:v>21.806000000000001</c:v>
                </c:pt>
                <c:pt idx="31">
                  <c:v>19.29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(N=11,410)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Sheet1!$A$2:$A$33</c:f>
              <c:numCache>
                <c:formatCode>General</c:formatCode>
                <c:ptCount val="3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</c:numCache>
            </c:numRef>
          </c:xVal>
          <c:yVal>
            <c:numRef>
              <c:f>Sheet1!$C$2:$C$33</c:f>
              <c:numCache>
                <c:formatCode>General</c:formatCode>
                <c:ptCount val="32"/>
                <c:pt idx="0">
                  <c:v>100</c:v>
                </c:pt>
                <c:pt idx="1">
                  <c:v>90.98</c:v>
                </c:pt>
                <c:pt idx="2">
                  <c:v>89.022000000000006</c:v>
                </c:pt>
                <c:pt idx="3">
                  <c:v>87.935000000000002</c:v>
                </c:pt>
                <c:pt idx="4">
                  <c:v>87.245000000000005</c:v>
                </c:pt>
                <c:pt idx="5">
                  <c:v>86.543999999999997</c:v>
                </c:pt>
                <c:pt idx="6">
                  <c:v>85.97</c:v>
                </c:pt>
                <c:pt idx="7">
                  <c:v>85.484999999999999</c:v>
                </c:pt>
                <c:pt idx="8">
                  <c:v>85.072999999999993</c:v>
                </c:pt>
                <c:pt idx="9">
                  <c:v>84.661000000000001</c:v>
                </c:pt>
                <c:pt idx="10">
                  <c:v>84.311999999999998</c:v>
                </c:pt>
                <c:pt idx="11">
                  <c:v>83.924000000000007</c:v>
                </c:pt>
                <c:pt idx="12">
                  <c:v>83.665000000000006</c:v>
                </c:pt>
                <c:pt idx="13">
                  <c:v>80.430999999999997</c:v>
                </c:pt>
                <c:pt idx="14">
                  <c:v>77.736000000000004</c:v>
                </c:pt>
                <c:pt idx="15">
                  <c:v>75.146000000000001</c:v>
                </c:pt>
                <c:pt idx="16">
                  <c:v>72.501999999999995</c:v>
                </c:pt>
                <c:pt idx="17">
                  <c:v>70.19</c:v>
                </c:pt>
                <c:pt idx="18">
                  <c:v>67.578999999999994</c:v>
                </c:pt>
                <c:pt idx="19">
                  <c:v>65.215000000000003</c:v>
                </c:pt>
                <c:pt idx="20">
                  <c:v>62.991</c:v>
                </c:pt>
                <c:pt idx="21">
                  <c:v>60.673000000000002</c:v>
                </c:pt>
                <c:pt idx="22">
                  <c:v>58.600999999999999</c:v>
                </c:pt>
                <c:pt idx="23">
                  <c:v>56.603999999999999</c:v>
                </c:pt>
                <c:pt idx="24">
                  <c:v>54.473999999999997</c:v>
                </c:pt>
                <c:pt idx="25">
                  <c:v>52.295000000000002</c:v>
                </c:pt>
                <c:pt idx="26">
                  <c:v>50.649000000000001</c:v>
                </c:pt>
                <c:pt idx="27">
                  <c:v>48.557000000000002</c:v>
                </c:pt>
                <c:pt idx="28">
                  <c:v>46.323999999999998</c:v>
                </c:pt>
                <c:pt idx="29">
                  <c:v>44.887999999999998</c:v>
                </c:pt>
                <c:pt idx="30">
                  <c:v>43.188000000000002</c:v>
                </c:pt>
                <c:pt idx="31">
                  <c:v>41.898000000000003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(N=47,712)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Sheet1!$A$2:$A$33</c:f>
              <c:numCache>
                <c:formatCode>General</c:formatCode>
                <c:ptCount val="3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</c:numCache>
            </c:numRef>
          </c:xVal>
          <c:yVal>
            <c:numRef>
              <c:f>Sheet1!$D$2:$D$33</c:f>
              <c:numCache>
                <c:formatCode>General</c:formatCode>
                <c:ptCount val="32"/>
                <c:pt idx="0">
                  <c:v>100</c:v>
                </c:pt>
                <c:pt idx="1">
                  <c:v>92.498999999999995</c:v>
                </c:pt>
                <c:pt idx="2">
                  <c:v>89.912000000000006</c:v>
                </c:pt>
                <c:pt idx="3">
                  <c:v>88.144999999999996</c:v>
                </c:pt>
                <c:pt idx="4">
                  <c:v>86.872</c:v>
                </c:pt>
                <c:pt idx="5">
                  <c:v>85.662999999999997</c:v>
                </c:pt>
                <c:pt idx="6">
                  <c:v>84.513000000000005</c:v>
                </c:pt>
                <c:pt idx="7">
                  <c:v>83.447999999999993</c:v>
                </c:pt>
                <c:pt idx="8">
                  <c:v>82.57</c:v>
                </c:pt>
                <c:pt idx="9">
                  <c:v>81.725999999999999</c:v>
                </c:pt>
                <c:pt idx="10">
                  <c:v>80.828000000000003</c:v>
                </c:pt>
                <c:pt idx="11">
                  <c:v>80.037999999999997</c:v>
                </c:pt>
                <c:pt idx="12">
                  <c:v>79.275000000000006</c:v>
                </c:pt>
                <c:pt idx="13">
                  <c:v>71.067999999999998</c:v>
                </c:pt>
                <c:pt idx="14">
                  <c:v>64.143000000000001</c:v>
                </c:pt>
                <c:pt idx="15">
                  <c:v>58.21</c:v>
                </c:pt>
                <c:pt idx="16">
                  <c:v>52.872</c:v>
                </c:pt>
                <c:pt idx="17">
                  <c:v>47.886000000000003</c:v>
                </c:pt>
                <c:pt idx="18">
                  <c:v>43.292999999999999</c:v>
                </c:pt>
                <c:pt idx="19">
                  <c:v>38.780999999999999</c:v>
                </c:pt>
                <c:pt idx="20">
                  <c:v>34.883000000000003</c:v>
                </c:pt>
                <c:pt idx="21">
                  <c:v>30.952000000000002</c:v>
                </c:pt>
                <c:pt idx="22">
                  <c:v>27.347999999999999</c:v>
                </c:pt>
                <c:pt idx="23">
                  <c:v>24.491</c:v>
                </c:pt>
                <c:pt idx="24">
                  <c:v>21.728000000000002</c:v>
                </c:pt>
                <c:pt idx="25">
                  <c:v>19.276</c:v>
                </c:pt>
                <c:pt idx="26">
                  <c:v>17.149999999999999</c:v>
                </c:pt>
                <c:pt idx="27">
                  <c:v>15.122</c:v>
                </c:pt>
                <c:pt idx="28">
                  <c:v>13.419</c:v>
                </c:pt>
                <c:pt idx="29">
                  <c:v>11.827</c:v>
                </c:pt>
                <c:pt idx="30">
                  <c:v>10.795999999999999</c:v>
                </c:pt>
                <c:pt idx="31">
                  <c:v>9.5120000000000005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(N=1,871)</c:v>
                </c:pt>
              </c:strCache>
            </c:strRef>
          </c:tx>
          <c:spPr>
            <a:ln w="41275">
              <a:solidFill>
                <a:srgbClr val="FF99FF"/>
              </a:solidFill>
            </a:ln>
          </c:spPr>
          <c:marker>
            <c:symbol val="none"/>
          </c:marker>
          <c:xVal>
            <c:numRef>
              <c:f>Sheet1!$A$2:$A$33</c:f>
              <c:numCache>
                <c:formatCode>General</c:formatCode>
                <c:ptCount val="3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</c:numCache>
            </c:numRef>
          </c:xVal>
          <c:yVal>
            <c:numRef>
              <c:f>Sheet1!$E$2:$E$33</c:f>
              <c:numCache>
                <c:formatCode>General</c:formatCode>
                <c:ptCount val="32"/>
                <c:pt idx="0">
                  <c:v>100</c:v>
                </c:pt>
                <c:pt idx="1">
                  <c:v>91.575999999999993</c:v>
                </c:pt>
                <c:pt idx="2">
                  <c:v>89.122</c:v>
                </c:pt>
                <c:pt idx="3">
                  <c:v>87.58</c:v>
                </c:pt>
                <c:pt idx="4">
                  <c:v>86.308999999999997</c:v>
                </c:pt>
                <c:pt idx="5">
                  <c:v>85.367999999999995</c:v>
                </c:pt>
                <c:pt idx="6">
                  <c:v>84.203000000000003</c:v>
                </c:pt>
                <c:pt idx="7">
                  <c:v>83.646000000000001</c:v>
                </c:pt>
                <c:pt idx="8">
                  <c:v>82.751999999999995</c:v>
                </c:pt>
                <c:pt idx="9">
                  <c:v>82.135000000000005</c:v>
                </c:pt>
                <c:pt idx="10">
                  <c:v>80.840999999999994</c:v>
                </c:pt>
                <c:pt idx="11">
                  <c:v>79.822999999999993</c:v>
                </c:pt>
                <c:pt idx="12">
                  <c:v>78.912999999999997</c:v>
                </c:pt>
                <c:pt idx="13">
                  <c:v>69.397999999999996</c:v>
                </c:pt>
                <c:pt idx="14">
                  <c:v>61.646000000000001</c:v>
                </c:pt>
                <c:pt idx="15">
                  <c:v>56.011000000000003</c:v>
                </c:pt>
                <c:pt idx="16">
                  <c:v>50.853000000000002</c:v>
                </c:pt>
                <c:pt idx="17">
                  <c:v>46.164000000000001</c:v>
                </c:pt>
                <c:pt idx="18">
                  <c:v>42.91</c:v>
                </c:pt>
                <c:pt idx="19">
                  <c:v>40.689</c:v>
                </c:pt>
                <c:pt idx="20">
                  <c:v>38.350999999999999</c:v>
                </c:pt>
                <c:pt idx="21">
                  <c:v>35.924999999999997</c:v>
                </c:pt>
                <c:pt idx="22">
                  <c:v>33.774999999999999</c:v>
                </c:pt>
                <c:pt idx="23">
                  <c:v>32.143000000000001</c:v>
                </c:pt>
                <c:pt idx="24">
                  <c:v>29.433</c:v>
                </c:pt>
                <c:pt idx="25">
                  <c:v>29.077999999999999</c:v>
                </c:pt>
                <c:pt idx="26">
                  <c:v>27.085000000000001</c:v>
                </c:pt>
                <c:pt idx="27">
                  <c:v>26.667999999999999</c:v>
                </c:pt>
                <c:pt idx="28">
                  <c:v>25.64</c:v>
                </c:pt>
                <c:pt idx="29">
                  <c:v>23.013999999999999</c:v>
                </c:pt>
                <c:pt idx="30">
                  <c:v>21.097000000000001</c:v>
                </c:pt>
                <c:pt idx="31">
                  <c:v>21.097000000000001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(N=3,769)</c:v>
                </c:pt>
              </c:strCache>
            </c:strRef>
          </c:tx>
          <c:spPr>
            <a:ln w="41275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Sheet1!$A$2:$A$33</c:f>
              <c:numCache>
                <c:formatCode>General</c:formatCode>
                <c:ptCount val="3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</c:numCache>
            </c:numRef>
          </c:xVal>
          <c:yVal>
            <c:numRef>
              <c:f>Sheet1!$F$2:$F$33</c:f>
              <c:numCache>
                <c:formatCode>General</c:formatCode>
                <c:ptCount val="32"/>
                <c:pt idx="0">
                  <c:v>100</c:v>
                </c:pt>
                <c:pt idx="1">
                  <c:v>78.802999999999997</c:v>
                </c:pt>
                <c:pt idx="2">
                  <c:v>73.566000000000003</c:v>
                </c:pt>
                <c:pt idx="3">
                  <c:v>71.183000000000007</c:v>
                </c:pt>
                <c:pt idx="4">
                  <c:v>69.465999999999994</c:v>
                </c:pt>
                <c:pt idx="5">
                  <c:v>68.045000000000002</c:v>
                </c:pt>
                <c:pt idx="6">
                  <c:v>67.132000000000005</c:v>
                </c:pt>
                <c:pt idx="7">
                  <c:v>66.164000000000001</c:v>
                </c:pt>
                <c:pt idx="8">
                  <c:v>65.545000000000002</c:v>
                </c:pt>
                <c:pt idx="9">
                  <c:v>64.897999999999996</c:v>
                </c:pt>
                <c:pt idx="10">
                  <c:v>64.358999999999995</c:v>
                </c:pt>
                <c:pt idx="11">
                  <c:v>63.628999999999998</c:v>
                </c:pt>
                <c:pt idx="12">
                  <c:v>62.923999999999999</c:v>
                </c:pt>
                <c:pt idx="13">
                  <c:v>55.847999999999999</c:v>
                </c:pt>
                <c:pt idx="14">
                  <c:v>51.454000000000001</c:v>
                </c:pt>
                <c:pt idx="15">
                  <c:v>47.787999999999997</c:v>
                </c:pt>
                <c:pt idx="16">
                  <c:v>44.52</c:v>
                </c:pt>
                <c:pt idx="17">
                  <c:v>41.944000000000003</c:v>
                </c:pt>
                <c:pt idx="18">
                  <c:v>39.807000000000002</c:v>
                </c:pt>
                <c:pt idx="19">
                  <c:v>37.222000000000001</c:v>
                </c:pt>
                <c:pt idx="20">
                  <c:v>34.456000000000003</c:v>
                </c:pt>
                <c:pt idx="21">
                  <c:v>31.954000000000001</c:v>
                </c:pt>
                <c:pt idx="22">
                  <c:v>29.785</c:v>
                </c:pt>
                <c:pt idx="23">
                  <c:v>28.183</c:v>
                </c:pt>
                <c:pt idx="24">
                  <c:v>26.690999999999999</c:v>
                </c:pt>
                <c:pt idx="25">
                  <c:v>25.452999999999999</c:v>
                </c:pt>
                <c:pt idx="26">
                  <c:v>23.745000000000001</c:v>
                </c:pt>
                <c:pt idx="27">
                  <c:v>22.143000000000001</c:v>
                </c:pt>
                <c:pt idx="28">
                  <c:v>20.927</c:v>
                </c:pt>
                <c:pt idx="29">
                  <c:v>19.658000000000001</c:v>
                </c:pt>
                <c:pt idx="30">
                  <c:v>18.859000000000002</c:v>
                </c:pt>
                <c:pt idx="31">
                  <c:v>17.294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(N=688)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Sheet1!$A$2:$A$33</c:f>
              <c:numCache>
                <c:formatCode>General</c:formatCode>
                <c:ptCount val="3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</c:numCache>
            </c:numRef>
          </c:xVal>
          <c:yVal>
            <c:numRef>
              <c:f>Sheet1!$G$2:$G$33</c:f>
              <c:numCache>
                <c:formatCode>General</c:formatCode>
                <c:ptCount val="32"/>
                <c:pt idx="0">
                  <c:v>100</c:v>
                </c:pt>
                <c:pt idx="1">
                  <c:v>84.262</c:v>
                </c:pt>
                <c:pt idx="2">
                  <c:v>77.497</c:v>
                </c:pt>
                <c:pt idx="3">
                  <c:v>74.83</c:v>
                </c:pt>
                <c:pt idx="4">
                  <c:v>73.793000000000006</c:v>
                </c:pt>
                <c:pt idx="5">
                  <c:v>71.866</c:v>
                </c:pt>
                <c:pt idx="6">
                  <c:v>69.792000000000002</c:v>
                </c:pt>
                <c:pt idx="7">
                  <c:v>69.644000000000005</c:v>
                </c:pt>
                <c:pt idx="8">
                  <c:v>68.751999999999995</c:v>
                </c:pt>
                <c:pt idx="9">
                  <c:v>68.453999999999994</c:v>
                </c:pt>
                <c:pt idx="10">
                  <c:v>67.707999999999998</c:v>
                </c:pt>
                <c:pt idx="11">
                  <c:v>66.960999999999999</c:v>
                </c:pt>
                <c:pt idx="12">
                  <c:v>65.759</c:v>
                </c:pt>
                <c:pt idx="13">
                  <c:v>56.216000000000001</c:v>
                </c:pt>
                <c:pt idx="14">
                  <c:v>49.884</c:v>
                </c:pt>
                <c:pt idx="15">
                  <c:v>44.378999999999998</c:v>
                </c:pt>
                <c:pt idx="16">
                  <c:v>41.237000000000002</c:v>
                </c:pt>
                <c:pt idx="17">
                  <c:v>37.549999999999997</c:v>
                </c:pt>
                <c:pt idx="18">
                  <c:v>35.049999999999997</c:v>
                </c:pt>
                <c:pt idx="19">
                  <c:v>32.164999999999999</c:v>
                </c:pt>
                <c:pt idx="20">
                  <c:v>29.948</c:v>
                </c:pt>
                <c:pt idx="21">
                  <c:v>29</c:v>
                </c:pt>
                <c:pt idx="22">
                  <c:v>26.707999999999998</c:v>
                </c:pt>
                <c:pt idx="23">
                  <c:v>24.84</c:v>
                </c:pt>
                <c:pt idx="24">
                  <c:v>22.835999999999999</c:v>
                </c:pt>
                <c:pt idx="25">
                  <c:v>21.212</c:v>
                </c:pt>
                <c:pt idx="26">
                  <c:v>20.114999999999998</c:v>
                </c:pt>
                <c:pt idx="27">
                  <c:v>19.326000000000001</c:v>
                </c:pt>
                <c:pt idx="28">
                  <c:v>17.899000000000001</c:v>
                </c:pt>
                <c:pt idx="29">
                  <c:v>17.402000000000001</c:v>
                </c:pt>
                <c:pt idx="30">
                  <c:v>16.347000000000001</c:v>
                </c:pt>
                <c:pt idx="31">
                  <c:v>15.763999999999999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1452680"/>
        <c:axId val="431453072"/>
      </c:scatterChart>
      <c:valAx>
        <c:axId val="431452680"/>
        <c:scaling>
          <c:orientation val="minMax"/>
          <c:max val="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431453072"/>
        <c:crosses val="autoZero"/>
        <c:crossBetween val="midCat"/>
        <c:majorUnit val="1"/>
      </c:valAx>
      <c:valAx>
        <c:axId val="431453072"/>
        <c:scaling>
          <c:orientation val="minMax"/>
          <c:max val="10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431452680"/>
        <c:crosses val="autoZero"/>
        <c:crossBetween val="midCat"/>
        <c:majorUnit val="20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15912236081109329"/>
          <c:y val="1.3578371062992126E-2"/>
          <c:w val="0.8041445427728614"/>
          <c:h val="0.14036909448818899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7.7114491239691885E-2"/>
          <c:w val="0.87737962511323264"/>
          <c:h val="0.7833456074302974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(N=33,436)</c:v>
                </c:pt>
              </c:strCache>
            </c:strRef>
          </c:tx>
          <c:spPr>
            <a:ln w="41275">
              <a:solidFill>
                <a:srgbClr val="00FFFF"/>
              </a:solidFill>
            </a:ln>
          </c:spPr>
          <c:marker>
            <c:symbol val="none"/>
          </c:marker>
          <c:xVal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</c:numCache>
            </c:numRef>
          </c:xVal>
          <c:yVal>
            <c:numRef>
              <c:f>Sheet1!$B$2:$B$22</c:f>
              <c:numCache>
                <c:formatCode>General</c:formatCode>
                <c:ptCount val="21"/>
                <c:pt idx="0">
                  <c:v>100</c:v>
                </c:pt>
                <c:pt idx="1">
                  <c:v>92.066999999999993</c:v>
                </c:pt>
                <c:pt idx="2">
                  <c:v>90.146000000000001</c:v>
                </c:pt>
                <c:pt idx="3">
                  <c:v>88.932000000000002</c:v>
                </c:pt>
                <c:pt idx="4">
                  <c:v>88.129000000000005</c:v>
                </c:pt>
                <c:pt idx="5">
                  <c:v>87.525000000000006</c:v>
                </c:pt>
                <c:pt idx="6">
                  <c:v>86.981999999999999</c:v>
                </c:pt>
                <c:pt idx="7">
                  <c:v>86.495000000000005</c:v>
                </c:pt>
                <c:pt idx="8">
                  <c:v>85.994</c:v>
                </c:pt>
                <c:pt idx="9">
                  <c:v>85.582999999999998</c:v>
                </c:pt>
                <c:pt idx="10">
                  <c:v>85.177999999999997</c:v>
                </c:pt>
                <c:pt idx="11">
                  <c:v>84.858999999999995</c:v>
                </c:pt>
                <c:pt idx="12">
                  <c:v>84.447999999999993</c:v>
                </c:pt>
                <c:pt idx="13">
                  <c:v>81.102000000000004</c:v>
                </c:pt>
                <c:pt idx="14">
                  <c:v>78.215000000000003</c:v>
                </c:pt>
                <c:pt idx="15">
                  <c:v>75.379000000000005</c:v>
                </c:pt>
                <c:pt idx="16">
                  <c:v>72.525999999999996</c:v>
                </c:pt>
                <c:pt idx="17">
                  <c:v>69.622</c:v>
                </c:pt>
                <c:pt idx="18">
                  <c:v>66.593000000000004</c:v>
                </c:pt>
                <c:pt idx="19">
                  <c:v>63.119</c:v>
                </c:pt>
                <c:pt idx="20">
                  <c:v>59.003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(N=4,886)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</c:numCache>
            </c:numRef>
          </c:xVal>
          <c:yVal>
            <c:numRef>
              <c:f>Sheet1!$C$2:$C$22</c:f>
              <c:numCache>
                <c:formatCode>General</c:formatCode>
                <c:ptCount val="21"/>
                <c:pt idx="0">
                  <c:v>100</c:v>
                </c:pt>
                <c:pt idx="1">
                  <c:v>94.992000000000004</c:v>
                </c:pt>
                <c:pt idx="2">
                  <c:v>93.676000000000002</c:v>
                </c:pt>
                <c:pt idx="3">
                  <c:v>92.774000000000001</c:v>
                </c:pt>
                <c:pt idx="4">
                  <c:v>92.084000000000003</c:v>
                </c:pt>
                <c:pt idx="5">
                  <c:v>91.478999999999999</c:v>
                </c:pt>
                <c:pt idx="6">
                  <c:v>90.981999999999999</c:v>
                </c:pt>
                <c:pt idx="7">
                  <c:v>90.57</c:v>
                </c:pt>
                <c:pt idx="8">
                  <c:v>90.179000000000002</c:v>
                </c:pt>
                <c:pt idx="9">
                  <c:v>89.766000000000005</c:v>
                </c:pt>
                <c:pt idx="10">
                  <c:v>89.460999999999999</c:v>
                </c:pt>
                <c:pt idx="11">
                  <c:v>89.218999999999994</c:v>
                </c:pt>
                <c:pt idx="12">
                  <c:v>88.974999999999994</c:v>
                </c:pt>
                <c:pt idx="13">
                  <c:v>86.221999999999994</c:v>
                </c:pt>
                <c:pt idx="14">
                  <c:v>83.754000000000005</c:v>
                </c:pt>
                <c:pt idx="15">
                  <c:v>81.046000000000006</c:v>
                </c:pt>
                <c:pt idx="16">
                  <c:v>78.942999999999998</c:v>
                </c:pt>
                <c:pt idx="17">
                  <c:v>76.165000000000006</c:v>
                </c:pt>
                <c:pt idx="18">
                  <c:v>73.676000000000002</c:v>
                </c:pt>
                <c:pt idx="19">
                  <c:v>71.459000000000003</c:v>
                </c:pt>
                <c:pt idx="20">
                  <c:v>68.83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(N=29,025)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</c:numCache>
            </c:numRef>
          </c:xVal>
          <c:yVal>
            <c:numRef>
              <c:f>Sheet1!$D$2:$D$22</c:f>
              <c:numCache>
                <c:formatCode>General</c:formatCode>
                <c:ptCount val="21"/>
                <c:pt idx="0">
                  <c:v>100</c:v>
                </c:pt>
                <c:pt idx="1">
                  <c:v>94.248999999999995</c:v>
                </c:pt>
                <c:pt idx="2">
                  <c:v>92.006</c:v>
                </c:pt>
                <c:pt idx="3">
                  <c:v>90.483999999999995</c:v>
                </c:pt>
                <c:pt idx="4">
                  <c:v>89.287000000000006</c:v>
                </c:pt>
                <c:pt idx="5">
                  <c:v>88.164000000000001</c:v>
                </c:pt>
                <c:pt idx="6">
                  <c:v>87.147000000000006</c:v>
                </c:pt>
                <c:pt idx="7">
                  <c:v>86.168000000000006</c:v>
                </c:pt>
                <c:pt idx="8">
                  <c:v>85.326999999999998</c:v>
                </c:pt>
                <c:pt idx="9">
                  <c:v>84.555999999999997</c:v>
                </c:pt>
                <c:pt idx="10">
                  <c:v>83.668999999999997</c:v>
                </c:pt>
                <c:pt idx="11">
                  <c:v>82.995000000000005</c:v>
                </c:pt>
                <c:pt idx="12">
                  <c:v>82.263000000000005</c:v>
                </c:pt>
                <c:pt idx="13">
                  <c:v>74.001999999999995</c:v>
                </c:pt>
                <c:pt idx="14">
                  <c:v>66.950999999999993</c:v>
                </c:pt>
                <c:pt idx="15">
                  <c:v>60.948</c:v>
                </c:pt>
                <c:pt idx="16">
                  <c:v>55.457999999999998</c:v>
                </c:pt>
                <c:pt idx="17">
                  <c:v>50.7</c:v>
                </c:pt>
                <c:pt idx="18">
                  <c:v>46.07</c:v>
                </c:pt>
                <c:pt idx="19">
                  <c:v>41.481999999999999</c:v>
                </c:pt>
                <c:pt idx="20">
                  <c:v>37.534999999999997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(N=1,005)</c:v>
                </c:pt>
              </c:strCache>
            </c:strRef>
          </c:tx>
          <c:spPr>
            <a:ln w="41275">
              <a:solidFill>
                <a:srgbClr val="FF99FF"/>
              </a:solidFill>
            </a:ln>
          </c:spPr>
          <c:marker>
            <c:symbol val="none"/>
          </c:marker>
          <c:xVal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</c:numCache>
            </c:numRef>
          </c:xVal>
          <c:yVal>
            <c:numRef>
              <c:f>Sheet1!$E$2:$E$22</c:f>
              <c:numCache>
                <c:formatCode>General</c:formatCode>
                <c:ptCount val="21"/>
                <c:pt idx="0">
                  <c:v>100</c:v>
                </c:pt>
                <c:pt idx="1">
                  <c:v>94.2</c:v>
                </c:pt>
                <c:pt idx="2">
                  <c:v>92.369</c:v>
                </c:pt>
                <c:pt idx="3">
                  <c:v>91.233999999999995</c:v>
                </c:pt>
                <c:pt idx="4">
                  <c:v>90.406000000000006</c:v>
                </c:pt>
                <c:pt idx="5">
                  <c:v>89.784999999999997</c:v>
                </c:pt>
                <c:pt idx="6">
                  <c:v>88.747</c:v>
                </c:pt>
                <c:pt idx="7">
                  <c:v>88.433999999999997</c:v>
                </c:pt>
                <c:pt idx="8">
                  <c:v>87.808000000000007</c:v>
                </c:pt>
                <c:pt idx="9">
                  <c:v>87.075999999999993</c:v>
                </c:pt>
                <c:pt idx="10">
                  <c:v>85.709000000000003</c:v>
                </c:pt>
                <c:pt idx="11">
                  <c:v>84.864000000000004</c:v>
                </c:pt>
                <c:pt idx="12">
                  <c:v>83.905000000000001</c:v>
                </c:pt>
                <c:pt idx="13">
                  <c:v>73.941000000000003</c:v>
                </c:pt>
                <c:pt idx="14">
                  <c:v>66.570999999999998</c:v>
                </c:pt>
                <c:pt idx="15">
                  <c:v>61.168999999999997</c:v>
                </c:pt>
                <c:pt idx="16">
                  <c:v>56.482999999999997</c:v>
                </c:pt>
                <c:pt idx="17">
                  <c:v>50.554000000000002</c:v>
                </c:pt>
                <c:pt idx="18">
                  <c:v>47.314999999999998</c:v>
                </c:pt>
                <c:pt idx="19">
                  <c:v>45.063000000000002</c:v>
                </c:pt>
                <c:pt idx="20">
                  <c:v>42.311999999999998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(N=773)</c:v>
                </c:pt>
              </c:strCache>
            </c:strRef>
          </c:tx>
          <c:spPr>
            <a:ln w="41275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</c:numCache>
            </c:numRef>
          </c:xVal>
          <c:yVal>
            <c:numRef>
              <c:f>Sheet1!$F$2:$F$22</c:f>
              <c:numCache>
                <c:formatCode>General</c:formatCode>
                <c:ptCount val="21"/>
                <c:pt idx="0">
                  <c:v>100</c:v>
                </c:pt>
                <c:pt idx="1">
                  <c:v>83.808999999999997</c:v>
                </c:pt>
                <c:pt idx="2">
                  <c:v>80.412999999999997</c:v>
                </c:pt>
                <c:pt idx="3">
                  <c:v>77.652000000000001</c:v>
                </c:pt>
                <c:pt idx="4">
                  <c:v>75.81</c:v>
                </c:pt>
                <c:pt idx="5">
                  <c:v>74.492999999999995</c:v>
                </c:pt>
                <c:pt idx="6">
                  <c:v>73.703000000000003</c:v>
                </c:pt>
                <c:pt idx="7">
                  <c:v>73.174999999999997</c:v>
                </c:pt>
                <c:pt idx="8">
                  <c:v>72.513000000000005</c:v>
                </c:pt>
                <c:pt idx="9">
                  <c:v>72.248000000000005</c:v>
                </c:pt>
                <c:pt idx="10">
                  <c:v>71.584000000000003</c:v>
                </c:pt>
                <c:pt idx="11">
                  <c:v>70.783000000000001</c:v>
                </c:pt>
                <c:pt idx="12">
                  <c:v>69.84</c:v>
                </c:pt>
                <c:pt idx="13">
                  <c:v>62.485999999999997</c:v>
                </c:pt>
                <c:pt idx="14">
                  <c:v>57.947000000000003</c:v>
                </c:pt>
                <c:pt idx="15">
                  <c:v>54.762999999999998</c:v>
                </c:pt>
                <c:pt idx="16">
                  <c:v>52.2</c:v>
                </c:pt>
                <c:pt idx="17">
                  <c:v>49.061</c:v>
                </c:pt>
                <c:pt idx="18">
                  <c:v>47.320999999999998</c:v>
                </c:pt>
                <c:pt idx="19">
                  <c:v>46.015999999999998</c:v>
                </c:pt>
                <c:pt idx="20">
                  <c:v>44.640999999999998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(N=100)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Sheet1!$A$2:$A$22</c:f>
              <c:numCache>
                <c:formatCode>General</c:formatCode>
                <c:ptCount val="2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</c:numCache>
            </c:numRef>
          </c:xVal>
          <c:yVal>
            <c:numRef>
              <c:f>Sheet1!$G$2:$G$22</c:f>
              <c:numCache>
                <c:formatCode>General</c:formatCode>
                <c:ptCount val="21"/>
                <c:pt idx="0">
                  <c:v>100</c:v>
                </c:pt>
                <c:pt idx="1">
                  <c:v>83</c:v>
                </c:pt>
                <c:pt idx="2">
                  <c:v>81</c:v>
                </c:pt>
                <c:pt idx="3">
                  <c:v>81</c:v>
                </c:pt>
                <c:pt idx="4">
                  <c:v>80</c:v>
                </c:pt>
                <c:pt idx="5">
                  <c:v>79</c:v>
                </c:pt>
                <c:pt idx="6">
                  <c:v>77</c:v>
                </c:pt>
                <c:pt idx="7">
                  <c:v>76</c:v>
                </c:pt>
                <c:pt idx="8">
                  <c:v>76</c:v>
                </c:pt>
                <c:pt idx="9">
                  <c:v>76</c:v>
                </c:pt>
                <c:pt idx="10">
                  <c:v>76</c:v>
                </c:pt>
                <c:pt idx="11">
                  <c:v>76</c:v>
                </c:pt>
                <c:pt idx="12">
                  <c:v>76</c:v>
                </c:pt>
                <c:pt idx="13">
                  <c:v>65.847999999999999</c:v>
                </c:pt>
                <c:pt idx="14">
                  <c:v>57.253999999999998</c:v>
                </c:pt>
                <c:pt idx="15">
                  <c:v>53.463999999999999</c:v>
                </c:pt>
                <c:pt idx="16">
                  <c:v>51.978999999999999</c:v>
                </c:pt>
                <c:pt idx="17">
                  <c:v>48.73</c:v>
                </c:pt>
                <c:pt idx="18">
                  <c:v>46.924999999999997</c:v>
                </c:pt>
                <c:pt idx="19">
                  <c:v>44.579000000000001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1453856"/>
        <c:axId val="431454248"/>
      </c:scatterChart>
      <c:valAx>
        <c:axId val="431453856"/>
        <c:scaling>
          <c:orientation val="minMax"/>
          <c:max val="9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431454248"/>
        <c:crosses val="autoZero"/>
        <c:crossBetween val="midCat"/>
        <c:majorUnit val="1"/>
      </c:valAx>
      <c:valAx>
        <c:axId val="431454248"/>
        <c:scaling>
          <c:orientation val="minMax"/>
          <c:max val="10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431453856"/>
        <c:crosses val="autoZero"/>
        <c:crossBetween val="midCat"/>
        <c:majorUnit val="20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18086146296930275"/>
          <c:y val="1.6146402678543625E-2"/>
          <c:w val="0.8041445427728614"/>
          <c:h val="0.14036909448818899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0.09744</cdr:x>
      <cdr:y>0.84656</cdr:y>
    </cdr:from>
    <cdr:to>
      <cdr:x>0.17503</cdr:x>
      <cdr:y>0.91005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61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0.15778</cdr:x>
      <cdr:y>0.84656</cdr:y>
    </cdr:from>
    <cdr:to>
      <cdr:x>0.26123</cdr:x>
      <cdr:y>0.91535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394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0.63192</cdr:x>
      <cdr:y>0.84656</cdr:y>
    </cdr:from>
    <cdr:to>
      <cdr:x>0.73537</cdr:x>
      <cdr:y>0.91535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585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0.29339</cdr:x>
      <cdr:y>0.84656</cdr:y>
    </cdr:from>
    <cdr:to>
      <cdr:x>0.39684</cdr:x>
      <cdr:y>0.91535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593313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0.43365</cdr:x>
      <cdr:y>0.84656</cdr:y>
    </cdr:from>
    <cdr:to>
      <cdr:x>0.53709</cdr:x>
      <cdr:y>0.91535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8330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0.76123</cdr:x>
      <cdr:y>0.84656</cdr:y>
    </cdr:from>
    <cdr:to>
      <cdr:x>0.86468</cdr:x>
      <cdr:y>0.91535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728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0.89655</cdr:x>
      <cdr:y>0.84656</cdr:y>
    </cdr:from>
    <cdr:to>
      <cdr:x>1</cdr:x>
      <cdr:y>0.91535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7924800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0.23537</cdr:x>
      <cdr:y>0.84656</cdr:y>
    </cdr:from>
    <cdr:to>
      <cdr:x>0.31296</cdr:x>
      <cdr:y>0.91005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2080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0.3733</cdr:x>
      <cdr:y>0.84656</cdr:y>
    </cdr:from>
    <cdr:to>
      <cdr:x>0.45089</cdr:x>
      <cdr:y>0.91005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2996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0.83882</cdr:x>
      <cdr:y>0.84656</cdr:y>
    </cdr:from>
    <cdr:to>
      <cdr:x>0.9164</cdr:x>
      <cdr:y>0.91005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414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0.70951</cdr:x>
      <cdr:y>0.84656</cdr:y>
    </cdr:from>
    <cdr:to>
      <cdr:x>0.78709</cdr:x>
      <cdr:y>0.91005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6271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0.57158</cdr:x>
      <cdr:y>0.84656</cdr:y>
    </cdr:from>
    <cdr:to>
      <cdr:x>0.64916</cdr:x>
      <cdr:y>0.91005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5052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0.39096</cdr:x>
      <cdr:y>0.89101</cdr:y>
    </cdr:from>
    <cdr:to>
      <cdr:x>0.52634</cdr:x>
      <cdr:y>0.95512</cdr:y>
    </cdr:to>
    <cdr:sp macro="" textlink="">
      <cdr:nvSpPr>
        <cdr:cNvPr id="15" name="TextBox 10"/>
        <cdr:cNvSpPr txBox="1"/>
      </cdr:nvSpPr>
      <cdr:spPr>
        <a:xfrm xmlns:a="http://schemas.openxmlformats.org/drawingml/2006/main">
          <a:off x="3455810" y="4277380"/>
          <a:ext cx="119662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FFFF00"/>
              </a:solidFill>
            </a:rPr>
            <a:t>Heart-lung</a:t>
          </a:r>
          <a:endParaRPr lang="en-US" sz="14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0.84744</cdr:x>
      <cdr:y>0.8896</cdr:y>
    </cdr:from>
    <cdr:to>
      <cdr:x>0.98282</cdr:x>
      <cdr:y>0.95372</cdr:y>
    </cdr:to>
    <cdr:sp macro="" textlink="">
      <cdr:nvSpPr>
        <cdr:cNvPr id="16" name="TextBox 10"/>
        <cdr:cNvSpPr txBox="1"/>
      </cdr:nvSpPr>
      <cdr:spPr>
        <a:xfrm xmlns:a="http://schemas.openxmlformats.org/drawingml/2006/main">
          <a:off x="7490687" y="4270634"/>
          <a:ext cx="119662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FFFF00"/>
              </a:solidFill>
            </a:rPr>
            <a:t>Heart-lung</a:t>
          </a:r>
          <a:endParaRPr lang="en-US" sz="1400" b="1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590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52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1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Adjustments for multiple comparisons were done using Scheffe’s method.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Results of log-rank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test should be interpreted with caution when curves cross.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2673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Adjustments for multiple comparisons were done using Scheffe’s method.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Results of log-rank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test should be interpreted with caution when curves cross</a:t>
            </a:r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5886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432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105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791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073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910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76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712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249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821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487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733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278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555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543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33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560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77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041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566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217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929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6862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19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1063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594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2720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056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82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781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6696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197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72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64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Transplants with unknown recipient ages are excluded from this tabulation.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31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94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06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80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57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330033"/>
            </a:gs>
            <a:gs pos="100000">
              <a:schemeClr val="tx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85800" y="1219200"/>
            <a:ext cx="76962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 smtClean="0"/>
              <a:t>THE REGISTRY OF THE INTERNATIONAL SOCIETY FOR HEART AND LUNG TRANSPLANTATION: </a:t>
            </a:r>
            <a:br>
              <a:rPr lang="en-US" sz="4600" b="1" dirty="0" smtClean="0"/>
            </a:br>
            <a:r>
              <a:rPr lang="en-US" sz="4600" b="1" dirty="0" smtClean="0"/>
              <a:t>THIRTY-SECOND</a:t>
            </a:r>
            <a:br>
              <a:rPr lang="en-US" sz="4600" b="1" dirty="0" smtClean="0"/>
            </a:br>
            <a:r>
              <a:rPr lang="en-US" sz="4600" b="1" dirty="0" smtClean="0"/>
              <a:t> ANNUAL REPORT</a:t>
            </a:r>
            <a:endParaRPr lang="en-US" sz="4600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Heart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281602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Lung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44002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/>
              <a:t>Number of Centers Reporting Heart-Lung Transplants</a:t>
            </a:r>
            <a:endParaRPr lang="en-US" sz="2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802164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954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600" dirty="0"/>
              <a:t>Number of Centers Reporting </a:t>
            </a:r>
            <a:r>
              <a:rPr lang="en-US" sz="2600" dirty="0" smtClean="0"/>
              <a:t>Transplants</a:t>
            </a:r>
            <a:br>
              <a:rPr lang="en-US" sz="2600" dirty="0" smtClean="0"/>
            </a:br>
            <a:r>
              <a:rPr lang="en-US" sz="2600" dirty="0" smtClean="0"/>
              <a:t>(2009-6/2014)</a:t>
            </a:r>
            <a:endParaRPr lang="en-US" sz="2600" dirty="0"/>
          </a:p>
        </p:txBody>
      </p:sp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graphicFrame>
        <p:nvGraphicFramePr>
          <p:cNvPr id="1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301550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150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r>
              <a:rPr lang="en-US" sz="2800" dirty="0"/>
              <a:t>REGISTRY DATABASE: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400" dirty="0" smtClean="0"/>
              <a:t>Kaplan-Meier Survival</a:t>
            </a:r>
            <a:br>
              <a:rPr lang="en-US" sz="2400" dirty="0" smtClean="0"/>
            </a:br>
            <a:r>
              <a:rPr lang="en-US" sz="2000" dirty="0" smtClean="0"/>
              <a:t>(Transplants: January 1980 – June 2013)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82128"/>
              </p:ext>
            </p:extLst>
          </p:nvPr>
        </p:nvGraphicFramePr>
        <p:xfrm>
          <a:off x="228600" y="1295400"/>
          <a:ext cx="8763000" cy="494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79931" y="4343400"/>
            <a:ext cx="2667000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All pair-wise comparisons were significant at p &lt; 0.05 except</a:t>
            </a:r>
          </a:p>
          <a:p>
            <a:r>
              <a:rPr lang="en-US" sz="1200" b="1" dirty="0" smtClean="0">
                <a:solidFill>
                  <a:srgbClr val="FFFF00"/>
                </a:solidFill>
              </a:rPr>
              <a:t>adult lung vs. pediatric lung and </a:t>
            </a:r>
          </a:p>
          <a:p>
            <a:r>
              <a:rPr lang="en-US" sz="1200" b="1" dirty="0" smtClean="0">
                <a:solidFill>
                  <a:srgbClr val="FFFF00"/>
                </a:solidFill>
              </a:rPr>
              <a:t>adult heart-lung vs. pediatric heart-lung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828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r>
              <a:rPr lang="en-US" sz="2800" dirty="0"/>
              <a:t>REGISTRY DATABASE: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400" dirty="0" smtClean="0"/>
              <a:t>Kaplan-Meier Survival</a:t>
            </a:r>
            <a:br>
              <a:rPr lang="en-US" sz="2400" dirty="0" smtClean="0"/>
            </a:br>
            <a:r>
              <a:rPr lang="en-US" sz="2000" dirty="0" smtClean="0"/>
              <a:t>(Transplants: January 2004 – June 2013)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324623"/>
              </p:ext>
            </p:extLst>
          </p:nvPr>
        </p:nvGraphicFramePr>
        <p:xfrm>
          <a:off x="228600" y="1295400"/>
          <a:ext cx="8763000" cy="494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79930" y="4343400"/>
            <a:ext cx="4330269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All pair-wise comparisons were significant at p &lt; 0.05 except adult lung vs. pediatric lung, adult lung vs. adult heart-lung, adult lung vs. pediatric heart-lung, pediatric lung vs. adult heart-lung, pediatric lung vs. pediatric heart-lung,  and adult heart-lung vs. pediatric heart-lung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297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09600" y="24384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APPENDIX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811631"/>
              </p:ext>
            </p:extLst>
          </p:nvPr>
        </p:nvGraphicFramePr>
        <p:xfrm>
          <a:off x="304800" y="905508"/>
          <a:ext cx="8610600" cy="503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7328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1/2013-6/2014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89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6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FUNDACION FAVALORO 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CENTRO DE TRASPLANTE CARDIACO DEL SANATORIO ALLENDE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ITALIANO DE BUENOS AIRES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DE ALTA COMPLEJIDAD PTE JUAN DOMINGO PERON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HAREFIELD S.A. - HOSPITAL ITALIANO DE MENDOZA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EL CRUCE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SANATORIO PARQUE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INSTITUTO DE CARDIOLOGIA DE CORRIENTES JUANA F CABRAL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DE PEDIATRIA JUAN P GARRAHAN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ALEMAN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CENTRO DE TRASPLANTE CARDIACO HOSPITAL PRIVADO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115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498369"/>
              </p:ext>
            </p:extLst>
          </p:nvPr>
        </p:nvGraphicFramePr>
        <p:xfrm>
          <a:off x="304800" y="905508"/>
          <a:ext cx="8610600" cy="5261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7328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1/2013-6/2014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89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6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CLINICA DE NEFROLOGIA UROLOGIA Y ENFERMEDADES CARDIOVASCULARES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PRIVADO DEL SUR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SANATORIO DE LA TRINIDAD MITRE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INSTITUTO CARDIOVASCULAR DE BUENOS AIRES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CENTRO DE TRASPLANTE CARDIACO HOSPITAL ITALIANO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CENTRO PRIVADO DE CARDIOLOGIA SRL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GENERAL DE AGUDOS DR COSME ARGERICH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CENTRO DE PROGRAMA DE TRASPLANTE CARDIACO CLINICA VELEZ SARSFIELD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ESPAÑOL DE MENDOZA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UNIVERSITARIO AUSTRAL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054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342785"/>
              </p:ext>
            </p:extLst>
          </p:nvPr>
        </p:nvGraphicFramePr>
        <p:xfrm>
          <a:off x="304800" y="905508"/>
          <a:ext cx="8610600" cy="5173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1/2013-6/2014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6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PROGRAMA DE TRASPLANTE PULMONAR HOSPITAL PRIVADO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CENTRO DE TRASPLANTE PULMONAR HOSPITAL ITALIANO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AUSTRALIA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St. Vincent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Royal Children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Prince Charles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Alfred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Royal Perth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AUSTRIA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Allgemeines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Krankenhaus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Wien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Universitätsklinik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Innsbruck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Landeskrankenhaus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Graz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r>
              <a:rPr lang="en-US" sz="2200" dirty="0" smtClean="0">
                <a:solidFill>
                  <a:srgbClr val="FFFF00"/>
                </a:solidFill>
              </a:rPr>
              <a:t>MAJOR CONTRIBUTORS TO THE ISHLT TRANSPLANT REGISTRY</a:t>
            </a:r>
            <a:endParaRPr lang="en-US" sz="2200" dirty="0">
              <a:solidFill>
                <a:srgbClr val="FFFF0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803855"/>
              </p:ext>
            </p:extLst>
          </p:nvPr>
        </p:nvGraphicFramePr>
        <p:xfrm>
          <a:off x="304800" y="762001"/>
          <a:ext cx="8534400" cy="5481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2743200"/>
                <a:gridCol w="762000"/>
                <a:gridCol w="914400"/>
              </a:tblGrid>
              <a:tr h="297646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Organization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Countries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Heart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Lung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2528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L’Agence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de la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Biomédicine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France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35763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Australia and New Zealand Cardiothoracic Organ Transplant Registry (ANZCOTR)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Australia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723280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Eurotransplant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(ET)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Austria, Belgium, Croatia, Germany, Netherlands, Slovenia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27432" marB="27432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35763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Instituto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Nacional Central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Único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Coordinador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Ablación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Implante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(INCUCAI)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Argentina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457508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Organización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Nacional de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Trasplantes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(ONT)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457508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Registro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Español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Trasplante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Cardíaco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35763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Scandiatransplant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Denmark, Finland, Norway, Sweden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35763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Kingdom Transplant Services Authority (UKTSSA)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Kingdom, Ireland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457508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Network for Organ Sharing (UNOS)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States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35763">
                <a:tc gridSpan="4"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In addition, 84 individual centers from North America, Central/South America, Europe, Asia, Africa and the Middle East have reported at least one transplant since 1995.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9064055"/>
              </p:ext>
            </p:extLst>
          </p:nvPr>
        </p:nvGraphicFramePr>
        <p:xfrm>
          <a:off x="304800" y="762000"/>
          <a:ext cx="8610600" cy="500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248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1/2013-6/2014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1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5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Hôpital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Erasme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Bruxelles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Universitair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Ziekenhuis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Antwerpen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Onze Lieve Vrouw Ziekenhuis Aalst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Universitair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Ziekenhuis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Gent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Centre Hospitalier Universitaire Liège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Cliniques Universitaires, Université Catholique de Louvain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UZ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Gasthuisberg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Leuven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BRAZIL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de Messejana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Real Hospital Portugues de Beneficiencia Em Pernambuco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Instituto de Medicina</a:t>
                      </a:r>
                      <a:r>
                        <a:rPr lang="pt-BR" sz="15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Integral</a:t>
                      </a:r>
                      <a:endParaRPr lang="pt-BR" sz="15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080697"/>
              </p:ext>
            </p:extLst>
          </p:nvPr>
        </p:nvGraphicFramePr>
        <p:xfrm>
          <a:off x="304800" y="762001"/>
          <a:ext cx="8610600" cy="538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637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59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BRAZIL (cont’d)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59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de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Clinicas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de Porto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Alegre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9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Procardiaco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Hospital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9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CANADA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Royal Victoria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Toronto General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Sainte-Justine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Notre-Dame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Quebec Heart Institute - Laval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Alberta Hospitals/Walter C. Mackenzie Health Sciences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Paul’s Hospital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Vancouver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General Hospital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Hospital For Sick Children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916084"/>
              </p:ext>
            </p:extLst>
          </p:nvPr>
        </p:nvGraphicFramePr>
        <p:xfrm>
          <a:off x="304800" y="762000"/>
          <a:ext cx="8610600" cy="4518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0157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228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CHILE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228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Instituto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Nacional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del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Torax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22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COLOMBIA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228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Clinica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Cardiovascular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267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Fundacion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Cardioinfantil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- </a:t>
                      </a:r>
                      <a:r>
                        <a:rPr lang="en-US" sz="1500" b="1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Instituto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de </a:t>
                      </a:r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Cardiologia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267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Fundacion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Cardiovascular de Colombia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267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Fundacion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Clinica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Shaio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26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CROATIA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126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Clinical Hospital Zagreb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26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Dubrava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056825"/>
              </p:ext>
            </p:extLst>
          </p:nvPr>
        </p:nvGraphicFramePr>
        <p:xfrm>
          <a:off x="304800" y="762000"/>
          <a:ext cx="8610600" cy="5407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911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</a:rPr>
                        <a:t>THE CZECH REPUBLIC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Hospital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Motol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DENMARK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4</a:t>
                      </a:r>
                      <a:endParaRPr lang="en-US" sz="1500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Skejby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University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Rigshospitalet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, National University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</a:rPr>
                        <a:t>ESTONIA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Tartu University Hospital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FINLAND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4</a:t>
                      </a:r>
                      <a:endParaRPr lang="en-US" sz="1500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Helsinki University Central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Children's Hospital, University of Helsinki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FRANCE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5</a:t>
                      </a:r>
                      <a:endParaRPr lang="en-US" sz="1500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Marseille Sainte Marguerite (APM)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Marseille </a:t>
                      </a:r>
                      <a:r>
                        <a:rPr lang="fr-FR" sz="1500" b="1" dirty="0" err="1">
                          <a:solidFill>
                            <a:schemeClr val="tx1"/>
                          </a:solidFill>
                        </a:rPr>
                        <a:t>Timone</a:t>
                      </a:r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 adultes (APM)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48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992976"/>
              </p:ext>
            </p:extLst>
          </p:nvPr>
        </p:nvGraphicFramePr>
        <p:xfrm>
          <a:off x="304800" y="762000"/>
          <a:ext cx="8610600" cy="5368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Marseille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Timone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enfants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(APM)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Caen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Dijon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Toulouse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Toulouse (A)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Bordeaux (A+P) - UNITE DE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Bordeaux (A+P)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Montpellier (A) - UNITE DE TRANSPL. CARDIO-THORACIQUE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fr-FR" sz="1500" b="1">
                          <a:solidFill>
                            <a:schemeClr val="tx1"/>
                          </a:solidFill>
                        </a:rPr>
                        <a:t>Rennes (A) - CENTRE CARDIO-PNEUMOLOGIQUE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Tours (A+P)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Grenoble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Grenoble (A) - PNEUMOLOGIE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63476"/>
              </p:ext>
            </p:extLst>
          </p:nvPr>
        </p:nvGraphicFramePr>
        <p:xfrm>
          <a:off x="304800" y="762000"/>
          <a:ext cx="8610600" cy="4998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4762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4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Nantes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Nancy (A+P) - CHIRURGIE CARDIO-PULMONAIRE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Lille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Clermont-Ferrand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Strasbourg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Strasbourg (A) - CHIRURGIE CARDIO-PULMONAIRE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Lyon (A+P) - POLE DE TRANSPLANTATION 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Lyon I (HCL) (A+P) - Pole de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Lyon II (HCL) (A) - POLE DE TRANSPLANTATION CARDIAQUE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3299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Paris Pitié-Salpêtrière (AP-HP)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7318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Necker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Enfants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Malades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(AP-HP) (A+P) - CARDIOLOGIE PEDIATRIQUE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5867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889162"/>
              </p:ext>
            </p:extLst>
          </p:nvPr>
        </p:nvGraphicFramePr>
        <p:xfrm>
          <a:off x="304800" y="762000"/>
          <a:ext cx="8610600" cy="4877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466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3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282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Clichy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Beaujon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(AP-HP) (A) - PNEUMOLOGIE B ET TRANSPLANTATION 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2827">
                <a:tc>
                  <a:txBody>
                    <a:bodyPr/>
                    <a:lstStyle/>
                    <a:p>
                      <a:r>
                        <a:rPr lang="fr-FR" sz="1500" b="1" dirty="0" smtClean="0">
                          <a:solidFill>
                            <a:schemeClr val="tx1"/>
                          </a:solidFill>
                        </a:rPr>
                        <a:t>Paris Bichat (AP-HP) (A) - CHIRURGIE CARDIO-VASCULAIRE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282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Georges Pompidou (AP-HP) (A) -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282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Georges Pompidou (AP-HP) (A+P) - TRANSPL. PULM. ET CARDIO-PULM.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2827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 smtClean="0">
                          <a:solidFill>
                            <a:schemeClr val="tx1"/>
                          </a:solidFill>
                        </a:rPr>
                        <a:t>Rouen (A+P) - CHIR. THORACIQUE ET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2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Limoges (A) - CHIRURGIE CARDIAQUE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282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Suresnes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Foch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282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Le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Plessis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-Robinson Marie-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Lannelongue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(A+P)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72533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Le Plessis-Robinson Marie-</a:t>
                      </a:r>
                      <a:r>
                        <a:rPr lang="fr-FR" sz="1500" b="1" dirty="0" err="1">
                          <a:solidFill>
                            <a:schemeClr val="tx1"/>
                          </a:solidFill>
                        </a:rPr>
                        <a:t>Lannelongue</a:t>
                      </a:r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 (A+P) - CHIRURGIE THORACIQUE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282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Créteil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Henri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Mondor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(AP-HP) (A) -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Chirurgie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Cardio-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5715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507577"/>
              </p:ext>
            </p:extLst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 kern="1200" baseline="300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de-DE" sz="1500" b="1">
                          <a:solidFill>
                            <a:schemeClr val="tx1"/>
                          </a:solidFill>
                        </a:rPr>
                        <a:t>Universität des Saarlandes Homburg/Saar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Herzzentrum Dresden GmbH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Deutsches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Herzzentrum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Berlin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Universitätsklinik Köln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Universität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Leipzig -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Herzzentrum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Kerckhoff Klinik, Bad Nauheim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Universität Regensburg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de-DE" sz="1500" b="1">
                          <a:solidFill>
                            <a:schemeClr val="tx1"/>
                          </a:solidFill>
                        </a:rPr>
                        <a:t>Herzzentrum Nordrhein-Westfalen Bad Oeynhausen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Essen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Johannes Gutenberg Universität Mainz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Heinrich-Heine-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Universität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Düsseldorf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Münster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611347"/>
              </p:ext>
            </p:extLst>
          </p:nvPr>
        </p:nvGraphicFramePr>
        <p:xfrm>
          <a:off x="304800" y="762000"/>
          <a:ext cx="86106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94005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328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3165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Ruprecht-Karls-Universität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Heidelberg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165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Medizinische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Hochschule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Hannover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165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Göttingen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165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Aachen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1657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Justus-Liebig-Universität Giessen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165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Schleswig-Holstein Kiel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165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Johann Wolfgang Goethe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Universität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Frankfurt/Main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1657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Friedrich Schiller Universität Jena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1657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Friedrich Alexander Universität Erlangen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826719"/>
              </p:ext>
            </p:extLst>
          </p:nvPr>
        </p:nvGraphicFramePr>
        <p:xfrm>
          <a:off x="304800" y="761999"/>
          <a:ext cx="8610600" cy="5162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9576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234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38034">
                <a:tc>
                  <a:txBody>
                    <a:bodyPr/>
                    <a:lstStyle/>
                    <a:p>
                      <a:pPr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Würzburg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Ludwig Maximilians Universität München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Hamburg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Albert-Ludwigs-Universität Freiburg im Breisgau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6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INDIA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71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Apollo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6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IRAN</a:t>
                      </a:r>
                      <a:endParaRPr lang="en-US" sz="1500" b="1" kern="1200" baseline="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71800">
                <a:tc>
                  <a:txBody>
                    <a:bodyPr/>
                    <a:lstStyle/>
                    <a:p>
                      <a:pPr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Cardiac Surgery and Transplantation Research Center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Masih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Daneshvari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Hospital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198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62000" y="457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ACKNOWLEDGMENTS: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447800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We wish to extend our sincere thanks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to the many thoracic transplant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surgeons, physicians and data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coordinators in transplant programs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throughout the world whose timely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and accurate submission of data has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made these analyses possible.</a:t>
            </a:r>
            <a:endParaRPr lang="en-US" sz="3600" dirty="0" smtClean="0">
              <a:solidFill>
                <a:srgbClr val="FFFF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4397740"/>
              </p:ext>
            </p:extLst>
          </p:nvPr>
        </p:nvGraphicFramePr>
        <p:xfrm>
          <a:off x="304800" y="762000"/>
          <a:ext cx="8610600" cy="5384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709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ISRAEL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Rabin Medical Center (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Belinson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Campus)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Sheba Medical Center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Hadassah University Hospital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ITALY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rtl="0" fontAlgn="t"/>
                      <a:r>
                        <a:rPr lang="it-IT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Policlinico S. Orsola - Universita degli Studi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JAPAN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Tohoku University Hospital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KOREA, REPUBLIC OF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Seoul National University Hospital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Severance</a:t>
                      </a: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Hospital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98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NETHERLANDS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Universitair Medisch Centrum Utrecht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6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466682"/>
              </p:ext>
            </p:extLst>
          </p:nvPr>
        </p:nvGraphicFramePr>
        <p:xfrm>
          <a:off x="304800" y="784394"/>
          <a:ext cx="8610600" cy="5405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69870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823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NETHERLANDS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 </a:t>
                      </a:r>
                      <a:r>
                        <a:rPr lang="en-US" sz="1500" b="1" baseline="0" dirty="0" smtClean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cont’d)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8230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Erasmus Medisch Centrum Rotterdam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8230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Universitair Medisch Centrum Groningen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823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NEW ZEALAND</a:t>
                      </a:r>
                      <a:endParaRPr lang="en-US" sz="1500" b="1" kern="1200" baseline="300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Auckland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City Hospital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NORWAY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4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Rikshospitalet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- National Hospital of Norway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27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RUSSIA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</a:rPr>
                        <a:t>Federal V.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Shumakov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Research Centre of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Transplantology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&amp;  Artificial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Organs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SAUDI</a:t>
                      </a:r>
                      <a:r>
                        <a:rPr lang="en-US" sz="15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ARABIA</a:t>
                      </a:r>
                      <a:endParaRPr lang="en-US" sz="1500" b="1" dirty="0" smtClean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King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Faisal Specialist Hospital and Research Center</a:t>
                      </a:r>
                      <a:endParaRPr lang="en-US" sz="15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54672" y="6393013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443486"/>
              </p:ext>
            </p:extLst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6801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966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SLOVENIA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966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Medical Center Ljubljana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966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SOUTH AFRICA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966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Milpark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9665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SPAIN</a:t>
                      </a:r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85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Complejo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Hospitalario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Juan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Canalejo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7, 8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85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Marques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de Valdecilla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7, 9</a:t>
                      </a:r>
                      <a:endParaRPr lang="en-US" sz="15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85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de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Bellvitge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. Barcelona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85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Virgen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Rocio. Sevilla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857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Santa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Creu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Sant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Pau. Barcelona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85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12 de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Octubre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7, 9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262049"/>
              </p:ext>
            </p:extLst>
          </p:nvPr>
        </p:nvGraphicFramePr>
        <p:xfrm>
          <a:off x="304800" y="762001"/>
          <a:ext cx="8610600" cy="533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917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71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SPAIN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 smtClean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Reina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Sofia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7, 9</a:t>
                      </a:r>
                      <a:endParaRPr lang="en-US" sz="15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Gregorio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Marañón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Madrid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Puerta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de Hierro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Universitario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 Fe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7, 9</a:t>
                      </a:r>
                      <a:endParaRPr lang="en-US" sz="15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Clinic I Provincial. Barcelona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Vall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D’Hebron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7, 9</a:t>
                      </a:r>
                      <a:endParaRPr lang="en-US" sz="15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Central de Asturias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La Paz Infantil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7, 9</a:t>
                      </a:r>
                      <a:endParaRPr lang="en-US" sz="15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Virgen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Arrixaca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Murcia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Miguel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Servet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Zaragoza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Clínico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Valladolid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128266"/>
              </p:ext>
            </p:extLst>
          </p:nvPr>
        </p:nvGraphicFramePr>
        <p:xfrm>
          <a:off x="304800" y="701040"/>
          <a:ext cx="8610600" cy="5500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59436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25921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SWEDEN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  <a:latin typeface="+mn-lt"/>
                        </a:rPr>
                        <a:t>4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15361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Sahlgrenska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University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13837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University Hospital of Lund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18517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SWITZERLAND 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1699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University Hospital Zurich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1673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TAIWAN</a:t>
                      </a:r>
                      <a:endParaRPr lang="en-US" sz="15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12529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Cheng-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Hsin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General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17209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TURKEY</a:t>
                      </a:r>
                      <a:endParaRPr lang="en-US" sz="15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15685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Istanbul</a:t>
                      </a:r>
                      <a:r>
                        <a:rPr lang="en-US" sz="15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Florence Nightingale Hospital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14161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Heart Center, Ankara University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025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KINGDOM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  <a:latin typeface="+mn-lt"/>
                        </a:rPr>
                        <a:t>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18733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Great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Ormand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Street Hospital for Children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15793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University of Glasgow/Glasgow Royal Infirmary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1889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The Freeman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Harefield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135703"/>
              </p:ext>
            </p:extLst>
          </p:nvPr>
        </p:nvGraphicFramePr>
        <p:xfrm>
          <a:off x="304800" y="701040"/>
          <a:ext cx="8610600" cy="5394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4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KINGDOM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  <a:latin typeface="+mn-lt"/>
                        </a:rPr>
                        <a:t>6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Wythenshawe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Queen Elizabeth Hospital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Papworth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Alabama Hospital, Birmingham, 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Baptist Medical Center, Little Rock, AR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Arkansas Children’s Hospital, Little Rock, AR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Phoenix Children’s Hospital, Phoenix, AZ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Mayo Clinic Hospital, Phoenix, AZ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 Joseph’s Hospital and Medical Center, Phoenix, AZ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Medical Center, University of AZ, Tucson, AZ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Children’s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 Hospital Los </a:t>
                      </a:r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Angeles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, Los </a:t>
                      </a:r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Angeles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Cedars-Sinai Medical Center, Los Angeles,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5800059"/>
              </p:ext>
            </p:extLst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Loma Linda University Medical Center, Loma Linda,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it-IT" sz="1500" b="1" dirty="0">
                          <a:solidFill>
                            <a:schemeClr val="tx1"/>
                          </a:solidFill>
                        </a:rPr>
                        <a:t>Lucile Salter Packard Children’s Hospital, Palo Alto,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California Pacific Medical Center, San Francisco,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UCSD Medical Center, San Diego,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CA San Francisco Medical Center, San Francisco,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Sutter Memorial Hospital, Sacramento, CA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Sharp Memorial Hospital, San Diego, CA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Stanford University Medical Center, Stanford,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UCLA </a:t>
                      </a:r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Medical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 Center, Los </a:t>
                      </a:r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Angeles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Keck Hospital of USC,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Los Angeles,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Hospital Colorado,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Aurora, CO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Colorado Hospital/HSC, Aurora, CO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2510936"/>
              </p:ext>
            </p:extLst>
          </p:nvPr>
        </p:nvGraphicFramePr>
        <p:xfrm>
          <a:off x="304800" y="761996"/>
          <a:ext cx="8610600" cy="5334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8911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Hartford Hospital, Hartford, CT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Yale New Haven Hospital, New Haven, CT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National Medical Center, Washington,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DC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Washington Hospital Center, Washington, DC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Alfred I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duPont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Hospital for Children, Wilmington, DE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All Children’s Hospital, St. Petersburg,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solidFill>
                            <a:schemeClr val="tx1"/>
                          </a:solidFill>
                        </a:rPr>
                        <a:t>Florida Hospital Medical Center, Orlando,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Memorial Regional/ Joe DiMaggio Children’s Hospital, Hollywood,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Jackson Memorial Hospital, Miami,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Mayo </a:t>
                      </a:r>
                      <a:r>
                        <a:rPr lang="en-US" sz="1500" b="1" noProof="0" dirty="0" smtClean="0">
                          <a:solidFill>
                            <a:schemeClr val="tx1"/>
                          </a:solidFill>
                        </a:rPr>
                        <a:t>Clinic</a:t>
                      </a:r>
                      <a:r>
                        <a:rPr lang="es-E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Florida, Jacksonville,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>
                          <a:solidFill>
                            <a:schemeClr val="tx1"/>
                          </a:solidFill>
                        </a:rPr>
                        <a:t>Tampa General Hospital, Tampa, FL</a:t>
                      </a:r>
                      <a:endParaRPr lang="en-US" sz="1500" b="1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UF Health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Shands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Hospital,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Gainesville,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519001"/>
              </p:ext>
            </p:extLst>
          </p:nvPr>
        </p:nvGraphicFramePr>
        <p:xfrm>
          <a:off x="304800" y="762000"/>
          <a:ext cx="8610600" cy="4911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Healthcare of Atlanta, Atlanta, GA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Emory University Hospital, Atlanta, GA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Piedmont Hospital, Atlanta, GA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Iowa Hospital and Clinics, Iowa City, IA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Advocate Christ Medical Center, Oak Lawn,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Ann and Robert H. Lurie Children’s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Loyola University Medical Center, Maywood,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Northwestern Memorial Hospital,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Rush University Medical Center,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Chicago Medical Center,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Indiana University Health, Indianapolis,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7906288"/>
              </p:ext>
            </p:extLst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Lutheran Hospital of Ft Wayne, Ft Wayne,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Vincent Hospital and Health Care Center, Indianapolis,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Jewish Hospital, Louisville, KY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Kentucky Medical Center, Lexington, KY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Ochsner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Foundation Hospital, New Orleans, LA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Boston Children’s Hospital,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Massachusetts General Hospital,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Tufts Medical Center,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Brigham and Women’s Hospital,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Johns Hopkins Hospital, Baltimore, MD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Maryland Medical System, Baltimore, MD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Henry Ford Hospital, Detroit,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304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REGISTRY STEERING COMMITTEE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909347"/>
            <a:ext cx="8534400" cy="4949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1000"/>
              </a:lnSpc>
            </a:pPr>
            <a:r>
              <a:rPr lang="en-US" sz="1900" b="1" dirty="0" smtClean="0"/>
              <a:t>Josef Stehlik – </a:t>
            </a:r>
            <a:r>
              <a:rPr lang="en-US" sz="1900" b="1" dirty="0" smtClean="0">
                <a:solidFill>
                  <a:srgbClr val="FFFF00"/>
                </a:solidFill>
              </a:rPr>
              <a:t>Medical Director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Roger Yusen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Lung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Lars Lund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Heart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Anne Dipchand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Pediatric Heart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Joseph </a:t>
            </a:r>
            <a:r>
              <a:rPr lang="en-US" sz="1900" b="1" dirty="0" err="1" smtClean="0"/>
              <a:t>Rossano</a:t>
            </a:r>
            <a:r>
              <a:rPr lang="en-US" sz="1900" b="1" dirty="0" smtClean="0"/>
              <a:t> – </a:t>
            </a:r>
            <a:r>
              <a:rPr lang="en-US" sz="1900" b="1" dirty="0">
                <a:solidFill>
                  <a:srgbClr val="FFFF00"/>
                </a:solidFill>
              </a:rPr>
              <a:t>Associate Dir. for Pediatric Heart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Christian Benden</a:t>
            </a:r>
            <a:r>
              <a:rPr lang="en-US" sz="1900" dirty="0" smtClean="0"/>
              <a:t> </a:t>
            </a:r>
            <a:r>
              <a:rPr lang="en-US" sz="1900" b="1" dirty="0" smtClean="0"/>
              <a:t>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Pediatric Lung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Samuel Goldfarb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Pediatric Lung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Bruno Meiser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 for OEO and Transplant Center Relations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Bronwyn </a:t>
            </a:r>
            <a:r>
              <a:rPr lang="en-US" sz="1900" b="1" dirty="0" err="1" smtClean="0"/>
              <a:t>Levvey</a:t>
            </a:r>
            <a:r>
              <a:rPr lang="en-US" sz="1900" b="1" dirty="0" smtClean="0"/>
              <a:t> </a:t>
            </a:r>
            <a:r>
              <a:rPr lang="en-US" sz="1900" b="1" dirty="0" smtClean="0">
                <a:solidFill>
                  <a:srgbClr val="FFFF00"/>
                </a:solidFill>
              </a:rPr>
              <a:t>– Associate Dir. for Outcomes Analysis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Amanda Rowe – </a:t>
            </a:r>
            <a:r>
              <a:rPr lang="en-US" sz="1900" b="1" dirty="0" smtClean="0">
                <a:solidFill>
                  <a:srgbClr val="FFFF00"/>
                </a:solidFill>
              </a:rPr>
              <a:t>ISHLT Executive Director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Leah Edwards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Data Analysis</a:t>
            </a:r>
            <a:endParaRPr lang="en-US" sz="1900" b="1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3381026"/>
              </p:ext>
            </p:extLst>
          </p:nvPr>
        </p:nvGraphicFramePr>
        <p:xfrm>
          <a:off x="304800" y="762000"/>
          <a:ext cx="8610600" cy="533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521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33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Spectrum Health, Grand Rapids, MI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Michigan Medical Center, Ann Arbor,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MN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Amplatz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Children’s Hospital, Minneapolis, MN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Abbott Northwestern Hospital, Minneapolis, MN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Mary’s Hospital (Mayo Clinic), Rochester, MN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Minnesota Medical Center, Minneapolis, MN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Barnes-Jewish Hospital, St.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Cardinal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Glennon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Children’s Hospital, St.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St. Louis Children’s Hospital, St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Luke’s Hospital of Kansas City, Kansas City,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MS Medical Center, Jackson, MS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Wake Forest Baptist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Medical Center, Winston Salem, NC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4582923"/>
              </p:ext>
            </p:extLst>
          </p:nvPr>
        </p:nvGraphicFramePr>
        <p:xfrm>
          <a:off x="304800" y="762000"/>
          <a:ext cx="8610600" cy="533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521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33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Carolinas Medical Center, Charlotte,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Duke University Hospital, Durham,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UNC Hospitals, Chapel Hill,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Hospital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and Medical Center, Omaha, NE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Nebraska Medical Center, Omaha, NE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Newark Beth Israel Medical Center, Newark, NJ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Robert Wood Johnson University Hospital, New Brunswick, NJ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New York-Presbyterian/Columbia, New York,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Strong Memorial Hospital, Rochester,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Montefiore Medical Center, Bronx, NY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Mount Sinai Medical Center, New York,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Westchester Medical Center, Valhalla, NY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208011"/>
              </p:ext>
            </p:extLst>
          </p:nvPr>
        </p:nvGraphicFramePr>
        <p:xfrm>
          <a:off x="304800" y="762000"/>
          <a:ext cx="8610600" cy="4565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Cleveland Clinic Foundation, Cleveland,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Nationwide Children’s Hospital, Columbus,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Medical Center, Cincinnati,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Ohio State University Medical Center, Columbus,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Integris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Baptist Medical Center, Oklahoma City, OK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Oregon Health and Science University, Portland, OR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Allegheny General Hospital,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Pittsburgh of UPMC,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Philadelphia,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Penn State Milton S Hershey Medical Center, Hershey, PA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5791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974874"/>
              </p:ext>
            </p:extLst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Hahnemann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Pittsburgh Medical Center,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Thomas Jefferson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Temple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Hospital of the University of PA,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Cardiovascular Center of PR, San Juan, PR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Medical University of SC, Charleston, SC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Baptist Memorial Hospital, Memphis, TN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Vanderbilt University Medical Center, Nashville, TN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Hospital, San Antonio,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Medical Center of Dallas, Dallas, TX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Seton Medical Center, Austin,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072445"/>
              </p:ext>
            </p:extLst>
          </p:nvPr>
        </p:nvGraphicFramePr>
        <p:xfrm>
          <a:off x="304800" y="762000"/>
          <a:ext cx="8610600" cy="533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521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33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Medical City Dallas Hospital, Dallas,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Memorial Hermann Hospital, Houston, TX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 St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Luke’s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Health </a:t>
                      </a:r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Baylor College,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Methodist Specialty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Transplant Hospital, San Antonio,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Texas Medical Branch, Galveston,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Methodist Hospital, 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 - St. Paul, Dallas,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Scott and White Memorial Hospital, Temple,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Texas Children’s Hospital, 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Baylor University Medical Center, Dallas,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Intermountain Medical Center, Murray, UT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Utah Medical Center, Salt Lake City, UT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51904"/>
              </p:ext>
            </p:extLst>
          </p:nvPr>
        </p:nvGraphicFramePr>
        <p:xfrm>
          <a:off x="304800" y="762000"/>
          <a:ext cx="8610600" cy="5333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91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717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Primary Children’s Medical Center, Salt Lake City, UT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Inova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Fairfax Hospital, Falls Church,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MCV Hospitals, Richmond,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McGuire VA Medical Center, Richmond, VA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Sentara Norfolk General Hospital, Norfolk,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Virginia HSC, Charlottesville, VA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Seattle Children’s Hospital, Seattle,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Sacred Heart Medical Center, Spokane,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Washington Medical Center, Seattle, WA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Wisconsin,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Froedtert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Memorial Lutheran Hospital,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571795"/>
              </p:ext>
            </p:extLst>
          </p:nvPr>
        </p:nvGraphicFramePr>
        <p:xfrm>
          <a:off x="304800" y="762000"/>
          <a:ext cx="8610600" cy="190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05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1/2013-6/2014 and Reported to ISHLT</a:t>
                      </a:r>
                      <a:endParaRPr lang="en-US" sz="1500" dirty="0"/>
                    </a:p>
                  </a:txBody>
                  <a:tcPr marL="45720" marR="45720" marT="9144" marB="914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10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Aurora St. Luke’s Medical Center,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Wisconsin Hospital and Clinics, Madison,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2743200"/>
            <a:ext cx="8305800" cy="3131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1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en-US" sz="1400" b="1" dirty="0">
                <a:solidFill>
                  <a:srgbClr val="FFFF00"/>
                </a:solidFill>
              </a:rPr>
              <a:t>Data provided via the </a:t>
            </a:r>
            <a:r>
              <a:rPr lang="en-US" sz="1400" b="1" dirty="0" err="1">
                <a:solidFill>
                  <a:srgbClr val="FFFF00"/>
                </a:solidFill>
              </a:rPr>
              <a:t>Instituto</a:t>
            </a:r>
            <a:r>
              <a:rPr lang="en-US" sz="1400" b="1" dirty="0">
                <a:solidFill>
                  <a:srgbClr val="FFFF00"/>
                </a:solidFill>
              </a:rPr>
              <a:t> Nacional Central </a:t>
            </a:r>
            <a:r>
              <a:rPr lang="en-US" sz="1400" b="1" dirty="0" err="1">
                <a:solidFill>
                  <a:srgbClr val="FFFF00"/>
                </a:solidFill>
              </a:rPr>
              <a:t>Único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Coordinador</a:t>
            </a:r>
            <a:r>
              <a:rPr lang="en-US" sz="1400" b="1" dirty="0">
                <a:solidFill>
                  <a:srgbClr val="FFFF00"/>
                </a:solidFill>
              </a:rPr>
              <a:t> de </a:t>
            </a:r>
            <a:r>
              <a:rPr lang="en-US" sz="1400" b="1" dirty="0" err="1">
                <a:solidFill>
                  <a:srgbClr val="FFFF00"/>
                </a:solidFill>
              </a:rPr>
              <a:t>Ablación</a:t>
            </a:r>
            <a:r>
              <a:rPr lang="en-US" sz="1400" b="1" dirty="0">
                <a:solidFill>
                  <a:srgbClr val="FFFF00"/>
                </a:solidFill>
              </a:rPr>
              <a:t> e </a:t>
            </a:r>
            <a:r>
              <a:rPr lang="en-US" sz="1400" b="1" dirty="0" err="1">
                <a:solidFill>
                  <a:srgbClr val="FFFF00"/>
                </a:solidFill>
              </a:rPr>
              <a:t>Implante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smtClean="0">
                <a:solidFill>
                  <a:srgbClr val="FFFF00"/>
                </a:solidFill>
              </a:rPr>
              <a:t>(</a:t>
            </a:r>
            <a:r>
              <a:rPr lang="en-US" sz="1400" b="1" dirty="0">
                <a:solidFill>
                  <a:srgbClr val="FFFF00"/>
                </a:solidFill>
              </a:rPr>
              <a:t>INCUCAI) 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2 </a:t>
            </a:r>
            <a:r>
              <a:rPr lang="en-US" sz="1400" b="1" dirty="0" smtClean="0">
                <a:solidFill>
                  <a:srgbClr val="FFFF00"/>
                </a:solidFill>
              </a:rPr>
              <a:t>Data provided via Australia and New Zealand Cardiothoracic Transplant Registry (ANZCOTR)</a:t>
            </a:r>
            <a:endParaRPr lang="pt-BR" sz="1400" b="1" dirty="0" smtClean="0">
              <a:solidFill>
                <a:srgbClr val="FFFF00"/>
              </a:solidFill>
            </a:endParaRPr>
          </a:p>
          <a:p>
            <a:pPr>
              <a:lnSpc>
                <a:spcPct val="125000"/>
              </a:lnSpc>
            </a:pPr>
            <a:r>
              <a:rPr lang="pt-BR" sz="1400" b="1" baseline="30000" dirty="0" smtClean="0">
                <a:solidFill>
                  <a:srgbClr val="FFFF00"/>
                </a:solidFill>
              </a:rPr>
              <a:t>3</a:t>
            </a:r>
            <a:r>
              <a:rPr lang="pt-BR" sz="1400" b="1" dirty="0" smtClean="0">
                <a:solidFill>
                  <a:srgbClr val="FFFF00"/>
                </a:solidFill>
              </a:rPr>
              <a:t> Data provided via Eurotransplant (ET)</a:t>
            </a:r>
          </a:p>
          <a:p>
            <a:pPr>
              <a:lnSpc>
                <a:spcPct val="125000"/>
              </a:lnSpc>
            </a:pPr>
            <a:r>
              <a:rPr lang="pt-BR" sz="1400" b="1" baseline="30000" dirty="0" smtClean="0">
                <a:solidFill>
                  <a:srgbClr val="FFFF00"/>
                </a:solidFill>
              </a:rPr>
              <a:t>4</a:t>
            </a:r>
            <a:r>
              <a:rPr lang="pt-BR" sz="1400" b="1" dirty="0" smtClean="0">
                <a:solidFill>
                  <a:srgbClr val="FFFF00"/>
                </a:solidFill>
              </a:rPr>
              <a:t> Data provided via Scandiatransplant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5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pt-BR" sz="1400" b="1" dirty="0" smtClean="0">
                <a:solidFill>
                  <a:srgbClr val="FFFF00"/>
                </a:solidFill>
              </a:rPr>
              <a:t>Data provided via</a:t>
            </a:r>
            <a:r>
              <a:rPr lang="pt-BR" sz="1400" dirty="0" smtClean="0">
                <a:solidFill>
                  <a:srgbClr val="FFFF00"/>
                </a:solidFill>
              </a:rPr>
              <a:t> L’</a:t>
            </a:r>
            <a:r>
              <a:rPr lang="en-US" sz="1400" b="1" dirty="0" err="1" smtClean="0">
                <a:solidFill>
                  <a:srgbClr val="FFFF00"/>
                </a:solidFill>
              </a:rPr>
              <a:t>Agence</a:t>
            </a:r>
            <a:r>
              <a:rPr lang="en-US" sz="1400" b="1" dirty="0" smtClean="0">
                <a:solidFill>
                  <a:srgbClr val="FFFF00"/>
                </a:solidFill>
              </a:rPr>
              <a:t> de la </a:t>
            </a:r>
            <a:r>
              <a:rPr lang="en-US" sz="1400" b="1" dirty="0" err="1" smtClean="0">
                <a:solidFill>
                  <a:srgbClr val="FFFF00"/>
                </a:solidFill>
              </a:rPr>
              <a:t>Biomédicine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6 </a:t>
            </a:r>
            <a:r>
              <a:rPr lang="en-US" sz="1400" b="1" dirty="0" smtClean="0">
                <a:solidFill>
                  <a:srgbClr val="FFFF00"/>
                </a:solidFill>
              </a:rPr>
              <a:t>Data provided via United Kingdom Transplant Support Service Authority (UKTSSA)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7</a:t>
            </a:r>
            <a:r>
              <a:rPr lang="en-US" sz="1400" b="1" dirty="0" smtClean="0">
                <a:solidFill>
                  <a:srgbClr val="FFFF00"/>
                </a:solidFill>
              </a:rPr>
              <a:t> Lung data provided via </a:t>
            </a:r>
            <a:r>
              <a:rPr lang="en-US" sz="1400" b="1" dirty="0" err="1" smtClean="0">
                <a:solidFill>
                  <a:srgbClr val="FFFF00"/>
                </a:solidFill>
              </a:rPr>
              <a:t>Organización</a:t>
            </a:r>
            <a:r>
              <a:rPr lang="en-US" sz="1400" b="1" dirty="0" smtClean="0">
                <a:solidFill>
                  <a:srgbClr val="FFFF00"/>
                </a:solidFill>
              </a:rPr>
              <a:t> Nacional de </a:t>
            </a:r>
            <a:r>
              <a:rPr lang="en-US" sz="1400" b="1" dirty="0" err="1" smtClean="0">
                <a:solidFill>
                  <a:srgbClr val="FFFF00"/>
                </a:solidFill>
              </a:rPr>
              <a:t>Trasplantes</a:t>
            </a:r>
            <a:r>
              <a:rPr lang="en-US" sz="1400" b="1" dirty="0" smtClean="0">
                <a:solidFill>
                  <a:srgbClr val="FFFF00"/>
                </a:solidFill>
              </a:rPr>
              <a:t> (ONT)</a:t>
            </a:r>
          </a:p>
          <a:p>
            <a:pPr>
              <a:lnSpc>
                <a:spcPct val="125000"/>
              </a:lnSpc>
            </a:pPr>
            <a:r>
              <a:rPr lang="en-US" sz="1400" baseline="30000" dirty="0" smtClean="0">
                <a:solidFill>
                  <a:srgbClr val="FFFF00"/>
                </a:solidFill>
              </a:rPr>
              <a:t>8</a:t>
            </a:r>
            <a:r>
              <a:rPr lang="en-US" sz="1400" b="1" dirty="0" smtClean="0">
                <a:solidFill>
                  <a:srgbClr val="FFFF00"/>
                </a:solidFill>
              </a:rPr>
              <a:t> Heart data provided directly to ISHLT Registry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9 </a:t>
            </a:r>
            <a:r>
              <a:rPr lang="en-US" sz="1400" b="1" dirty="0" smtClean="0">
                <a:solidFill>
                  <a:srgbClr val="FFFF00"/>
                </a:solidFill>
              </a:rPr>
              <a:t>Heart data provided via </a:t>
            </a:r>
            <a:r>
              <a:rPr lang="en-US" sz="1400" b="1" dirty="0" err="1" smtClean="0">
                <a:solidFill>
                  <a:srgbClr val="FFFF00"/>
                </a:solidFill>
              </a:rPr>
              <a:t>Registro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en-US" sz="1400" b="1" dirty="0" err="1" smtClean="0">
                <a:solidFill>
                  <a:srgbClr val="FFFF00"/>
                </a:solidFill>
              </a:rPr>
              <a:t>Español</a:t>
            </a:r>
            <a:r>
              <a:rPr lang="en-US" sz="1400" b="1" dirty="0" smtClean="0">
                <a:solidFill>
                  <a:srgbClr val="FFFF00"/>
                </a:solidFill>
              </a:rPr>
              <a:t> de </a:t>
            </a:r>
            <a:r>
              <a:rPr lang="en-US" sz="1400" b="1" dirty="0" err="1" smtClean="0">
                <a:solidFill>
                  <a:srgbClr val="FFFF00"/>
                </a:solidFill>
              </a:rPr>
              <a:t>Trasplante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en-US" sz="1400" b="1" dirty="0" err="1" smtClean="0">
                <a:solidFill>
                  <a:srgbClr val="FFFF00"/>
                </a:solidFill>
              </a:rPr>
              <a:t>Cardíaco</a:t>
            </a:r>
            <a:endParaRPr lang="en-US" sz="1400" b="1" dirty="0" smtClean="0">
              <a:solidFill>
                <a:srgbClr val="FFFF00"/>
              </a:solidFill>
            </a:endParaRP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10</a:t>
            </a:r>
            <a:r>
              <a:rPr lang="en-US" sz="1400" b="1" dirty="0" smtClean="0">
                <a:solidFill>
                  <a:srgbClr val="FFFF00"/>
                </a:solidFill>
              </a:rPr>
              <a:t> Data provided via United Network for Organ Sharing (UNOS)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27432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General Registry Statistics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Transplants Reported</a:t>
            </a:r>
            <a:endParaRPr lang="en-US" sz="2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602845"/>
              </p:ext>
            </p:extLst>
          </p:nvPr>
        </p:nvGraphicFramePr>
        <p:xfrm>
          <a:off x="304800" y="1905000"/>
          <a:ext cx="8458202" cy="3000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3352801"/>
                <a:gridCol w="3048001"/>
              </a:tblGrid>
              <a:tr h="368502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1, 2013,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June 30, 2014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June 30, 2014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4,055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120,992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4,554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3,614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53,760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Transplants Reported</a:t>
            </a:r>
            <a:endParaRPr lang="en-US" sz="2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375986"/>
              </p:ext>
            </p:extLst>
          </p:nvPr>
        </p:nvGraphicFramePr>
        <p:xfrm>
          <a:off x="304800" y="1676400"/>
          <a:ext cx="8458200" cy="3886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752600"/>
                <a:gridCol w="1600200"/>
                <a:gridCol w="1600200"/>
                <a:gridCol w="1600200"/>
              </a:tblGrid>
              <a:tr h="1265668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1, 2013,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June 30, 2014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June 30, 2014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5052">
                <a:tc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Pediatric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Pediatric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3,370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515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108,151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12,218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3,820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701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3,319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51,440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2,091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Centers Reporting Transplants</a:t>
            </a:r>
            <a:endParaRPr lang="en-US" sz="2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040616"/>
              </p:ext>
            </p:extLst>
          </p:nvPr>
        </p:nvGraphicFramePr>
        <p:xfrm>
          <a:off x="304800" y="1600200"/>
          <a:ext cx="8458203" cy="4006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209800"/>
                <a:gridCol w="1905000"/>
                <a:gridCol w="2362203"/>
              </a:tblGrid>
              <a:tr h="1874520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Ever Performing 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June 30, 2014</a:t>
                      </a:r>
                      <a:endParaRPr lang="en-US" sz="2400" dirty="0" smtClean="0">
                        <a:latin typeface="+mn-lt"/>
                      </a:endParaRPr>
                    </a:p>
                    <a:p>
                      <a:pPr algn="ctr" rtl="0"/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Transplants in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2003</a:t>
                      </a:r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Transplants between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1/2013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and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6/2014</a:t>
                      </a:r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418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242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Average Annual Number of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322448"/>
              </p:ext>
            </p:extLst>
          </p:nvPr>
        </p:nvGraphicFramePr>
        <p:xfrm>
          <a:off x="205513" y="1346192"/>
          <a:ext cx="8839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57008" y="6597868"/>
            <a:ext cx="1946921" cy="246221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/>
                <a:cs typeface="Arial"/>
              </a:rPr>
              <a:t>JHLT. 2014 Oct; 33(10): 975-984</a:t>
            </a:r>
            <a:endParaRPr lang="en-US" sz="1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95400" y="5618658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Heart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Heart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5589208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Lung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9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Lung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5486400" y="5926083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FF0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320800" y="5955392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FF0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093884" y="592460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2004-6/2014</a:t>
            </a:r>
            <a:endParaRPr lang="en-US" sz="15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979084" y="596201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1980-2003</a:t>
            </a:r>
            <a:endParaRPr lang="en-US" sz="15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2015 Oct; 34(10): 1225-1232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361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customXsn xmlns="http://schemas.microsoft.com/office/2006/metadata/customXsn">
  <xsnLocation>http://departments/research/PMO/Private/Document Management and Control/Templates/Document Request and Tracking Form.doc</xsnLocation>
  <cached>True</cached>
  <openByDefault>False</openByDefault>
  <xsnScope>http://departments/research/Staff/ISHLT</xsnScope>
</customXs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escription0 xmlns="1df23a4e-d417-4e0a-a778-b7db59ac479a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5245B14F216408B1953D66C9FE43C" ma:contentTypeVersion="2" ma:contentTypeDescription="Create a new document." ma:contentTypeScope="" ma:versionID="212fae072ff62d657a319b9d824494e7">
  <xsd:schema xmlns:xsd="http://www.w3.org/2001/XMLSchema" xmlns:xs="http://www.w3.org/2001/XMLSchema" xmlns:p="http://schemas.microsoft.com/office/2006/metadata/properties" xmlns:ns2="1df23a4e-d417-4e0a-a778-b7db59ac479a" targetNamespace="http://schemas.microsoft.com/office/2006/metadata/properties" ma:root="true" ma:fieldsID="781f64c5e4f3ea1ee91cc0eec9e377a6" ns2:_="">
    <xsd:import namespace="1df23a4e-d417-4e0a-a778-b7db59ac479a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23a4e-d417-4e0a-a778-b7db59ac479a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 ma:readOnly="fals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9535B3-95C8-4780-995B-A1ED66DCE7AC}"/>
</file>

<file path=customXml/itemProps2.xml><?xml version="1.0" encoding="utf-8"?>
<ds:datastoreItem xmlns:ds="http://schemas.openxmlformats.org/officeDocument/2006/customXml" ds:itemID="{867B47CE-0255-4774-B4EC-289B3F01EA05}"/>
</file>

<file path=customXml/itemProps3.xml><?xml version="1.0" encoding="utf-8"?>
<ds:datastoreItem xmlns:ds="http://schemas.openxmlformats.org/officeDocument/2006/customXml" ds:itemID="{C91805D6-AC72-435D-A51A-1C2C01D7BD28}"/>
</file>

<file path=customXml/itemProps4.xml><?xml version="1.0" encoding="utf-8"?>
<ds:datastoreItem xmlns:ds="http://schemas.openxmlformats.org/officeDocument/2006/customXml" ds:itemID="{E7F83585-FD19-46F6-A8A2-8B104DA90A3A}"/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3712</TotalTime>
  <Words>4647</Words>
  <Application>Microsoft Office PowerPoint</Application>
  <PresentationFormat>On-screen Show (4:3)</PresentationFormat>
  <Paragraphs>1136</Paragraphs>
  <Slides>46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Calibri</vt:lpstr>
      <vt:lpstr>Times</vt:lpstr>
      <vt:lpstr>Times New Roman</vt:lpstr>
      <vt:lpstr>Webdings</vt:lpstr>
      <vt:lpstr>UNOSTemplate</vt:lpstr>
      <vt:lpstr>PowerPoint Presentation</vt:lpstr>
      <vt:lpstr>MAJOR CONTRIBUTORS TO THE ISHLT TRANSPLANT REGISTRY</vt:lpstr>
      <vt:lpstr>PowerPoint Presentation</vt:lpstr>
      <vt:lpstr>PowerPoint Presentation</vt:lpstr>
      <vt:lpstr>PowerPoint Presentation</vt:lpstr>
      <vt:lpstr>REGISTRY DATABASE: Number of Transplants Reported</vt:lpstr>
      <vt:lpstr>REGISTRY DATABASE: Number of Transplants Reported</vt:lpstr>
      <vt:lpstr>REGISTRY DATABASE: Number of Centers Reporting Transplants</vt:lpstr>
      <vt:lpstr>REGISTRY DATABASE: Average Annual Number of Transplants</vt:lpstr>
      <vt:lpstr>REGISTRY DATABASE: Number of Centers Reporting Heart Transplants</vt:lpstr>
      <vt:lpstr>REGISTRY DATABASE: Number of Centers Reporting Lung Transplants</vt:lpstr>
      <vt:lpstr>REGISTRY DATABASE: Number of Centers Reporting Heart-Lung Transplants</vt:lpstr>
      <vt:lpstr>REGISTRY DATABASE: Number of Centers Reporting Transplants (2009-6/2014)</vt:lpstr>
      <vt:lpstr>REGISTRY DATABASE: Kaplan-Meier Survival (Transplants: January 1980 – June 2013)</vt:lpstr>
      <vt:lpstr>REGISTRY DATABASE: Kaplan-Meier Survival (Transplants: January 2004 – June 2013)</vt:lpstr>
      <vt:lpstr>PowerPoint Presentation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</vt:vector>
  </TitlesOfParts>
  <Company>UNOS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Anna Y. Kucheryavaya</cp:lastModifiedBy>
  <cp:revision>875</cp:revision>
  <dcterms:created xsi:type="dcterms:W3CDTF">2009-06-30T12:53:17Z</dcterms:created>
  <dcterms:modified xsi:type="dcterms:W3CDTF">2015-10-08T21:03:22Z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0x0101008AF5245B14F216408B1953D66C9FE43C</vt:lpwstr>
  </property>
</Properties>
</file>