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11.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12.xml" ContentType="application/vnd.openxmlformats-officedocument.drawingml.chart+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3.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14.xml" ContentType="application/vnd.openxmlformats-officedocument.drawingml.chart+xml"/>
  <Override PartName="/ppt/drawings/drawing5.xml" ContentType="application/vnd.openxmlformats-officedocument.drawingml.chartshapes+xml"/>
  <Override PartName="/ppt/notesSlides/notesSlide18.xml" ContentType="application/vnd.openxmlformats-officedocument.presentationml.notesSlide+xml"/>
  <Override PartName="/ppt/charts/chart15.xml" ContentType="application/vnd.openxmlformats-officedocument.drawingml.chart+xml"/>
  <Override PartName="/ppt/notesSlides/notesSlide19.xml" ContentType="application/vnd.openxmlformats-officedocument.presentationml.notesSlide+xml"/>
  <Override PartName="/ppt/charts/chart16.xml" ContentType="application/vnd.openxmlformats-officedocument.drawingml.chart+xml"/>
  <Override PartName="/ppt/notesSlides/notesSlide20.xml" ContentType="application/vnd.openxmlformats-officedocument.presentationml.notesSlide+xml"/>
  <Override PartName="/ppt/charts/chart17.xml" ContentType="application/vnd.openxmlformats-officedocument.drawingml.chart+xml"/>
  <Override PartName="/ppt/drawings/drawing6.xml" ContentType="application/vnd.openxmlformats-officedocument.drawingml.chartshapes+xml"/>
  <Override PartName="/ppt/notesSlides/notesSlide21.xml" ContentType="application/vnd.openxmlformats-officedocument.presentationml.notesSlide+xml"/>
  <Override PartName="/ppt/charts/chart18.xml" ContentType="application/vnd.openxmlformats-officedocument.drawingml.chart+xml"/>
  <Override PartName="/ppt/notesSlides/notesSlide22.xml" ContentType="application/vnd.openxmlformats-officedocument.presentationml.notesSlide+xml"/>
  <Override PartName="/ppt/charts/chart19.xml" ContentType="application/vnd.openxmlformats-officedocument.drawingml.chart+xml"/>
  <Override PartName="/ppt/notesSlides/notesSlide23.xml" ContentType="application/vnd.openxmlformats-officedocument.presentationml.notesSlide+xml"/>
  <Override PartName="/ppt/charts/chart20.xml" ContentType="application/vnd.openxmlformats-officedocument.drawingml.chart+xml"/>
  <Override PartName="/ppt/notesSlides/notesSlide24.xml" ContentType="application/vnd.openxmlformats-officedocument.presentationml.notesSlide+xml"/>
  <Override PartName="/ppt/charts/chart21.xml" ContentType="application/vnd.openxmlformats-officedocument.drawingml.chart+xml"/>
  <Override PartName="/ppt/drawings/drawing7.xml" ContentType="application/vnd.openxmlformats-officedocument.drawingml.chartshapes+xml"/>
  <Override PartName="/ppt/notesSlides/notesSlide25.xml" ContentType="application/vnd.openxmlformats-officedocument.presentationml.notesSlide+xml"/>
  <Override PartName="/ppt/charts/chart22.xml" ContentType="application/vnd.openxmlformats-officedocument.drawingml.chart+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4.xml" ContentType="application/vnd.openxmlformats-officedocument.drawingml.chart+xml"/>
  <Override PartName="/ppt/notesSlides/notesSlide29.xml" ContentType="application/vnd.openxmlformats-officedocument.presentationml.notesSlide+xml"/>
  <Override PartName="/ppt/charts/chart25.xml" ContentType="application/vnd.openxmlformats-officedocument.drawingml.chart+xml"/>
  <Override PartName="/ppt/drawings/drawing8.xml" ContentType="application/vnd.openxmlformats-officedocument.drawingml.chartshapes+xml"/>
  <Override PartName="/ppt/notesSlides/notesSlide30.xml" ContentType="application/vnd.openxmlformats-officedocument.presentationml.notesSlide+xml"/>
  <Override PartName="/ppt/charts/chart26.xml" ContentType="application/vnd.openxmlformats-officedocument.drawingml.chart+xml"/>
  <Override PartName="/ppt/drawings/drawing9.xml" ContentType="application/vnd.openxmlformats-officedocument.drawingml.chartshapes+xml"/>
  <Override PartName="/ppt/notesSlides/notesSlide31.xml" ContentType="application/vnd.openxmlformats-officedocument.presentationml.notesSlide+xml"/>
  <Override PartName="/ppt/charts/chart27.xml" ContentType="application/vnd.openxmlformats-officedocument.drawingml.chart+xml"/>
  <Override PartName="/ppt/drawings/drawing10.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9.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0.xml" ContentType="application/vnd.openxmlformats-officedocument.drawingml.chart+xml"/>
  <Override PartName="/ppt/notesSlides/notesSlide41.xml" ContentType="application/vnd.openxmlformats-officedocument.presentationml.notesSlide+xml"/>
  <Override PartName="/ppt/charts/chart31.xml" ContentType="application/vnd.openxmlformats-officedocument.drawingml.chart+xml"/>
  <Override PartName="/ppt/notesSlides/notesSlide42.xml" ContentType="application/vnd.openxmlformats-officedocument.presentationml.notesSlide+xml"/>
  <Override PartName="/ppt/charts/chart32.xml" ContentType="application/vnd.openxmlformats-officedocument.drawingml.chart+xml"/>
  <Override PartName="/ppt/notesSlides/notesSlide43.xml" ContentType="application/vnd.openxmlformats-officedocument.presentationml.notesSlide+xml"/>
  <Override PartName="/ppt/charts/chart33.xml" ContentType="application/vnd.openxmlformats-officedocument.drawingml.chart+xml"/>
  <Override PartName="/ppt/notesSlides/notesSlide44.xml" ContentType="application/vnd.openxmlformats-officedocument.presentationml.notesSlide+xml"/>
  <Override PartName="/ppt/charts/chart34.xml" ContentType="application/vnd.openxmlformats-officedocument.drawingml.chart+xml"/>
  <Override PartName="/ppt/notesSlides/notesSlide45.xml" ContentType="application/vnd.openxmlformats-officedocument.presentationml.notesSlide+xml"/>
  <Override PartName="/ppt/charts/chart35.xml" ContentType="application/vnd.openxmlformats-officedocument.drawingml.chart+xml"/>
  <Override PartName="/ppt/drawings/drawing11.xml" ContentType="application/vnd.openxmlformats-officedocument.drawingml.chartshapes+xml"/>
  <Override PartName="/ppt/notesSlides/notesSlide46.xml" ContentType="application/vnd.openxmlformats-officedocument.presentationml.notesSlide+xml"/>
  <Override PartName="/ppt/charts/chart36.xml" ContentType="application/vnd.openxmlformats-officedocument.drawingml.chart+xml"/>
  <Override PartName="/ppt/drawings/drawing12.xml" ContentType="application/vnd.openxmlformats-officedocument.drawingml.chartshapes+xml"/>
  <Override PartName="/ppt/notesSlides/notesSlide47.xml" ContentType="application/vnd.openxmlformats-officedocument.presentationml.notesSlide+xml"/>
  <Override PartName="/ppt/charts/chart37.xml" ContentType="application/vnd.openxmlformats-officedocument.drawingml.chart+xml"/>
  <Override PartName="/ppt/drawings/drawing13.xml" ContentType="application/vnd.openxmlformats-officedocument.drawingml.chartshapes+xml"/>
  <Override PartName="/ppt/notesSlides/notesSlide48.xml" ContentType="application/vnd.openxmlformats-officedocument.presentationml.notesSlide+xml"/>
  <Override PartName="/ppt/charts/chart38.xml" ContentType="application/vnd.openxmlformats-officedocument.drawingml.chart+xml"/>
  <Override PartName="/ppt/drawings/drawing14.xml" ContentType="application/vnd.openxmlformats-officedocument.drawingml.chartshapes+xml"/>
  <Override PartName="/ppt/notesSlides/notesSlide49.xml" ContentType="application/vnd.openxmlformats-officedocument.presentationml.notesSlide+xml"/>
  <Override PartName="/ppt/charts/chart39.xml" ContentType="application/vnd.openxmlformats-officedocument.drawingml.chart+xml"/>
  <Override PartName="/ppt/notesSlides/notesSlide50.xml" ContentType="application/vnd.openxmlformats-officedocument.presentationml.notesSlide+xml"/>
  <Override PartName="/ppt/charts/chart40.xml" ContentType="application/vnd.openxmlformats-officedocument.drawingml.chart+xml"/>
  <Override PartName="/ppt/notesSlides/notesSlide51.xml" ContentType="application/vnd.openxmlformats-officedocument.presentationml.notesSlide+xml"/>
  <Override PartName="/ppt/charts/chart41.xml" ContentType="application/vnd.openxmlformats-officedocument.drawingml.chart+xml"/>
  <Override PartName="/ppt/drawings/drawing15.xml" ContentType="application/vnd.openxmlformats-officedocument.drawingml.chartshapes+xml"/>
  <Override PartName="/ppt/notesSlides/notesSlide52.xml" ContentType="application/vnd.openxmlformats-officedocument.presentationml.notesSlide+xml"/>
  <Override PartName="/ppt/charts/chart42.xml" ContentType="application/vnd.openxmlformats-officedocument.drawingml.chart+xml"/>
  <Override PartName="/ppt/notesSlides/notesSlide53.xml" ContentType="application/vnd.openxmlformats-officedocument.presentationml.notesSlide+xml"/>
  <Override PartName="/ppt/charts/chart43.xml" ContentType="application/vnd.openxmlformats-officedocument.drawingml.chart+xml"/>
  <Override PartName="/ppt/drawings/drawing16.xml" ContentType="application/vnd.openxmlformats-officedocument.drawingml.chartshapes+xml"/>
  <Override PartName="/ppt/notesSlides/notesSlide54.xml" ContentType="application/vnd.openxmlformats-officedocument.presentationml.notesSlide+xml"/>
  <Override PartName="/ppt/charts/chart44.xml" ContentType="application/vnd.openxmlformats-officedocument.drawingml.chart+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65"/>
  </p:notesMasterIdLst>
  <p:sldIdLst>
    <p:sldId id="262" r:id="rId6"/>
    <p:sldId id="324" r:id="rId7"/>
    <p:sldId id="314" r:id="rId8"/>
    <p:sldId id="325" r:id="rId9"/>
    <p:sldId id="332" r:id="rId10"/>
    <p:sldId id="333" r:id="rId11"/>
    <p:sldId id="264" r:id="rId12"/>
    <p:sldId id="265" r:id="rId13"/>
    <p:sldId id="266" r:id="rId14"/>
    <p:sldId id="267" r:id="rId15"/>
    <p:sldId id="269" r:id="rId16"/>
    <p:sldId id="268" r:id="rId17"/>
    <p:sldId id="270" r:id="rId18"/>
    <p:sldId id="315" r:id="rId19"/>
    <p:sldId id="271" r:id="rId20"/>
    <p:sldId id="326" r:id="rId21"/>
    <p:sldId id="272" r:id="rId22"/>
    <p:sldId id="273" r:id="rId23"/>
    <p:sldId id="274" r:id="rId24"/>
    <p:sldId id="276" r:id="rId25"/>
    <p:sldId id="277" r:id="rId26"/>
    <p:sldId id="316" r:id="rId27"/>
    <p:sldId id="278" r:id="rId28"/>
    <p:sldId id="317" r:id="rId29"/>
    <p:sldId id="279" r:id="rId30"/>
    <p:sldId id="280" r:id="rId31"/>
    <p:sldId id="312" r:id="rId32"/>
    <p:sldId id="282" r:id="rId33"/>
    <p:sldId id="313" r:id="rId34"/>
    <p:sldId id="318" r:id="rId35"/>
    <p:sldId id="284" r:id="rId36"/>
    <p:sldId id="286" r:id="rId37"/>
    <p:sldId id="287" r:id="rId38"/>
    <p:sldId id="288" r:id="rId39"/>
    <p:sldId id="289" r:id="rId40"/>
    <p:sldId id="290" r:id="rId41"/>
    <p:sldId id="291" r:id="rId42"/>
    <p:sldId id="292" r:id="rId43"/>
    <p:sldId id="328" r:id="rId44"/>
    <p:sldId id="29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9900"/>
    <a:srgbClr val="006600"/>
    <a:srgbClr val="9933FF"/>
    <a:srgbClr val="CCCC00"/>
    <a:srgbClr val="CC6600"/>
    <a:srgbClr val="FF9900"/>
    <a:srgbClr val="00FFFF"/>
    <a:srgbClr val="00FF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77335" autoAdjust="0"/>
  </p:normalViewPr>
  <p:slideViewPr>
    <p:cSldViewPr>
      <p:cViewPr varScale="1">
        <p:scale>
          <a:sx n="80" d="100"/>
          <a:sy n="80" d="100"/>
        </p:scale>
        <p:origin x="17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593129398647"/>
          <c:y val="3.9152185718164575E-2"/>
          <c:w val="0.85834680510068984"/>
          <c:h val="0.81331953117929223"/>
        </c:manualLayout>
      </c:layout>
      <c:barChart>
        <c:barDir val="col"/>
        <c:grouping val="stacked"/>
        <c:varyColors val="0"/>
        <c:ser>
          <c:idx val="0"/>
          <c:order val="0"/>
          <c:tx>
            <c:strRef>
              <c:f>Sheet1!$B$1</c:f>
              <c:strCache>
                <c:ptCount val="1"/>
                <c:pt idx="0">
                  <c:v>N</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Sheet1!$A$2:$A$33</c:f>
              <c:numCache>
                <c:formatCode>General</c:formatCode>
                <c:ptCount val="3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numCache>
            </c:numRef>
          </c:cat>
          <c:val>
            <c:numRef>
              <c:f>Sheet1!$B$2:$B$33</c:f>
              <c:numCache>
                <c:formatCode>General</c:formatCode>
                <c:ptCount val="32"/>
                <c:pt idx="0">
                  <c:v>13</c:v>
                </c:pt>
                <c:pt idx="1">
                  <c:v>19</c:v>
                </c:pt>
                <c:pt idx="2">
                  <c:v>32</c:v>
                </c:pt>
                <c:pt idx="3">
                  <c:v>74</c:v>
                </c:pt>
                <c:pt idx="4">
                  <c:v>93</c:v>
                </c:pt>
                <c:pt idx="5">
                  <c:v>129</c:v>
                </c:pt>
                <c:pt idx="6">
                  <c:v>194</c:v>
                </c:pt>
                <c:pt idx="7">
                  <c:v>225</c:v>
                </c:pt>
                <c:pt idx="8">
                  <c:v>224</c:v>
                </c:pt>
                <c:pt idx="9">
                  <c:v>215</c:v>
                </c:pt>
                <c:pt idx="10">
                  <c:v>198</c:v>
                </c:pt>
                <c:pt idx="11">
                  <c:v>181</c:v>
                </c:pt>
                <c:pt idx="12">
                  <c:v>201</c:v>
                </c:pt>
                <c:pt idx="13">
                  <c:v>203</c:v>
                </c:pt>
                <c:pt idx="14">
                  <c:v>138</c:v>
                </c:pt>
                <c:pt idx="15">
                  <c:v>170</c:v>
                </c:pt>
                <c:pt idx="16">
                  <c:v>137</c:v>
                </c:pt>
                <c:pt idx="17">
                  <c:v>140</c:v>
                </c:pt>
                <c:pt idx="18">
                  <c:v>123</c:v>
                </c:pt>
                <c:pt idx="19">
                  <c:v>103</c:v>
                </c:pt>
                <c:pt idx="20">
                  <c:v>101</c:v>
                </c:pt>
                <c:pt idx="21">
                  <c:v>79</c:v>
                </c:pt>
                <c:pt idx="22">
                  <c:v>95</c:v>
                </c:pt>
                <c:pt idx="23">
                  <c:v>90</c:v>
                </c:pt>
                <c:pt idx="24">
                  <c:v>94</c:v>
                </c:pt>
                <c:pt idx="25">
                  <c:v>87</c:v>
                </c:pt>
                <c:pt idx="26">
                  <c:v>84</c:v>
                </c:pt>
                <c:pt idx="27">
                  <c:v>79</c:v>
                </c:pt>
                <c:pt idx="28">
                  <c:v>88</c:v>
                </c:pt>
                <c:pt idx="29">
                  <c:v>64</c:v>
                </c:pt>
                <c:pt idx="30">
                  <c:v>76</c:v>
                </c:pt>
                <c:pt idx="31">
                  <c:v>46</c:v>
                </c:pt>
              </c:numCache>
            </c:numRef>
          </c:val>
        </c:ser>
        <c:dLbls>
          <c:showLegendKey val="0"/>
          <c:showVal val="0"/>
          <c:showCatName val="0"/>
          <c:showSerName val="0"/>
          <c:showPercent val="0"/>
          <c:showBubbleSize val="0"/>
        </c:dLbls>
        <c:gapWidth val="35"/>
        <c:overlap val="100"/>
        <c:axId val="528525384"/>
        <c:axId val="497465632"/>
      </c:barChart>
      <c:catAx>
        <c:axId val="528525384"/>
        <c:scaling>
          <c:orientation val="minMax"/>
        </c:scaling>
        <c:delete val="0"/>
        <c:axPos val="b"/>
        <c:numFmt formatCode="General" sourceLinked="1"/>
        <c:majorTickMark val="out"/>
        <c:minorTickMark val="none"/>
        <c:tickLblPos val="nextTo"/>
        <c:txPr>
          <a:bodyPr rot="-2700000"/>
          <a:lstStyle/>
          <a:p>
            <a:pPr>
              <a:defRPr sz="1500" b="1"/>
            </a:pPr>
            <a:endParaRPr lang="en-US"/>
          </a:p>
        </c:txPr>
        <c:crossAx val="497465632"/>
        <c:crosses val="autoZero"/>
        <c:auto val="1"/>
        <c:lblAlgn val="ctr"/>
        <c:lblOffset val="100"/>
        <c:tickLblSkip val="1"/>
        <c:noMultiLvlLbl val="0"/>
      </c:catAx>
      <c:valAx>
        <c:axId val="497465632"/>
        <c:scaling>
          <c:orientation val="minMax"/>
          <c:max val="30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1.0324483775811209E-2"/>
              <c:y val="0.15968413431079753"/>
            </c:manualLayout>
          </c:layout>
          <c:overlay val="0"/>
        </c:title>
        <c:numFmt formatCode="General" sourceLinked="1"/>
        <c:majorTickMark val="out"/>
        <c:minorTickMark val="none"/>
        <c:tickLblPos val="nextTo"/>
        <c:txPr>
          <a:bodyPr/>
          <a:lstStyle/>
          <a:p>
            <a:pPr>
              <a:defRPr sz="1500" b="1"/>
            </a:pPr>
            <a:endParaRPr lang="en-US"/>
          </a:p>
        </c:txPr>
        <c:crossAx val="528525384"/>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6278622499774767E-2"/>
          <c:w val="0.89089610480105663"/>
          <c:h val="0.8171907405016996"/>
        </c:manualLayout>
      </c:layout>
      <c:scatterChart>
        <c:scatterStyle val="lineMarker"/>
        <c:varyColors val="0"/>
        <c:ser>
          <c:idx val="0"/>
          <c:order val="0"/>
          <c:tx>
            <c:strRef>
              <c:f>Sheet1!$B$1</c:f>
              <c:strCache>
                <c:ptCount val="1"/>
                <c:pt idx="0">
                  <c:v>Survival</c:v>
                </c:pt>
              </c:strCache>
            </c:strRef>
          </c:tx>
          <c:spPr>
            <a:ln w="41275">
              <a:solidFill>
                <a:srgbClr val="4DEAF1"/>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Sheet1!$B$2:$B$39</c:f>
              <c:numCache>
                <c:formatCode>General</c:formatCode>
                <c:ptCount val="38"/>
                <c:pt idx="0">
                  <c:v>100</c:v>
                </c:pt>
                <c:pt idx="1">
                  <c:v>78.790000000000006</c:v>
                </c:pt>
                <c:pt idx="2">
                  <c:v>73.543999999999997</c:v>
                </c:pt>
                <c:pt idx="3">
                  <c:v>71.155000000000001</c:v>
                </c:pt>
                <c:pt idx="4">
                  <c:v>69.436000000000007</c:v>
                </c:pt>
                <c:pt idx="5">
                  <c:v>68.012</c:v>
                </c:pt>
                <c:pt idx="6">
                  <c:v>67.096999999999994</c:v>
                </c:pt>
                <c:pt idx="7">
                  <c:v>66.126999999999995</c:v>
                </c:pt>
                <c:pt idx="8">
                  <c:v>65.507000000000005</c:v>
                </c:pt>
                <c:pt idx="9">
                  <c:v>64.858999999999995</c:v>
                </c:pt>
                <c:pt idx="10">
                  <c:v>64.319000000000003</c:v>
                </c:pt>
                <c:pt idx="11">
                  <c:v>63.587000000000003</c:v>
                </c:pt>
                <c:pt idx="12">
                  <c:v>62.881</c:v>
                </c:pt>
                <c:pt idx="13">
                  <c:v>55.792999999999999</c:v>
                </c:pt>
                <c:pt idx="14">
                  <c:v>51.392000000000003</c:v>
                </c:pt>
                <c:pt idx="15">
                  <c:v>47.750999999999998</c:v>
                </c:pt>
                <c:pt idx="16">
                  <c:v>44.51</c:v>
                </c:pt>
                <c:pt idx="17">
                  <c:v>41.997999999999998</c:v>
                </c:pt>
                <c:pt idx="18">
                  <c:v>39.857999999999997</c:v>
                </c:pt>
                <c:pt idx="19">
                  <c:v>37.270000000000003</c:v>
                </c:pt>
                <c:pt idx="20">
                  <c:v>34.500999999999998</c:v>
                </c:pt>
                <c:pt idx="21">
                  <c:v>31.995000000000001</c:v>
                </c:pt>
                <c:pt idx="22">
                  <c:v>29.823</c:v>
                </c:pt>
                <c:pt idx="23">
                  <c:v>28.22</c:v>
                </c:pt>
                <c:pt idx="24">
                  <c:v>26.725999999999999</c:v>
                </c:pt>
                <c:pt idx="25">
                  <c:v>25.486000000000001</c:v>
                </c:pt>
                <c:pt idx="26">
                  <c:v>23.776</c:v>
                </c:pt>
                <c:pt idx="27">
                  <c:v>22.170999999999999</c:v>
                </c:pt>
                <c:pt idx="28">
                  <c:v>20.954000000000001</c:v>
                </c:pt>
                <c:pt idx="29">
                  <c:v>19.683</c:v>
                </c:pt>
                <c:pt idx="30">
                  <c:v>18.882999999999999</c:v>
                </c:pt>
                <c:pt idx="31">
                  <c:v>17.315999999999999</c:v>
                </c:pt>
                <c:pt idx="32">
                  <c:v>16.257999999999999</c:v>
                </c:pt>
                <c:pt idx="33">
                  <c:v>14.191000000000001</c:v>
                </c:pt>
                <c:pt idx="34">
                  <c:v>13.304</c:v>
                </c:pt>
                <c:pt idx="35">
                  <c:v>11.994</c:v>
                </c:pt>
                <c:pt idx="36">
                  <c:v>10.430999999999999</c:v>
                </c:pt>
                <c:pt idx="37">
                  <c:v>8.5419999999999998</c:v>
                </c:pt>
              </c:numCache>
            </c:numRef>
          </c:yVal>
          <c:smooth val="0"/>
        </c:ser>
        <c:ser>
          <c:idx val="1"/>
          <c:order val="1"/>
          <c:tx>
            <c:strRef>
              <c:f>Sheet1!$C$1</c:f>
              <c:strCache>
                <c:ptCount val="1"/>
                <c:pt idx="0">
                  <c:v>95% lower confidence limit</c:v>
                </c:pt>
              </c:strCache>
            </c:strRef>
          </c:tx>
          <c:spPr>
            <a:ln w="28575">
              <a:solidFill>
                <a:srgbClr val="00FFFF"/>
              </a:solidFill>
              <a:prstDash val="sysDash"/>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Sheet1!$C$2:$C$39</c:f>
              <c:numCache>
                <c:formatCode>General</c:formatCode>
                <c:ptCount val="38"/>
                <c:pt idx="0">
                  <c:v>100</c:v>
                </c:pt>
                <c:pt idx="1">
                  <c:v>77.459000000000003</c:v>
                </c:pt>
                <c:pt idx="2">
                  <c:v>72.111000000000004</c:v>
                </c:pt>
                <c:pt idx="3">
                  <c:v>69.686000000000007</c:v>
                </c:pt>
                <c:pt idx="4">
                  <c:v>67.941999999999993</c:v>
                </c:pt>
                <c:pt idx="5">
                  <c:v>66.5</c:v>
                </c:pt>
                <c:pt idx="6">
                  <c:v>65.575000000000003</c:v>
                </c:pt>
                <c:pt idx="7">
                  <c:v>64.593999999999994</c:v>
                </c:pt>
                <c:pt idx="8">
                  <c:v>63.966999999999999</c:v>
                </c:pt>
                <c:pt idx="9">
                  <c:v>63.313000000000002</c:v>
                </c:pt>
                <c:pt idx="10">
                  <c:v>62.768000000000001</c:v>
                </c:pt>
                <c:pt idx="11">
                  <c:v>62.03</c:v>
                </c:pt>
                <c:pt idx="12">
                  <c:v>61.317</c:v>
                </c:pt>
                <c:pt idx="13">
                  <c:v>54.182000000000002</c:v>
                </c:pt>
                <c:pt idx="14">
                  <c:v>49.765000000000001</c:v>
                </c:pt>
                <c:pt idx="15">
                  <c:v>46.116999999999997</c:v>
                </c:pt>
                <c:pt idx="16">
                  <c:v>42.872999999999998</c:v>
                </c:pt>
                <c:pt idx="17">
                  <c:v>40.359000000000002</c:v>
                </c:pt>
                <c:pt idx="18">
                  <c:v>38.218000000000004</c:v>
                </c:pt>
                <c:pt idx="19">
                  <c:v>35.628999999999998</c:v>
                </c:pt>
                <c:pt idx="20">
                  <c:v>32.859000000000002</c:v>
                </c:pt>
                <c:pt idx="21">
                  <c:v>30.353000000000002</c:v>
                </c:pt>
                <c:pt idx="22">
                  <c:v>28.181000000000001</c:v>
                </c:pt>
                <c:pt idx="23">
                  <c:v>26.577999999999999</c:v>
                </c:pt>
                <c:pt idx="24">
                  <c:v>25.084</c:v>
                </c:pt>
                <c:pt idx="25">
                  <c:v>23.841999999999999</c:v>
                </c:pt>
                <c:pt idx="26">
                  <c:v>22.125</c:v>
                </c:pt>
                <c:pt idx="27">
                  <c:v>20.513000000000002</c:v>
                </c:pt>
                <c:pt idx="28">
                  <c:v>19.285</c:v>
                </c:pt>
                <c:pt idx="29">
                  <c:v>17.998999999999999</c:v>
                </c:pt>
                <c:pt idx="30">
                  <c:v>17.186</c:v>
                </c:pt>
                <c:pt idx="31">
                  <c:v>15.576000000000001</c:v>
                </c:pt>
                <c:pt idx="32">
                  <c:v>14.484999999999999</c:v>
                </c:pt>
                <c:pt idx="33">
                  <c:v>12.340999999999999</c:v>
                </c:pt>
                <c:pt idx="34">
                  <c:v>11.401999999999999</c:v>
                </c:pt>
                <c:pt idx="35">
                  <c:v>9.9890000000000008</c:v>
                </c:pt>
                <c:pt idx="36">
                  <c:v>8.2240000000000002</c:v>
                </c:pt>
                <c:pt idx="37">
                  <c:v>5.9870000000000001</c:v>
                </c:pt>
              </c:numCache>
            </c:numRef>
          </c:yVal>
          <c:smooth val="0"/>
        </c:ser>
        <c:ser>
          <c:idx val="2"/>
          <c:order val="2"/>
          <c:tx>
            <c:strRef>
              <c:f>Sheet1!$D$1</c:f>
              <c:strCache>
                <c:ptCount val="1"/>
                <c:pt idx="0">
                  <c:v>95% upper confidence limit</c:v>
                </c:pt>
              </c:strCache>
            </c:strRef>
          </c:tx>
          <c:spPr>
            <a:ln w="28575">
              <a:solidFill>
                <a:srgbClr val="00FFFF"/>
              </a:solidFill>
              <a:prstDash val="sysDash"/>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Sheet1!$D$2:$D$39</c:f>
              <c:numCache>
                <c:formatCode>General</c:formatCode>
                <c:ptCount val="38"/>
                <c:pt idx="0">
                  <c:v>100</c:v>
                </c:pt>
                <c:pt idx="1">
                  <c:v>80.120999999999995</c:v>
                </c:pt>
                <c:pt idx="2">
                  <c:v>74.975999999999999</c:v>
                </c:pt>
                <c:pt idx="3">
                  <c:v>72.625</c:v>
                </c:pt>
                <c:pt idx="4">
                  <c:v>70.929000000000002</c:v>
                </c:pt>
                <c:pt idx="5">
                  <c:v>69.522999999999996</c:v>
                </c:pt>
                <c:pt idx="6">
                  <c:v>68.619</c:v>
                </c:pt>
                <c:pt idx="7">
                  <c:v>67.66</c:v>
                </c:pt>
                <c:pt idx="8">
                  <c:v>67.046000000000006</c:v>
                </c:pt>
                <c:pt idx="9">
                  <c:v>66.405000000000001</c:v>
                </c:pt>
                <c:pt idx="10">
                  <c:v>65.87</c:v>
                </c:pt>
                <c:pt idx="11">
                  <c:v>65.144999999999996</c:v>
                </c:pt>
                <c:pt idx="12">
                  <c:v>64.444999999999993</c:v>
                </c:pt>
                <c:pt idx="13">
                  <c:v>57.402999999999999</c:v>
                </c:pt>
                <c:pt idx="14">
                  <c:v>53.018999999999998</c:v>
                </c:pt>
                <c:pt idx="15">
                  <c:v>49.384999999999998</c:v>
                </c:pt>
                <c:pt idx="16">
                  <c:v>46.148000000000003</c:v>
                </c:pt>
                <c:pt idx="17">
                  <c:v>43.637</c:v>
                </c:pt>
                <c:pt idx="18">
                  <c:v>41.497999999999998</c:v>
                </c:pt>
                <c:pt idx="19">
                  <c:v>38.909999999999997</c:v>
                </c:pt>
                <c:pt idx="20">
                  <c:v>36.142000000000003</c:v>
                </c:pt>
                <c:pt idx="21">
                  <c:v>33.637</c:v>
                </c:pt>
                <c:pt idx="22">
                  <c:v>31.465</c:v>
                </c:pt>
                <c:pt idx="23">
                  <c:v>29.861000000000001</c:v>
                </c:pt>
                <c:pt idx="24">
                  <c:v>28.367000000000001</c:v>
                </c:pt>
                <c:pt idx="25">
                  <c:v>27.129000000000001</c:v>
                </c:pt>
                <c:pt idx="26">
                  <c:v>25.425999999999998</c:v>
                </c:pt>
                <c:pt idx="27">
                  <c:v>23.83</c:v>
                </c:pt>
                <c:pt idx="28">
                  <c:v>22.622</c:v>
                </c:pt>
                <c:pt idx="29">
                  <c:v>21.367000000000001</c:v>
                </c:pt>
                <c:pt idx="30">
                  <c:v>20.581</c:v>
                </c:pt>
                <c:pt idx="31">
                  <c:v>19.056999999999999</c:v>
                </c:pt>
                <c:pt idx="32">
                  <c:v>18.030999999999999</c:v>
                </c:pt>
                <c:pt idx="33">
                  <c:v>16.041</c:v>
                </c:pt>
                <c:pt idx="34">
                  <c:v>15.205</c:v>
                </c:pt>
                <c:pt idx="35">
                  <c:v>14</c:v>
                </c:pt>
                <c:pt idx="36">
                  <c:v>12.638999999999999</c:v>
                </c:pt>
                <c:pt idx="37">
                  <c:v>11.097</c:v>
                </c:pt>
              </c:numCache>
            </c:numRef>
          </c:yVal>
          <c:smooth val="0"/>
        </c:ser>
        <c:dLbls>
          <c:showLegendKey val="0"/>
          <c:showVal val="0"/>
          <c:showCatName val="0"/>
          <c:showSerName val="0"/>
          <c:showPercent val="0"/>
          <c:showBubbleSize val="0"/>
        </c:dLbls>
        <c:axId val="756711096"/>
        <c:axId val="756711488"/>
      </c:scatterChart>
      <c:valAx>
        <c:axId val="756711096"/>
        <c:scaling>
          <c:orientation val="minMax"/>
          <c:max val="26"/>
          <c:min val="0"/>
        </c:scaling>
        <c:delete val="0"/>
        <c:axPos val="b"/>
        <c:title>
          <c:tx>
            <c:rich>
              <a:bodyPr/>
              <a:lstStyle/>
              <a:p>
                <a:pPr>
                  <a:defRPr sz="1700"/>
                </a:pPr>
                <a:r>
                  <a:rPr lang="en-US" sz="1700" dirty="0" smtClean="0"/>
                  <a:t>Years</a:t>
                </a:r>
                <a:endParaRPr lang="en-US" sz="1700" dirty="0"/>
              </a:p>
            </c:rich>
          </c:tx>
          <c:layout>
            <c:manualLayout>
              <c:xMode val="edge"/>
              <c:yMode val="edge"/>
              <c:x val="0.49550693331475171"/>
              <c:y val="0.933663083781194"/>
            </c:manualLayout>
          </c:layout>
          <c:overlay val="0"/>
        </c:title>
        <c:numFmt formatCode="#,##0" sourceLinked="0"/>
        <c:majorTickMark val="out"/>
        <c:minorTickMark val="none"/>
        <c:tickLblPos val="nextTo"/>
        <c:txPr>
          <a:bodyPr rot="0"/>
          <a:lstStyle/>
          <a:p>
            <a:pPr>
              <a:defRPr sz="1500" b="1"/>
            </a:pPr>
            <a:endParaRPr lang="en-US"/>
          </a:p>
        </c:txPr>
        <c:crossAx val="756711488"/>
        <c:crosses val="autoZero"/>
        <c:crossBetween val="midCat"/>
        <c:majorUnit val="1"/>
      </c:valAx>
      <c:valAx>
        <c:axId val="756711488"/>
        <c:scaling>
          <c:orientation val="minMax"/>
          <c:max val="10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6711096"/>
        <c:crosses val="autoZero"/>
        <c:crossBetween val="midCat"/>
        <c:majorUnit val="2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36"/>
          <c:h val="0.84289651293588297"/>
        </c:manualLayout>
      </c:layout>
      <c:scatterChart>
        <c:scatterStyle val="lineMarker"/>
        <c:varyColors val="0"/>
        <c:ser>
          <c:idx val="0"/>
          <c:order val="0"/>
          <c:tx>
            <c:strRef>
              <c:f>Sheet1!$B$1</c:f>
              <c:strCache>
                <c:ptCount val="1"/>
                <c:pt idx="0">
                  <c:v> Primary (N=3,695)</c:v>
                </c:pt>
              </c:strCache>
            </c:strRef>
          </c:tx>
          <c:spPr>
            <a:ln w="41275">
              <a:solidFill>
                <a:srgbClr val="00FFFF"/>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Sheet1!$B$2:$B$39</c:f>
              <c:numCache>
                <c:formatCode>General</c:formatCode>
                <c:ptCount val="38"/>
                <c:pt idx="0">
                  <c:v>100</c:v>
                </c:pt>
                <c:pt idx="1">
                  <c:v>79.11</c:v>
                </c:pt>
                <c:pt idx="2">
                  <c:v>73.959000000000003</c:v>
                </c:pt>
                <c:pt idx="3">
                  <c:v>71.527000000000001</c:v>
                </c:pt>
                <c:pt idx="4">
                  <c:v>69.83</c:v>
                </c:pt>
                <c:pt idx="5">
                  <c:v>68.406999999999996</c:v>
                </c:pt>
                <c:pt idx="6">
                  <c:v>67.503</c:v>
                </c:pt>
                <c:pt idx="7">
                  <c:v>66.516000000000005</c:v>
                </c:pt>
                <c:pt idx="8">
                  <c:v>65.884</c:v>
                </c:pt>
                <c:pt idx="9">
                  <c:v>65.224000000000004</c:v>
                </c:pt>
                <c:pt idx="10">
                  <c:v>64.728999999999999</c:v>
                </c:pt>
                <c:pt idx="11">
                  <c:v>63.984999999999999</c:v>
                </c:pt>
                <c:pt idx="12">
                  <c:v>63.265999999999998</c:v>
                </c:pt>
                <c:pt idx="13">
                  <c:v>56.17</c:v>
                </c:pt>
                <c:pt idx="14">
                  <c:v>51.722000000000001</c:v>
                </c:pt>
                <c:pt idx="15">
                  <c:v>48.046999999999997</c:v>
                </c:pt>
                <c:pt idx="16">
                  <c:v>44.781999999999996</c:v>
                </c:pt>
                <c:pt idx="17">
                  <c:v>42.293999999999997</c:v>
                </c:pt>
                <c:pt idx="18">
                  <c:v>40.116</c:v>
                </c:pt>
                <c:pt idx="19">
                  <c:v>37.521000000000001</c:v>
                </c:pt>
                <c:pt idx="20">
                  <c:v>34.744999999999997</c:v>
                </c:pt>
                <c:pt idx="21">
                  <c:v>32.198</c:v>
                </c:pt>
                <c:pt idx="22">
                  <c:v>29.992000000000001</c:v>
                </c:pt>
                <c:pt idx="23">
                  <c:v>28.411000000000001</c:v>
                </c:pt>
                <c:pt idx="24">
                  <c:v>26.943999999999999</c:v>
                </c:pt>
                <c:pt idx="25">
                  <c:v>25.683</c:v>
                </c:pt>
                <c:pt idx="26">
                  <c:v>23.943999999999999</c:v>
                </c:pt>
                <c:pt idx="27">
                  <c:v>22.311</c:v>
                </c:pt>
                <c:pt idx="28">
                  <c:v>21.068999999999999</c:v>
                </c:pt>
                <c:pt idx="29">
                  <c:v>19.853999999999999</c:v>
                </c:pt>
                <c:pt idx="30">
                  <c:v>19.036000000000001</c:v>
                </c:pt>
                <c:pt idx="31">
                  <c:v>17.428999999999998</c:v>
                </c:pt>
                <c:pt idx="32">
                  <c:v>16.344999999999999</c:v>
                </c:pt>
                <c:pt idx="33">
                  <c:v>14.23</c:v>
                </c:pt>
                <c:pt idx="34">
                  <c:v>13.318</c:v>
                </c:pt>
                <c:pt idx="35">
                  <c:v>11.962</c:v>
                </c:pt>
                <c:pt idx="36">
                  <c:v>10.613</c:v>
                </c:pt>
                <c:pt idx="37">
                  <c:v>8.5990000000000002</c:v>
                </c:pt>
              </c:numCache>
            </c:numRef>
          </c:yVal>
          <c:smooth val="0"/>
        </c:ser>
        <c:ser>
          <c:idx val="1"/>
          <c:order val="1"/>
          <c:tx>
            <c:strRef>
              <c:f>Sheet1!$C$1</c:f>
              <c:strCache>
                <c:ptCount val="1"/>
                <c:pt idx="0">
                  <c:v>LCL (Primary)</c:v>
                </c:pt>
              </c:strCache>
            </c:strRef>
          </c:tx>
          <c:spPr>
            <a:ln w="28575">
              <a:solidFill>
                <a:srgbClr val="00FFFF"/>
              </a:solidFill>
              <a:prstDash val="sysDash"/>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Sheet1!$C$2:$C$39</c:f>
              <c:numCache>
                <c:formatCode>General</c:formatCode>
                <c:ptCount val="38"/>
                <c:pt idx="0">
                  <c:v>100</c:v>
                </c:pt>
                <c:pt idx="1">
                  <c:v>77.774000000000001</c:v>
                </c:pt>
                <c:pt idx="2">
                  <c:v>72.52</c:v>
                </c:pt>
                <c:pt idx="3">
                  <c:v>70.049000000000007</c:v>
                </c:pt>
                <c:pt idx="4">
                  <c:v>68.328000000000003</c:v>
                </c:pt>
                <c:pt idx="5">
                  <c:v>66.887</c:v>
                </c:pt>
                <c:pt idx="6">
                  <c:v>65.971999999999994</c:v>
                </c:pt>
                <c:pt idx="7">
                  <c:v>64.972999999999999</c:v>
                </c:pt>
                <c:pt idx="8">
                  <c:v>64.334000000000003</c:v>
                </c:pt>
                <c:pt idx="9">
                  <c:v>63.667999999999999</c:v>
                </c:pt>
                <c:pt idx="10">
                  <c:v>63.167999999999999</c:v>
                </c:pt>
                <c:pt idx="11">
                  <c:v>62.415999999999997</c:v>
                </c:pt>
                <c:pt idx="12">
                  <c:v>61.691000000000003</c:v>
                </c:pt>
                <c:pt idx="13">
                  <c:v>54.545999999999999</c:v>
                </c:pt>
                <c:pt idx="14">
                  <c:v>50.08</c:v>
                </c:pt>
                <c:pt idx="15">
                  <c:v>46.396999999999998</c:v>
                </c:pt>
                <c:pt idx="16">
                  <c:v>43.128</c:v>
                </c:pt>
                <c:pt idx="17">
                  <c:v>40.639000000000003</c:v>
                </c:pt>
                <c:pt idx="18">
                  <c:v>38.459000000000003</c:v>
                </c:pt>
                <c:pt idx="19">
                  <c:v>35.863</c:v>
                </c:pt>
                <c:pt idx="20">
                  <c:v>33.085999999999999</c:v>
                </c:pt>
                <c:pt idx="21">
                  <c:v>30.538</c:v>
                </c:pt>
                <c:pt idx="22">
                  <c:v>28.332999999999998</c:v>
                </c:pt>
                <c:pt idx="23">
                  <c:v>26.751999999999999</c:v>
                </c:pt>
                <c:pt idx="24">
                  <c:v>25.285</c:v>
                </c:pt>
                <c:pt idx="25">
                  <c:v>24.021999999999998</c:v>
                </c:pt>
                <c:pt idx="26">
                  <c:v>22.274999999999999</c:v>
                </c:pt>
                <c:pt idx="27">
                  <c:v>20.634</c:v>
                </c:pt>
                <c:pt idx="28">
                  <c:v>19.381</c:v>
                </c:pt>
                <c:pt idx="29">
                  <c:v>18.151</c:v>
                </c:pt>
                <c:pt idx="30">
                  <c:v>17.318000000000001</c:v>
                </c:pt>
                <c:pt idx="31">
                  <c:v>15.666</c:v>
                </c:pt>
                <c:pt idx="32">
                  <c:v>14.547000000000001</c:v>
                </c:pt>
                <c:pt idx="33">
                  <c:v>12.353</c:v>
                </c:pt>
                <c:pt idx="34">
                  <c:v>11.387</c:v>
                </c:pt>
                <c:pt idx="35">
                  <c:v>9.9209999999999994</c:v>
                </c:pt>
                <c:pt idx="36">
                  <c:v>8.375</c:v>
                </c:pt>
                <c:pt idx="37">
                  <c:v>5.96</c:v>
                </c:pt>
              </c:numCache>
            </c:numRef>
          </c:yVal>
          <c:smooth val="0"/>
        </c:ser>
        <c:ser>
          <c:idx val="2"/>
          <c:order val="2"/>
          <c:tx>
            <c:strRef>
              <c:f>Sheet1!$D$1</c:f>
              <c:strCache>
                <c:ptCount val="1"/>
                <c:pt idx="0">
                  <c:v>UCL (Primary)</c:v>
                </c:pt>
              </c:strCache>
            </c:strRef>
          </c:tx>
          <c:spPr>
            <a:ln>
              <a:solidFill>
                <a:srgbClr val="00FFFF"/>
              </a:solidFill>
              <a:prstDash val="sysDash"/>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Sheet1!$D$2:$D$39</c:f>
              <c:numCache>
                <c:formatCode>General</c:formatCode>
                <c:ptCount val="38"/>
                <c:pt idx="0">
                  <c:v>100</c:v>
                </c:pt>
                <c:pt idx="1">
                  <c:v>80.445999999999998</c:v>
                </c:pt>
                <c:pt idx="2">
                  <c:v>75.397000000000006</c:v>
                </c:pt>
                <c:pt idx="3">
                  <c:v>73.004000000000005</c:v>
                </c:pt>
                <c:pt idx="4">
                  <c:v>71.331999999999994</c:v>
                </c:pt>
                <c:pt idx="5">
                  <c:v>69.927999999999997</c:v>
                </c:pt>
                <c:pt idx="6">
                  <c:v>69.034999999999997</c:v>
                </c:pt>
                <c:pt idx="7">
                  <c:v>68.058999999999997</c:v>
                </c:pt>
                <c:pt idx="8">
                  <c:v>67.433999999999997</c:v>
                </c:pt>
                <c:pt idx="9">
                  <c:v>66.781000000000006</c:v>
                </c:pt>
                <c:pt idx="10">
                  <c:v>66.290999999999997</c:v>
                </c:pt>
                <c:pt idx="11">
                  <c:v>65.552999999999997</c:v>
                </c:pt>
                <c:pt idx="12">
                  <c:v>64.840999999999994</c:v>
                </c:pt>
                <c:pt idx="13">
                  <c:v>57.792999999999999</c:v>
                </c:pt>
                <c:pt idx="14">
                  <c:v>53.363</c:v>
                </c:pt>
                <c:pt idx="15">
                  <c:v>49.695999999999998</c:v>
                </c:pt>
                <c:pt idx="16">
                  <c:v>46.435000000000002</c:v>
                </c:pt>
                <c:pt idx="17">
                  <c:v>43.948999999999998</c:v>
                </c:pt>
                <c:pt idx="18">
                  <c:v>41.771999999999998</c:v>
                </c:pt>
                <c:pt idx="19">
                  <c:v>39.177999999999997</c:v>
                </c:pt>
                <c:pt idx="20">
                  <c:v>36.402999999999999</c:v>
                </c:pt>
                <c:pt idx="21">
                  <c:v>33.857999999999997</c:v>
                </c:pt>
                <c:pt idx="22">
                  <c:v>31.651</c:v>
                </c:pt>
                <c:pt idx="23">
                  <c:v>30.07</c:v>
                </c:pt>
                <c:pt idx="24">
                  <c:v>28.603000000000002</c:v>
                </c:pt>
                <c:pt idx="25">
                  <c:v>27.344999999999999</c:v>
                </c:pt>
                <c:pt idx="26">
                  <c:v>25.613</c:v>
                </c:pt>
                <c:pt idx="27">
                  <c:v>23.988</c:v>
                </c:pt>
                <c:pt idx="28">
                  <c:v>22.757000000000001</c:v>
                </c:pt>
                <c:pt idx="29">
                  <c:v>21.556999999999999</c:v>
                </c:pt>
                <c:pt idx="30">
                  <c:v>20.754000000000001</c:v>
                </c:pt>
                <c:pt idx="31">
                  <c:v>19.193000000000001</c:v>
                </c:pt>
                <c:pt idx="32">
                  <c:v>18.141999999999999</c:v>
                </c:pt>
                <c:pt idx="33">
                  <c:v>16.106999999999999</c:v>
                </c:pt>
                <c:pt idx="34">
                  <c:v>15.249000000000001</c:v>
                </c:pt>
                <c:pt idx="35">
                  <c:v>14.004</c:v>
                </c:pt>
                <c:pt idx="36">
                  <c:v>12.852</c:v>
                </c:pt>
                <c:pt idx="37">
                  <c:v>11.238</c:v>
                </c:pt>
              </c:numCache>
            </c:numRef>
          </c:yVal>
          <c:smooth val="0"/>
        </c:ser>
        <c:ser>
          <c:idx val="3"/>
          <c:order val="3"/>
          <c:tx>
            <c:strRef>
              <c:f>Sheet1!$E$1</c:f>
              <c:strCache>
                <c:ptCount val="1"/>
                <c:pt idx="0">
                  <c:v> First Retransplant (N=65)</c:v>
                </c:pt>
              </c:strCache>
            </c:strRef>
          </c:tx>
          <c:spPr>
            <a:ln w="41275">
              <a:solidFill>
                <a:srgbClr val="FFC000"/>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Sheet1!$E$2:$E$39</c:f>
              <c:numCache>
                <c:formatCode>General</c:formatCode>
                <c:ptCount val="38"/>
                <c:pt idx="0">
                  <c:v>100</c:v>
                </c:pt>
                <c:pt idx="1">
                  <c:v>61.537999999999997</c:v>
                </c:pt>
                <c:pt idx="2">
                  <c:v>52.308</c:v>
                </c:pt>
                <c:pt idx="3">
                  <c:v>52.308</c:v>
                </c:pt>
                <c:pt idx="4">
                  <c:v>49.231000000000002</c:v>
                </c:pt>
                <c:pt idx="5">
                  <c:v>47.692</c:v>
                </c:pt>
                <c:pt idx="6">
                  <c:v>46.154000000000003</c:v>
                </c:pt>
                <c:pt idx="7">
                  <c:v>46.154000000000003</c:v>
                </c:pt>
                <c:pt idx="8">
                  <c:v>46.154000000000003</c:v>
                </c:pt>
                <c:pt idx="9">
                  <c:v>46.154000000000003</c:v>
                </c:pt>
                <c:pt idx="10">
                  <c:v>43.076999999999998</c:v>
                </c:pt>
                <c:pt idx="11">
                  <c:v>43.076999999999998</c:v>
                </c:pt>
                <c:pt idx="12">
                  <c:v>43.076999999999998</c:v>
                </c:pt>
                <c:pt idx="13">
                  <c:v>35.96</c:v>
                </c:pt>
                <c:pt idx="14">
                  <c:v>34.161999999999999</c:v>
                </c:pt>
                <c:pt idx="15">
                  <c:v>32.363999999999997</c:v>
                </c:pt>
                <c:pt idx="16">
                  <c:v>30.341000000000001</c:v>
                </c:pt>
                <c:pt idx="17">
                  <c:v>26.295999999999999</c:v>
                </c:pt>
                <c:pt idx="18">
                  <c:v>26.295999999999999</c:v>
                </c:pt>
                <c:pt idx="19">
                  <c:v>23.905000000000001</c:v>
                </c:pt>
              </c:numCache>
            </c:numRef>
          </c:yVal>
          <c:smooth val="0"/>
        </c:ser>
        <c:ser>
          <c:idx val="4"/>
          <c:order val="4"/>
          <c:tx>
            <c:strRef>
              <c:f>Sheet1!$F$1</c:f>
              <c:strCache>
                <c:ptCount val="1"/>
                <c:pt idx="0">
                  <c:v>LCL (Retx)</c:v>
                </c:pt>
              </c:strCache>
            </c:strRef>
          </c:tx>
          <c:spPr>
            <a:ln>
              <a:solidFill>
                <a:srgbClr val="FFC000"/>
              </a:solidFill>
              <a:prstDash val="sysDash"/>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Sheet1!$F$2:$F$39</c:f>
              <c:numCache>
                <c:formatCode>General</c:formatCode>
                <c:ptCount val="38"/>
                <c:pt idx="0">
                  <c:v>100</c:v>
                </c:pt>
                <c:pt idx="1">
                  <c:v>48.963000000000001</c:v>
                </c:pt>
                <c:pt idx="2">
                  <c:v>39.731999999999999</c:v>
                </c:pt>
                <c:pt idx="3">
                  <c:v>39.731999999999999</c:v>
                </c:pt>
                <c:pt idx="4">
                  <c:v>36.747</c:v>
                </c:pt>
                <c:pt idx="5">
                  <c:v>35.271999999999998</c:v>
                </c:pt>
                <c:pt idx="6">
                  <c:v>33.808</c:v>
                </c:pt>
                <c:pt idx="7">
                  <c:v>33.808</c:v>
                </c:pt>
                <c:pt idx="8">
                  <c:v>33.808</c:v>
                </c:pt>
                <c:pt idx="9">
                  <c:v>33.808</c:v>
                </c:pt>
                <c:pt idx="10">
                  <c:v>30.916</c:v>
                </c:pt>
                <c:pt idx="11">
                  <c:v>30.916</c:v>
                </c:pt>
                <c:pt idx="12">
                  <c:v>30.916</c:v>
                </c:pt>
                <c:pt idx="13">
                  <c:v>24.114999999999998</c:v>
                </c:pt>
                <c:pt idx="14">
                  <c:v>22.341999999999999</c:v>
                </c:pt>
                <c:pt idx="15">
                  <c:v>20.588999999999999</c:v>
                </c:pt>
                <c:pt idx="16">
                  <c:v>18.573</c:v>
                </c:pt>
                <c:pt idx="17">
                  <c:v>14.646000000000001</c:v>
                </c:pt>
                <c:pt idx="18">
                  <c:v>14.646000000000001</c:v>
                </c:pt>
                <c:pt idx="19">
                  <c:v>12.249000000000001</c:v>
                </c:pt>
              </c:numCache>
            </c:numRef>
          </c:yVal>
          <c:smooth val="0"/>
        </c:ser>
        <c:ser>
          <c:idx val="5"/>
          <c:order val="5"/>
          <c:tx>
            <c:strRef>
              <c:f>Sheet1!$G$1</c:f>
              <c:strCache>
                <c:ptCount val="1"/>
                <c:pt idx="0">
                  <c:v>UCL (Retx)</c:v>
                </c:pt>
              </c:strCache>
            </c:strRef>
          </c:tx>
          <c:spPr>
            <a:ln>
              <a:solidFill>
                <a:srgbClr val="FFC000"/>
              </a:solidFill>
              <a:prstDash val="sysDash"/>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Sheet1!$G$2:$G$39</c:f>
              <c:numCache>
                <c:formatCode>General</c:formatCode>
                <c:ptCount val="38"/>
                <c:pt idx="0">
                  <c:v>100</c:v>
                </c:pt>
                <c:pt idx="1">
                  <c:v>74.114000000000004</c:v>
                </c:pt>
                <c:pt idx="2">
                  <c:v>64.884</c:v>
                </c:pt>
                <c:pt idx="3">
                  <c:v>64.884</c:v>
                </c:pt>
                <c:pt idx="4">
                  <c:v>61.713999999999999</c:v>
                </c:pt>
                <c:pt idx="5">
                  <c:v>60.113</c:v>
                </c:pt>
                <c:pt idx="6">
                  <c:v>58.499000000000002</c:v>
                </c:pt>
                <c:pt idx="7">
                  <c:v>58.499000000000002</c:v>
                </c:pt>
                <c:pt idx="8">
                  <c:v>58.499000000000002</c:v>
                </c:pt>
                <c:pt idx="9">
                  <c:v>58.499000000000002</c:v>
                </c:pt>
                <c:pt idx="10">
                  <c:v>55.238</c:v>
                </c:pt>
                <c:pt idx="11">
                  <c:v>55.238</c:v>
                </c:pt>
                <c:pt idx="12">
                  <c:v>55.238</c:v>
                </c:pt>
                <c:pt idx="13">
                  <c:v>47.805</c:v>
                </c:pt>
                <c:pt idx="14">
                  <c:v>45.981999999999999</c:v>
                </c:pt>
                <c:pt idx="15">
                  <c:v>44.137999999999998</c:v>
                </c:pt>
                <c:pt idx="16">
                  <c:v>42.11</c:v>
                </c:pt>
                <c:pt idx="17">
                  <c:v>37.945999999999998</c:v>
                </c:pt>
                <c:pt idx="18">
                  <c:v>37.945999999999998</c:v>
                </c:pt>
                <c:pt idx="19">
                  <c:v>35.561</c:v>
                </c:pt>
              </c:numCache>
            </c:numRef>
          </c:yVal>
          <c:smooth val="0"/>
        </c:ser>
        <c:dLbls>
          <c:showLegendKey val="0"/>
          <c:showVal val="0"/>
          <c:showCatName val="0"/>
          <c:showSerName val="0"/>
          <c:showPercent val="0"/>
          <c:showBubbleSize val="0"/>
        </c:dLbls>
        <c:axId val="756712272"/>
        <c:axId val="518159968"/>
      </c:scatterChart>
      <c:valAx>
        <c:axId val="756712272"/>
        <c:scaling>
          <c:orientation val="minMax"/>
          <c:max val="2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18159968"/>
        <c:crosses val="autoZero"/>
        <c:crossBetween val="midCat"/>
        <c:majorUnit val="1"/>
      </c:valAx>
      <c:valAx>
        <c:axId val="5181599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6712272"/>
        <c:crosses val="autoZero"/>
        <c:crossBetween val="midCat"/>
        <c:majorUnit val="20"/>
      </c:valAx>
      <c:spPr>
        <a:solidFill>
          <a:schemeClr val="bg2"/>
        </a:solidFill>
        <a:ln>
          <a:solidFill>
            <a:schemeClr val="tx1"/>
          </a:solidFill>
        </a:ln>
      </c:spPr>
    </c:plotArea>
    <c:legend>
      <c:legendPos val="r"/>
      <c:legendEntry>
        <c:idx val="1"/>
        <c:delete val="1"/>
      </c:legendEntry>
      <c:legendEntry>
        <c:idx val="2"/>
        <c:delete val="1"/>
      </c:legendEntry>
      <c:legendEntry>
        <c:idx val="4"/>
        <c:delete val="1"/>
      </c:legendEntry>
      <c:legendEntry>
        <c:idx val="5"/>
        <c:delete val="1"/>
      </c:legendEntry>
      <c:layout>
        <c:manualLayout>
          <c:xMode val="edge"/>
          <c:yMode val="edge"/>
          <c:x val="0.21976401179941005"/>
          <c:y val="5.931050285380994E-2"/>
          <c:w val="0.61992683436694307"/>
          <c:h val="0.1083789526309211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6278622499774787E-2"/>
          <c:w val="0.87737962511323264"/>
          <c:h val="0.83358418312464833"/>
        </c:manualLayout>
      </c:layout>
      <c:scatterChart>
        <c:scatterStyle val="lineMarker"/>
        <c:varyColors val="0"/>
        <c:ser>
          <c:idx val="0"/>
          <c:order val="0"/>
          <c:tx>
            <c:strRef>
              <c:f>Sheet1!$B$1</c:f>
              <c:strCache>
                <c:ptCount val="1"/>
                <c:pt idx="0">
                  <c:v> 1982-1993 (N=1,594)</c:v>
                </c:pt>
              </c:strCache>
            </c:strRef>
          </c:tx>
          <c:spPr>
            <a:ln w="41275">
              <a:solidFill>
                <a:srgbClr val="4DEAF1"/>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Sheet1!$B$2:$B$39</c:f>
              <c:numCache>
                <c:formatCode>General</c:formatCode>
                <c:ptCount val="38"/>
                <c:pt idx="0">
                  <c:v>100</c:v>
                </c:pt>
                <c:pt idx="1">
                  <c:v>75.64</c:v>
                </c:pt>
                <c:pt idx="2">
                  <c:v>68.316999999999993</c:v>
                </c:pt>
                <c:pt idx="3">
                  <c:v>66.231999999999999</c:v>
                </c:pt>
                <c:pt idx="4">
                  <c:v>64.710999999999999</c:v>
                </c:pt>
                <c:pt idx="5">
                  <c:v>63.063000000000002</c:v>
                </c:pt>
                <c:pt idx="6">
                  <c:v>62.046999999999997</c:v>
                </c:pt>
                <c:pt idx="7">
                  <c:v>60.966999999999999</c:v>
                </c:pt>
                <c:pt idx="8">
                  <c:v>60.331000000000003</c:v>
                </c:pt>
                <c:pt idx="9">
                  <c:v>59.569000000000003</c:v>
                </c:pt>
                <c:pt idx="10">
                  <c:v>58.996000000000002</c:v>
                </c:pt>
                <c:pt idx="11">
                  <c:v>58.292999999999999</c:v>
                </c:pt>
                <c:pt idx="12">
                  <c:v>57.718000000000004</c:v>
                </c:pt>
                <c:pt idx="13">
                  <c:v>50.640999999999998</c:v>
                </c:pt>
                <c:pt idx="14">
                  <c:v>46.051000000000002</c:v>
                </c:pt>
                <c:pt idx="15">
                  <c:v>42.512999999999998</c:v>
                </c:pt>
                <c:pt idx="16">
                  <c:v>38.497999999999998</c:v>
                </c:pt>
                <c:pt idx="17">
                  <c:v>36.104999999999997</c:v>
                </c:pt>
                <c:pt idx="18">
                  <c:v>33.942999999999998</c:v>
                </c:pt>
                <c:pt idx="19">
                  <c:v>31.52</c:v>
                </c:pt>
                <c:pt idx="20">
                  <c:v>28.79</c:v>
                </c:pt>
                <c:pt idx="21">
                  <c:v>26.213000000000001</c:v>
                </c:pt>
                <c:pt idx="22">
                  <c:v>24.053999999999998</c:v>
                </c:pt>
                <c:pt idx="23">
                  <c:v>22.343</c:v>
                </c:pt>
                <c:pt idx="24">
                  <c:v>21.274999999999999</c:v>
                </c:pt>
                <c:pt idx="25">
                  <c:v>20.28</c:v>
                </c:pt>
                <c:pt idx="26">
                  <c:v>19.190999999999999</c:v>
                </c:pt>
                <c:pt idx="27">
                  <c:v>17.739000000000001</c:v>
                </c:pt>
                <c:pt idx="28">
                  <c:v>16.611000000000001</c:v>
                </c:pt>
                <c:pt idx="29">
                  <c:v>15.393000000000001</c:v>
                </c:pt>
                <c:pt idx="30">
                  <c:v>14.781000000000001</c:v>
                </c:pt>
                <c:pt idx="31">
                  <c:v>13.622</c:v>
                </c:pt>
                <c:pt idx="32">
                  <c:v>12.787000000000001</c:v>
                </c:pt>
                <c:pt idx="33">
                  <c:v>11.161</c:v>
                </c:pt>
                <c:pt idx="34">
                  <c:v>10.462999999999999</c:v>
                </c:pt>
                <c:pt idx="35">
                  <c:v>9.4339999999999993</c:v>
                </c:pt>
                <c:pt idx="36">
                  <c:v>8.2040000000000006</c:v>
                </c:pt>
                <c:pt idx="37">
                  <c:v>6.718</c:v>
                </c:pt>
              </c:numCache>
            </c:numRef>
          </c:yVal>
          <c:smooth val="0"/>
        </c:ser>
        <c:ser>
          <c:idx val="1"/>
          <c:order val="1"/>
          <c:tx>
            <c:strRef>
              <c:f>Sheet1!$C$1</c:f>
              <c:strCache>
                <c:ptCount val="1"/>
                <c:pt idx="0">
                  <c:v> 1994-2003 (N=1,395)</c:v>
                </c:pt>
              </c:strCache>
            </c:strRef>
          </c:tx>
          <c:spPr>
            <a:ln w="41275">
              <a:solidFill>
                <a:srgbClr val="FF0000"/>
              </a:solidFill>
              <a:prstDash val="solid"/>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Sheet1!$C$2:$C$39</c:f>
              <c:numCache>
                <c:formatCode>General</c:formatCode>
                <c:ptCount val="38"/>
                <c:pt idx="0">
                  <c:v>100</c:v>
                </c:pt>
                <c:pt idx="1">
                  <c:v>79.599999999999994</c:v>
                </c:pt>
                <c:pt idx="2">
                  <c:v>75.703000000000003</c:v>
                </c:pt>
                <c:pt idx="3">
                  <c:v>73.174999999999997</c:v>
                </c:pt>
                <c:pt idx="4">
                  <c:v>71.296999999999997</c:v>
                </c:pt>
                <c:pt idx="5">
                  <c:v>70.069000000000003</c:v>
                </c:pt>
                <c:pt idx="6">
                  <c:v>69.200999999999993</c:v>
                </c:pt>
                <c:pt idx="7">
                  <c:v>68.114999999999995</c:v>
                </c:pt>
                <c:pt idx="8">
                  <c:v>67.534999999999997</c:v>
                </c:pt>
                <c:pt idx="9">
                  <c:v>66.81</c:v>
                </c:pt>
                <c:pt idx="10">
                  <c:v>66.375</c:v>
                </c:pt>
                <c:pt idx="11">
                  <c:v>65.649000000000001</c:v>
                </c:pt>
                <c:pt idx="12">
                  <c:v>64.924000000000007</c:v>
                </c:pt>
                <c:pt idx="13">
                  <c:v>57.972999999999999</c:v>
                </c:pt>
                <c:pt idx="14">
                  <c:v>53.89</c:v>
                </c:pt>
                <c:pt idx="15">
                  <c:v>49.985999999999997</c:v>
                </c:pt>
                <c:pt idx="16">
                  <c:v>47.435000000000002</c:v>
                </c:pt>
                <c:pt idx="17">
                  <c:v>45.052999999999997</c:v>
                </c:pt>
                <c:pt idx="18">
                  <c:v>42.936999999999998</c:v>
                </c:pt>
                <c:pt idx="19">
                  <c:v>40.125999999999998</c:v>
                </c:pt>
                <c:pt idx="20">
                  <c:v>37.338000000000001</c:v>
                </c:pt>
                <c:pt idx="21">
                  <c:v>35.179000000000002</c:v>
                </c:pt>
                <c:pt idx="22">
                  <c:v>33.209000000000003</c:v>
                </c:pt>
                <c:pt idx="23">
                  <c:v>31.93</c:v>
                </c:pt>
                <c:pt idx="24">
                  <c:v>30.088000000000001</c:v>
                </c:pt>
                <c:pt idx="25">
                  <c:v>28.7</c:v>
                </c:pt>
                <c:pt idx="26">
                  <c:v>26.28</c:v>
                </c:pt>
                <c:pt idx="27">
                  <c:v>24.86</c:v>
                </c:pt>
                <c:pt idx="28">
                  <c:v>23.898</c:v>
                </c:pt>
                <c:pt idx="29">
                  <c:v>23.210999999999999</c:v>
                </c:pt>
                <c:pt idx="30">
                  <c:v>22.141999999999999</c:v>
                </c:pt>
              </c:numCache>
            </c:numRef>
          </c:yVal>
          <c:smooth val="0"/>
        </c:ser>
        <c:ser>
          <c:idx val="2"/>
          <c:order val="2"/>
          <c:tx>
            <c:strRef>
              <c:f>Sheet1!$D$1</c:f>
              <c:strCache>
                <c:ptCount val="1"/>
                <c:pt idx="0">
                  <c:v> 2004-6/2013 (N=773)</c:v>
                </c:pt>
              </c:strCache>
            </c:strRef>
          </c:tx>
          <c:spPr>
            <a:ln w="41275">
              <a:solidFill>
                <a:srgbClr val="00FF00"/>
              </a:solidFill>
              <a:prstDash val="solid"/>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Sheet1!$D$2:$D$39</c:f>
              <c:numCache>
                <c:formatCode>General</c:formatCode>
                <c:ptCount val="38"/>
                <c:pt idx="0">
                  <c:v>100</c:v>
                </c:pt>
                <c:pt idx="1">
                  <c:v>83.808999999999997</c:v>
                </c:pt>
                <c:pt idx="2">
                  <c:v>80.412999999999997</c:v>
                </c:pt>
                <c:pt idx="3">
                  <c:v>77.652000000000001</c:v>
                </c:pt>
                <c:pt idx="4">
                  <c:v>75.81</c:v>
                </c:pt>
                <c:pt idx="5">
                  <c:v>74.492999999999995</c:v>
                </c:pt>
                <c:pt idx="6">
                  <c:v>73.703000000000003</c:v>
                </c:pt>
                <c:pt idx="7">
                  <c:v>73.174999999999997</c:v>
                </c:pt>
                <c:pt idx="8">
                  <c:v>72.513000000000005</c:v>
                </c:pt>
                <c:pt idx="9">
                  <c:v>72.248000000000005</c:v>
                </c:pt>
                <c:pt idx="10">
                  <c:v>71.584000000000003</c:v>
                </c:pt>
                <c:pt idx="11">
                  <c:v>70.783000000000001</c:v>
                </c:pt>
                <c:pt idx="12">
                  <c:v>69.84</c:v>
                </c:pt>
                <c:pt idx="13">
                  <c:v>62.485999999999997</c:v>
                </c:pt>
                <c:pt idx="14">
                  <c:v>57.947000000000003</c:v>
                </c:pt>
                <c:pt idx="15">
                  <c:v>54.762999999999998</c:v>
                </c:pt>
                <c:pt idx="16">
                  <c:v>52.2</c:v>
                </c:pt>
                <c:pt idx="17">
                  <c:v>49.061</c:v>
                </c:pt>
                <c:pt idx="18">
                  <c:v>47.320999999999998</c:v>
                </c:pt>
                <c:pt idx="19">
                  <c:v>46.015999999999998</c:v>
                </c:pt>
                <c:pt idx="20">
                  <c:v>44.640999999999998</c:v>
                </c:pt>
                <c:pt idx="21">
                  <c:v>40.564999999999998</c:v>
                </c:pt>
              </c:numCache>
            </c:numRef>
          </c:yVal>
          <c:smooth val="0"/>
        </c:ser>
        <c:dLbls>
          <c:showLegendKey val="0"/>
          <c:showVal val="0"/>
          <c:showCatName val="0"/>
          <c:showSerName val="0"/>
          <c:showPercent val="0"/>
          <c:showBubbleSize val="0"/>
        </c:dLbls>
        <c:axId val="518160752"/>
        <c:axId val="518161144"/>
      </c:scatterChart>
      <c:valAx>
        <c:axId val="518160752"/>
        <c:scaling>
          <c:orientation val="minMax"/>
          <c:max val="2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18161144"/>
        <c:crosses val="autoZero"/>
        <c:crossBetween val="midCat"/>
        <c:majorUnit val="1"/>
      </c:valAx>
      <c:valAx>
        <c:axId val="518161144"/>
        <c:scaling>
          <c:orientation val="minMax"/>
          <c:max val="10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18160752"/>
        <c:crosses val="autoZero"/>
        <c:crossBetween val="midCat"/>
        <c:majorUnit val="25"/>
      </c:valAx>
      <c:spPr>
        <a:solidFill>
          <a:schemeClr val="bg2"/>
        </a:solidFill>
        <a:ln>
          <a:solidFill>
            <a:schemeClr val="tx1"/>
          </a:solidFill>
        </a:ln>
      </c:spPr>
    </c:plotArea>
    <c:legend>
      <c:legendPos val="r"/>
      <c:layout>
        <c:manualLayout>
          <c:xMode val="edge"/>
          <c:yMode val="edge"/>
          <c:x val="0.67092177084059179"/>
          <c:y val="0.30367679456658503"/>
          <c:w val="0.27488200589970502"/>
          <c:h val="0.21066985369384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46916010499E-2"/>
          <c:w val="0.87737962511323264"/>
          <c:h val="0.84105499507874015"/>
        </c:manualLayout>
      </c:layout>
      <c:scatterChart>
        <c:scatterStyle val="lineMarker"/>
        <c:varyColors val="0"/>
        <c:ser>
          <c:idx val="0"/>
          <c:order val="0"/>
          <c:tx>
            <c:strRef>
              <c:f>Sheet1!$B$1</c:f>
              <c:strCache>
                <c:ptCount val="1"/>
                <c:pt idx="0">
                  <c:v> Other Congenital (N=351)</c:v>
                </c:pt>
              </c:strCache>
            </c:strRef>
          </c:tx>
          <c:spPr>
            <a:ln w="41275">
              <a:solidFill>
                <a:srgbClr val="4DEAF1"/>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77.492999999999995</c:v>
                </c:pt>
                <c:pt idx="2">
                  <c:v>72.599000000000004</c:v>
                </c:pt>
                <c:pt idx="3">
                  <c:v>69.128</c:v>
                </c:pt>
                <c:pt idx="4">
                  <c:v>66.525000000000006</c:v>
                </c:pt>
                <c:pt idx="5">
                  <c:v>64.5</c:v>
                </c:pt>
                <c:pt idx="6">
                  <c:v>64.5</c:v>
                </c:pt>
                <c:pt idx="7">
                  <c:v>63.92</c:v>
                </c:pt>
                <c:pt idx="8">
                  <c:v>63.63</c:v>
                </c:pt>
                <c:pt idx="9">
                  <c:v>63.338999999999999</c:v>
                </c:pt>
                <c:pt idx="10">
                  <c:v>62.177</c:v>
                </c:pt>
                <c:pt idx="11">
                  <c:v>61.591999999999999</c:v>
                </c:pt>
                <c:pt idx="12">
                  <c:v>60.121000000000002</c:v>
                </c:pt>
                <c:pt idx="13">
                  <c:v>54.468000000000004</c:v>
                </c:pt>
                <c:pt idx="14">
                  <c:v>50.381999999999998</c:v>
                </c:pt>
                <c:pt idx="15">
                  <c:v>48.057000000000002</c:v>
                </c:pt>
                <c:pt idx="16">
                  <c:v>44.801000000000002</c:v>
                </c:pt>
                <c:pt idx="17">
                  <c:v>42.731999999999999</c:v>
                </c:pt>
                <c:pt idx="18">
                  <c:v>41.787999999999997</c:v>
                </c:pt>
                <c:pt idx="19">
                  <c:v>39.164999999999999</c:v>
                </c:pt>
                <c:pt idx="20">
                  <c:v>35.546999999999997</c:v>
                </c:pt>
                <c:pt idx="21">
                  <c:v>34.85</c:v>
                </c:pt>
                <c:pt idx="22">
                  <c:v>34.039000000000001</c:v>
                </c:pt>
                <c:pt idx="23">
                  <c:v>33.119</c:v>
                </c:pt>
                <c:pt idx="24">
                  <c:v>30.096</c:v>
                </c:pt>
                <c:pt idx="25">
                  <c:v>26.334</c:v>
                </c:pt>
                <c:pt idx="26">
                  <c:v>26.334</c:v>
                </c:pt>
              </c:numCache>
            </c:numRef>
          </c:yVal>
          <c:smooth val="0"/>
        </c:ser>
        <c:ser>
          <c:idx val="1"/>
          <c:order val="1"/>
          <c:tx>
            <c:strRef>
              <c:f>Sheet1!$C$1</c:f>
              <c:strCache>
                <c:ptCount val="1"/>
                <c:pt idx="0">
                  <c:v> Eisenmenger's Syndrome (N=653)</c:v>
                </c:pt>
              </c:strCache>
            </c:strRef>
          </c:tx>
          <c:spPr>
            <a:ln w="41275">
              <a:solidFill>
                <a:srgbClr val="FF00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80.072999999999993</c:v>
                </c:pt>
                <c:pt idx="2">
                  <c:v>76.846000000000004</c:v>
                </c:pt>
                <c:pt idx="3">
                  <c:v>74.694000000000003</c:v>
                </c:pt>
                <c:pt idx="4">
                  <c:v>73.463999999999999</c:v>
                </c:pt>
                <c:pt idx="5">
                  <c:v>72.542000000000002</c:v>
                </c:pt>
                <c:pt idx="6">
                  <c:v>71.772999999999996</c:v>
                </c:pt>
                <c:pt idx="7">
                  <c:v>70.233000000000004</c:v>
                </c:pt>
                <c:pt idx="8">
                  <c:v>69.616</c:v>
                </c:pt>
                <c:pt idx="9">
                  <c:v>68.688999999999993</c:v>
                </c:pt>
                <c:pt idx="10">
                  <c:v>68.381</c:v>
                </c:pt>
                <c:pt idx="11">
                  <c:v>68.225999999999999</c:v>
                </c:pt>
                <c:pt idx="12">
                  <c:v>67.915000000000006</c:v>
                </c:pt>
                <c:pt idx="13">
                  <c:v>60.356999999999999</c:v>
                </c:pt>
                <c:pt idx="14">
                  <c:v>56.622</c:v>
                </c:pt>
                <c:pt idx="15">
                  <c:v>53.939</c:v>
                </c:pt>
                <c:pt idx="16">
                  <c:v>51.524000000000001</c:v>
                </c:pt>
                <c:pt idx="17">
                  <c:v>49.026000000000003</c:v>
                </c:pt>
                <c:pt idx="18">
                  <c:v>45.484999999999999</c:v>
                </c:pt>
                <c:pt idx="19">
                  <c:v>43.384999999999998</c:v>
                </c:pt>
                <c:pt idx="20">
                  <c:v>40.762999999999998</c:v>
                </c:pt>
                <c:pt idx="21">
                  <c:v>38.036000000000001</c:v>
                </c:pt>
                <c:pt idx="22">
                  <c:v>35.027000000000001</c:v>
                </c:pt>
                <c:pt idx="23">
                  <c:v>33.328000000000003</c:v>
                </c:pt>
                <c:pt idx="24">
                  <c:v>31.760999999999999</c:v>
                </c:pt>
                <c:pt idx="25">
                  <c:v>30.652999999999999</c:v>
                </c:pt>
                <c:pt idx="26">
                  <c:v>28.491</c:v>
                </c:pt>
                <c:pt idx="27">
                  <c:v>26.821999999999999</c:v>
                </c:pt>
                <c:pt idx="28">
                  <c:v>25.734000000000002</c:v>
                </c:pt>
                <c:pt idx="29">
                  <c:v>25.297999999999998</c:v>
                </c:pt>
                <c:pt idx="30">
                  <c:v>23.263000000000002</c:v>
                </c:pt>
                <c:pt idx="31">
                  <c:v>21.927</c:v>
                </c:pt>
              </c:numCache>
            </c:numRef>
          </c:yVal>
          <c:smooth val="0"/>
        </c:ser>
        <c:ser>
          <c:idx val="2"/>
          <c:order val="2"/>
          <c:tx>
            <c:strRef>
              <c:f>Sheet1!$D$1</c:f>
              <c:strCache>
                <c:ptCount val="1"/>
                <c:pt idx="0">
                  <c:v> IPAH (N=689)</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83.975999999999999</c:v>
                </c:pt>
                <c:pt idx="2">
                  <c:v>78.704999999999998</c:v>
                </c:pt>
                <c:pt idx="3">
                  <c:v>76.944999999999993</c:v>
                </c:pt>
                <c:pt idx="4">
                  <c:v>74.742000000000004</c:v>
                </c:pt>
                <c:pt idx="5">
                  <c:v>74.007000000000005</c:v>
                </c:pt>
                <c:pt idx="6">
                  <c:v>73.125</c:v>
                </c:pt>
                <c:pt idx="7">
                  <c:v>72.093999999999994</c:v>
                </c:pt>
                <c:pt idx="8">
                  <c:v>71.504000000000005</c:v>
                </c:pt>
                <c:pt idx="9">
                  <c:v>71.209000000000003</c:v>
                </c:pt>
                <c:pt idx="10">
                  <c:v>71.061000000000007</c:v>
                </c:pt>
                <c:pt idx="11">
                  <c:v>69.875</c:v>
                </c:pt>
                <c:pt idx="12">
                  <c:v>69.278999999999996</c:v>
                </c:pt>
                <c:pt idx="13">
                  <c:v>62.16</c:v>
                </c:pt>
                <c:pt idx="14">
                  <c:v>56.17</c:v>
                </c:pt>
                <c:pt idx="15">
                  <c:v>51.073999999999998</c:v>
                </c:pt>
                <c:pt idx="16">
                  <c:v>48.213000000000001</c:v>
                </c:pt>
                <c:pt idx="17">
                  <c:v>45.738999999999997</c:v>
                </c:pt>
                <c:pt idx="18">
                  <c:v>43.502000000000002</c:v>
                </c:pt>
                <c:pt idx="19">
                  <c:v>40.639000000000003</c:v>
                </c:pt>
                <c:pt idx="20">
                  <c:v>37.814999999999998</c:v>
                </c:pt>
                <c:pt idx="21">
                  <c:v>35.264000000000003</c:v>
                </c:pt>
                <c:pt idx="22">
                  <c:v>32.262999999999998</c:v>
                </c:pt>
                <c:pt idx="23">
                  <c:v>30.504000000000001</c:v>
                </c:pt>
                <c:pt idx="24">
                  <c:v>28.640999999999998</c:v>
                </c:pt>
                <c:pt idx="25">
                  <c:v>27.577999999999999</c:v>
                </c:pt>
                <c:pt idx="26">
                  <c:v>25.882000000000001</c:v>
                </c:pt>
                <c:pt idx="27">
                  <c:v>24.922999999999998</c:v>
                </c:pt>
                <c:pt idx="28">
                  <c:v>23.11</c:v>
                </c:pt>
                <c:pt idx="29">
                  <c:v>23.11</c:v>
                </c:pt>
                <c:pt idx="30">
                  <c:v>23.11</c:v>
                </c:pt>
                <c:pt idx="31">
                  <c:v>18.756</c:v>
                </c:pt>
              </c:numCache>
            </c:numRef>
          </c:yVal>
          <c:smooth val="0"/>
        </c:ser>
        <c:dLbls>
          <c:showLegendKey val="0"/>
          <c:showVal val="0"/>
          <c:showCatName val="0"/>
          <c:showSerName val="0"/>
          <c:showPercent val="0"/>
          <c:showBubbleSize val="0"/>
        </c:dLbls>
        <c:axId val="524760760"/>
        <c:axId val="524761152"/>
      </c:scatterChart>
      <c:valAx>
        <c:axId val="524760760"/>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4761152"/>
        <c:crosses val="autoZero"/>
        <c:crossBetween val="midCat"/>
        <c:majorUnit val="1"/>
      </c:valAx>
      <c:valAx>
        <c:axId val="5247611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4760760"/>
        <c:crosses val="autoZero"/>
        <c:crossBetween val="midCat"/>
        <c:majorUnit val="25"/>
      </c:valAx>
      <c:spPr>
        <a:solidFill>
          <a:schemeClr val="bg2"/>
        </a:solidFill>
        <a:ln>
          <a:solidFill>
            <a:schemeClr val="tx1"/>
          </a:solidFill>
        </a:ln>
      </c:spPr>
    </c:plotArea>
    <c:legend>
      <c:legendPos val="r"/>
      <c:layout>
        <c:manualLayout>
          <c:xMode val="edge"/>
          <c:yMode val="edge"/>
          <c:x val="0.5190043667107983"/>
          <c:y val="4.7936556758530181E-2"/>
          <c:w val="0.44140896104801058"/>
          <c:h val="0.1716190944881889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 Other Congenital (N=204)</c:v>
                </c:pt>
              </c:strCache>
            </c:strRef>
          </c:tx>
          <c:spPr>
            <a:ln w="41275">
              <a:solidFill>
                <a:srgbClr val="4DEAF1"/>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90.596999999999994</c:v>
                </c:pt>
                <c:pt idx="14">
                  <c:v>83.801000000000002</c:v>
                </c:pt>
                <c:pt idx="15">
                  <c:v>79.933999999999997</c:v>
                </c:pt>
                <c:pt idx="16">
                  <c:v>74.518000000000001</c:v>
                </c:pt>
                <c:pt idx="17">
                  <c:v>71.076999999999998</c:v>
                </c:pt>
                <c:pt idx="18">
                  <c:v>69.506</c:v>
                </c:pt>
                <c:pt idx="19">
                  <c:v>65.143000000000001</c:v>
                </c:pt>
                <c:pt idx="20">
                  <c:v>59.125</c:v>
                </c:pt>
                <c:pt idx="21">
                  <c:v>57.966000000000001</c:v>
                </c:pt>
                <c:pt idx="22">
                  <c:v>56.618000000000002</c:v>
                </c:pt>
                <c:pt idx="23">
                  <c:v>55.087000000000003</c:v>
                </c:pt>
                <c:pt idx="24">
                  <c:v>50.058999999999997</c:v>
                </c:pt>
                <c:pt idx="25">
                  <c:v>43.802</c:v>
                </c:pt>
                <c:pt idx="26">
                  <c:v>43.802</c:v>
                </c:pt>
              </c:numCache>
            </c:numRef>
          </c:yVal>
          <c:smooth val="0"/>
        </c:ser>
        <c:ser>
          <c:idx val="1"/>
          <c:order val="1"/>
          <c:tx>
            <c:strRef>
              <c:f>Sheet1!$C$1</c:f>
              <c:strCache>
                <c:ptCount val="1"/>
                <c:pt idx="0">
                  <c:v> Eisenmenger's Syndrome (N=437)</c:v>
                </c:pt>
              </c:strCache>
            </c:strRef>
          </c:tx>
          <c:spPr>
            <a:ln w="41275">
              <a:solidFill>
                <a:srgbClr val="FF00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88.870999999999995</c:v>
                </c:pt>
                <c:pt idx="14">
                  <c:v>83.370999999999995</c:v>
                </c:pt>
                <c:pt idx="15">
                  <c:v>79.421999999999997</c:v>
                </c:pt>
                <c:pt idx="16">
                  <c:v>75.864999999999995</c:v>
                </c:pt>
                <c:pt idx="17">
                  <c:v>72.188000000000002</c:v>
                </c:pt>
                <c:pt idx="18">
                  <c:v>66.972999999999999</c:v>
                </c:pt>
                <c:pt idx="19">
                  <c:v>63.881</c:v>
                </c:pt>
                <c:pt idx="20">
                  <c:v>60.02</c:v>
                </c:pt>
                <c:pt idx="21">
                  <c:v>56.005000000000003</c:v>
                </c:pt>
                <c:pt idx="22">
                  <c:v>51.575000000000003</c:v>
                </c:pt>
                <c:pt idx="23">
                  <c:v>49.073</c:v>
                </c:pt>
                <c:pt idx="24">
                  <c:v>46.765999999999998</c:v>
                </c:pt>
                <c:pt idx="25">
                  <c:v>45.134999999999998</c:v>
                </c:pt>
                <c:pt idx="26">
                  <c:v>41.951000000000001</c:v>
                </c:pt>
                <c:pt idx="27">
                  <c:v>39.493000000000002</c:v>
                </c:pt>
                <c:pt idx="28">
                  <c:v>37.890999999999998</c:v>
                </c:pt>
                <c:pt idx="29">
                  <c:v>37.249000000000002</c:v>
                </c:pt>
                <c:pt idx="30">
                  <c:v>34.253</c:v>
                </c:pt>
                <c:pt idx="31">
                  <c:v>32.286000000000001</c:v>
                </c:pt>
              </c:numCache>
            </c:numRef>
          </c:yVal>
          <c:smooth val="0"/>
        </c:ser>
        <c:ser>
          <c:idx val="2"/>
          <c:order val="2"/>
          <c:tx>
            <c:strRef>
              <c:f>Sheet1!$D$1</c:f>
              <c:strCache>
                <c:ptCount val="1"/>
                <c:pt idx="0">
                  <c:v> IPAH (N=465)</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89.724000000000004</c:v>
                </c:pt>
                <c:pt idx="14">
                  <c:v>81.078000000000003</c:v>
                </c:pt>
                <c:pt idx="15">
                  <c:v>73.721999999999994</c:v>
                </c:pt>
                <c:pt idx="16">
                  <c:v>69.591999999999999</c:v>
                </c:pt>
                <c:pt idx="17">
                  <c:v>66.021000000000001</c:v>
                </c:pt>
                <c:pt idx="18">
                  <c:v>62.792000000000002</c:v>
                </c:pt>
                <c:pt idx="19">
                  <c:v>58.658999999999999</c:v>
                </c:pt>
                <c:pt idx="20">
                  <c:v>54.582999999999998</c:v>
                </c:pt>
                <c:pt idx="21">
                  <c:v>50.901000000000003</c:v>
                </c:pt>
                <c:pt idx="22">
                  <c:v>46.569000000000003</c:v>
                </c:pt>
                <c:pt idx="23">
                  <c:v>44.03</c:v>
                </c:pt>
                <c:pt idx="24">
                  <c:v>41.341999999999999</c:v>
                </c:pt>
                <c:pt idx="25">
                  <c:v>39.807000000000002</c:v>
                </c:pt>
                <c:pt idx="26">
                  <c:v>37.359000000000002</c:v>
                </c:pt>
                <c:pt idx="27">
                  <c:v>35.973999999999997</c:v>
                </c:pt>
                <c:pt idx="28">
                  <c:v>33.356999999999999</c:v>
                </c:pt>
                <c:pt idx="29">
                  <c:v>33.356999999999999</c:v>
                </c:pt>
                <c:pt idx="30">
                  <c:v>33.356999999999999</c:v>
                </c:pt>
                <c:pt idx="31">
                  <c:v>27.073</c:v>
                </c:pt>
              </c:numCache>
            </c:numRef>
          </c:yVal>
          <c:smooth val="0"/>
        </c:ser>
        <c:dLbls>
          <c:showLegendKey val="0"/>
          <c:showVal val="0"/>
          <c:showCatName val="0"/>
          <c:showSerName val="0"/>
          <c:showPercent val="0"/>
          <c:showBubbleSize val="0"/>
        </c:dLbls>
        <c:axId val="524761936"/>
        <c:axId val="524762328"/>
      </c:scatterChart>
      <c:valAx>
        <c:axId val="524761936"/>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4762328"/>
        <c:crosses val="autoZero"/>
        <c:crossBetween val="midCat"/>
        <c:majorUnit val="1"/>
      </c:valAx>
      <c:valAx>
        <c:axId val="5247623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4761936"/>
        <c:crosses val="autoZero"/>
        <c:crossBetween val="midCat"/>
        <c:majorUnit val="25"/>
      </c:valAx>
      <c:spPr>
        <a:solidFill>
          <a:schemeClr val="bg2"/>
        </a:solidFill>
        <a:ln>
          <a:solidFill>
            <a:schemeClr val="tx1"/>
          </a:solidFill>
        </a:ln>
      </c:spPr>
    </c:plotArea>
    <c:legend>
      <c:legendPos val="r"/>
      <c:layout>
        <c:manualLayout>
          <c:xMode val="edge"/>
          <c:yMode val="edge"/>
          <c:x val="0.54702796553085731"/>
          <c:y val="5.0540809414951857E-2"/>
          <c:w val="0.41633521473532625"/>
          <c:h val="0.2389831512996359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24600738467"/>
          <c:y val="3.6402642466302822E-2"/>
          <c:w val="0.87738989723742167"/>
          <c:h val="0.86213421415543623"/>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4.3478260869565313E-3"/>
                  <c:y val="0.1570772721206459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2.8985507246376812E-3"/>
                  <c:y val="0.19633540767081534"/>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1.4492753623188406E-2"/>
                  <c:y val="0.2035902971805943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  
(N=209)</c:v>
                </c:pt>
                <c:pt idx="1">
                  <c:v>2 Years
(N=167)</c:v>
                </c:pt>
                <c:pt idx="2">
                  <c:v>3 Years
(N=147)</c:v>
                </c:pt>
                <c:pt idx="3">
                  <c:v>Column2</c:v>
                </c:pt>
              </c:strCache>
            </c:strRef>
          </c:cat>
          <c:val>
            <c:numRef>
              <c:f>Sheet1!$B$2:$E$2</c:f>
              <c:numCache>
                <c:formatCode>General</c:formatCode>
                <c:ptCount val="4"/>
                <c:pt idx="0">
                  <c:v>45</c:v>
                </c:pt>
                <c:pt idx="1">
                  <c:v>52</c:v>
                </c:pt>
                <c:pt idx="2">
                  <c:v>48</c:v>
                </c:pt>
              </c:numCache>
            </c:numRef>
          </c:val>
        </c:ser>
        <c:ser>
          <c:idx val="1"/>
          <c:order val="1"/>
          <c:tx>
            <c:strRef>
              <c:f>Sheet1!$A$3</c:f>
              <c:strCache>
                <c:ptCount val="1"/>
                <c:pt idx="0">
                  <c:v>90%</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Sheet1!$B$1:$E$1</c:f>
              <c:strCache>
                <c:ptCount val="4"/>
                <c:pt idx="0">
                  <c:v>1 Year  
(N=209)</c:v>
                </c:pt>
                <c:pt idx="1">
                  <c:v>2 Years
(N=167)</c:v>
                </c:pt>
                <c:pt idx="2">
                  <c:v>3 Years
(N=147)</c:v>
                </c:pt>
                <c:pt idx="3">
                  <c:v>Column2</c:v>
                </c:pt>
              </c:strCache>
            </c:strRef>
          </c:cat>
          <c:val>
            <c:numRef>
              <c:f>Sheet1!$B$3:$E$3</c:f>
              <c:numCache>
                <c:formatCode>General</c:formatCode>
                <c:ptCount val="4"/>
                <c:pt idx="0">
                  <c:v>73</c:v>
                </c:pt>
                <c:pt idx="1">
                  <c:v>49</c:v>
                </c:pt>
                <c:pt idx="2">
                  <c:v>46</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(N=209)</c:v>
                </c:pt>
                <c:pt idx="1">
                  <c:v>2 Years
(N=167)</c:v>
                </c:pt>
                <c:pt idx="2">
                  <c:v>3 Years
(N=147)</c:v>
                </c:pt>
                <c:pt idx="3">
                  <c:v>Column2</c:v>
                </c:pt>
              </c:strCache>
            </c:strRef>
          </c:cat>
          <c:val>
            <c:numRef>
              <c:f>Sheet1!$B$4:$E$4</c:f>
              <c:numCache>
                <c:formatCode>General</c:formatCode>
                <c:ptCount val="4"/>
                <c:pt idx="0">
                  <c:v>36</c:v>
                </c:pt>
                <c:pt idx="1">
                  <c:v>32</c:v>
                </c:pt>
                <c:pt idx="2">
                  <c:v>24</c:v>
                </c:pt>
              </c:numCache>
            </c:numRef>
          </c:val>
        </c:ser>
        <c:ser>
          <c:idx val="3"/>
          <c:order val="3"/>
          <c:tx>
            <c:strRef>
              <c:f>Sheet1!$A$5</c:f>
              <c:strCache>
                <c:ptCount val="1"/>
                <c:pt idx="0">
                  <c:v>70%</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Sheet1!$B$1:$E$1</c:f>
              <c:strCache>
                <c:ptCount val="4"/>
                <c:pt idx="0">
                  <c:v>1 Year  
(N=209)</c:v>
                </c:pt>
                <c:pt idx="1">
                  <c:v>2 Years
(N=167)</c:v>
                </c:pt>
                <c:pt idx="2">
                  <c:v>3 Years
(N=147)</c:v>
                </c:pt>
                <c:pt idx="3">
                  <c:v>Column2</c:v>
                </c:pt>
              </c:strCache>
            </c:strRef>
          </c:cat>
          <c:val>
            <c:numRef>
              <c:f>Sheet1!$B$5:$E$5</c:f>
              <c:numCache>
                <c:formatCode>General</c:formatCode>
                <c:ptCount val="4"/>
                <c:pt idx="0">
                  <c:v>13</c:v>
                </c:pt>
                <c:pt idx="1">
                  <c:v>17</c:v>
                </c:pt>
                <c:pt idx="2">
                  <c:v>19</c:v>
                </c:pt>
              </c:numCache>
            </c:numRef>
          </c:val>
        </c:ser>
        <c:ser>
          <c:idx val="4"/>
          <c:order val="4"/>
          <c:tx>
            <c:strRef>
              <c:f>Sheet1!$A$6</c:f>
              <c:strCache>
                <c:ptCount val="1"/>
                <c:pt idx="0">
                  <c:v>60%</c:v>
                </c:pt>
              </c:strCache>
            </c:strRef>
          </c:tx>
          <c:spPr>
            <a:gradFill flip="none" rotWithShape="1">
              <a:gsLst>
                <a:gs pos="0">
                  <a:srgbClr val="000077"/>
                </a:gs>
                <a:gs pos="50000">
                  <a:srgbClr val="2626FF"/>
                </a:gs>
                <a:gs pos="100000">
                  <a:srgbClr val="000077"/>
                </a:gs>
              </a:gsLst>
              <a:lin ang="10800000" scaled="1"/>
              <a:tileRect/>
            </a:gradFill>
            <a:ln>
              <a:solidFill>
                <a:srgbClr val="000000"/>
              </a:solidFill>
            </a:ln>
          </c:spPr>
          <c:invertIfNegative val="0"/>
          <c:cat>
            <c:strRef>
              <c:f>Sheet1!$B$1:$E$1</c:f>
              <c:strCache>
                <c:ptCount val="4"/>
                <c:pt idx="0">
                  <c:v>1 Year  
(N=209)</c:v>
                </c:pt>
                <c:pt idx="1">
                  <c:v>2 Years
(N=167)</c:v>
                </c:pt>
                <c:pt idx="2">
                  <c:v>3 Years
(N=147)</c:v>
                </c:pt>
                <c:pt idx="3">
                  <c:v>Column2</c:v>
                </c:pt>
              </c:strCache>
            </c:strRef>
          </c:cat>
          <c:val>
            <c:numRef>
              <c:f>Sheet1!$B$6:$E$6</c:f>
              <c:numCache>
                <c:formatCode>General</c:formatCode>
                <c:ptCount val="4"/>
                <c:pt idx="0">
                  <c:v>8</c:v>
                </c:pt>
                <c:pt idx="1">
                  <c:v>5</c:v>
                </c:pt>
                <c:pt idx="2">
                  <c:v>4</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4"/>
                <c:pt idx="0">
                  <c:v>1 Year  
(N=209)</c:v>
                </c:pt>
                <c:pt idx="1">
                  <c:v>2 Years
(N=167)</c:v>
                </c:pt>
                <c:pt idx="2">
                  <c:v>3 Years
(N=147)</c:v>
                </c:pt>
                <c:pt idx="3">
                  <c:v>Column2</c:v>
                </c:pt>
              </c:strCache>
            </c:strRef>
          </c:cat>
          <c:val>
            <c:numRef>
              <c:f>Sheet1!$B$7:$E$7</c:f>
              <c:numCache>
                <c:formatCode>General</c:formatCode>
                <c:ptCount val="4"/>
                <c:pt idx="0">
                  <c:v>8</c:v>
                </c:pt>
                <c:pt idx="1">
                  <c:v>6</c:v>
                </c:pt>
                <c:pt idx="2">
                  <c:v>1</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4"/>
                <c:pt idx="0">
                  <c:v>1 Year  
(N=209)</c:v>
                </c:pt>
                <c:pt idx="1">
                  <c:v>2 Years
(N=167)</c:v>
                </c:pt>
                <c:pt idx="2">
                  <c:v>3 Years
(N=147)</c:v>
                </c:pt>
                <c:pt idx="3">
                  <c:v>Column2</c:v>
                </c:pt>
              </c:strCache>
            </c:strRef>
          </c:cat>
          <c:val>
            <c:numRef>
              <c:f>Sheet1!$B$8:$E$8</c:f>
              <c:numCache>
                <c:formatCode>General</c:formatCode>
                <c:ptCount val="4"/>
                <c:pt idx="0">
                  <c:v>6</c:v>
                </c:pt>
                <c:pt idx="1">
                  <c:v>2</c:v>
                </c:pt>
                <c:pt idx="2">
                  <c:v>2</c:v>
                </c:pt>
              </c:numCache>
            </c:numRef>
          </c:val>
        </c:ser>
        <c:ser>
          <c:idx val="7"/>
          <c:order val="7"/>
          <c:tx>
            <c:strRef>
              <c:f>Sheet1!$A$9</c:f>
              <c:strCache>
                <c:ptCount val="1"/>
                <c:pt idx="0">
                  <c:v>30%</c:v>
                </c:pt>
              </c:strCache>
            </c:strRef>
          </c:tx>
          <c:spPr>
            <a:gradFill flip="none" rotWithShape="1">
              <a:gsLst>
                <a:gs pos="0">
                  <a:srgbClr val="660066"/>
                </a:gs>
                <a:gs pos="50000">
                  <a:srgbClr val="A200A2"/>
                </a:gs>
                <a:gs pos="100000">
                  <a:srgbClr val="660066"/>
                </a:gs>
              </a:gsLst>
              <a:lin ang="10800000" scaled="1"/>
              <a:tileRect/>
            </a:gradFill>
            <a:ln>
              <a:solidFill>
                <a:srgbClr val="000000"/>
              </a:solidFill>
            </a:ln>
          </c:spPr>
          <c:invertIfNegative val="0"/>
          <c:cat>
            <c:strRef>
              <c:f>Sheet1!$B$1:$E$1</c:f>
              <c:strCache>
                <c:ptCount val="4"/>
                <c:pt idx="0">
                  <c:v>1 Year  
(N=209)</c:v>
                </c:pt>
                <c:pt idx="1">
                  <c:v>2 Years
(N=167)</c:v>
                </c:pt>
                <c:pt idx="2">
                  <c:v>3 Years
(N=147)</c:v>
                </c:pt>
                <c:pt idx="3">
                  <c:v>Column2</c:v>
                </c:pt>
              </c:strCache>
            </c:strRef>
          </c:cat>
          <c:val>
            <c:numRef>
              <c:f>Sheet1!$B$9:$E$9</c:f>
              <c:numCache>
                <c:formatCode>General</c:formatCode>
                <c:ptCount val="4"/>
                <c:pt idx="0">
                  <c:v>4</c:v>
                </c:pt>
                <c:pt idx="1">
                  <c:v>0</c:v>
                </c:pt>
                <c:pt idx="2">
                  <c:v>0</c:v>
                </c:pt>
              </c:numCache>
            </c:numRef>
          </c:val>
        </c:ser>
        <c:ser>
          <c:idx val="8"/>
          <c:order val="8"/>
          <c:tx>
            <c:strRef>
              <c:f>Sheet1!$A$10</c:f>
              <c:strCache>
                <c:ptCount val="1"/>
                <c:pt idx="0">
                  <c:v>20%</c:v>
                </c:pt>
              </c:strCache>
            </c:strRef>
          </c:tx>
          <c:spPr>
            <a:gradFill>
              <a:gsLst>
                <a:gs pos="0">
                  <a:srgbClr val="CC6600"/>
                </a:gs>
                <a:gs pos="50000">
                  <a:srgbClr val="FF9900"/>
                </a:gs>
                <a:gs pos="100000">
                  <a:srgbClr val="CC6600"/>
                </a:gs>
              </a:gsLst>
              <a:lin ang="10800000" scaled="1"/>
            </a:gradFill>
            <a:ln>
              <a:solidFill>
                <a:srgbClr val="000000"/>
              </a:solidFill>
            </a:ln>
          </c:spPr>
          <c:invertIfNegative val="0"/>
          <c:cat>
            <c:strRef>
              <c:f>Sheet1!$B$1:$E$1</c:f>
              <c:strCache>
                <c:ptCount val="4"/>
                <c:pt idx="0">
                  <c:v>1 Year  
(N=209)</c:v>
                </c:pt>
                <c:pt idx="1">
                  <c:v>2 Years
(N=167)</c:v>
                </c:pt>
                <c:pt idx="2">
                  <c:v>3 Years
(N=147)</c:v>
                </c:pt>
                <c:pt idx="3">
                  <c:v>Column2</c:v>
                </c:pt>
              </c:strCache>
            </c:strRef>
          </c:cat>
          <c:val>
            <c:numRef>
              <c:f>Sheet1!$B$10:$E$10</c:f>
              <c:numCache>
                <c:formatCode>General</c:formatCode>
                <c:ptCount val="4"/>
                <c:pt idx="0">
                  <c:v>9</c:v>
                </c:pt>
                <c:pt idx="1">
                  <c:v>2</c:v>
                </c:pt>
                <c:pt idx="2">
                  <c:v>1</c:v>
                </c:pt>
              </c:numCache>
            </c:numRef>
          </c:val>
        </c:ser>
        <c:ser>
          <c:idx val="9"/>
          <c:order val="9"/>
          <c:tx>
            <c:strRef>
              <c:f>Sheet1!$A$11</c:f>
              <c:strCache>
                <c:ptCount val="1"/>
                <c:pt idx="0">
                  <c:v>10%</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Sheet1!$B$1:$E$1</c:f>
              <c:strCache>
                <c:ptCount val="4"/>
                <c:pt idx="0">
                  <c:v>1 Year  
(N=209)</c:v>
                </c:pt>
                <c:pt idx="1">
                  <c:v>2 Years
(N=167)</c:v>
                </c:pt>
                <c:pt idx="2">
                  <c:v>3 Years
(N=147)</c:v>
                </c:pt>
                <c:pt idx="3">
                  <c:v>Column2</c:v>
                </c:pt>
              </c:strCache>
            </c:strRef>
          </c:cat>
          <c:val>
            <c:numRef>
              <c:f>Sheet1!$B$11:$E$11</c:f>
              <c:numCache>
                <c:formatCode>General</c:formatCode>
                <c:ptCount val="4"/>
                <c:pt idx="0">
                  <c:v>7</c:v>
                </c:pt>
                <c:pt idx="1">
                  <c:v>2</c:v>
                </c:pt>
                <c:pt idx="2">
                  <c:v>2</c:v>
                </c:pt>
              </c:numCache>
            </c:numRef>
          </c:val>
        </c:ser>
        <c:dLbls>
          <c:showLegendKey val="0"/>
          <c:showVal val="0"/>
          <c:showCatName val="0"/>
          <c:showSerName val="0"/>
          <c:showPercent val="0"/>
          <c:showBubbleSize val="0"/>
        </c:dLbls>
        <c:gapWidth val="50"/>
        <c:overlap val="100"/>
        <c:axId val="723826568"/>
        <c:axId val="723826960"/>
      </c:barChart>
      <c:catAx>
        <c:axId val="723826568"/>
        <c:scaling>
          <c:orientation val="minMax"/>
        </c:scaling>
        <c:delete val="1"/>
        <c:axPos val="b"/>
        <c:numFmt formatCode="General" sourceLinked="0"/>
        <c:majorTickMark val="out"/>
        <c:minorTickMark val="none"/>
        <c:tickLblPos val="none"/>
        <c:crossAx val="723826960"/>
        <c:crosses val="autoZero"/>
        <c:auto val="1"/>
        <c:lblAlgn val="ctr"/>
        <c:lblOffset val="100"/>
        <c:noMultiLvlLbl val="0"/>
      </c:catAx>
      <c:valAx>
        <c:axId val="723826960"/>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723826568"/>
        <c:crosses val="autoZero"/>
        <c:crossBetween val="between"/>
        <c:majorUnit val="0.2"/>
      </c:valAx>
      <c:spPr>
        <a:solidFill>
          <a:srgbClr val="000000"/>
        </a:solidFill>
        <a:ln>
          <a:solidFill>
            <a:srgbClr val="FFFFFF"/>
          </a:solidFill>
        </a:ln>
      </c:spPr>
    </c:plotArea>
    <c:legend>
      <c:legendPos val="r"/>
      <c:layout>
        <c:manualLayout>
          <c:xMode val="edge"/>
          <c:yMode val="edge"/>
          <c:x val="0.79872304005477579"/>
          <c:y val="5.0486410972821943E-2"/>
          <c:w val="0.13895811936551408"/>
          <c:h val="0.83751799170265007"/>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2836E-2"/>
          <c:w val="0.89292662330252193"/>
          <c:h val="0.86213421415543623"/>
        </c:manualLayout>
      </c:layout>
      <c:barChart>
        <c:barDir val="col"/>
        <c:grouping val="percentStacked"/>
        <c:varyColors val="0"/>
        <c:ser>
          <c:idx val="0"/>
          <c:order val="0"/>
          <c:tx>
            <c:strRef>
              <c:f>Sheet1!$A$2</c:f>
              <c:strCache>
                <c:ptCount val="1"/>
                <c:pt idx="0">
                  <c:v>Working Full Time</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5.7971014492753624E-3"/>
                  <c:y val="0.1683767071488946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1.4492753623188421E-3"/>
                  <c:y val="0.2083182081053470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985507246376812E-3"/>
                  <c:y val="0.2203318652964989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
(N=385)</c:v>
                </c:pt>
                <c:pt idx="1">
                  <c:v>3 Years
(N=275)</c:v>
                </c:pt>
                <c:pt idx="2">
                  <c:v>5 Years
(N=236)</c:v>
                </c:pt>
                <c:pt idx="3">
                  <c:v>Column2</c:v>
                </c:pt>
              </c:strCache>
            </c:strRef>
          </c:cat>
          <c:val>
            <c:numRef>
              <c:f>Sheet1!$B$2:$E$2</c:f>
              <c:numCache>
                <c:formatCode>General</c:formatCode>
                <c:ptCount val="4"/>
                <c:pt idx="0">
                  <c:v>85</c:v>
                </c:pt>
                <c:pt idx="1">
                  <c:v>89</c:v>
                </c:pt>
                <c:pt idx="2">
                  <c:v>79</c:v>
                </c:pt>
              </c:numCache>
            </c:numRef>
          </c:val>
        </c:ser>
        <c:ser>
          <c:idx val="1"/>
          <c:order val="1"/>
          <c:tx>
            <c:strRef>
              <c:f>Sheet1!$A$3</c:f>
              <c:strCache>
                <c:ptCount val="1"/>
                <c:pt idx="0">
                  <c:v>Working Part Time</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Sheet1!$B$1:$E$1</c:f>
              <c:strCache>
                <c:ptCount val="4"/>
                <c:pt idx="0">
                  <c:v>1 Year
(N=385)</c:v>
                </c:pt>
                <c:pt idx="1">
                  <c:v>3 Years
(N=275)</c:v>
                </c:pt>
                <c:pt idx="2">
                  <c:v>5 Years
(N=236)</c:v>
                </c:pt>
                <c:pt idx="3">
                  <c:v>Column2</c:v>
                </c:pt>
              </c:strCache>
            </c:strRef>
          </c:cat>
          <c:val>
            <c:numRef>
              <c:f>Sheet1!$B$3:$E$3</c:f>
              <c:numCache>
                <c:formatCode>General</c:formatCode>
                <c:ptCount val="4"/>
                <c:pt idx="0">
                  <c:v>38</c:v>
                </c:pt>
                <c:pt idx="1">
                  <c:v>24</c:v>
                </c:pt>
                <c:pt idx="2">
                  <c:v>29</c:v>
                </c:pt>
              </c:numCache>
            </c:numRef>
          </c:val>
        </c:ser>
        <c:ser>
          <c:idx val="2"/>
          <c:order val="2"/>
          <c:tx>
            <c:strRef>
              <c:f>Sheet1!$A$4</c:f>
              <c:strCache>
                <c:ptCount val="1"/>
                <c:pt idx="0">
                  <c:v>Not Working</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(N=385)</c:v>
                </c:pt>
                <c:pt idx="1">
                  <c:v>3 Years
(N=275)</c:v>
                </c:pt>
                <c:pt idx="2">
                  <c:v>5 Years
(N=236)</c:v>
                </c:pt>
                <c:pt idx="3">
                  <c:v>Column2</c:v>
                </c:pt>
              </c:strCache>
            </c:strRef>
          </c:cat>
          <c:val>
            <c:numRef>
              <c:f>Sheet1!$B$4:$E$4</c:f>
              <c:numCache>
                <c:formatCode>General</c:formatCode>
                <c:ptCount val="4"/>
                <c:pt idx="0">
                  <c:v>241</c:v>
                </c:pt>
                <c:pt idx="1">
                  <c:v>139</c:v>
                </c:pt>
                <c:pt idx="2">
                  <c:v>110</c:v>
                </c:pt>
              </c:numCache>
            </c:numRef>
          </c:val>
        </c:ser>
        <c:ser>
          <c:idx val="3"/>
          <c:order val="3"/>
          <c:tx>
            <c:strRef>
              <c:f>Sheet1!$A$5</c:f>
              <c:strCache>
                <c:ptCount val="1"/>
                <c:pt idx="0">
                  <c:v>Retired</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Sheet1!$B$1:$E$1</c:f>
              <c:strCache>
                <c:ptCount val="4"/>
                <c:pt idx="0">
                  <c:v>1 Year
(N=385)</c:v>
                </c:pt>
                <c:pt idx="1">
                  <c:v>3 Years
(N=275)</c:v>
                </c:pt>
                <c:pt idx="2">
                  <c:v>5 Years
(N=236)</c:v>
                </c:pt>
                <c:pt idx="3">
                  <c:v>Column2</c:v>
                </c:pt>
              </c:strCache>
            </c:strRef>
          </c:cat>
          <c:val>
            <c:numRef>
              <c:f>Sheet1!$B$5:$E$5</c:f>
              <c:numCache>
                <c:formatCode>General</c:formatCode>
                <c:ptCount val="4"/>
                <c:pt idx="0">
                  <c:v>10</c:v>
                </c:pt>
                <c:pt idx="1">
                  <c:v>10</c:v>
                </c:pt>
                <c:pt idx="2">
                  <c:v>10</c:v>
                </c:pt>
              </c:numCache>
            </c:numRef>
          </c:val>
        </c:ser>
        <c:ser>
          <c:idx val="4"/>
          <c:order val="4"/>
          <c:tx>
            <c:strRef>
              <c:f>Sheet1!$A$6</c:f>
              <c:strCache>
                <c:ptCount val="1"/>
                <c:pt idx="0">
                  <c:v>Working (FT/PT status unknown)</c:v>
                </c:pt>
              </c:strCache>
            </c:strRef>
          </c:tx>
          <c:spPr>
            <a:gradFill flip="none" rotWithShape="1">
              <a:gsLst>
                <a:gs pos="0">
                  <a:srgbClr val="000077"/>
                </a:gs>
                <a:gs pos="50000">
                  <a:srgbClr val="2626FF"/>
                </a:gs>
                <a:gs pos="100000">
                  <a:srgbClr val="000077"/>
                </a:gs>
              </a:gsLst>
              <a:lin ang="10800000" scaled="1"/>
              <a:tileRect/>
            </a:gradFill>
          </c:spPr>
          <c:invertIfNegative val="0"/>
          <c:cat>
            <c:strRef>
              <c:f>Sheet1!$B$1:$E$1</c:f>
              <c:strCache>
                <c:ptCount val="4"/>
                <c:pt idx="0">
                  <c:v>1 Year
(N=385)</c:v>
                </c:pt>
                <c:pt idx="1">
                  <c:v>3 Years
(N=275)</c:v>
                </c:pt>
                <c:pt idx="2">
                  <c:v>5 Years
(N=236)</c:v>
                </c:pt>
                <c:pt idx="3">
                  <c:v>Column2</c:v>
                </c:pt>
              </c:strCache>
            </c:strRef>
          </c:cat>
          <c:val>
            <c:numRef>
              <c:f>Sheet1!$B$6:$E$6</c:f>
              <c:numCache>
                <c:formatCode>General</c:formatCode>
                <c:ptCount val="4"/>
                <c:pt idx="0">
                  <c:v>11</c:v>
                </c:pt>
                <c:pt idx="1">
                  <c:v>13</c:v>
                </c:pt>
                <c:pt idx="2">
                  <c:v>8</c:v>
                </c:pt>
              </c:numCache>
            </c:numRef>
          </c:val>
        </c:ser>
        <c:dLbls>
          <c:showLegendKey val="0"/>
          <c:showVal val="0"/>
          <c:showCatName val="0"/>
          <c:showSerName val="0"/>
          <c:showPercent val="0"/>
          <c:showBubbleSize val="0"/>
        </c:dLbls>
        <c:gapWidth val="50"/>
        <c:overlap val="100"/>
        <c:axId val="723827744"/>
        <c:axId val="723828136"/>
      </c:barChart>
      <c:catAx>
        <c:axId val="723827744"/>
        <c:scaling>
          <c:orientation val="minMax"/>
        </c:scaling>
        <c:delete val="1"/>
        <c:axPos val="b"/>
        <c:numFmt formatCode="General" sourceLinked="0"/>
        <c:majorTickMark val="out"/>
        <c:minorTickMark val="none"/>
        <c:tickLblPos val="none"/>
        <c:crossAx val="723828136"/>
        <c:crosses val="autoZero"/>
        <c:auto val="1"/>
        <c:lblAlgn val="ctr"/>
        <c:lblOffset val="100"/>
        <c:noMultiLvlLbl val="0"/>
      </c:catAx>
      <c:valAx>
        <c:axId val="723828136"/>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723827744"/>
        <c:crosses val="autoZero"/>
        <c:crossBetween val="between"/>
        <c:majorUnit val="0.2"/>
      </c:valAx>
      <c:spPr>
        <a:solidFill>
          <a:srgbClr val="000000"/>
        </a:solidFill>
        <a:ln>
          <a:solidFill>
            <a:srgbClr val="FFFFFF"/>
          </a:solidFill>
        </a:ln>
      </c:spPr>
    </c:plotArea>
    <c:legend>
      <c:legendPos val="r"/>
      <c:layout>
        <c:manualLayout>
          <c:xMode val="edge"/>
          <c:yMode val="edge"/>
          <c:x val="0.7639404313591236"/>
          <c:y val="0.11746296543440544"/>
          <c:w val="0.20852333675681844"/>
          <c:h val="0.69727745896169757"/>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2849E-2"/>
          <c:w val="0.89292662330252193"/>
          <c:h val="0.77615260006561682"/>
        </c:manualLayout>
      </c:layout>
      <c:barChart>
        <c:barDir val="col"/>
        <c:grouping val="percentStacked"/>
        <c:varyColors val="0"/>
        <c:ser>
          <c:idx val="0"/>
          <c:order val="0"/>
          <c:tx>
            <c:strRef>
              <c:f>Sheet1!$A$2</c:f>
              <c:strCache>
                <c:ptCount val="1"/>
                <c:pt idx="0">
                  <c:v>Working Full Time</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1.4492753623188538E-3"/>
                  <c:y val="0.1616291420603673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1.4492753623188406E-3"/>
                  <c:y val="0.2019166256561679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5.3139482746518232E-17"/>
                  <c:y val="0.19449044455380576"/>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4.3478260869564151E-3"/>
                  <c:y val="9.2094611220472342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2.8985507246376812E-3"/>
                  <c:y val="0.11555118110236211"/>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7"/>
              <c:layout>
                <c:manualLayout>
                  <c:x val="-2.8985507246376812E-3"/>
                  <c:y val="0.1407020997375327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1 Year
(N=233)</c:v>
                </c:pt>
                <c:pt idx="1">
                  <c:v>3 Years
(N=182)</c:v>
                </c:pt>
                <c:pt idx="2">
                  <c:v>5 Years
(N=160)</c:v>
                </c:pt>
                <c:pt idx="3">
                  <c:v>Column1</c:v>
                </c:pt>
                <c:pt idx="4">
                  <c:v>Column2</c:v>
                </c:pt>
                <c:pt idx="5">
                  <c:v>1 Year
(N=152)</c:v>
                </c:pt>
                <c:pt idx="6">
                  <c:v>3 Years
(N=93)</c:v>
                </c:pt>
                <c:pt idx="7">
                  <c:v>5 Years
(N=76)</c:v>
                </c:pt>
              </c:strCache>
            </c:strRef>
          </c:cat>
          <c:val>
            <c:numRef>
              <c:f>Sheet1!$B$2:$I$2</c:f>
              <c:numCache>
                <c:formatCode>General</c:formatCode>
                <c:ptCount val="8"/>
                <c:pt idx="0">
                  <c:v>68</c:v>
                </c:pt>
                <c:pt idx="1">
                  <c:v>73</c:v>
                </c:pt>
                <c:pt idx="2">
                  <c:v>61</c:v>
                </c:pt>
                <c:pt idx="5">
                  <c:v>17</c:v>
                </c:pt>
                <c:pt idx="6">
                  <c:v>16</c:v>
                </c:pt>
                <c:pt idx="7">
                  <c:v>18</c:v>
                </c:pt>
              </c:numCache>
            </c:numRef>
          </c:val>
        </c:ser>
        <c:ser>
          <c:idx val="1"/>
          <c:order val="1"/>
          <c:tx>
            <c:strRef>
              <c:f>Sheet1!$A$3</c:f>
              <c:strCache>
                <c:ptCount val="1"/>
                <c:pt idx="0">
                  <c:v>Working Part Time</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Sheet1!$B$1:$I$1</c:f>
              <c:strCache>
                <c:ptCount val="8"/>
                <c:pt idx="0">
                  <c:v>1 Year
(N=233)</c:v>
                </c:pt>
                <c:pt idx="1">
                  <c:v>3 Years
(N=182)</c:v>
                </c:pt>
                <c:pt idx="2">
                  <c:v>5 Years
(N=160)</c:v>
                </c:pt>
                <c:pt idx="3">
                  <c:v>Column1</c:v>
                </c:pt>
                <c:pt idx="4">
                  <c:v>Column2</c:v>
                </c:pt>
                <c:pt idx="5">
                  <c:v>1 Year
(N=152)</c:v>
                </c:pt>
                <c:pt idx="6">
                  <c:v>3 Years
(N=93)</c:v>
                </c:pt>
                <c:pt idx="7">
                  <c:v>5 Years
(N=76)</c:v>
                </c:pt>
              </c:strCache>
            </c:strRef>
          </c:cat>
          <c:val>
            <c:numRef>
              <c:f>Sheet1!$B$3:$I$3</c:f>
              <c:numCache>
                <c:formatCode>General</c:formatCode>
                <c:ptCount val="8"/>
                <c:pt idx="0">
                  <c:v>26</c:v>
                </c:pt>
                <c:pt idx="1">
                  <c:v>14</c:v>
                </c:pt>
                <c:pt idx="2">
                  <c:v>20</c:v>
                </c:pt>
                <c:pt idx="5">
                  <c:v>12</c:v>
                </c:pt>
                <c:pt idx="6">
                  <c:v>10</c:v>
                </c:pt>
                <c:pt idx="7">
                  <c:v>9</c:v>
                </c:pt>
              </c:numCache>
            </c:numRef>
          </c:val>
        </c:ser>
        <c:ser>
          <c:idx val="2"/>
          <c:order val="2"/>
          <c:tx>
            <c:strRef>
              <c:f>Sheet1!$A$4</c:f>
              <c:strCache>
                <c:ptCount val="1"/>
                <c:pt idx="0">
                  <c:v>Not Working</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Sheet1!$B$1:$I$1</c:f>
              <c:strCache>
                <c:ptCount val="8"/>
                <c:pt idx="0">
                  <c:v>1 Year
(N=233)</c:v>
                </c:pt>
                <c:pt idx="1">
                  <c:v>3 Years
(N=182)</c:v>
                </c:pt>
                <c:pt idx="2">
                  <c:v>5 Years
(N=160)</c:v>
                </c:pt>
                <c:pt idx="3">
                  <c:v>Column1</c:v>
                </c:pt>
                <c:pt idx="4">
                  <c:v>Column2</c:v>
                </c:pt>
                <c:pt idx="5">
                  <c:v>1 Year
(N=152)</c:v>
                </c:pt>
                <c:pt idx="6">
                  <c:v>3 Years
(N=93)</c:v>
                </c:pt>
                <c:pt idx="7">
                  <c:v>5 Years
(N=76)</c:v>
                </c:pt>
              </c:strCache>
            </c:strRef>
          </c:cat>
          <c:val>
            <c:numRef>
              <c:f>Sheet1!$B$4:$I$4</c:f>
              <c:numCache>
                <c:formatCode>General</c:formatCode>
                <c:ptCount val="8"/>
                <c:pt idx="0">
                  <c:v>133</c:v>
                </c:pt>
                <c:pt idx="1">
                  <c:v>91</c:v>
                </c:pt>
                <c:pt idx="2">
                  <c:v>73</c:v>
                </c:pt>
                <c:pt idx="5">
                  <c:v>108</c:v>
                </c:pt>
                <c:pt idx="6">
                  <c:v>48</c:v>
                </c:pt>
                <c:pt idx="7">
                  <c:v>37</c:v>
                </c:pt>
              </c:numCache>
            </c:numRef>
          </c:val>
        </c:ser>
        <c:ser>
          <c:idx val="3"/>
          <c:order val="3"/>
          <c:tx>
            <c:strRef>
              <c:f>Sheet1!$A$5</c:f>
              <c:strCache>
                <c:ptCount val="1"/>
                <c:pt idx="0">
                  <c:v>Retired</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Sheet1!$B$1:$I$1</c:f>
              <c:strCache>
                <c:ptCount val="8"/>
                <c:pt idx="0">
                  <c:v>1 Year
(N=233)</c:v>
                </c:pt>
                <c:pt idx="1">
                  <c:v>3 Years
(N=182)</c:v>
                </c:pt>
                <c:pt idx="2">
                  <c:v>5 Years
(N=160)</c:v>
                </c:pt>
                <c:pt idx="3">
                  <c:v>Column1</c:v>
                </c:pt>
                <c:pt idx="4">
                  <c:v>Column2</c:v>
                </c:pt>
                <c:pt idx="5">
                  <c:v>1 Year
(N=152)</c:v>
                </c:pt>
                <c:pt idx="6">
                  <c:v>3 Years
(N=93)</c:v>
                </c:pt>
                <c:pt idx="7">
                  <c:v>5 Years
(N=76)</c:v>
                </c:pt>
              </c:strCache>
            </c:strRef>
          </c:cat>
          <c:val>
            <c:numRef>
              <c:f>Sheet1!$B$5:$I$5</c:f>
              <c:numCache>
                <c:formatCode>General</c:formatCode>
                <c:ptCount val="8"/>
                <c:pt idx="0">
                  <c:v>6</c:v>
                </c:pt>
                <c:pt idx="1">
                  <c:v>4</c:v>
                </c:pt>
                <c:pt idx="2">
                  <c:v>6</c:v>
                </c:pt>
                <c:pt idx="5">
                  <c:v>4</c:v>
                </c:pt>
                <c:pt idx="6">
                  <c:v>6</c:v>
                </c:pt>
                <c:pt idx="7">
                  <c:v>4</c:v>
                </c:pt>
              </c:numCache>
            </c:numRef>
          </c:val>
        </c:ser>
        <c:ser>
          <c:idx val="4"/>
          <c:order val="4"/>
          <c:tx>
            <c:strRef>
              <c:f>Sheet1!$A$6</c:f>
              <c:strCache>
                <c:ptCount val="1"/>
                <c:pt idx="0">
                  <c:v>Working (FT/PT status unknown)</c:v>
                </c:pt>
              </c:strCache>
            </c:strRef>
          </c:tx>
          <c:spPr>
            <a:gradFill flip="none" rotWithShape="1">
              <a:gsLst>
                <a:gs pos="0">
                  <a:srgbClr val="000077"/>
                </a:gs>
                <a:gs pos="50000">
                  <a:srgbClr val="2626FF"/>
                </a:gs>
                <a:gs pos="100000">
                  <a:srgbClr val="000077"/>
                </a:gs>
              </a:gsLst>
              <a:lin ang="10800000" scaled="1"/>
              <a:tileRect/>
            </a:gradFill>
          </c:spPr>
          <c:invertIfNegative val="0"/>
          <c:cat>
            <c:strRef>
              <c:f>Sheet1!$B$1:$I$1</c:f>
              <c:strCache>
                <c:ptCount val="8"/>
                <c:pt idx="0">
                  <c:v>1 Year
(N=233)</c:v>
                </c:pt>
                <c:pt idx="1">
                  <c:v>3 Years
(N=182)</c:v>
                </c:pt>
                <c:pt idx="2">
                  <c:v>5 Years
(N=160)</c:v>
                </c:pt>
                <c:pt idx="3">
                  <c:v>Column1</c:v>
                </c:pt>
                <c:pt idx="4">
                  <c:v>Column2</c:v>
                </c:pt>
                <c:pt idx="5">
                  <c:v>1 Year
(N=152)</c:v>
                </c:pt>
                <c:pt idx="6">
                  <c:v>3 Years
(N=93)</c:v>
                </c:pt>
                <c:pt idx="7">
                  <c:v>5 Years
(N=76)</c:v>
                </c:pt>
              </c:strCache>
            </c:strRef>
          </c:cat>
          <c:val>
            <c:numRef>
              <c:f>Sheet1!$B$6:$I$6</c:f>
              <c:numCache>
                <c:formatCode>General</c:formatCode>
                <c:ptCount val="8"/>
                <c:pt idx="0">
                  <c:v>0</c:v>
                </c:pt>
                <c:pt idx="1">
                  <c:v>0</c:v>
                </c:pt>
                <c:pt idx="2">
                  <c:v>0</c:v>
                </c:pt>
                <c:pt idx="5">
                  <c:v>11</c:v>
                </c:pt>
                <c:pt idx="6">
                  <c:v>13</c:v>
                </c:pt>
                <c:pt idx="7">
                  <c:v>8</c:v>
                </c:pt>
              </c:numCache>
            </c:numRef>
          </c:val>
        </c:ser>
        <c:dLbls>
          <c:showLegendKey val="0"/>
          <c:showVal val="0"/>
          <c:showCatName val="0"/>
          <c:showSerName val="0"/>
          <c:showPercent val="0"/>
          <c:showBubbleSize val="0"/>
        </c:dLbls>
        <c:gapWidth val="50"/>
        <c:overlap val="100"/>
        <c:axId val="502247640"/>
        <c:axId val="502248032"/>
      </c:barChart>
      <c:catAx>
        <c:axId val="502247640"/>
        <c:scaling>
          <c:orientation val="minMax"/>
        </c:scaling>
        <c:delete val="1"/>
        <c:axPos val="b"/>
        <c:numFmt formatCode="General" sourceLinked="0"/>
        <c:majorTickMark val="out"/>
        <c:minorTickMark val="none"/>
        <c:tickLblPos val="none"/>
        <c:crossAx val="502248032"/>
        <c:crosses val="autoZero"/>
        <c:auto val="1"/>
        <c:lblAlgn val="ctr"/>
        <c:lblOffset val="100"/>
        <c:noMultiLvlLbl val="0"/>
      </c:catAx>
      <c:valAx>
        <c:axId val="502248032"/>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502247640"/>
        <c:crosses val="autoZero"/>
        <c:crossBetween val="between"/>
        <c:majorUnit val="0.2"/>
      </c:valAx>
      <c:spPr>
        <a:solidFill>
          <a:srgbClr val="000000"/>
        </a:solidFill>
        <a:ln>
          <a:solidFill>
            <a:srgbClr val="FFFFFF"/>
          </a:solidFill>
        </a:ln>
      </c:spPr>
    </c:plotArea>
    <c:legend>
      <c:legendPos val="r"/>
      <c:layout>
        <c:manualLayout>
          <c:xMode val="edge"/>
          <c:yMode val="edge"/>
          <c:x val="0.43350564875042796"/>
          <c:y val="9.4290313320209956E-2"/>
          <c:w val="0.21721898893073602"/>
          <c:h val="0.65494873687664046"/>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2849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985507246376812E-3"/>
                  <c:y val="0.2371437786378397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0.34366430891053878"/>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5.7971014492753624E-3"/>
                  <c:y val="0.3782496997197388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Up to 1 Year
(N=539)</c:v>
                </c:pt>
                <c:pt idx="1">
                  <c:v>Between 2-3 Years
(N=384)</c:v>
                </c:pt>
                <c:pt idx="2">
                  <c:v>Between 4-5 Years
(N=313)</c:v>
                </c:pt>
              </c:strCache>
            </c:strRef>
          </c:cat>
          <c:val>
            <c:numRef>
              <c:f>Sheet1!$B$2:$D$2</c:f>
              <c:numCache>
                <c:formatCode>General</c:formatCode>
                <c:ptCount val="3"/>
                <c:pt idx="0">
                  <c:v>220</c:v>
                </c:pt>
                <c:pt idx="1">
                  <c:v>243</c:v>
                </c:pt>
                <c:pt idx="2">
                  <c:v>225</c:v>
                </c:pt>
              </c:numCache>
            </c:numRef>
          </c:val>
        </c:ser>
        <c:ser>
          <c:idx val="1"/>
          <c:order val="1"/>
          <c:tx>
            <c:strRef>
              <c:f>Sheet1!$A$3</c:f>
              <c:strCache>
                <c:ptCount val="1"/>
                <c:pt idx="0">
                  <c:v>Hospitalized, Not Rejection/Not Infection</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Up to 1 Year
(N=539)</c:v>
                </c:pt>
                <c:pt idx="1">
                  <c:v>Between 2-3 Years
(N=384)</c:v>
                </c:pt>
                <c:pt idx="2">
                  <c:v>Between 4-5 Years
(N=313)</c:v>
                </c:pt>
              </c:strCache>
            </c:strRef>
          </c:cat>
          <c:val>
            <c:numRef>
              <c:f>Sheet1!$B$3:$D$3</c:f>
              <c:numCache>
                <c:formatCode>General</c:formatCode>
                <c:ptCount val="3"/>
                <c:pt idx="0">
                  <c:v>104</c:v>
                </c:pt>
                <c:pt idx="1">
                  <c:v>49</c:v>
                </c:pt>
                <c:pt idx="2">
                  <c:v>33</c:v>
                </c:pt>
              </c:numCache>
            </c:numRef>
          </c:val>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(N=539)</c:v>
                </c:pt>
                <c:pt idx="1">
                  <c:v>Between 2-3 Years
(N=384)</c:v>
                </c:pt>
                <c:pt idx="2">
                  <c:v>Between 4-5 Years
(N=313)</c:v>
                </c:pt>
              </c:strCache>
            </c:strRef>
          </c:cat>
          <c:val>
            <c:numRef>
              <c:f>Sheet1!$B$4:$D$4</c:f>
              <c:numCache>
                <c:formatCode>General</c:formatCode>
                <c:ptCount val="3"/>
                <c:pt idx="0">
                  <c:v>30</c:v>
                </c:pt>
                <c:pt idx="1">
                  <c:v>8</c:v>
                </c:pt>
                <c:pt idx="2">
                  <c:v>6</c:v>
                </c:pt>
              </c:numCache>
            </c:numRef>
          </c:val>
        </c:ser>
        <c:ser>
          <c:idx val="3"/>
          <c:order val="3"/>
          <c:tx>
            <c:strRef>
              <c:f>Sheet1!$A$5</c:f>
              <c:strCache>
                <c:ptCount val="1"/>
                <c:pt idx="0">
                  <c:v>Hospitalized, Infection Only</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Up to 1 Year
(N=539)</c:v>
                </c:pt>
                <c:pt idx="1">
                  <c:v>Between 2-3 Years
(N=384)</c:v>
                </c:pt>
                <c:pt idx="2">
                  <c:v>Between 4-5 Years
(N=313)</c:v>
                </c:pt>
              </c:strCache>
            </c:strRef>
          </c:cat>
          <c:val>
            <c:numRef>
              <c:f>Sheet1!$B$5:$D$5</c:f>
              <c:numCache>
                <c:formatCode>General</c:formatCode>
                <c:ptCount val="3"/>
                <c:pt idx="0">
                  <c:v>118</c:v>
                </c:pt>
                <c:pt idx="1">
                  <c:v>65</c:v>
                </c:pt>
                <c:pt idx="2">
                  <c:v>40</c:v>
                </c:pt>
              </c:numCache>
            </c:numRef>
          </c:val>
        </c:ser>
        <c:ser>
          <c:idx val="4"/>
          <c:order val="4"/>
          <c:tx>
            <c:strRef>
              <c:f>Sheet1!$A$6</c:f>
              <c:strCache>
                <c:ptCount val="1"/>
                <c:pt idx="0">
                  <c:v>Hospitalized, Rejection and Infection</c:v>
                </c:pt>
              </c:strCache>
            </c:strRef>
          </c:tx>
          <c:spPr>
            <a:gradFill flip="none" rotWithShape="1">
              <a:gsLst>
                <a:gs pos="0">
                  <a:srgbClr val="000077"/>
                </a:gs>
                <a:gs pos="50000">
                  <a:srgbClr val="2626FF"/>
                </a:gs>
                <a:gs pos="100000">
                  <a:srgbClr val="000077"/>
                </a:gs>
              </a:gsLst>
              <a:lin ang="10800000" scaled="1"/>
              <a:tileRect/>
            </a:gradFill>
          </c:spPr>
          <c:invertIfNegative val="0"/>
          <c:cat>
            <c:strRef>
              <c:f>Sheet1!$B$1:$D$1</c:f>
              <c:strCache>
                <c:ptCount val="3"/>
                <c:pt idx="0">
                  <c:v>Up to 1 Year
(N=539)</c:v>
                </c:pt>
                <c:pt idx="1">
                  <c:v>Between 2-3 Years
(N=384)</c:v>
                </c:pt>
                <c:pt idx="2">
                  <c:v>Between 4-5 Years
(N=313)</c:v>
                </c:pt>
              </c:strCache>
            </c:strRef>
          </c:cat>
          <c:val>
            <c:numRef>
              <c:f>Sheet1!$B$6:$D$6</c:f>
              <c:numCache>
                <c:formatCode>General</c:formatCode>
                <c:ptCount val="3"/>
                <c:pt idx="0">
                  <c:v>67</c:v>
                </c:pt>
                <c:pt idx="1">
                  <c:v>19</c:v>
                </c:pt>
                <c:pt idx="2">
                  <c:v>9</c:v>
                </c:pt>
              </c:numCache>
            </c:numRef>
          </c:val>
        </c:ser>
        <c:dLbls>
          <c:showLegendKey val="0"/>
          <c:showVal val="0"/>
          <c:showCatName val="0"/>
          <c:showSerName val="0"/>
          <c:showPercent val="0"/>
          <c:showBubbleSize val="0"/>
        </c:dLbls>
        <c:gapWidth val="100"/>
        <c:overlap val="100"/>
        <c:axId val="502248816"/>
        <c:axId val="228112608"/>
      </c:barChart>
      <c:catAx>
        <c:axId val="502248816"/>
        <c:scaling>
          <c:orientation val="minMax"/>
        </c:scaling>
        <c:delete val="1"/>
        <c:axPos val="b"/>
        <c:numFmt formatCode="General" sourceLinked="0"/>
        <c:majorTickMark val="out"/>
        <c:minorTickMark val="none"/>
        <c:tickLblPos val="none"/>
        <c:crossAx val="228112608"/>
        <c:crosses val="autoZero"/>
        <c:auto val="1"/>
        <c:lblAlgn val="ctr"/>
        <c:lblOffset val="100"/>
        <c:noMultiLvlLbl val="0"/>
      </c:catAx>
      <c:valAx>
        <c:axId val="228112608"/>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502248816"/>
        <c:crosses val="autoZero"/>
        <c:crossBetween val="between"/>
        <c:majorUnit val="0.2"/>
      </c:valAx>
      <c:spPr>
        <a:solidFill>
          <a:srgbClr val="000000"/>
        </a:solidFill>
        <a:ln>
          <a:solidFill>
            <a:srgbClr val="FFFFFF"/>
          </a:solidFill>
        </a:ln>
      </c:spPr>
    </c:plotArea>
    <c:legend>
      <c:legendPos val="b"/>
      <c:layout>
        <c:manualLayout>
          <c:xMode val="edge"/>
          <c:yMode val="edge"/>
          <c:x val="0.11313614059112369"/>
          <c:y val="0.6103082877352195"/>
          <c:w val="0.84329293620906165"/>
          <c:h val="0.17782730548511944"/>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2863E-2"/>
          <c:w val="0.8915245920346917"/>
          <c:h val="0.83258895916698938"/>
        </c:manualLayout>
      </c:layout>
      <c:barChart>
        <c:barDir val="col"/>
        <c:grouping val="clustered"/>
        <c:varyColors val="0"/>
        <c:ser>
          <c:idx val="0"/>
          <c:order val="0"/>
          <c:tx>
            <c:strRef>
              <c:f>Sheet1!$B$1</c:f>
              <c:strCache>
                <c:ptCount val="1"/>
                <c:pt idx="0">
                  <c:v>Discharge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Sheet1!$A$2:$A$5</c:f>
              <c:strCache>
                <c:ptCount val="4"/>
                <c:pt idx="0">
                  <c:v>Any Induction
(N=165)</c:v>
                </c:pt>
                <c:pt idx="1">
                  <c:v>Polyclonal ALG/ATG
(N=45)</c:v>
                </c:pt>
                <c:pt idx="2">
                  <c:v>OKT3
(N=2)</c:v>
                </c:pt>
                <c:pt idx="3">
                  <c:v>IL-2R Antagonist
(N=99)</c:v>
                </c:pt>
              </c:strCache>
            </c:strRef>
          </c:cat>
          <c:val>
            <c:numRef>
              <c:f>Sheet1!$B$2:$B$5</c:f>
              <c:numCache>
                <c:formatCode>General</c:formatCode>
                <c:ptCount val="4"/>
                <c:pt idx="0">
                  <c:v>60.439599999999999</c:v>
                </c:pt>
                <c:pt idx="1">
                  <c:v>16.483499999999999</c:v>
                </c:pt>
                <c:pt idx="2">
                  <c:v>0.73260000000000003</c:v>
                </c:pt>
                <c:pt idx="3">
                  <c:v>36.2637</c:v>
                </c:pt>
              </c:numCache>
            </c:numRef>
          </c:val>
        </c:ser>
        <c:dLbls>
          <c:showLegendKey val="0"/>
          <c:showVal val="0"/>
          <c:showCatName val="0"/>
          <c:showSerName val="0"/>
          <c:showPercent val="0"/>
          <c:showBubbleSize val="0"/>
        </c:dLbls>
        <c:gapWidth val="40"/>
        <c:overlap val="-80"/>
        <c:axId val="228113392"/>
        <c:axId val="228113784"/>
      </c:barChart>
      <c:catAx>
        <c:axId val="228113392"/>
        <c:scaling>
          <c:orientation val="minMax"/>
        </c:scaling>
        <c:delete val="0"/>
        <c:axPos val="b"/>
        <c:numFmt formatCode="General" sourceLinked="0"/>
        <c:majorTickMark val="out"/>
        <c:minorTickMark val="none"/>
        <c:tickLblPos val="nextTo"/>
        <c:txPr>
          <a:bodyPr/>
          <a:lstStyle/>
          <a:p>
            <a:pPr>
              <a:defRPr sz="1500" b="1"/>
            </a:pPr>
            <a:endParaRPr lang="en-US"/>
          </a:p>
        </c:txPr>
        <c:crossAx val="228113784"/>
        <c:crosses val="autoZero"/>
        <c:auto val="1"/>
        <c:lblAlgn val="ctr"/>
        <c:lblOffset val="100"/>
        <c:noMultiLvlLbl val="0"/>
      </c:catAx>
      <c:valAx>
        <c:axId val="22811378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manualLayout>
              <c:xMode val="edge"/>
              <c:yMode val="edge"/>
              <c:x val="4.9752367910532924E-3"/>
              <c:y val="0.28501269308549548"/>
            </c:manualLayout>
          </c:layout>
          <c:overlay val="0"/>
        </c:title>
        <c:numFmt formatCode="General" sourceLinked="1"/>
        <c:majorTickMark val="out"/>
        <c:minorTickMark val="none"/>
        <c:tickLblPos val="nextTo"/>
        <c:txPr>
          <a:bodyPr/>
          <a:lstStyle/>
          <a:p>
            <a:pPr>
              <a:defRPr sz="1500" b="1"/>
            </a:pPr>
            <a:endParaRPr lang="en-US"/>
          </a:p>
        </c:txPr>
        <c:crossAx val="228113392"/>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83989501312339E-2"/>
          <c:y val="0.12508960793963245"/>
          <c:w val="0.82607611548556414"/>
          <c:h val="0.66294721948819035"/>
        </c:manualLayout>
      </c:layout>
      <c:barChart>
        <c:barDir val="col"/>
        <c:grouping val="stacked"/>
        <c:varyColors val="0"/>
        <c:ser>
          <c:idx val="0"/>
          <c:order val="0"/>
          <c:tx>
            <c:strRef>
              <c:f>Sheet1!$B$1</c:f>
              <c:strCache>
                <c:ptCount val="1"/>
                <c:pt idx="0">
                  <c:v> Europe</c:v>
                </c:pt>
              </c:strCache>
            </c:strRef>
          </c:tx>
          <c:spPr>
            <a:gradFill flip="none" rotWithShape="1">
              <a:gsLst>
                <a:gs pos="0">
                  <a:srgbClr val="FFCC00">
                    <a:lumMod val="75000"/>
                  </a:srgbClr>
                </a:gs>
                <a:gs pos="50000">
                  <a:srgbClr val="FFFF00"/>
                </a:gs>
                <a:gs pos="100000">
                  <a:srgbClr val="FFCC00">
                    <a:lumMod val="75000"/>
                  </a:srgbClr>
                </a:gs>
              </a:gsLst>
              <a:lin ang="10800000" scaled="1"/>
              <a:tileRect/>
            </a:gradFill>
            <a:ln>
              <a:solidFill>
                <a:schemeClr val="bg2"/>
              </a:solidFill>
            </a:ln>
          </c:spPr>
          <c:invertIfNegative val="0"/>
          <c:dLbls>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c:v>
                </c:pt>
                <c:pt idx="1">
                  <c:v>2</c:v>
                </c:pt>
                <c:pt idx="2">
                  <c:v>3</c:v>
                </c:pt>
                <c:pt idx="3">
                  <c:v>4 - 9</c:v>
                </c:pt>
              </c:strCache>
            </c:strRef>
          </c:cat>
          <c:val>
            <c:numRef>
              <c:f>Sheet1!$B$2:$B$5</c:f>
              <c:numCache>
                <c:formatCode>General</c:formatCode>
                <c:ptCount val="4"/>
                <c:pt idx="0">
                  <c:v>18</c:v>
                </c:pt>
                <c:pt idx="1">
                  <c:v>9</c:v>
                </c:pt>
                <c:pt idx="2">
                  <c:v>4</c:v>
                </c:pt>
                <c:pt idx="3">
                  <c:v>2</c:v>
                </c:pt>
              </c:numCache>
            </c:numRef>
          </c:val>
        </c:ser>
        <c:ser>
          <c:idx val="1"/>
          <c:order val="1"/>
          <c:tx>
            <c:strRef>
              <c:f>Sheet1!$C$1</c:f>
              <c:strCache>
                <c:ptCount val="1"/>
                <c:pt idx="0">
                  <c:v> North America</c:v>
                </c:pt>
              </c:strCache>
            </c:strRef>
          </c:tx>
          <c:spPr>
            <a:gradFill>
              <a:gsLst>
                <a:gs pos="0">
                  <a:srgbClr val="00B050"/>
                </a:gs>
                <a:gs pos="50000">
                  <a:srgbClr val="00FF00"/>
                </a:gs>
                <a:gs pos="100000">
                  <a:srgbClr val="00B050"/>
                </a:gs>
              </a:gsLst>
              <a:lin ang="10800000" scaled="1"/>
            </a:gradFill>
            <a:ln>
              <a:solidFill>
                <a:srgbClr val="000000"/>
              </a:solidFill>
            </a:ln>
          </c:spPr>
          <c:invertIfNegative val="0"/>
          <c:dLbls>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c:v>
                </c:pt>
                <c:pt idx="1">
                  <c:v>2</c:v>
                </c:pt>
                <c:pt idx="2">
                  <c:v>3</c:v>
                </c:pt>
                <c:pt idx="3">
                  <c:v>4 - 9</c:v>
                </c:pt>
              </c:strCache>
            </c:strRef>
          </c:cat>
          <c:val>
            <c:numRef>
              <c:f>Sheet1!$C$2:$C$5</c:f>
              <c:numCache>
                <c:formatCode>General</c:formatCode>
                <c:ptCount val="4"/>
                <c:pt idx="0">
                  <c:v>22</c:v>
                </c:pt>
                <c:pt idx="1">
                  <c:v>5</c:v>
                </c:pt>
                <c:pt idx="2">
                  <c:v>1</c:v>
                </c:pt>
                <c:pt idx="3">
                  <c:v>3</c:v>
                </c:pt>
              </c:numCache>
            </c:numRef>
          </c:val>
        </c:ser>
        <c:ser>
          <c:idx val="2"/>
          <c:order val="2"/>
          <c:tx>
            <c:strRef>
              <c:f>Sheet1!$D$1</c:f>
              <c:strCache>
                <c:ptCount val="1"/>
                <c:pt idx="0">
                  <c:v> Other</c:v>
                </c:pt>
              </c:strCache>
            </c:strRef>
          </c:tx>
          <c:spPr>
            <a:gradFill>
              <a:gsLst>
                <a:gs pos="0">
                  <a:srgbClr val="C00000"/>
                </a:gs>
                <a:gs pos="50000">
                  <a:srgbClr val="FF0000"/>
                </a:gs>
                <a:gs pos="100000">
                  <a:srgbClr val="C00000"/>
                </a:gs>
              </a:gsLst>
              <a:lin ang="10800000" scaled="1"/>
            </a:gradFill>
            <a:ln>
              <a:solidFill>
                <a:srgbClr val="000000"/>
              </a:solidFill>
            </a:ln>
          </c:spPr>
          <c:invertIfNegative val="0"/>
          <c:dLbls>
            <c:dLbl>
              <c:idx val="2"/>
              <c:layout>
                <c:manualLayout>
                  <c:x val="1.4367816091952969E-3"/>
                  <c:y val="-2.619047619047619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749262536872074E-3"/>
                  <c:y val="-2.60416666666666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2.343750000000001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4749262536873156E-3"/>
                  <c:y val="-2.34375000000000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c:v>
                </c:pt>
                <c:pt idx="1">
                  <c:v>2</c:v>
                </c:pt>
                <c:pt idx="2">
                  <c:v>3</c:v>
                </c:pt>
                <c:pt idx="3">
                  <c:v>4 - 9</c:v>
                </c:pt>
              </c:strCache>
            </c:strRef>
          </c:cat>
          <c:val>
            <c:numRef>
              <c:f>Sheet1!$D$2:$D$5</c:f>
              <c:numCache>
                <c:formatCode>General</c:formatCode>
                <c:ptCount val="4"/>
                <c:pt idx="0">
                  <c:v>6</c:v>
                </c:pt>
                <c:pt idx="1">
                  <c:v>2</c:v>
                </c:pt>
                <c:pt idx="2">
                  <c:v>0</c:v>
                </c:pt>
                <c:pt idx="3">
                  <c:v>0</c:v>
                </c:pt>
              </c:numCache>
            </c:numRef>
          </c:val>
        </c:ser>
        <c:dLbls>
          <c:showLegendKey val="0"/>
          <c:showVal val="0"/>
          <c:showCatName val="0"/>
          <c:showSerName val="0"/>
          <c:showPercent val="0"/>
          <c:showBubbleSize val="0"/>
        </c:dLbls>
        <c:gapWidth val="35"/>
        <c:overlap val="100"/>
        <c:axId val="497466416"/>
        <c:axId val="497466808"/>
      </c:barChart>
      <c:lineChart>
        <c:grouping val="standard"/>
        <c:varyColors val="0"/>
        <c:ser>
          <c:idx val="3"/>
          <c:order val="3"/>
          <c:tx>
            <c:strRef>
              <c:f>Sheet1!$E$1</c:f>
              <c:strCache>
                <c:ptCount val="1"/>
                <c:pt idx="0">
                  <c:v> Percentage of Transplants</c:v>
                </c:pt>
              </c:strCache>
            </c:strRef>
          </c:tx>
          <c:spPr>
            <a:ln w="41275">
              <a:solidFill>
                <a:srgbClr val="00B0F0"/>
              </a:solidFill>
            </a:ln>
          </c:spPr>
          <c:marker>
            <c:spPr>
              <a:solidFill>
                <a:srgbClr val="00B0F0"/>
              </a:solidFill>
              <a:ln>
                <a:solidFill>
                  <a:srgbClr val="00B0F0"/>
                </a:solidFill>
              </a:ln>
            </c:spPr>
          </c:marker>
          <c:cat>
            <c:strRef>
              <c:f>Sheet1!$A$2:$A$5</c:f>
              <c:strCache>
                <c:ptCount val="4"/>
                <c:pt idx="0">
                  <c:v>1</c:v>
                </c:pt>
                <c:pt idx="1">
                  <c:v>2</c:v>
                </c:pt>
                <c:pt idx="2">
                  <c:v>3</c:v>
                </c:pt>
                <c:pt idx="3">
                  <c:v>4 - 9</c:v>
                </c:pt>
              </c:strCache>
            </c:strRef>
          </c:cat>
          <c:val>
            <c:numRef>
              <c:f>Sheet1!$E$2:$E$5</c:f>
              <c:numCache>
                <c:formatCode>General</c:formatCode>
                <c:ptCount val="4"/>
                <c:pt idx="0">
                  <c:v>25.1</c:v>
                </c:pt>
                <c:pt idx="1">
                  <c:v>26.1</c:v>
                </c:pt>
                <c:pt idx="2">
                  <c:v>14</c:v>
                </c:pt>
                <c:pt idx="3">
                  <c:v>34.799999999999997</c:v>
                </c:pt>
              </c:numCache>
            </c:numRef>
          </c:val>
          <c:smooth val="0"/>
        </c:ser>
        <c:dLbls>
          <c:showLegendKey val="0"/>
          <c:showVal val="0"/>
          <c:showCatName val="0"/>
          <c:showSerName val="0"/>
          <c:showPercent val="0"/>
          <c:showBubbleSize val="0"/>
        </c:dLbls>
        <c:marker val="1"/>
        <c:smooth val="0"/>
        <c:axId val="756704560"/>
        <c:axId val="497467200"/>
      </c:lineChart>
      <c:catAx>
        <c:axId val="497466416"/>
        <c:scaling>
          <c:orientation val="minMax"/>
        </c:scaling>
        <c:delete val="0"/>
        <c:axPos val="b"/>
        <c:title>
          <c:tx>
            <c:rich>
              <a:bodyPr/>
              <a:lstStyle/>
              <a:p>
                <a:pPr>
                  <a:defRPr sz="1700">
                    <a:solidFill>
                      <a:schemeClr val="tx1"/>
                    </a:solidFill>
                  </a:defRPr>
                </a:pPr>
                <a:r>
                  <a:rPr lang="en-US" sz="1700" b="1" i="0" baseline="0" dirty="0" smtClean="0">
                    <a:solidFill>
                      <a:schemeClr val="tx1"/>
                    </a:solidFill>
                  </a:rPr>
                  <a:t>Average number of heart-lung transplants per year</a:t>
                </a:r>
                <a:endParaRPr lang="en-US" sz="1700" b="1" i="0" baseline="0" dirty="0">
                  <a:solidFill>
                    <a:schemeClr val="tx1"/>
                  </a:solidFill>
                </a:endParaRPr>
              </a:p>
            </c:rich>
          </c:tx>
          <c:layout>
            <c:manualLayout>
              <c:xMode val="edge"/>
              <c:yMode val="edge"/>
              <c:x val="0.20890080550276044"/>
              <c:y val="0.86735395575553054"/>
            </c:manualLayout>
          </c:layout>
          <c:overlay val="0"/>
        </c:title>
        <c:numFmt formatCode="General" sourceLinked="1"/>
        <c:majorTickMark val="out"/>
        <c:minorTickMark val="none"/>
        <c:tickLblPos val="nextTo"/>
        <c:txPr>
          <a:bodyPr rot="0"/>
          <a:lstStyle/>
          <a:p>
            <a:pPr>
              <a:defRPr sz="1500" b="1"/>
            </a:pPr>
            <a:endParaRPr lang="en-US"/>
          </a:p>
        </c:txPr>
        <c:crossAx val="497466808"/>
        <c:crosses val="autoZero"/>
        <c:auto val="1"/>
        <c:lblAlgn val="ctr"/>
        <c:lblOffset val="100"/>
        <c:noMultiLvlLbl val="0"/>
      </c:catAx>
      <c:valAx>
        <c:axId val="497466808"/>
        <c:scaling>
          <c:orientation val="minMax"/>
          <c:max val="50"/>
        </c:scaling>
        <c:delete val="0"/>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Number of Centers</a:t>
                </a:r>
                <a:endParaRPr lang="en-US" sz="1700" b="1" i="0" baseline="0" dirty="0">
                  <a:solidFill>
                    <a:schemeClr val="tx1"/>
                  </a:solidFill>
                </a:endParaRPr>
              </a:p>
            </c:rich>
          </c:tx>
          <c:layout>
            <c:manualLayout>
              <c:xMode val="edge"/>
              <c:yMode val="edge"/>
              <c:x val="0"/>
              <c:y val="0.26724765654293214"/>
            </c:manualLayout>
          </c:layout>
          <c:overlay val="0"/>
        </c:title>
        <c:numFmt formatCode="General" sourceLinked="1"/>
        <c:majorTickMark val="out"/>
        <c:minorTickMark val="none"/>
        <c:tickLblPos val="nextTo"/>
        <c:txPr>
          <a:bodyPr/>
          <a:lstStyle/>
          <a:p>
            <a:pPr>
              <a:defRPr sz="1500" b="1"/>
            </a:pPr>
            <a:endParaRPr lang="en-US"/>
          </a:p>
        </c:txPr>
        <c:crossAx val="497466416"/>
        <c:crosses val="autoZero"/>
        <c:crossBetween val="between"/>
        <c:majorUnit val="10"/>
      </c:valAx>
      <c:valAx>
        <c:axId val="497467200"/>
        <c:scaling>
          <c:orientation val="minMax"/>
          <c:max val="42"/>
          <c:min val="0"/>
        </c:scaling>
        <c:delete val="0"/>
        <c:axPos val="r"/>
        <c:title>
          <c:tx>
            <c:rich>
              <a:bodyPr/>
              <a:lstStyle/>
              <a:p>
                <a:pPr>
                  <a:defRPr sz="1700" b="1"/>
                </a:pPr>
                <a:r>
                  <a:rPr lang="en-US" sz="1800" b="1" i="0" baseline="0" dirty="0" smtClean="0">
                    <a:effectLst/>
                  </a:rPr>
                  <a:t>% of Transplants</a:t>
                </a:r>
                <a:endParaRPr lang="en-US" sz="1600" dirty="0">
                  <a:effectLst/>
                </a:endParaRPr>
              </a:p>
            </c:rich>
          </c:tx>
          <c:layout>
            <c:manualLayout>
              <c:xMode val="edge"/>
              <c:yMode val="edge"/>
              <c:x val="0.9606983663679971"/>
              <c:y val="0.27796794150731152"/>
            </c:manualLayout>
          </c:layout>
          <c:overlay val="0"/>
        </c:title>
        <c:numFmt formatCode="General" sourceLinked="1"/>
        <c:majorTickMark val="out"/>
        <c:minorTickMark val="none"/>
        <c:tickLblPos val="nextTo"/>
        <c:txPr>
          <a:bodyPr/>
          <a:lstStyle/>
          <a:p>
            <a:pPr>
              <a:defRPr sz="1500" b="1"/>
            </a:pPr>
            <a:endParaRPr lang="en-US"/>
          </a:p>
        </c:txPr>
        <c:crossAx val="756704560"/>
        <c:crosses val="max"/>
        <c:crossBetween val="between"/>
        <c:majorUnit val="7"/>
      </c:valAx>
      <c:catAx>
        <c:axId val="756704560"/>
        <c:scaling>
          <c:orientation val="minMax"/>
        </c:scaling>
        <c:delete val="1"/>
        <c:axPos val="b"/>
        <c:numFmt formatCode="General" sourceLinked="1"/>
        <c:majorTickMark val="out"/>
        <c:minorTickMark val="none"/>
        <c:tickLblPos val="nextTo"/>
        <c:crossAx val="497467200"/>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8.5450153860077829E-2"/>
          <c:y val="4.2857142857142858E-2"/>
          <c:w val="0.82674076839532995"/>
          <c:h val="7.0457817772778403E-2"/>
        </c:manualLayout>
      </c:layout>
      <c:overlay val="0"/>
      <c:spPr>
        <a:noFill/>
        <a:ln>
          <a:solidFill>
            <a:schemeClr val="tx1"/>
          </a:solidFill>
        </a:ln>
      </c:spPr>
      <c:txPr>
        <a:bodyPr/>
        <a:lstStyle/>
        <a:p>
          <a:pPr>
            <a:defRPr sz="1500" b="1"/>
          </a:pPr>
          <a:endParaRPr lang="en-US"/>
        </a:p>
      </c:txPr>
    </c:legend>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2.2169312169312168E-2"/>
          <c:w val="0.8915245920346917"/>
          <c:h val="0.86827959005124344"/>
        </c:manualLayout>
      </c:layout>
      <c:barChart>
        <c:barDir val="col"/>
        <c:grouping val="clustered"/>
        <c:varyColors val="0"/>
        <c:ser>
          <c:idx val="0"/>
          <c:order val="0"/>
          <c:tx>
            <c:strRef>
              <c:f>Sheet1!$A$2</c:f>
              <c:strCache>
                <c:ptCount val="1"/>
                <c:pt idx="0">
                  <c:v>Any Induction</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Sheet1!$B$2:$K$2</c:f>
              <c:numCache>
                <c:formatCode>General</c:formatCode>
                <c:ptCount val="10"/>
                <c:pt idx="0">
                  <c:v>63.3</c:v>
                </c:pt>
                <c:pt idx="1">
                  <c:v>60</c:v>
                </c:pt>
                <c:pt idx="2">
                  <c:v>76.2</c:v>
                </c:pt>
                <c:pt idx="3">
                  <c:v>80.599999999999994</c:v>
                </c:pt>
                <c:pt idx="4">
                  <c:v>68.400000000000006</c:v>
                </c:pt>
                <c:pt idx="5">
                  <c:v>58.6</c:v>
                </c:pt>
                <c:pt idx="6">
                  <c:v>38.9</c:v>
                </c:pt>
                <c:pt idx="7">
                  <c:v>43.5</c:v>
                </c:pt>
                <c:pt idx="8">
                  <c:v>70.400000000000006</c:v>
                </c:pt>
                <c:pt idx="9">
                  <c:v>50</c:v>
                </c:pt>
              </c:numCache>
            </c:numRef>
          </c:val>
        </c:ser>
        <c:ser>
          <c:idx val="1"/>
          <c:order val="1"/>
          <c:tx>
            <c:strRef>
              <c:f>Sheet1!$A$3</c:f>
              <c:strCache>
                <c:ptCount val="1"/>
                <c:pt idx="0">
                  <c:v>Polyclonal ALG/ATG</c:v>
                </c:pt>
              </c:strCache>
            </c:strRef>
          </c:tx>
          <c:spPr>
            <a:gradFill>
              <a:gsLst>
                <a:gs pos="0">
                  <a:srgbClr val="CC6600"/>
                </a:gs>
                <a:gs pos="50000">
                  <a:srgbClr val="FF9900"/>
                </a:gs>
                <a:gs pos="100000">
                  <a:srgbClr val="CC6600"/>
                </a:gs>
              </a:gsLst>
              <a:lin ang="10800000" scaled="1"/>
            </a:gradFill>
            <a:ln>
              <a:solidFill>
                <a:schemeClr val="bg2"/>
              </a:solidFill>
            </a:ln>
          </c:spPr>
          <c:invertIfNegative val="0"/>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Sheet1!$B$3:$K$3</c:f>
              <c:numCache>
                <c:formatCode>General</c:formatCode>
                <c:ptCount val="10"/>
                <c:pt idx="0">
                  <c:v>23.3</c:v>
                </c:pt>
                <c:pt idx="1">
                  <c:v>14.3</c:v>
                </c:pt>
                <c:pt idx="2">
                  <c:v>14.3</c:v>
                </c:pt>
                <c:pt idx="3">
                  <c:v>32.299999999999997</c:v>
                </c:pt>
                <c:pt idx="4">
                  <c:v>5.3</c:v>
                </c:pt>
                <c:pt idx="5">
                  <c:v>13.8</c:v>
                </c:pt>
                <c:pt idx="6">
                  <c:v>11.1</c:v>
                </c:pt>
                <c:pt idx="7">
                  <c:v>13</c:v>
                </c:pt>
                <c:pt idx="8">
                  <c:v>22.2</c:v>
                </c:pt>
                <c:pt idx="9">
                  <c:v>7.1</c:v>
                </c:pt>
              </c:numCache>
            </c:numRef>
          </c:val>
        </c:ser>
        <c:ser>
          <c:idx val="2"/>
          <c:order val="2"/>
          <c:tx>
            <c:strRef>
              <c:f>Sheet1!$A$4</c:f>
              <c:strCache>
                <c:ptCount val="1"/>
                <c:pt idx="0">
                  <c:v>OKT3</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Sheet1!$B$4:$K$4</c:f>
              <c:numCache>
                <c:formatCode>General</c:formatCode>
                <c:ptCount val="10"/>
                <c:pt idx="0">
                  <c:v>3.3</c:v>
                </c:pt>
                <c:pt idx="1">
                  <c:v>2.9</c:v>
                </c:pt>
                <c:pt idx="2">
                  <c:v>0</c:v>
                </c:pt>
                <c:pt idx="3">
                  <c:v>0</c:v>
                </c:pt>
                <c:pt idx="4">
                  <c:v>0</c:v>
                </c:pt>
                <c:pt idx="5">
                  <c:v>0</c:v>
                </c:pt>
                <c:pt idx="6">
                  <c:v>0</c:v>
                </c:pt>
                <c:pt idx="7">
                  <c:v>0</c:v>
                </c:pt>
                <c:pt idx="8">
                  <c:v>0</c:v>
                </c:pt>
                <c:pt idx="9">
                  <c:v>0</c:v>
                </c:pt>
              </c:numCache>
            </c:numRef>
          </c:val>
        </c:ser>
        <c:ser>
          <c:idx val="3"/>
          <c:order val="3"/>
          <c:tx>
            <c:strRef>
              <c:f>Sheet1!$A$5</c:f>
              <c:strCache>
                <c:ptCount val="1"/>
                <c:pt idx="0">
                  <c:v>IL-2R Antagonist</c:v>
                </c:pt>
              </c:strCache>
            </c:strRef>
          </c:tx>
          <c:spPr>
            <a:gradFill>
              <a:gsLst>
                <a:gs pos="0">
                  <a:srgbClr val="7030A0"/>
                </a:gs>
                <a:gs pos="50000">
                  <a:srgbClr val="9966FF"/>
                </a:gs>
                <a:gs pos="100000">
                  <a:srgbClr val="7030A0"/>
                </a:gs>
              </a:gsLst>
              <a:lin ang="10800000" scaled="1"/>
            </a:gradFill>
            <a:ln>
              <a:solidFill>
                <a:srgbClr val="000000"/>
              </a:solidFill>
            </a:ln>
          </c:spPr>
          <c:invertIfNegative val="0"/>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Sheet1!$B$5:$K$5</c:f>
              <c:numCache>
                <c:formatCode>General</c:formatCode>
                <c:ptCount val="10"/>
                <c:pt idx="0">
                  <c:v>33.299999999999997</c:v>
                </c:pt>
                <c:pt idx="1">
                  <c:v>37.1</c:v>
                </c:pt>
                <c:pt idx="2">
                  <c:v>38.1</c:v>
                </c:pt>
                <c:pt idx="3">
                  <c:v>41.9</c:v>
                </c:pt>
                <c:pt idx="4">
                  <c:v>47.4</c:v>
                </c:pt>
                <c:pt idx="5">
                  <c:v>41.4</c:v>
                </c:pt>
                <c:pt idx="6">
                  <c:v>22.2</c:v>
                </c:pt>
                <c:pt idx="7">
                  <c:v>26.1</c:v>
                </c:pt>
                <c:pt idx="8">
                  <c:v>40.700000000000003</c:v>
                </c:pt>
                <c:pt idx="9">
                  <c:v>42.9</c:v>
                </c:pt>
              </c:numCache>
            </c:numRef>
          </c:val>
        </c:ser>
        <c:dLbls>
          <c:showLegendKey val="0"/>
          <c:showVal val="0"/>
          <c:showCatName val="0"/>
          <c:showSerName val="0"/>
          <c:showPercent val="0"/>
          <c:showBubbleSize val="0"/>
        </c:dLbls>
        <c:gapWidth val="100"/>
        <c:axId val="778607504"/>
        <c:axId val="778607896"/>
      </c:barChart>
      <c:catAx>
        <c:axId val="778607504"/>
        <c:scaling>
          <c:orientation val="minMax"/>
        </c:scaling>
        <c:delete val="0"/>
        <c:axPos val="b"/>
        <c:numFmt formatCode="General" sourceLinked="0"/>
        <c:majorTickMark val="out"/>
        <c:minorTickMark val="none"/>
        <c:tickLblPos val="nextTo"/>
        <c:txPr>
          <a:bodyPr/>
          <a:lstStyle/>
          <a:p>
            <a:pPr>
              <a:defRPr sz="1500" b="1"/>
            </a:pPr>
            <a:endParaRPr lang="en-US"/>
          </a:p>
        </c:txPr>
        <c:crossAx val="778607896"/>
        <c:crosses val="autoZero"/>
        <c:auto val="1"/>
        <c:lblAlgn val="ctr"/>
        <c:lblOffset val="100"/>
        <c:noMultiLvlLbl val="0"/>
      </c:catAx>
      <c:valAx>
        <c:axId val="778607896"/>
        <c:scaling>
          <c:orientation val="minMax"/>
          <c:max val="10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78607504"/>
        <c:crosses val="autoZero"/>
        <c:crossBetween val="between"/>
        <c:majorUnit val="20"/>
      </c:valAx>
      <c:spPr>
        <a:solidFill>
          <a:srgbClr val="000000"/>
        </a:solidFill>
        <a:ln>
          <a:solidFill>
            <a:srgbClr val="FFFFFF"/>
          </a:solidFill>
        </a:ln>
      </c:spPr>
    </c:plotArea>
    <c:legend>
      <c:legendPos val="r"/>
      <c:layout>
        <c:manualLayout>
          <c:xMode val="edge"/>
          <c:yMode val="edge"/>
          <c:x val="9.5899920118680829E-2"/>
          <c:y val="4.9613381660625747E-2"/>
          <c:w val="0.86786819582334829"/>
          <c:h val="8.4610892388452055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2919E-2"/>
          <c:w val="0.8915245920346917"/>
          <c:h val="0.73422830342929024"/>
        </c:manualLayout>
      </c:layout>
      <c:barChart>
        <c:barDir val="col"/>
        <c:grouping val="clustered"/>
        <c:varyColors val="0"/>
        <c:ser>
          <c:idx val="0"/>
          <c:order val="0"/>
          <c:tx>
            <c:strRef>
              <c:f>Sheet1!$B$1</c:f>
              <c:strCache>
                <c:ptCount val="1"/>
                <c:pt idx="0">
                  <c:v>Percent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1"/>
            <c:invertIfNegative val="0"/>
            <c:bubble3D val="0"/>
          </c:dPt>
          <c:dPt>
            <c:idx val="2"/>
            <c:invertIfNegative val="0"/>
            <c:bubble3D val="0"/>
          </c:dPt>
          <c:dPt>
            <c:idx val="3"/>
            <c:invertIfNegative val="0"/>
            <c:bubble3D val="0"/>
          </c:dPt>
          <c:dPt>
            <c:idx val="11"/>
            <c:invertIfNegative val="0"/>
            <c:bubble3D val="0"/>
            <c:spPr>
              <a:gradFill flip="none" rotWithShape="1">
                <a:gsLst>
                  <a:gs pos="0">
                    <a:srgbClr val="CC6600"/>
                  </a:gs>
                  <a:gs pos="50000">
                    <a:srgbClr val="FF9900"/>
                  </a:gs>
                  <a:gs pos="100000">
                    <a:srgbClr val="CC6600"/>
                  </a:gs>
                </a:gsLst>
                <a:lin ang="10800000" scaled="1"/>
                <a:tileRect/>
              </a:gradFill>
              <a:ln>
                <a:solidFill>
                  <a:schemeClr val="bg2"/>
                </a:solidFill>
              </a:ln>
            </c:spPr>
          </c:dPt>
          <c:dPt>
            <c:idx val="12"/>
            <c:invertIfNegative val="0"/>
            <c:bubble3D val="0"/>
            <c:spPr>
              <a:gradFill flip="none" rotWithShape="1">
                <a:gsLst>
                  <a:gs pos="0">
                    <a:srgbClr val="CC6600"/>
                  </a:gs>
                  <a:gs pos="50000">
                    <a:srgbClr val="FF9900"/>
                  </a:gs>
                  <a:gs pos="100000">
                    <a:srgbClr val="CC6600"/>
                  </a:gs>
                </a:gsLst>
                <a:lin ang="10800000" scaled="1"/>
                <a:tileRect/>
              </a:gradFill>
              <a:ln>
                <a:solidFill>
                  <a:schemeClr val="bg2"/>
                </a:solidFill>
              </a:ln>
            </c:spPr>
          </c:dPt>
          <c:dPt>
            <c:idx val="13"/>
            <c:invertIfNegative val="0"/>
            <c:bubble3D val="0"/>
            <c:spPr>
              <a:gradFill flip="none" rotWithShape="1">
                <a:gsLst>
                  <a:gs pos="0">
                    <a:srgbClr val="CC6600"/>
                  </a:gs>
                  <a:gs pos="50000">
                    <a:srgbClr val="FF9900"/>
                  </a:gs>
                  <a:gs pos="100000">
                    <a:srgbClr val="CC6600"/>
                  </a:gs>
                </a:gsLst>
                <a:lin ang="10800000" scaled="1"/>
                <a:tileRect/>
              </a:gradFill>
              <a:ln>
                <a:solidFill>
                  <a:schemeClr val="bg2"/>
                </a:solidFill>
              </a:ln>
            </c:spPr>
          </c:dPt>
          <c:dPt>
            <c:idx val="14"/>
            <c:invertIfNegative val="0"/>
            <c:bubble3D val="0"/>
            <c:spPr>
              <a:gradFill flip="none" rotWithShape="1">
                <a:gsLst>
                  <a:gs pos="0">
                    <a:srgbClr val="CC6600"/>
                  </a:gs>
                  <a:gs pos="50000">
                    <a:srgbClr val="FF9900"/>
                  </a:gs>
                  <a:gs pos="100000">
                    <a:srgbClr val="CC6600"/>
                  </a:gs>
                </a:gsLst>
                <a:lin ang="10800000" scaled="1"/>
                <a:tileRect/>
              </a:gradFill>
              <a:ln>
                <a:solidFill>
                  <a:schemeClr val="bg2"/>
                </a:solidFill>
              </a:ln>
            </c:spPr>
          </c:dPt>
          <c:dPt>
            <c:idx val="15"/>
            <c:invertIfNegative val="0"/>
            <c:bubble3D val="0"/>
            <c:spPr>
              <a:gradFill flip="none" rotWithShape="1">
                <a:gsLst>
                  <a:gs pos="0">
                    <a:srgbClr val="CC6600"/>
                  </a:gs>
                  <a:gs pos="50000">
                    <a:srgbClr val="FF9900"/>
                  </a:gs>
                  <a:gs pos="100000">
                    <a:srgbClr val="CC6600"/>
                  </a:gs>
                </a:gsLst>
                <a:lin ang="10800000" scaled="1"/>
                <a:tileRect/>
              </a:gradFill>
              <a:ln>
                <a:solidFill>
                  <a:schemeClr val="bg2"/>
                </a:solidFill>
              </a:ln>
            </c:spPr>
          </c:dPt>
          <c:dPt>
            <c:idx val="16"/>
            <c:invertIfNegative val="0"/>
            <c:bubble3D val="0"/>
            <c:spPr>
              <a:gradFill flip="none" rotWithShape="1">
                <a:gsLst>
                  <a:gs pos="0">
                    <a:srgbClr val="CC6600"/>
                  </a:gs>
                  <a:gs pos="50000">
                    <a:srgbClr val="FF9900"/>
                  </a:gs>
                  <a:gs pos="100000">
                    <a:srgbClr val="CC6600"/>
                  </a:gs>
                </a:gsLst>
                <a:lin ang="10800000" scaled="1"/>
                <a:tileRect/>
              </a:gradFill>
              <a:ln>
                <a:solidFill>
                  <a:schemeClr val="bg2"/>
                </a:solidFill>
              </a:ln>
            </c:spPr>
          </c:dPt>
          <c:dPt>
            <c:idx val="17"/>
            <c:invertIfNegative val="0"/>
            <c:bubble3D val="0"/>
            <c:spPr>
              <a:gradFill flip="none" rotWithShape="1">
                <a:gsLst>
                  <a:gs pos="0">
                    <a:srgbClr val="CC6600"/>
                  </a:gs>
                  <a:gs pos="50000">
                    <a:srgbClr val="FF9900"/>
                  </a:gs>
                  <a:gs pos="100000">
                    <a:srgbClr val="CC6600"/>
                  </a:gs>
                </a:gsLst>
                <a:lin ang="10800000" scaled="1"/>
                <a:tileRect/>
              </a:gradFill>
              <a:ln>
                <a:solidFill>
                  <a:schemeClr val="bg2"/>
                </a:solidFill>
              </a:ln>
            </c:spPr>
          </c:dPt>
          <c:dPt>
            <c:idx val="18"/>
            <c:invertIfNegative val="0"/>
            <c:bubble3D val="0"/>
            <c:spPr>
              <a:gradFill flip="none" rotWithShape="1">
                <a:gsLst>
                  <a:gs pos="0">
                    <a:srgbClr val="CC6600"/>
                  </a:gs>
                  <a:gs pos="50000">
                    <a:srgbClr val="FF9900"/>
                  </a:gs>
                  <a:gs pos="100000">
                    <a:srgbClr val="CC6600"/>
                  </a:gs>
                </a:gsLst>
                <a:lin ang="10800000" scaled="1"/>
                <a:tileRect/>
              </a:gradFill>
              <a:ln>
                <a:solidFill>
                  <a:schemeClr val="bg2"/>
                </a:solidFill>
              </a:ln>
            </c:spPr>
          </c:dPt>
          <c:dPt>
            <c:idx val="19"/>
            <c:invertIfNegative val="0"/>
            <c:bubble3D val="0"/>
            <c:spPr>
              <a:gradFill flip="none" rotWithShape="1">
                <a:gsLst>
                  <a:gs pos="0">
                    <a:srgbClr val="CC6600"/>
                  </a:gs>
                  <a:gs pos="50000">
                    <a:srgbClr val="FF9900"/>
                  </a:gs>
                  <a:gs pos="100000">
                    <a:srgbClr val="CC6600"/>
                  </a:gs>
                </a:gsLst>
                <a:lin ang="10800000" scaled="1"/>
                <a:tileRect/>
              </a:gradFill>
              <a:ln>
                <a:solidFill>
                  <a:schemeClr val="bg2"/>
                </a:solidFill>
              </a:ln>
            </c:spPr>
          </c:dPt>
          <c:dPt>
            <c:idx val="20"/>
            <c:invertIfNegative val="0"/>
            <c:bubble3D val="0"/>
            <c:spPr>
              <a:gradFill flip="none" rotWithShape="1">
                <a:gsLst>
                  <a:gs pos="0">
                    <a:srgbClr val="CC6600"/>
                  </a:gs>
                  <a:gs pos="50000">
                    <a:srgbClr val="FF9900"/>
                  </a:gs>
                  <a:gs pos="100000">
                    <a:srgbClr val="CC6600"/>
                  </a:gs>
                </a:gsLst>
                <a:lin ang="10800000" scaled="1"/>
                <a:tileRect/>
              </a:gradFill>
              <a:ln>
                <a:solidFill>
                  <a:schemeClr val="bg2"/>
                </a:solidFill>
              </a:ln>
            </c:spPr>
          </c:dPt>
          <c:dPt>
            <c:idx val="21"/>
            <c:invertIfNegative val="0"/>
            <c:bubble3D val="0"/>
            <c:spPr>
              <a:gradFill>
                <a:gsLst>
                  <a:gs pos="0">
                    <a:srgbClr val="CC6600"/>
                  </a:gs>
                  <a:gs pos="50000">
                    <a:srgbClr val="FF9900"/>
                  </a:gs>
                  <a:gs pos="100000">
                    <a:srgbClr val="CC6600"/>
                  </a:gs>
                </a:gsLst>
                <a:lin ang="10800000" scaled="1"/>
              </a:gradFill>
              <a:ln>
                <a:solidFill>
                  <a:schemeClr val="bg2"/>
                </a:solidFill>
              </a:ln>
            </c:spPr>
          </c:dPt>
          <c:dPt>
            <c:idx val="22"/>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dPt>
            <c:idx val="23"/>
            <c:invertIfNegative val="0"/>
            <c:bubble3D val="0"/>
            <c:spPr>
              <a:gradFill>
                <a:gsLst>
                  <a:gs pos="0">
                    <a:srgbClr val="CCCC00"/>
                  </a:gs>
                  <a:gs pos="50000">
                    <a:srgbClr val="FFFF00"/>
                  </a:gs>
                  <a:gs pos="100000">
                    <a:srgbClr val="CCCC00"/>
                  </a:gs>
                </a:gsLst>
                <a:lin ang="10800000" scaled="1"/>
              </a:gradFill>
              <a:ln>
                <a:solidFill>
                  <a:schemeClr val="bg2"/>
                </a:solidFill>
              </a:ln>
            </c:spPr>
          </c:dPt>
          <c:dPt>
            <c:idx val="24"/>
            <c:invertIfNegative val="0"/>
            <c:bubble3D val="0"/>
            <c:spPr>
              <a:gradFill flip="none" rotWithShape="1">
                <a:gsLst>
                  <a:gs pos="0">
                    <a:srgbClr val="CC6600"/>
                  </a:gs>
                  <a:gs pos="50000">
                    <a:srgbClr val="FF9900"/>
                  </a:gs>
                  <a:gs pos="100000">
                    <a:srgbClr val="CC6600"/>
                  </a:gs>
                </a:gsLst>
                <a:lin ang="10800000" scaled="1"/>
                <a:tileRect/>
              </a:gradFill>
              <a:ln>
                <a:solidFill>
                  <a:schemeClr val="bg2"/>
                </a:solidFill>
              </a:ln>
            </c:spPr>
          </c:dPt>
          <c:dPt>
            <c:idx val="25"/>
            <c:invertIfNegative val="0"/>
            <c:bubble3D val="0"/>
            <c:spPr>
              <a:gradFill flip="none" rotWithShape="1">
                <a:gsLst>
                  <a:gs pos="0">
                    <a:srgbClr val="CC6600"/>
                  </a:gs>
                  <a:gs pos="50000">
                    <a:srgbClr val="FF9900"/>
                  </a:gs>
                  <a:gs pos="100000">
                    <a:srgbClr val="CC6600"/>
                  </a:gs>
                </a:gsLst>
                <a:lin ang="10800000" scaled="1"/>
                <a:tileRect/>
              </a:gradFill>
              <a:ln>
                <a:solidFill>
                  <a:schemeClr val="bg2"/>
                </a:solidFill>
              </a:ln>
            </c:spPr>
          </c:dPt>
          <c:dPt>
            <c:idx val="26"/>
            <c:invertIfNegative val="0"/>
            <c:bubble3D val="0"/>
            <c:spPr>
              <a:gradFill flip="none" rotWithShape="1">
                <a:gsLst>
                  <a:gs pos="0">
                    <a:srgbClr val="CC6600"/>
                  </a:gs>
                  <a:gs pos="50000">
                    <a:srgbClr val="FF9900"/>
                  </a:gs>
                  <a:gs pos="100000">
                    <a:srgbClr val="CC6600"/>
                  </a:gs>
                </a:gsLst>
                <a:lin ang="10800000" scaled="1"/>
                <a:tileRect/>
              </a:gradFill>
              <a:ln>
                <a:solidFill>
                  <a:schemeClr val="bg2"/>
                </a:solidFill>
              </a:ln>
            </c:spPr>
          </c:dPt>
          <c:dPt>
            <c:idx val="27"/>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dPt>
            <c:idx val="28"/>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dPt>
            <c:idx val="29"/>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dPt>
            <c:idx val="3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dPt>
            <c:idx val="31"/>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dPt>
            <c:idx val="32"/>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dPt>
            <c:idx val="33"/>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4"/>
            <c:invertIfNegative val="0"/>
            <c:bubble3D val="0"/>
            <c:spPr>
              <a:gradFill flip="none" rotWithShape="1">
                <a:gsLst>
                  <a:gs pos="0">
                    <a:srgbClr val="7030A0"/>
                  </a:gs>
                  <a:gs pos="50000">
                    <a:srgbClr val="9900FF"/>
                  </a:gs>
                  <a:gs pos="100000">
                    <a:srgbClr val="7030A0"/>
                  </a:gs>
                </a:gsLst>
                <a:lin ang="10800000" scaled="1"/>
                <a:tileRect/>
              </a:gradFill>
              <a:ln>
                <a:solidFill>
                  <a:schemeClr val="bg2"/>
                </a:solidFill>
              </a:ln>
            </c:spPr>
          </c:dPt>
          <c:dPt>
            <c:idx val="35"/>
            <c:invertIfNegative val="0"/>
            <c:bubble3D val="0"/>
            <c:spPr>
              <a:gradFill flip="none" rotWithShape="1">
                <a:gsLst>
                  <a:gs pos="0">
                    <a:srgbClr val="7030A0"/>
                  </a:gs>
                  <a:gs pos="50000">
                    <a:srgbClr val="9900FF"/>
                  </a:gs>
                  <a:gs pos="100000">
                    <a:srgbClr val="7030A0"/>
                  </a:gs>
                </a:gsLst>
                <a:lin ang="10800000" scaled="1"/>
                <a:tileRect/>
              </a:gradFill>
              <a:ln>
                <a:solidFill>
                  <a:schemeClr val="bg2"/>
                </a:solidFill>
              </a:ln>
            </c:spPr>
          </c:dPt>
          <c:dPt>
            <c:idx val="36"/>
            <c:invertIfNegative val="0"/>
            <c:bubble3D val="0"/>
            <c:spPr>
              <a:gradFill flip="none" rotWithShape="1">
                <a:gsLst>
                  <a:gs pos="0">
                    <a:srgbClr val="7030A0"/>
                  </a:gs>
                  <a:gs pos="50000">
                    <a:srgbClr val="9900FF"/>
                  </a:gs>
                  <a:gs pos="100000">
                    <a:srgbClr val="7030A0"/>
                  </a:gs>
                </a:gsLst>
                <a:lin ang="10800000" scaled="1"/>
                <a:tileRect/>
              </a:gradFill>
              <a:ln>
                <a:solidFill>
                  <a:schemeClr val="bg2"/>
                </a:solidFill>
              </a:ln>
            </c:spPr>
          </c:dPt>
          <c:dPt>
            <c:idx val="37"/>
            <c:invertIfNegative val="0"/>
            <c:bubble3D val="0"/>
            <c:spPr>
              <a:gradFill flip="none" rotWithShape="1">
                <a:gsLst>
                  <a:gs pos="0">
                    <a:srgbClr val="7030A0"/>
                  </a:gs>
                  <a:gs pos="50000">
                    <a:srgbClr val="9900FF"/>
                  </a:gs>
                  <a:gs pos="100000">
                    <a:srgbClr val="7030A0"/>
                  </a:gs>
                </a:gsLst>
                <a:lin ang="10800000" scaled="1"/>
                <a:tileRect/>
              </a:gradFill>
              <a:ln>
                <a:solidFill>
                  <a:schemeClr val="bg2"/>
                </a:solidFill>
              </a:ln>
            </c:spPr>
          </c:dPt>
          <c:dPt>
            <c:idx val="38"/>
            <c:invertIfNegative val="0"/>
            <c:bubble3D val="0"/>
            <c:spPr>
              <a:gradFill flip="none" rotWithShape="1">
                <a:gsLst>
                  <a:gs pos="0">
                    <a:srgbClr val="7030A0"/>
                  </a:gs>
                  <a:gs pos="50000">
                    <a:srgbClr val="9900FF"/>
                  </a:gs>
                  <a:gs pos="100000">
                    <a:srgbClr val="7030A0"/>
                  </a:gs>
                </a:gsLst>
                <a:lin ang="10800000" scaled="1"/>
                <a:tileRect/>
              </a:gradFill>
              <a:ln>
                <a:solidFill>
                  <a:schemeClr val="bg2"/>
                </a:solidFill>
              </a:ln>
            </c:spPr>
          </c:dPt>
          <c:dPt>
            <c:idx val="39"/>
            <c:invertIfNegative val="0"/>
            <c:bubble3D val="0"/>
            <c:spPr>
              <a:gradFill flip="none" rotWithShape="1">
                <a:gsLst>
                  <a:gs pos="0">
                    <a:srgbClr val="7030A0"/>
                  </a:gs>
                  <a:gs pos="50000">
                    <a:srgbClr val="9900FF"/>
                  </a:gs>
                  <a:gs pos="100000">
                    <a:srgbClr val="7030A0"/>
                  </a:gs>
                </a:gsLst>
                <a:lin ang="10800000" scaled="1"/>
                <a:tileRect/>
              </a:gradFill>
              <a:ln>
                <a:solidFill>
                  <a:schemeClr val="bg2"/>
                </a:solidFill>
              </a:ln>
            </c:spPr>
          </c:dPt>
          <c:dPt>
            <c:idx val="40"/>
            <c:invertIfNegative val="0"/>
            <c:bubble3D val="0"/>
            <c:spPr>
              <a:gradFill flip="none" rotWithShape="1">
                <a:gsLst>
                  <a:gs pos="0">
                    <a:srgbClr val="7030A0"/>
                  </a:gs>
                  <a:gs pos="50000">
                    <a:srgbClr val="9900FF"/>
                  </a:gs>
                  <a:gs pos="100000">
                    <a:srgbClr val="7030A0"/>
                  </a:gs>
                </a:gsLst>
                <a:lin ang="10800000" scaled="1"/>
                <a:tileRect/>
              </a:gradFill>
              <a:ln>
                <a:solidFill>
                  <a:schemeClr val="bg2"/>
                </a:solidFill>
              </a:ln>
            </c:spPr>
          </c:dPt>
          <c:dPt>
            <c:idx val="41"/>
            <c:invertIfNegative val="0"/>
            <c:bubble3D val="0"/>
            <c:spPr>
              <a:gradFill flip="none" rotWithShape="1">
                <a:gsLst>
                  <a:gs pos="0">
                    <a:srgbClr val="7030A0"/>
                  </a:gs>
                  <a:gs pos="50000">
                    <a:srgbClr val="9900FF"/>
                  </a:gs>
                  <a:gs pos="100000">
                    <a:srgbClr val="7030A0"/>
                  </a:gs>
                </a:gsLst>
                <a:lin ang="10800000" scaled="1"/>
                <a:tileRect/>
              </a:gradFill>
              <a:ln>
                <a:solidFill>
                  <a:schemeClr val="bg2"/>
                </a:solidFill>
              </a:ln>
            </c:spPr>
          </c:dPt>
          <c:dPt>
            <c:idx val="42"/>
            <c:invertIfNegative val="0"/>
            <c:bubble3D val="0"/>
            <c:spPr>
              <a:gradFill flip="none" rotWithShape="1">
                <a:gsLst>
                  <a:gs pos="0">
                    <a:srgbClr val="7030A0"/>
                  </a:gs>
                  <a:gs pos="50000">
                    <a:srgbClr val="9900FF"/>
                  </a:gs>
                  <a:gs pos="100000">
                    <a:srgbClr val="7030A0"/>
                  </a:gs>
                </a:gsLst>
                <a:lin ang="10800000" scaled="1"/>
                <a:tileRect/>
              </a:gradFill>
              <a:ln>
                <a:solidFill>
                  <a:schemeClr val="bg2"/>
                </a:solidFill>
              </a:ln>
            </c:spPr>
          </c:dPt>
          <c:dPt>
            <c:idx val="43"/>
            <c:invertIfNegative val="0"/>
            <c:bubble3D val="0"/>
            <c:spPr>
              <a:gradFill flip="none" rotWithShape="1">
                <a:gsLst>
                  <a:gs pos="0">
                    <a:srgbClr val="7030A0"/>
                  </a:gs>
                  <a:gs pos="50000">
                    <a:srgbClr val="9900FF"/>
                  </a:gs>
                  <a:gs pos="100000">
                    <a:srgbClr val="7030A0"/>
                  </a:gs>
                </a:gsLst>
                <a:lin ang="10800000" scaled="1"/>
                <a:tileRect/>
              </a:gradFill>
              <a:ln>
                <a:solidFill>
                  <a:schemeClr val="bg2"/>
                </a:solidFill>
              </a:ln>
            </c:spPr>
          </c:dPt>
          <c:dPt>
            <c:idx val="44"/>
            <c:invertIfNegative val="0"/>
            <c:bubble3D val="0"/>
            <c:spPr>
              <a:gradFill flip="none" rotWithShape="1">
                <a:gsLst>
                  <a:gs pos="0">
                    <a:srgbClr val="7030A0"/>
                  </a:gs>
                  <a:gs pos="50000">
                    <a:srgbClr val="9900FF"/>
                  </a:gs>
                  <a:gs pos="100000">
                    <a:srgbClr val="7030A0"/>
                  </a:gs>
                </a:gsLst>
                <a:lin ang="10800000" scaled="1"/>
                <a:tileRect/>
              </a:gradFill>
              <a:ln>
                <a:solidFill>
                  <a:schemeClr val="bg2"/>
                </a:solidFill>
              </a:ln>
            </c:spPr>
          </c:dPt>
          <c:dPt>
            <c:idx val="45"/>
            <c:invertIfNegative val="0"/>
            <c:bubble3D val="0"/>
            <c:spPr>
              <a:gradFill flip="none" rotWithShape="1">
                <a:gsLst>
                  <a:gs pos="0">
                    <a:srgbClr val="7030A0"/>
                  </a:gs>
                  <a:gs pos="50000">
                    <a:srgbClr val="9900FF"/>
                  </a:gs>
                  <a:gs pos="100000">
                    <a:srgbClr val="7030A0"/>
                  </a:gs>
                </a:gsLst>
                <a:lin ang="10800000" scaled="1"/>
                <a:tileRect/>
              </a:gradFill>
              <a:ln>
                <a:solidFill>
                  <a:schemeClr val="bg2"/>
                </a:solidFill>
              </a:ln>
            </c:spPr>
          </c:dPt>
          <c:dPt>
            <c:idx val="46"/>
            <c:invertIfNegative val="0"/>
            <c:bubble3D val="0"/>
            <c:spPr>
              <a:gradFill flip="none" rotWithShape="1">
                <a:gsLst>
                  <a:gs pos="0">
                    <a:srgbClr val="7030A0"/>
                  </a:gs>
                  <a:gs pos="50000">
                    <a:srgbClr val="9900FF"/>
                  </a:gs>
                  <a:gs pos="100000">
                    <a:srgbClr val="7030A0"/>
                  </a:gs>
                </a:gsLst>
                <a:lin ang="10800000" scaled="1"/>
                <a:tileRect/>
              </a:gradFill>
              <a:ln>
                <a:solidFill>
                  <a:schemeClr val="bg2"/>
                </a:solidFill>
              </a:ln>
            </c:spPr>
          </c:dPt>
          <c:dPt>
            <c:idx val="47"/>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48"/>
            <c:invertIfNegative val="0"/>
            <c:bubble3D val="0"/>
            <c:spPr>
              <a:gradFill>
                <a:gsLst>
                  <a:gs pos="0">
                    <a:srgbClr val="6600CC"/>
                  </a:gs>
                  <a:gs pos="50000">
                    <a:srgbClr val="9933FF"/>
                  </a:gs>
                  <a:gs pos="100000">
                    <a:srgbClr val="6600CC"/>
                  </a:gs>
                </a:gsLst>
                <a:lin ang="10800000" scaled="1"/>
              </a:gradFill>
              <a:ln>
                <a:solidFill>
                  <a:schemeClr val="bg2"/>
                </a:solidFill>
              </a:ln>
            </c:spPr>
          </c:dPt>
          <c:dPt>
            <c:idx val="49"/>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50"/>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51"/>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52"/>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53"/>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54"/>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cat>
            <c:numRef>
              <c:f>Sheet1!$A$2:$A$44</c:f>
              <c:numCache>
                <c:formatCode>General</c:formatCode>
                <c:ptCount val="43"/>
                <c:pt idx="0">
                  <c:v>2004</c:v>
                </c:pt>
                <c:pt idx="1">
                  <c:v>2005</c:v>
                </c:pt>
                <c:pt idx="2">
                  <c:v>2006</c:v>
                </c:pt>
                <c:pt idx="3">
                  <c:v>2007</c:v>
                </c:pt>
                <c:pt idx="4">
                  <c:v>2008</c:v>
                </c:pt>
                <c:pt idx="5">
                  <c:v>2009</c:v>
                </c:pt>
                <c:pt idx="6">
                  <c:v>2010</c:v>
                </c:pt>
                <c:pt idx="7">
                  <c:v>2011</c:v>
                </c:pt>
                <c:pt idx="8">
                  <c:v>2012</c:v>
                </c:pt>
                <c:pt idx="9">
                  <c:v>2013</c:v>
                </c:pt>
                <c:pt idx="11">
                  <c:v>2004</c:v>
                </c:pt>
                <c:pt idx="12">
                  <c:v>2005</c:v>
                </c:pt>
                <c:pt idx="13">
                  <c:v>2006</c:v>
                </c:pt>
                <c:pt idx="14">
                  <c:v>2007</c:v>
                </c:pt>
                <c:pt idx="15">
                  <c:v>2008</c:v>
                </c:pt>
                <c:pt idx="16">
                  <c:v>2009</c:v>
                </c:pt>
                <c:pt idx="17">
                  <c:v>2010</c:v>
                </c:pt>
                <c:pt idx="18">
                  <c:v>2011</c:v>
                </c:pt>
                <c:pt idx="19">
                  <c:v>2012</c:v>
                </c:pt>
                <c:pt idx="20">
                  <c:v>2013</c:v>
                </c:pt>
                <c:pt idx="22">
                  <c:v>2004</c:v>
                </c:pt>
                <c:pt idx="23">
                  <c:v>2005</c:v>
                </c:pt>
                <c:pt idx="24">
                  <c:v>2006</c:v>
                </c:pt>
                <c:pt idx="25">
                  <c:v>2007</c:v>
                </c:pt>
                <c:pt idx="26">
                  <c:v>2008</c:v>
                </c:pt>
                <c:pt idx="27">
                  <c:v>2009</c:v>
                </c:pt>
                <c:pt idx="28">
                  <c:v>2010</c:v>
                </c:pt>
                <c:pt idx="29">
                  <c:v>2011</c:v>
                </c:pt>
                <c:pt idx="30">
                  <c:v>2012</c:v>
                </c:pt>
                <c:pt idx="31">
                  <c:v>2013</c:v>
                </c:pt>
                <c:pt idx="33">
                  <c:v>2004</c:v>
                </c:pt>
                <c:pt idx="34">
                  <c:v>2005</c:v>
                </c:pt>
                <c:pt idx="35">
                  <c:v>2006</c:v>
                </c:pt>
                <c:pt idx="36">
                  <c:v>2007</c:v>
                </c:pt>
                <c:pt idx="37">
                  <c:v>2008</c:v>
                </c:pt>
                <c:pt idx="38">
                  <c:v>2009</c:v>
                </c:pt>
                <c:pt idx="39">
                  <c:v>2010</c:v>
                </c:pt>
                <c:pt idx="40">
                  <c:v>2011</c:v>
                </c:pt>
                <c:pt idx="41">
                  <c:v>2012</c:v>
                </c:pt>
                <c:pt idx="42">
                  <c:v>2013</c:v>
                </c:pt>
              </c:numCache>
            </c:numRef>
          </c:cat>
          <c:val>
            <c:numRef>
              <c:f>Sheet1!$B$2:$B$44</c:f>
              <c:numCache>
                <c:formatCode>General</c:formatCode>
                <c:ptCount val="43"/>
                <c:pt idx="0">
                  <c:v>63.333300000000001</c:v>
                </c:pt>
                <c:pt idx="1">
                  <c:v>60</c:v>
                </c:pt>
                <c:pt idx="2">
                  <c:v>76.1905</c:v>
                </c:pt>
                <c:pt idx="3">
                  <c:v>80.645200000000003</c:v>
                </c:pt>
                <c:pt idx="4">
                  <c:v>68.421099999999996</c:v>
                </c:pt>
                <c:pt idx="5">
                  <c:v>58.620699999999999</c:v>
                </c:pt>
                <c:pt idx="6">
                  <c:v>38.8889</c:v>
                </c:pt>
                <c:pt idx="7">
                  <c:v>43.478299999999997</c:v>
                </c:pt>
                <c:pt idx="8">
                  <c:v>70.370400000000004</c:v>
                </c:pt>
                <c:pt idx="9">
                  <c:v>50</c:v>
                </c:pt>
                <c:pt idx="11">
                  <c:v>23.333300000000001</c:v>
                </c:pt>
                <c:pt idx="12">
                  <c:v>14.2857</c:v>
                </c:pt>
                <c:pt idx="13">
                  <c:v>14.2857</c:v>
                </c:pt>
                <c:pt idx="14">
                  <c:v>32.258099999999999</c:v>
                </c:pt>
                <c:pt idx="15">
                  <c:v>5.2632000000000003</c:v>
                </c:pt>
                <c:pt idx="16">
                  <c:v>13.793100000000001</c:v>
                </c:pt>
                <c:pt idx="17">
                  <c:v>11.1111</c:v>
                </c:pt>
                <c:pt idx="18">
                  <c:v>13.0435</c:v>
                </c:pt>
                <c:pt idx="19">
                  <c:v>22.222200000000001</c:v>
                </c:pt>
                <c:pt idx="20">
                  <c:v>7.1429</c:v>
                </c:pt>
                <c:pt idx="22">
                  <c:v>3.3333300000000001</c:v>
                </c:pt>
                <c:pt idx="23">
                  <c:v>2.8571399999999998</c:v>
                </c:pt>
                <c:pt idx="24">
                  <c:v>0</c:v>
                </c:pt>
                <c:pt idx="25">
                  <c:v>0</c:v>
                </c:pt>
                <c:pt idx="26">
                  <c:v>0</c:v>
                </c:pt>
                <c:pt idx="27">
                  <c:v>0</c:v>
                </c:pt>
                <c:pt idx="28">
                  <c:v>0</c:v>
                </c:pt>
                <c:pt idx="29">
                  <c:v>0</c:v>
                </c:pt>
                <c:pt idx="30">
                  <c:v>0</c:v>
                </c:pt>
                <c:pt idx="31">
                  <c:v>0</c:v>
                </c:pt>
                <c:pt idx="33">
                  <c:v>33.333300000000001</c:v>
                </c:pt>
                <c:pt idx="34">
                  <c:v>37.142899999999997</c:v>
                </c:pt>
                <c:pt idx="35">
                  <c:v>38.095199999999998</c:v>
                </c:pt>
                <c:pt idx="36">
                  <c:v>41.935499999999998</c:v>
                </c:pt>
                <c:pt idx="37">
                  <c:v>47.368400000000001</c:v>
                </c:pt>
                <c:pt idx="38">
                  <c:v>41.379300000000001</c:v>
                </c:pt>
                <c:pt idx="39">
                  <c:v>22.222200000000001</c:v>
                </c:pt>
                <c:pt idx="40">
                  <c:v>26.087</c:v>
                </c:pt>
                <c:pt idx="41">
                  <c:v>40.740699999999997</c:v>
                </c:pt>
                <c:pt idx="42">
                  <c:v>42.857100000000003</c:v>
                </c:pt>
              </c:numCache>
            </c:numRef>
          </c:val>
        </c:ser>
        <c:dLbls>
          <c:showLegendKey val="0"/>
          <c:showVal val="0"/>
          <c:showCatName val="0"/>
          <c:showSerName val="0"/>
          <c:showPercent val="0"/>
          <c:showBubbleSize val="0"/>
        </c:dLbls>
        <c:gapWidth val="0"/>
        <c:axId val="778608680"/>
        <c:axId val="778609072"/>
      </c:barChart>
      <c:catAx>
        <c:axId val="778608680"/>
        <c:scaling>
          <c:orientation val="minMax"/>
        </c:scaling>
        <c:delete val="0"/>
        <c:axPos val="b"/>
        <c:numFmt formatCode="General" sourceLinked="1"/>
        <c:majorTickMark val="out"/>
        <c:minorTickMark val="none"/>
        <c:tickLblPos val="nextTo"/>
        <c:txPr>
          <a:bodyPr rot="-2700000"/>
          <a:lstStyle/>
          <a:p>
            <a:pPr>
              <a:defRPr sz="1200" b="1"/>
            </a:pPr>
            <a:endParaRPr lang="en-US"/>
          </a:p>
        </c:txPr>
        <c:crossAx val="778609072"/>
        <c:crosses val="autoZero"/>
        <c:auto val="1"/>
        <c:lblAlgn val="ctr"/>
        <c:lblOffset val="100"/>
        <c:tickLblSkip val="1"/>
        <c:tickMarkSkip val="1"/>
        <c:noMultiLvlLbl val="0"/>
      </c:catAx>
      <c:valAx>
        <c:axId val="778609072"/>
        <c:scaling>
          <c:orientation val="minMax"/>
          <c:max val="9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78608680"/>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2905E-2"/>
          <c:w val="0.8915245920346917"/>
          <c:h val="0.79433760398593956"/>
        </c:manualLayout>
      </c:layout>
      <c:barChart>
        <c:barDir val="col"/>
        <c:grouping val="clustered"/>
        <c:varyColors val="0"/>
        <c:ser>
          <c:idx val="0"/>
          <c:order val="0"/>
          <c:tx>
            <c:strRef>
              <c:f>Sheet1!$B$1</c:f>
              <c:strCache>
                <c:ptCount val="1"/>
                <c:pt idx="0">
                  <c:v> Year 1 (N=215)</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9.7674000000000003</c:v>
                </c:pt>
                <c:pt idx="1">
                  <c:v>86.976699999999994</c:v>
                </c:pt>
                <c:pt idx="2">
                  <c:v>6.0465</c:v>
                </c:pt>
                <c:pt idx="3">
                  <c:v>62.790700000000001</c:v>
                </c:pt>
                <c:pt idx="4">
                  <c:v>22.790700000000001</c:v>
                </c:pt>
                <c:pt idx="5">
                  <c:v>95.348799999999997</c:v>
                </c:pt>
              </c:numCache>
            </c:numRef>
          </c:val>
        </c:ser>
        <c:ser>
          <c:idx val="1"/>
          <c:order val="1"/>
          <c:tx>
            <c:strRef>
              <c:f>Sheet1!$C$1</c:f>
              <c:strCache>
                <c:ptCount val="1"/>
                <c:pt idx="0">
                  <c:v> Year 5 (N=113)</c:v>
                </c:pt>
              </c:strCache>
            </c:strRef>
          </c:tx>
          <c:spPr>
            <a:gradFill>
              <a:gsLst>
                <a:gs pos="0">
                  <a:srgbClr val="7030A0"/>
                </a:gs>
                <a:gs pos="50000">
                  <a:srgbClr val="9966FF"/>
                </a:gs>
                <a:gs pos="100000">
                  <a:srgbClr val="7030A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16.8142</c:v>
                </c:pt>
                <c:pt idx="1">
                  <c:v>83.1858</c:v>
                </c:pt>
                <c:pt idx="2">
                  <c:v>18.584099999999999</c:v>
                </c:pt>
                <c:pt idx="3">
                  <c:v>50.442500000000003</c:v>
                </c:pt>
                <c:pt idx="4">
                  <c:v>33.628300000000003</c:v>
                </c:pt>
                <c:pt idx="5">
                  <c:v>92.920400000000001</c:v>
                </c:pt>
              </c:numCache>
            </c:numRef>
          </c:val>
        </c:ser>
        <c:dLbls>
          <c:showLegendKey val="0"/>
          <c:showVal val="0"/>
          <c:showCatName val="0"/>
          <c:showSerName val="0"/>
          <c:showPercent val="0"/>
          <c:showBubbleSize val="0"/>
        </c:dLbls>
        <c:gapWidth val="100"/>
        <c:axId val="802433688"/>
        <c:axId val="802434080"/>
      </c:barChart>
      <c:catAx>
        <c:axId val="802433688"/>
        <c:scaling>
          <c:orientation val="minMax"/>
        </c:scaling>
        <c:delete val="0"/>
        <c:axPos val="b"/>
        <c:numFmt formatCode="General" sourceLinked="0"/>
        <c:majorTickMark val="out"/>
        <c:minorTickMark val="none"/>
        <c:tickLblPos val="nextTo"/>
        <c:txPr>
          <a:bodyPr/>
          <a:lstStyle/>
          <a:p>
            <a:pPr>
              <a:defRPr sz="1500" b="1"/>
            </a:pPr>
            <a:endParaRPr lang="en-US"/>
          </a:p>
        </c:txPr>
        <c:crossAx val="802434080"/>
        <c:crosses val="autoZero"/>
        <c:auto val="1"/>
        <c:lblAlgn val="ctr"/>
        <c:lblOffset val="100"/>
        <c:noMultiLvlLbl val="0"/>
      </c:catAx>
      <c:valAx>
        <c:axId val="802434080"/>
        <c:scaling>
          <c:orientation val="minMax"/>
          <c:max val="10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02433688"/>
        <c:crosses val="autoZero"/>
        <c:crossBetween val="between"/>
        <c:majorUnit val="20"/>
      </c:valAx>
      <c:spPr>
        <a:solidFill>
          <a:srgbClr val="000000"/>
        </a:solidFill>
        <a:ln>
          <a:solidFill>
            <a:srgbClr val="FFFFFF"/>
          </a:solidFill>
        </a:ln>
      </c:spPr>
    </c:plotArea>
    <c:legend>
      <c:legendPos val="r"/>
      <c:layout>
        <c:manualLayout>
          <c:xMode val="edge"/>
          <c:yMode val="edge"/>
          <c:x val="0.41184194910418814"/>
          <c:y val="6.5486439195100624E-2"/>
          <c:w val="0.39124797443797787"/>
          <c:h val="0.10546456692913386"/>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2849E-2"/>
          <c:w val="0.86973821750542057"/>
          <c:h val="0.77738845144356961"/>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5.7971014492753624E-3"/>
                  <c:y val="9.8706125717338555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4689E-3"/>
                  <c:y val="0.103998176075448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
                  <c:y val="0.23129209484408014"/>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 Year 1
(N=215)</c:v>
                </c:pt>
                <c:pt idx="1">
                  <c:v> Year 5
(N=113)</c:v>
                </c:pt>
                <c:pt idx="2">
                  <c:v>Column2</c:v>
                </c:pt>
              </c:strCache>
            </c:strRef>
          </c:cat>
          <c:val>
            <c:numRef>
              <c:f>Sheet1!$B$2:$D$2</c:f>
              <c:numCache>
                <c:formatCode>General</c:formatCode>
                <c:ptCount val="3"/>
                <c:pt idx="0">
                  <c:v>8</c:v>
                </c:pt>
                <c:pt idx="1">
                  <c:v>3</c:v>
                </c:pt>
              </c:numCache>
            </c:numRef>
          </c:val>
        </c:ser>
        <c:ser>
          <c:idx val="1"/>
          <c:order val="1"/>
          <c:tx>
            <c:strRef>
              <c:f>Sheet1!$A$3</c:f>
              <c:strCache>
                <c:ptCount val="1"/>
                <c:pt idx="0">
                  <c:v>Cyclosporine + MMF/MPA</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 Year 1
(N=215)</c:v>
                </c:pt>
                <c:pt idx="1">
                  <c:v> Year 5
(N=113)</c:v>
                </c:pt>
                <c:pt idx="2">
                  <c:v>Column2</c:v>
                </c:pt>
              </c:strCache>
            </c:strRef>
          </c:cat>
          <c:val>
            <c:numRef>
              <c:f>Sheet1!$B$3:$D$3</c:f>
              <c:numCache>
                <c:formatCode>General</c:formatCode>
                <c:ptCount val="3"/>
                <c:pt idx="0">
                  <c:v>12</c:v>
                </c:pt>
                <c:pt idx="1">
                  <c:v>10</c:v>
                </c:pt>
              </c:numCache>
            </c:numRef>
          </c:val>
        </c:ser>
        <c:ser>
          <c:idx val="2"/>
          <c:order val="2"/>
          <c:tx>
            <c:strRef>
              <c:f>Sheet1!$A$4</c:f>
              <c:strCache>
                <c:ptCount val="1"/>
                <c:pt idx="0">
                  <c:v>Tacrolimus + AZA</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 Year 1
(N=215)</c:v>
                </c:pt>
                <c:pt idx="1">
                  <c:v> Year 5
(N=113)</c:v>
                </c:pt>
                <c:pt idx="2">
                  <c:v>Column2</c:v>
                </c:pt>
              </c:strCache>
            </c:strRef>
          </c:cat>
          <c:val>
            <c:numRef>
              <c:f>Sheet1!$B$4:$D$4</c:f>
              <c:numCache>
                <c:formatCode>General</c:formatCode>
                <c:ptCount val="3"/>
                <c:pt idx="0">
                  <c:v>36</c:v>
                </c:pt>
                <c:pt idx="1">
                  <c:v>29</c:v>
                </c:pt>
              </c:numCache>
            </c:numRef>
          </c:val>
        </c:ser>
        <c:ser>
          <c:idx val="3"/>
          <c:order val="3"/>
          <c:tx>
            <c:strRef>
              <c:f>Sheet1!$A$5</c:f>
              <c:strCache>
                <c:ptCount val="1"/>
                <c:pt idx="0">
                  <c:v>Tacrolimus + MMF/MPA</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 Year 1
(N=215)</c:v>
                </c:pt>
                <c:pt idx="1">
                  <c:v> Year 5
(N=113)</c:v>
                </c:pt>
                <c:pt idx="2">
                  <c:v>Column2</c:v>
                </c:pt>
              </c:strCache>
            </c:strRef>
          </c:cat>
          <c:val>
            <c:numRef>
              <c:f>Sheet1!$B$5:$D$5</c:f>
              <c:numCache>
                <c:formatCode>General</c:formatCode>
                <c:ptCount val="3"/>
                <c:pt idx="0">
                  <c:v>112</c:v>
                </c:pt>
                <c:pt idx="1">
                  <c:v>37</c:v>
                </c:pt>
              </c:numCache>
            </c:numRef>
          </c:val>
        </c:ser>
        <c:ser>
          <c:idx val="4"/>
          <c:order val="4"/>
          <c:tx>
            <c:strRef>
              <c:f>Sheet1!$A$6</c:f>
              <c:strCache>
                <c:ptCount val="1"/>
                <c:pt idx="0">
                  <c:v>Tacrolimus</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 Year 1
(N=215)</c:v>
                </c:pt>
                <c:pt idx="1">
                  <c:v> Year 5
(N=113)</c:v>
                </c:pt>
                <c:pt idx="2">
                  <c:v>Column2</c:v>
                </c:pt>
              </c:strCache>
            </c:strRef>
          </c:cat>
          <c:val>
            <c:numRef>
              <c:f>Sheet1!$B$6:$D$6</c:f>
              <c:numCache>
                <c:formatCode>General</c:formatCode>
                <c:ptCount val="3"/>
                <c:pt idx="0">
                  <c:v>27</c:v>
                </c:pt>
                <c:pt idx="1">
                  <c:v>12</c:v>
                </c:pt>
              </c:numCache>
            </c:numRef>
          </c:val>
        </c:ser>
        <c:ser>
          <c:idx val="5"/>
          <c:order val="5"/>
          <c:tx>
            <c:strRef>
              <c:f>Sheet1!$A$7</c:f>
              <c:strCache>
                <c:ptCount val="1"/>
                <c:pt idx="0">
                  <c:v>Sirolimus/Everolimus + Calcineurin</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Sheet1!$B$1:$D$1</c:f>
              <c:strCache>
                <c:ptCount val="3"/>
                <c:pt idx="0">
                  <c:v> Year 1
(N=215)</c:v>
                </c:pt>
                <c:pt idx="1">
                  <c:v> Year 5
(N=113)</c:v>
                </c:pt>
                <c:pt idx="2">
                  <c:v>Column2</c:v>
                </c:pt>
              </c:strCache>
            </c:strRef>
          </c:cat>
          <c:val>
            <c:numRef>
              <c:f>Sheet1!$B$7:$D$7</c:f>
              <c:numCache>
                <c:formatCode>General</c:formatCode>
                <c:ptCount val="3"/>
                <c:pt idx="0">
                  <c:v>2</c:v>
                </c:pt>
                <c:pt idx="1">
                  <c:v>6</c:v>
                </c:pt>
              </c:numCache>
            </c:numRef>
          </c:val>
        </c:ser>
        <c:ser>
          <c:idx val="6"/>
          <c:order val="6"/>
          <c:tx>
            <c:strRef>
              <c:f>Sheet1!$A$8</c:f>
              <c:strCache>
                <c:ptCount val="1"/>
                <c:pt idx="0">
                  <c:v>Sirolimus/Everolimus + Calcineurin + Cellcycle</c:v>
                </c:pt>
              </c:strCache>
            </c:strRef>
          </c:tx>
          <c:spPr>
            <a:gradFill flip="none" rotWithShape="1">
              <a:gsLst>
                <a:gs pos="0">
                  <a:srgbClr val="00C9C4"/>
                </a:gs>
                <a:gs pos="50000">
                  <a:srgbClr val="00FFFF"/>
                </a:gs>
                <a:gs pos="100000">
                  <a:srgbClr val="00C9C4"/>
                </a:gs>
              </a:gsLst>
              <a:lin ang="10800000" scaled="1"/>
              <a:tileRect/>
            </a:gradFill>
            <a:ln>
              <a:solidFill>
                <a:srgbClr val="000000"/>
              </a:solidFill>
            </a:ln>
          </c:spPr>
          <c:invertIfNegative val="0"/>
          <c:cat>
            <c:strRef>
              <c:f>Sheet1!$B$1:$D$1</c:f>
              <c:strCache>
                <c:ptCount val="3"/>
                <c:pt idx="0">
                  <c:v> Year 1
(N=215)</c:v>
                </c:pt>
                <c:pt idx="1">
                  <c:v> Year 5
(N=113)</c:v>
                </c:pt>
                <c:pt idx="2">
                  <c:v>Column2</c:v>
                </c:pt>
              </c:strCache>
            </c:strRef>
          </c:cat>
          <c:val>
            <c:numRef>
              <c:f>Sheet1!$B$8:$D$8</c:f>
              <c:numCache>
                <c:formatCode>General</c:formatCode>
                <c:ptCount val="3"/>
                <c:pt idx="0">
                  <c:v>9</c:v>
                </c:pt>
                <c:pt idx="1">
                  <c:v>13</c:v>
                </c:pt>
              </c:numCache>
            </c:numRef>
          </c:val>
        </c:ser>
        <c:ser>
          <c:idx val="7"/>
          <c:order val="7"/>
          <c:tx>
            <c:strRef>
              <c:f>Sheet1!$A$9</c:f>
              <c:strCache>
                <c:ptCount val="1"/>
                <c:pt idx="0">
                  <c:v>None</c:v>
                </c:pt>
              </c:strCache>
            </c:strRef>
          </c:tx>
          <c:spPr>
            <a:gradFill>
              <a:gsLst>
                <a:gs pos="0">
                  <a:srgbClr val="9900FF"/>
                </a:gs>
                <a:gs pos="50000">
                  <a:srgbClr val="9966FF"/>
                </a:gs>
                <a:gs pos="100000">
                  <a:srgbClr val="9900FF"/>
                </a:gs>
              </a:gsLst>
              <a:lin ang="10800000" scaled="1"/>
            </a:gradFill>
            <a:ln>
              <a:solidFill>
                <a:srgbClr val="000000"/>
              </a:solidFill>
            </a:ln>
          </c:spPr>
          <c:invertIfNegative val="0"/>
          <c:cat>
            <c:strRef>
              <c:f>Sheet1!$B$1:$D$1</c:f>
              <c:strCache>
                <c:ptCount val="3"/>
                <c:pt idx="0">
                  <c:v> Year 1
(N=215)</c:v>
                </c:pt>
                <c:pt idx="1">
                  <c:v> Year 5
(N=113)</c:v>
                </c:pt>
                <c:pt idx="2">
                  <c:v>Column2</c:v>
                </c:pt>
              </c:strCache>
            </c:strRef>
          </c:cat>
          <c:val>
            <c:numRef>
              <c:f>Sheet1!$B$9:$D$9</c:f>
              <c:numCache>
                <c:formatCode>General</c:formatCode>
                <c:ptCount val="3"/>
                <c:pt idx="0">
                  <c:v>2</c:v>
                </c:pt>
                <c:pt idx="1">
                  <c:v>0</c:v>
                </c:pt>
              </c:numCache>
            </c:numRef>
          </c:val>
        </c:ser>
        <c:ser>
          <c:idx val="8"/>
          <c:order val="8"/>
          <c:tx>
            <c:strRef>
              <c:f>Sheet1!$A$10</c:f>
              <c:strCache>
                <c:ptCount val="1"/>
                <c:pt idx="0">
                  <c:v>Other</c:v>
                </c:pt>
              </c:strCache>
            </c:strRef>
          </c:tx>
          <c:spPr>
            <a:gradFill>
              <a:gsLst>
                <a:gs pos="0">
                  <a:srgbClr val="CC6600"/>
                </a:gs>
                <a:gs pos="50000">
                  <a:srgbClr val="FF9900"/>
                </a:gs>
                <a:gs pos="100000">
                  <a:srgbClr val="CC6600"/>
                </a:gs>
              </a:gsLst>
              <a:lin ang="10800000" scaled="1"/>
            </a:gradFill>
            <a:ln>
              <a:solidFill>
                <a:srgbClr val="000000"/>
              </a:solidFill>
            </a:ln>
          </c:spPr>
          <c:invertIfNegative val="0"/>
          <c:cat>
            <c:strRef>
              <c:f>Sheet1!$B$1:$D$1</c:f>
              <c:strCache>
                <c:ptCount val="3"/>
                <c:pt idx="0">
                  <c:v> Year 1
(N=215)</c:v>
                </c:pt>
                <c:pt idx="1">
                  <c:v> Year 5
(N=113)</c:v>
                </c:pt>
                <c:pt idx="2">
                  <c:v>Column2</c:v>
                </c:pt>
              </c:strCache>
            </c:strRef>
          </c:cat>
          <c:val>
            <c:numRef>
              <c:f>Sheet1!$B$10:$D$10</c:f>
              <c:numCache>
                <c:formatCode>General</c:formatCode>
                <c:ptCount val="3"/>
                <c:pt idx="0">
                  <c:v>7</c:v>
                </c:pt>
                <c:pt idx="1">
                  <c:v>3</c:v>
                </c:pt>
              </c:numCache>
            </c:numRef>
          </c:val>
        </c:ser>
        <c:dLbls>
          <c:showLegendKey val="0"/>
          <c:showVal val="0"/>
          <c:showCatName val="0"/>
          <c:showSerName val="0"/>
          <c:showPercent val="0"/>
          <c:showBubbleSize val="0"/>
        </c:dLbls>
        <c:gapWidth val="62"/>
        <c:overlap val="100"/>
        <c:axId val="802434864"/>
        <c:axId val="518648440"/>
      </c:barChart>
      <c:catAx>
        <c:axId val="802434864"/>
        <c:scaling>
          <c:orientation val="minMax"/>
        </c:scaling>
        <c:delete val="1"/>
        <c:axPos val="b"/>
        <c:numFmt formatCode="General" sourceLinked="0"/>
        <c:majorTickMark val="out"/>
        <c:minorTickMark val="none"/>
        <c:tickLblPos val="none"/>
        <c:crossAx val="518648440"/>
        <c:crosses val="autoZero"/>
        <c:auto val="1"/>
        <c:lblAlgn val="ctr"/>
        <c:lblOffset val="100"/>
        <c:noMultiLvlLbl val="0"/>
      </c:catAx>
      <c:valAx>
        <c:axId val="518648440"/>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802434864"/>
        <c:crosses val="autoZero"/>
        <c:crossBetween val="between"/>
        <c:majorUnit val="0.2"/>
      </c:valAx>
      <c:spPr>
        <a:solidFill>
          <a:srgbClr val="000000"/>
        </a:solidFill>
        <a:ln>
          <a:solidFill>
            <a:srgbClr val="FFFFFF"/>
          </a:solidFill>
        </a:ln>
      </c:spPr>
    </c:plotArea>
    <c:legend>
      <c:legendPos val="r"/>
      <c:layout>
        <c:manualLayout>
          <c:xMode val="edge"/>
          <c:yMode val="edge"/>
          <c:x val="0.65814332990984825"/>
          <c:y val="1.6171760309622314E-2"/>
          <c:w val="0.33956681501768793"/>
          <c:h val="0.81479714400106751"/>
        </c:manualLayout>
      </c:layout>
      <c:overlay val="0"/>
      <c:spPr>
        <a:solidFill>
          <a:schemeClr val="bg2"/>
        </a:solidFill>
        <a:ln w="12700">
          <a:solidFill>
            <a:srgbClr val="FFFFFF"/>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899648"/>
          <c:h val="0.79852034120734605"/>
        </c:manualLayout>
      </c:layout>
      <c:scatterChart>
        <c:scatterStyle val="lineMarker"/>
        <c:varyColors val="0"/>
        <c:ser>
          <c:idx val="0"/>
          <c:order val="0"/>
          <c:tx>
            <c:strRef>
              <c:f>Sheet1!$B$1</c:f>
              <c:strCache>
                <c:ptCount val="1"/>
                <c:pt idx="0">
                  <c:v> Freedom from Coronary Artery Vasculopathy (N=406) </c:v>
                </c:pt>
              </c:strCache>
            </c:strRef>
          </c:tx>
          <c:spPr>
            <a:ln w="41275">
              <a:solidFill>
                <a:srgbClr val="00FF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99.754000000000005</c:v>
                </c:pt>
                <c:pt idx="3">
                  <c:v>99.754000000000005</c:v>
                </c:pt>
                <c:pt idx="4">
                  <c:v>99.504999999999995</c:v>
                </c:pt>
                <c:pt idx="5">
                  <c:v>99.254999999999995</c:v>
                </c:pt>
                <c:pt idx="6">
                  <c:v>98.247</c:v>
                </c:pt>
                <c:pt idx="7">
                  <c:v>96.98</c:v>
                </c:pt>
                <c:pt idx="8">
                  <c:v>96.98</c:v>
                </c:pt>
                <c:pt idx="9">
                  <c:v>96.98</c:v>
                </c:pt>
                <c:pt idx="10">
                  <c:v>96.98</c:v>
                </c:pt>
                <c:pt idx="11">
                  <c:v>96.98</c:v>
                </c:pt>
                <c:pt idx="12">
                  <c:v>96.98</c:v>
                </c:pt>
                <c:pt idx="13">
                  <c:v>96.98</c:v>
                </c:pt>
                <c:pt idx="14">
                  <c:v>96.98</c:v>
                </c:pt>
                <c:pt idx="15">
                  <c:v>96.98</c:v>
                </c:pt>
                <c:pt idx="16">
                  <c:v>96.620999999999995</c:v>
                </c:pt>
                <c:pt idx="17">
                  <c:v>96.620999999999995</c:v>
                </c:pt>
                <c:pt idx="18">
                  <c:v>96.259</c:v>
                </c:pt>
                <c:pt idx="19">
                  <c:v>95.528999999999996</c:v>
                </c:pt>
                <c:pt idx="20">
                  <c:v>95.161000000000001</c:v>
                </c:pt>
                <c:pt idx="21">
                  <c:v>95.161000000000001</c:v>
                </c:pt>
                <c:pt idx="22">
                  <c:v>95.161000000000001</c:v>
                </c:pt>
                <c:pt idx="23">
                  <c:v>95.161000000000001</c:v>
                </c:pt>
                <c:pt idx="24">
                  <c:v>95.161000000000001</c:v>
                </c:pt>
                <c:pt idx="25">
                  <c:v>95.161000000000001</c:v>
                </c:pt>
                <c:pt idx="26">
                  <c:v>95.161000000000001</c:v>
                </c:pt>
                <c:pt idx="27">
                  <c:v>95.161000000000001</c:v>
                </c:pt>
                <c:pt idx="28">
                  <c:v>95.161000000000001</c:v>
                </c:pt>
                <c:pt idx="29">
                  <c:v>95.161000000000001</c:v>
                </c:pt>
                <c:pt idx="30">
                  <c:v>94.643000000000001</c:v>
                </c:pt>
                <c:pt idx="31">
                  <c:v>94.117999999999995</c:v>
                </c:pt>
                <c:pt idx="32">
                  <c:v>93.588999999999999</c:v>
                </c:pt>
                <c:pt idx="33">
                  <c:v>93.588999999999999</c:v>
                </c:pt>
                <c:pt idx="34">
                  <c:v>93.588999999999999</c:v>
                </c:pt>
                <c:pt idx="35">
                  <c:v>93.588999999999999</c:v>
                </c:pt>
                <c:pt idx="36">
                  <c:v>93.588999999999999</c:v>
                </c:pt>
                <c:pt idx="37">
                  <c:v>93.588999999999999</c:v>
                </c:pt>
                <c:pt idx="38">
                  <c:v>93.588999999999999</c:v>
                </c:pt>
                <c:pt idx="39">
                  <c:v>93.588999999999999</c:v>
                </c:pt>
                <c:pt idx="40">
                  <c:v>93.588999999999999</c:v>
                </c:pt>
                <c:pt idx="41">
                  <c:v>92.89</c:v>
                </c:pt>
                <c:pt idx="42">
                  <c:v>92.89</c:v>
                </c:pt>
                <c:pt idx="43">
                  <c:v>92.17</c:v>
                </c:pt>
                <c:pt idx="44">
                  <c:v>92.17</c:v>
                </c:pt>
                <c:pt idx="45">
                  <c:v>92.17</c:v>
                </c:pt>
                <c:pt idx="46">
                  <c:v>92.17</c:v>
                </c:pt>
                <c:pt idx="47">
                  <c:v>92.17</c:v>
                </c:pt>
                <c:pt idx="48">
                  <c:v>92.17</c:v>
                </c:pt>
                <c:pt idx="49">
                  <c:v>92.17</c:v>
                </c:pt>
                <c:pt idx="50">
                  <c:v>92.17</c:v>
                </c:pt>
                <c:pt idx="51">
                  <c:v>92.17</c:v>
                </c:pt>
                <c:pt idx="52">
                  <c:v>92.17</c:v>
                </c:pt>
                <c:pt idx="53">
                  <c:v>92.17</c:v>
                </c:pt>
                <c:pt idx="54">
                  <c:v>91.179000000000002</c:v>
                </c:pt>
                <c:pt idx="55">
                  <c:v>90.188000000000002</c:v>
                </c:pt>
                <c:pt idx="56">
                  <c:v>90.188000000000002</c:v>
                </c:pt>
                <c:pt idx="57">
                  <c:v>90.188000000000002</c:v>
                </c:pt>
                <c:pt idx="58">
                  <c:v>90.188000000000002</c:v>
                </c:pt>
                <c:pt idx="59">
                  <c:v>90.188000000000002</c:v>
                </c:pt>
                <c:pt idx="60">
                  <c:v>90.188000000000002</c:v>
                </c:pt>
                <c:pt idx="61">
                  <c:v>90.188000000000002</c:v>
                </c:pt>
                <c:pt idx="62">
                  <c:v>90.188000000000002</c:v>
                </c:pt>
                <c:pt idx="63">
                  <c:v>90.188000000000002</c:v>
                </c:pt>
                <c:pt idx="64">
                  <c:v>90.188000000000002</c:v>
                </c:pt>
                <c:pt idx="65">
                  <c:v>90.188000000000002</c:v>
                </c:pt>
                <c:pt idx="66">
                  <c:v>89.016999999999996</c:v>
                </c:pt>
                <c:pt idx="67">
                  <c:v>89.016999999999996</c:v>
                </c:pt>
                <c:pt idx="68">
                  <c:v>87.846000000000004</c:v>
                </c:pt>
                <c:pt idx="69">
                  <c:v>87.846000000000004</c:v>
                </c:pt>
                <c:pt idx="70">
                  <c:v>87.846000000000004</c:v>
                </c:pt>
                <c:pt idx="71">
                  <c:v>87.846000000000004</c:v>
                </c:pt>
                <c:pt idx="72">
                  <c:v>87.846000000000004</c:v>
                </c:pt>
                <c:pt idx="73">
                  <c:v>87.846000000000004</c:v>
                </c:pt>
                <c:pt idx="74">
                  <c:v>87.846000000000004</c:v>
                </c:pt>
                <c:pt idx="75">
                  <c:v>87.846000000000004</c:v>
                </c:pt>
                <c:pt idx="76">
                  <c:v>87.846000000000004</c:v>
                </c:pt>
                <c:pt idx="77">
                  <c:v>87.846000000000004</c:v>
                </c:pt>
                <c:pt idx="78">
                  <c:v>87.846000000000004</c:v>
                </c:pt>
                <c:pt idx="79">
                  <c:v>87.846000000000004</c:v>
                </c:pt>
                <c:pt idx="80">
                  <c:v>87.846000000000004</c:v>
                </c:pt>
                <c:pt idx="81">
                  <c:v>87.846000000000004</c:v>
                </c:pt>
                <c:pt idx="82">
                  <c:v>87.846000000000004</c:v>
                </c:pt>
                <c:pt idx="83">
                  <c:v>87.846000000000004</c:v>
                </c:pt>
                <c:pt idx="84">
                  <c:v>87.846000000000004</c:v>
                </c:pt>
                <c:pt idx="85">
                  <c:v>87.846000000000004</c:v>
                </c:pt>
                <c:pt idx="86">
                  <c:v>87.846000000000004</c:v>
                </c:pt>
                <c:pt idx="87">
                  <c:v>87.846000000000004</c:v>
                </c:pt>
                <c:pt idx="88">
                  <c:v>87.846000000000004</c:v>
                </c:pt>
                <c:pt idx="89">
                  <c:v>87.846000000000004</c:v>
                </c:pt>
                <c:pt idx="90">
                  <c:v>87.846000000000004</c:v>
                </c:pt>
                <c:pt idx="91">
                  <c:v>86.052999999999997</c:v>
                </c:pt>
                <c:pt idx="92">
                  <c:v>86.052999999999997</c:v>
                </c:pt>
                <c:pt idx="93">
                  <c:v>86.052999999999997</c:v>
                </c:pt>
                <c:pt idx="94">
                  <c:v>86.052999999999997</c:v>
                </c:pt>
                <c:pt idx="95">
                  <c:v>86.052999999999997</c:v>
                </c:pt>
                <c:pt idx="96">
                  <c:v>86.052999999999997</c:v>
                </c:pt>
                <c:pt idx="97">
                  <c:v>86.052999999999997</c:v>
                </c:pt>
                <c:pt idx="98">
                  <c:v>86.052999999999997</c:v>
                </c:pt>
                <c:pt idx="99">
                  <c:v>86.052999999999997</c:v>
                </c:pt>
                <c:pt idx="100">
                  <c:v>86.052999999999997</c:v>
                </c:pt>
                <c:pt idx="101">
                  <c:v>83.902000000000001</c:v>
                </c:pt>
                <c:pt idx="102">
                  <c:v>81.75</c:v>
                </c:pt>
                <c:pt idx="103">
                  <c:v>81.75</c:v>
                </c:pt>
                <c:pt idx="104">
                  <c:v>79.540999999999997</c:v>
                </c:pt>
                <c:pt idx="105">
                  <c:v>79.540999999999997</c:v>
                </c:pt>
                <c:pt idx="106">
                  <c:v>77.13</c:v>
                </c:pt>
                <c:pt idx="107">
                  <c:v>77.13</c:v>
                </c:pt>
                <c:pt idx="108">
                  <c:v>77.13</c:v>
                </c:pt>
                <c:pt idx="109">
                  <c:v>77.13</c:v>
                </c:pt>
                <c:pt idx="110">
                  <c:v>77.13</c:v>
                </c:pt>
                <c:pt idx="111">
                  <c:v>77.13</c:v>
                </c:pt>
                <c:pt idx="112">
                  <c:v>77.13</c:v>
                </c:pt>
                <c:pt idx="113">
                  <c:v>77.13</c:v>
                </c:pt>
                <c:pt idx="114">
                  <c:v>74.274000000000001</c:v>
                </c:pt>
                <c:pt idx="115">
                  <c:v>71.417000000000002</c:v>
                </c:pt>
                <c:pt idx="116">
                  <c:v>71.417000000000002</c:v>
                </c:pt>
                <c:pt idx="117">
                  <c:v>68.56</c:v>
                </c:pt>
                <c:pt idx="118">
                  <c:v>68.56</c:v>
                </c:pt>
                <c:pt idx="119">
                  <c:v>68.56</c:v>
                </c:pt>
                <c:pt idx="120">
                  <c:v>68.56</c:v>
                </c:pt>
                <c:pt idx="121">
                  <c:v>68.56</c:v>
                </c:pt>
                <c:pt idx="122">
                  <c:v>68.56</c:v>
                </c:pt>
                <c:pt idx="123">
                  <c:v>68.56</c:v>
                </c:pt>
                <c:pt idx="124">
                  <c:v>68.56</c:v>
                </c:pt>
                <c:pt idx="125">
                  <c:v>68.56</c:v>
                </c:pt>
                <c:pt idx="126">
                  <c:v>68.56</c:v>
                </c:pt>
                <c:pt idx="127">
                  <c:v>68.56</c:v>
                </c:pt>
                <c:pt idx="128">
                  <c:v>68.56</c:v>
                </c:pt>
                <c:pt idx="129">
                  <c:v>68.56</c:v>
                </c:pt>
                <c:pt idx="130">
                  <c:v>68.56</c:v>
                </c:pt>
                <c:pt idx="131">
                  <c:v>68.56</c:v>
                </c:pt>
                <c:pt idx="132">
                  <c:v>68.56</c:v>
                </c:pt>
                <c:pt idx="133">
                  <c:v>68.56</c:v>
                </c:pt>
                <c:pt idx="134">
                  <c:v>68.56</c:v>
                </c:pt>
                <c:pt idx="135">
                  <c:v>68.56</c:v>
                </c:pt>
                <c:pt idx="136">
                  <c:v>68.56</c:v>
                </c:pt>
                <c:pt idx="137">
                  <c:v>68.56</c:v>
                </c:pt>
                <c:pt idx="138">
                  <c:v>68.56</c:v>
                </c:pt>
                <c:pt idx="139">
                  <c:v>68.56</c:v>
                </c:pt>
                <c:pt idx="140">
                  <c:v>68.56</c:v>
                </c:pt>
                <c:pt idx="141">
                  <c:v>68.56</c:v>
                </c:pt>
                <c:pt idx="142">
                  <c:v>68.56</c:v>
                </c:pt>
                <c:pt idx="143">
                  <c:v>68.56</c:v>
                </c:pt>
                <c:pt idx="144">
                  <c:v>68.56</c:v>
                </c:pt>
              </c:numCache>
            </c:numRef>
          </c:yVal>
          <c:smooth val="0"/>
        </c:ser>
        <c:ser>
          <c:idx val="1"/>
          <c:order val="1"/>
          <c:tx>
            <c:strRef>
              <c:f>Sheet1!$C$1</c:f>
              <c:strCache>
                <c:ptCount val="1"/>
                <c:pt idx="0">
                  <c:v> Freedom from Bronchiolitis Obliterans Syndrome (N=477)</c:v>
                </c:pt>
              </c:strCache>
            </c:strRef>
          </c:tx>
          <c:spPr>
            <a:ln w="41275">
              <a:solidFill>
                <a:srgbClr val="4DEAF1"/>
              </a:solidFill>
              <a:prstDash val="solid"/>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99.581000000000003</c:v>
                </c:pt>
                <c:pt idx="3">
                  <c:v>99.370999999999995</c:v>
                </c:pt>
                <c:pt idx="4">
                  <c:v>99.370999999999995</c:v>
                </c:pt>
                <c:pt idx="5">
                  <c:v>98.736000000000004</c:v>
                </c:pt>
                <c:pt idx="6">
                  <c:v>97.882999999999996</c:v>
                </c:pt>
                <c:pt idx="7">
                  <c:v>92.74</c:v>
                </c:pt>
                <c:pt idx="8">
                  <c:v>92.09</c:v>
                </c:pt>
                <c:pt idx="9">
                  <c:v>91.438000000000002</c:v>
                </c:pt>
                <c:pt idx="10">
                  <c:v>91.438000000000002</c:v>
                </c:pt>
                <c:pt idx="11">
                  <c:v>91.438000000000002</c:v>
                </c:pt>
                <c:pt idx="12">
                  <c:v>91.438000000000002</c:v>
                </c:pt>
                <c:pt idx="13">
                  <c:v>91.438000000000002</c:v>
                </c:pt>
                <c:pt idx="14">
                  <c:v>91.438000000000002</c:v>
                </c:pt>
                <c:pt idx="15">
                  <c:v>91.438000000000002</c:v>
                </c:pt>
                <c:pt idx="16">
                  <c:v>90.605999999999995</c:v>
                </c:pt>
                <c:pt idx="17">
                  <c:v>89.768000000000001</c:v>
                </c:pt>
                <c:pt idx="18">
                  <c:v>87.81</c:v>
                </c:pt>
                <c:pt idx="19">
                  <c:v>84.144000000000005</c:v>
                </c:pt>
                <c:pt idx="20">
                  <c:v>83.573999999999998</c:v>
                </c:pt>
                <c:pt idx="21">
                  <c:v>83.289000000000001</c:v>
                </c:pt>
                <c:pt idx="22">
                  <c:v>82.715000000000003</c:v>
                </c:pt>
                <c:pt idx="23">
                  <c:v>82.715000000000003</c:v>
                </c:pt>
                <c:pt idx="24">
                  <c:v>82.715000000000003</c:v>
                </c:pt>
                <c:pt idx="25">
                  <c:v>82.715000000000003</c:v>
                </c:pt>
                <c:pt idx="26">
                  <c:v>82.715000000000003</c:v>
                </c:pt>
                <c:pt idx="27">
                  <c:v>82.376000000000005</c:v>
                </c:pt>
                <c:pt idx="28">
                  <c:v>81.335999999999999</c:v>
                </c:pt>
                <c:pt idx="29">
                  <c:v>80.638000000000005</c:v>
                </c:pt>
                <c:pt idx="30">
                  <c:v>77.844999999999999</c:v>
                </c:pt>
                <c:pt idx="31">
                  <c:v>74.004999999999995</c:v>
                </c:pt>
                <c:pt idx="32">
                  <c:v>72.956000000000003</c:v>
                </c:pt>
                <c:pt idx="33">
                  <c:v>72.603999999999999</c:v>
                </c:pt>
                <c:pt idx="34">
                  <c:v>71.894999999999996</c:v>
                </c:pt>
                <c:pt idx="35">
                  <c:v>71.894999999999996</c:v>
                </c:pt>
                <c:pt idx="36">
                  <c:v>71.894999999999996</c:v>
                </c:pt>
                <c:pt idx="37">
                  <c:v>71.894999999999996</c:v>
                </c:pt>
                <c:pt idx="38">
                  <c:v>71.894999999999996</c:v>
                </c:pt>
                <c:pt idx="39">
                  <c:v>71.894999999999996</c:v>
                </c:pt>
                <c:pt idx="40">
                  <c:v>71.894999999999996</c:v>
                </c:pt>
                <c:pt idx="41">
                  <c:v>71.055000000000007</c:v>
                </c:pt>
                <c:pt idx="42">
                  <c:v>68.111999999999995</c:v>
                </c:pt>
                <c:pt idx="43">
                  <c:v>66.841999999999999</c:v>
                </c:pt>
                <c:pt idx="44">
                  <c:v>66.418999999999997</c:v>
                </c:pt>
                <c:pt idx="45">
                  <c:v>65.141999999999996</c:v>
                </c:pt>
                <c:pt idx="46">
                  <c:v>65.141999999999996</c:v>
                </c:pt>
                <c:pt idx="47">
                  <c:v>65.141999999999996</c:v>
                </c:pt>
                <c:pt idx="48">
                  <c:v>65.141999999999996</c:v>
                </c:pt>
                <c:pt idx="49">
                  <c:v>65.141999999999996</c:v>
                </c:pt>
                <c:pt idx="50">
                  <c:v>65.141999999999996</c:v>
                </c:pt>
                <c:pt idx="51">
                  <c:v>65.141999999999996</c:v>
                </c:pt>
                <c:pt idx="52">
                  <c:v>65.141999999999996</c:v>
                </c:pt>
                <c:pt idx="53">
                  <c:v>65.141999999999996</c:v>
                </c:pt>
                <c:pt idx="54">
                  <c:v>62.631999999999998</c:v>
                </c:pt>
                <c:pt idx="55">
                  <c:v>60.603000000000002</c:v>
                </c:pt>
                <c:pt idx="56">
                  <c:v>59.054000000000002</c:v>
                </c:pt>
                <c:pt idx="57">
                  <c:v>58.008000000000003</c:v>
                </c:pt>
                <c:pt idx="58">
                  <c:v>58.008000000000003</c:v>
                </c:pt>
                <c:pt idx="59">
                  <c:v>58.008000000000003</c:v>
                </c:pt>
                <c:pt idx="60">
                  <c:v>58.008000000000003</c:v>
                </c:pt>
                <c:pt idx="61">
                  <c:v>58.008000000000003</c:v>
                </c:pt>
                <c:pt idx="62">
                  <c:v>58.008000000000003</c:v>
                </c:pt>
                <c:pt idx="63">
                  <c:v>58.008000000000003</c:v>
                </c:pt>
                <c:pt idx="64">
                  <c:v>58.008000000000003</c:v>
                </c:pt>
                <c:pt idx="65">
                  <c:v>56.302</c:v>
                </c:pt>
                <c:pt idx="66">
                  <c:v>55.164999999999999</c:v>
                </c:pt>
                <c:pt idx="67">
                  <c:v>53.459000000000003</c:v>
                </c:pt>
                <c:pt idx="68">
                  <c:v>52.89</c:v>
                </c:pt>
                <c:pt idx="69">
                  <c:v>52.89</c:v>
                </c:pt>
                <c:pt idx="70">
                  <c:v>52.89</c:v>
                </c:pt>
                <c:pt idx="71">
                  <c:v>52.89</c:v>
                </c:pt>
                <c:pt idx="72">
                  <c:v>52.89</c:v>
                </c:pt>
                <c:pt idx="73">
                  <c:v>52.89</c:v>
                </c:pt>
                <c:pt idx="74">
                  <c:v>52.89</c:v>
                </c:pt>
                <c:pt idx="75">
                  <c:v>52.89</c:v>
                </c:pt>
                <c:pt idx="76">
                  <c:v>52.89</c:v>
                </c:pt>
                <c:pt idx="77">
                  <c:v>52.89</c:v>
                </c:pt>
                <c:pt idx="78">
                  <c:v>52.244999999999997</c:v>
                </c:pt>
                <c:pt idx="79">
                  <c:v>51.591999999999999</c:v>
                </c:pt>
                <c:pt idx="80">
                  <c:v>50.268999999999998</c:v>
                </c:pt>
                <c:pt idx="81">
                  <c:v>49.598999999999997</c:v>
                </c:pt>
                <c:pt idx="82">
                  <c:v>49.598999999999997</c:v>
                </c:pt>
                <c:pt idx="83">
                  <c:v>49.598999999999997</c:v>
                </c:pt>
                <c:pt idx="84">
                  <c:v>49.598999999999997</c:v>
                </c:pt>
                <c:pt idx="85">
                  <c:v>49.598999999999997</c:v>
                </c:pt>
                <c:pt idx="86">
                  <c:v>49.598999999999997</c:v>
                </c:pt>
                <c:pt idx="87">
                  <c:v>49.598999999999997</c:v>
                </c:pt>
                <c:pt idx="88">
                  <c:v>49.598999999999997</c:v>
                </c:pt>
                <c:pt idx="89">
                  <c:v>48.811</c:v>
                </c:pt>
                <c:pt idx="90">
                  <c:v>47.237000000000002</c:v>
                </c:pt>
                <c:pt idx="91">
                  <c:v>45.661999999999999</c:v>
                </c:pt>
                <c:pt idx="92">
                  <c:v>44.875</c:v>
                </c:pt>
                <c:pt idx="93">
                  <c:v>44.875</c:v>
                </c:pt>
                <c:pt idx="94">
                  <c:v>44.088000000000001</c:v>
                </c:pt>
                <c:pt idx="95">
                  <c:v>44.088000000000001</c:v>
                </c:pt>
                <c:pt idx="96">
                  <c:v>44.088000000000001</c:v>
                </c:pt>
                <c:pt idx="97">
                  <c:v>44.088000000000001</c:v>
                </c:pt>
                <c:pt idx="98">
                  <c:v>44.088000000000001</c:v>
                </c:pt>
                <c:pt idx="99">
                  <c:v>44.088000000000001</c:v>
                </c:pt>
                <c:pt idx="100">
                  <c:v>44.088000000000001</c:v>
                </c:pt>
                <c:pt idx="101">
                  <c:v>44.088000000000001</c:v>
                </c:pt>
                <c:pt idx="102">
                  <c:v>43.15</c:v>
                </c:pt>
                <c:pt idx="103">
                  <c:v>42.212000000000003</c:v>
                </c:pt>
                <c:pt idx="104">
                  <c:v>42.212000000000003</c:v>
                </c:pt>
                <c:pt idx="105">
                  <c:v>42.212000000000003</c:v>
                </c:pt>
                <c:pt idx="106">
                  <c:v>42.212000000000003</c:v>
                </c:pt>
                <c:pt idx="107">
                  <c:v>42.212000000000003</c:v>
                </c:pt>
                <c:pt idx="108">
                  <c:v>42.212000000000003</c:v>
                </c:pt>
                <c:pt idx="109">
                  <c:v>42.212000000000003</c:v>
                </c:pt>
                <c:pt idx="110">
                  <c:v>42.212000000000003</c:v>
                </c:pt>
                <c:pt idx="111">
                  <c:v>42.212000000000003</c:v>
                </c:pt>
                <c:pt idx="112">
                  <c:v>42.212000000000003</c:v>
                </c:pt>
                <c:pt idx="113">
                  <c:v>42.212000000000003</c:v>
                </c:pt>
                <c:pt idx="114">
                  <c:v>42.212000000000003</c:v>
                </c:pt>
                <c:pt idx="115">
                  <c:v>42.212000000000003</c:v>
                </c:pt>
                <c:pt idx="116">
                  <c:v>42.212000000000003</c:v>
                </c:pt>
                <c:pt idx="117">
                  <c:v>42.212000000000003</c:v>
                </c:pt>
                <c:pt idx="118">
                  <c:v>42.212000000000003</c:v>
                </c:pt>
                <c:pt idx="119">
                  <c:v>42.212000000000003</c:v>
                </c:pt>
                <c:pt idx="120">
                  <c:v>42.212000000000003</c:v>
                </c:pt>
                <c:pt idx="121">
                  <c:v>42.212000000000003</c:v>
                </c:pt>
                <c:pt idx="122">
                  <c:v>42.212000000000003</c:v>
                </c:pt>
                <c:pt idx="123">
                  <c:v>42.212000000000003</c:v>
                </c:pt>
                <c:pt idx="124">
                  <c:v>42.212000000000003</c:v>
                </c:pt>
                <c:pt idx="125">
                  <c:v>40.756</c:v>
                </c:pt>
                <c:pt idx="126">
                  <c:v>37.737000000000002</c:v>
                </c:pt>
                <c:pt idx="127">
                  <c:v>36.228000000000002</c:v>
                </c:pt>
                <c:pt idx="128">
                  <c:v>33.209000000000003</c:v>
                </c:pt>
                <c:pt idx="129">
                  <c:v>33.209000000000003</c:v>
                </c:pt>
                <c:pt idx="130">
                  <c:v>33.209000000000003</c:v>
                </c:pt>
                <c:pt idx="131">
                  <c:v>33.209000000000003</c:v>
                </c:pt>
                <c:pt idx="132">
                  <c:v>33.209000000000003</c:v>
                </c:pt>
                <c:pt idx="133">
                  <c:v>33.209000000000003</c:v>
                </c:pt>
                <c:pt idx="134">
                  <c:v>33.209000000000003</c:v>
                </c:pt>
                <c:pt idx="135">
                  <c:v>33.209000000000003</c:v>
                </c:pt>
                <c:pt idx="136">
                  <c:v>33.209000000000003</c:v>
                </c:pt>
                <c:pt idx="137">
                  <c:v>31.699000000000002</c:v>
                </c:pt>
                <c:pt idx="138">
                  <c:v>31.699000000000002</c:v>
                </c:pt>
                <c:pt idx="139">
                  <c:v>30.19</c:v>
                </c:pt>
                <c:pt idx="140">
                  <c:v>27.170999999999999</c:v>
                </c:pt>
                <c:pt idx="141">
                  <c:v>27.170999999999999</c:v>
                </c:pt>
                <c:pt idx="142">
                  <c:v>27.170999999999999</c:v>
                </c:pt>
                <c:pt idx="143">
                  <c:v>27.170999999999999</c:v>
                </c:pt>
                <c:pt idx="144">
                  <c:v>27.170999999999999</c:v>
                </c:pt>
              </c:numCache>
            </c:numRef>
          </c:yVal>
          <c:smooth val="0"/>
        </c:ser>
        <c:dLbls>
          <c:showLegendKey val="0"/>
          <c:showVal val="0"/>
          <c:showCatName val="0"/>
          <c:showSerName val="0"/>
          <c:showPercent val="0"/>
          <c:showBubbleSize val="0"/>
        </c:dLbls>
        <c:axId val="780352176"/>
        <c:axId val="780352568"/>
      </c:scatterChart>
      <c:valAx>
        <c:axId val="780352176"/>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80352568"/>
        <c:crosses val="autoZero"/>
        <c:crossBetween val="midCat"/>
        <c:majorUnit val="1"/>
      </c:valAx>
      <c:valAx>
        <c:axId val="7803525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 and </a:t>
                </a:r>
                <a:r>
                  <a:rPr lang="en-US" sz="1700" b="1" i="0" baseline="0" dirty="0" err="1" smtClean="0">
                    <a:solidFill>
                      <a:schemeClr val="tx1"/>
                    </a:solidFill>
                  </a:rPr>
                  <a:t>Bronchiolitis</a:t>
                </a:r>
                <a:r>
                  <a:rPr lang="en-US" sz="1700" b="1" i="0" baseline="0" dirty="0" smtClean="0">
                    <a:solidFill>
                      <a:schemeClr val="tx1"/>
                    </a:solidFill>
                  </a:rPr>
                  <a:t> </a:t>
                </a:r>
                <a:r>
                  <a:rPr lang="en-US" sz="1700" b="1" i="0" baseline="0" dirty="0" err="1" smtClean="0">
                    <a:solidFill>
                      <a:schemeClr val="tx1"/>
                    </a:solidFill>
                  </a:rPr>
                  <a:t>Obliterans</a:t>
                </a:r>
                <a:r>
                  <a:rPr lang="en-US" sz="1700" b="1" i="0" baseline="0" dirty="0" smtClean="0">
                    <a:solidFill>
                      <a:schemeClr val="tx1"/>
                    </a:solidFill>
                  </a:rPr>
                  <a:t>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80352176"/>
        <c:crosses val="autoZero"/>
        <c:crossBetween val="midCat"/>
        <c:majorUnit val="20"/>
      </c:valAx>
      <c:spPr>
        <a:solidFill>
          <a:schemeClr val="bg2"/>
        </a:solidFill>
        <a:ln>
          <a:solidFill>
            <a:schemeClr val="tx1"/>
          </a:solidFill>
        </a:ln>
      </c:spPr>
    </c:plotArea>
    <c:legend>
      <c:legendPos val="r"/>
      <c:layout>
        <c:manualLayout>
          <c:xMode val="edge"/>
          <c:yMode val="edge"/>
          <c:x val="0.13109876199103432"/>
          <c:y val="0.63181321084864395"/>
          <c:w val="0.59281710914454278"/>
          <c:h val="0.1681084864391951"/>
        </c:manualLayout>
      </c:layout>
      <c:overlay val="1"/>
      <c:spPr>
        <a:solidFill>
          <a:schemeClr val="bg2"/>
        </a:solidFill>
        <a:ln>
          <a:solidFill>
            <a:schemeClr val="tx1"/>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899682"/>
          <c:h val="0.80568876471086259"/>
        </c:manualLayout>
      </c:layout>
      <c:scatterChart>
        <c:scatterStyle val="lineMarker"/>
        <c:varyColors val="0"/>
        <c:ser>
          <c:idx val="0"/>
          <c:order val="0"/>
          <c:tx>
            <c:strRef>
              <c:f>Sheet1!$B$1</c:f>
              <c:strCache>
                <c:ptCount val="1"/>
                <c:pt idx="0">
                  <c:v> Heart related diagnosis (N=215)</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100</c:v>
                </c:pt>
                <c:pt idx="3">
                  <c:v>100</c:v>
                </c:pt>
                <c:pt idx="4">
                  <c:v>100</c:v>
                </c:pt>
                <c:pt idx="5">
                  <c:v>100</c:v>
                </c:pt>
                <c:pt idx="6">
                  <c:v>98.570999999999998</c:v>
                </c:pt>
                <c:pt idx="7">
                  <c:v>97.614000000000004</c:v>
                </c:pt>
                <c:pt idx="8">
                  <c:v>97.614000000000004</c:v>
                </c:pt>
                <c:pt idx="9">
                  <c:v>97.614000000000004</c:v>
                </c:pt>
                <c:pt idx="10">
                  <c:v>97.614000000000004</c:v>
                </c:pt>
                <c:pt idx="11">
                  <c:v>97.614000000000004</c:v>
                </c:pt>
                <c:pt idx="12">
                  <c:v>97.614000000000004</c:v>
                </c:pt>
                <c:pt idx="13">
                  <c:v>97.614000000000004</c:v>
                </c:pt>
                <c:pt idx="14">
                  <c:v>97.614000000000004</c:v>
                </c:pt>
                <c:pt idx="15">
                  <c:v>97.614000000000004</c:v>
                </c:pt>
                <c:pt idx="16">
                  <c:v>96.932000000000002</c:v>
                </c:pt>
                <c:pt idx="17">
                  <c:v>96.932000000000002</c:v>
                </c:pt>
                <c:pt idx="18">
                  <c:v>96.932000000000002</c:v>
                </c:pt>
                <c:pt idx="19">
                  <c:v>96.932000000000002</c:v>
                </c:pt>
                <c:pt idx="20">
                  <c:v>96.224000000000004</c:v>
                </c:pt>
                <c:pt idx="21">
                  <c:v>96.224000000000004</c:v>
                </c:pt>
                <c:pt idx="22">
                  <c:v>96.224000000000004</c:v>
                </c:pt>
                <c:pt idx="23">
                  <c:v>96.224000000000004</c:v>
                </c:pt>
                <c:pt idx="24">
                  <c:v>96.224000000000004</c:v>
                </c:pt>
                <c:pt idx="25">
                  <c:v>96.224000000000004</c:v>
                </c:pt>
                <c:pt idx="26">
                  <c:v>96.224000000000004</c:v>
                </c:pt>
                <c:pt idx="27">
                  <c:v>96.224000000000004</c:v>
                </c:pt>
                <c:pt idx="28">
                  <c:v>96.224000000000004</c:v>
                </c:pt>
                <c:pt idx="29">
                  <c:v>96.224000000000004</c:v>
                </c:pt>
                <c:pt idx="30">
                  <c:v>95.262</c:v>
                </c:pt>
                <c:pt idx="31">
                  <c:v>95.262</c:v>
                </c:pt>
                <c:pt idx="32">
                  <c:v>94.3</c:v>
                </c:pt>
                <c:pt idx="33">
                  <c:v>94.3</c:v>
                </c:pt>
                <c:pt idx="34">
                  <c:v>94.3</c:v>
                </c:pt>
                <c:pt idx="35">
                  <c:v>94.3</c:v>
                </c:pt>
                <c:pt idx="36">
                  <c:v>94.3</c:v>
                </c:pt>
                <c:pt idx="37">
                  <c:v>94.3</c:v>
                </c:pt>
                <c:pt idx="38">
                  <c:v>94.3</c:v>
                </c:pt>
                <c:pt idx="39">
                  <c:v>94.3</c:v>
                </c:pt>
                <c:pt idx="40">
                  <c:v>94.3</c:v>
                </c:pt>
                <c:pt idx="41">
                  <c:v>94.3</c:v>
                </c:pt>
                <c:pt idx="42">
                  <c:v>94.3</c:v>
                </c:pt>
                <c:pt idx="43">
                  <c:v>93.007999999999996</c:v>
                </c:pt>
                <c:pt idx="44">
                  <c:v>93.007999999999996</c:v>
                </c:pt>
                <c:pt idx="45">
                  <c:v>93.007999999999996</c:v>
                </c:pt>
                <c:pt idx="46">
                  <c:v>93.007999999999996</c:v>
                </c:pt>
                <c:pt idx="47">
                  <c:v>93.007999999999996</c:v>
                </c:pt>
                <c:pt idx="48">
                  <c:v>93.007999999999996</c:v>
                </c:pt>
                <c:pt idx="49">
                  <c:v>93.007999999999996</c:v>
                </c:pt>
                <c:pt idx="50">
                  <c:v>93.007999999999996</c:v>
                </c:pt>
                <c:pt idx="51">
                  <c:v>93.007999999999996</c:v>
                </c:pt>
                <c:pt idx="52">
                  <c:v>93.007999999999996</c:v>
                </c:pt>
                <c:pt idx="53">
                  <c:v>93.007999999999996</c:v>
                </c:pt>
                <c:pt idx="54">
                  <c:v>91.286000000000001</c:v>
                </c:pt>
                <c:pt idx="55">
                  <c:v>91.286000000000001</c:v>
                </c:pt>
                <c:pt idx="56">
                  <c:v>91.286000000000001</c:v>
                </c:pt>
                <c:pt idx="57">
                  <c:v>91.286000000000001</c:v>
                </c:pt>
                <c:pt idx="58">
                  <c:v>91.286000000000001</c:v>
                </c:pt>
                <c:pt idx="59">
                  <c:v>91.286000000000001</c:v>
                </c:pt>
                <c:pt idx="60">
                  <c:v>91.286000000000001</c:v>
                </c:pt>
                <c:pt idx="61">
                  <c:v>91.286000000000001</c:v>
                </c:pt>
                <c:pt idx="62">
                  <c:v>91.286000000000001</c:v>
                </c:pt>
                <c:pt idx="63">
                  <c:v>91.286000000000001</c:v>
                </c:pt>
                <c:pt idx="64">
                  <c:v>91.286000000000001</c:v>
                </c:pt>
                <c:pt idx="65">
                  <c:v>91.286000000000001</c:v>
                </c:pt>
                <c:pt idx="66">
                  <c:v>91.286000000000001</c:v>
                </c:pt>
                <c:pt idx="67">
                  <c:v>91.286000000000001</c:v>
                </c:pt>
                <c:pt idx="68">
                  <c:v>91.286000000000001</c:v>
                </c:pt>
                <c:pt idx="69">
                  <c:v>91.286000000000001</c:v>
                </c:pt>
                <c:pt idx="70">
                  <c:v>91.286000000000001</c:v>
                </c:pt>
                <c:pt idx="71">
                  <c:v>91.286000000000001</c:v>
                </c:pt>
                <c:pt idx="72">
                  <c:v>91.286000000000001</c:v>
                </c:pt>
                <c:pt idx="73">
                  <c:v>91.286000000000001</c:v>
                </c:pt>
                <c:pt idx="74">
                  <c:v>91.286000000000001</c:v>
                </c:pt>
                <c:pt idx="75">
                  <c:v>91.286000000000001</c:v>
                </c:pt>
                <c:pt idx="76">
                  <c:v>91.286000000000001</c:v>
                </c:pt>
                <c:pt idx="77">
                  <c:v>91.286000000000001</c:v>
                </c:pt>
                <c:pt idx="78">
                  <c:v>91.286000000000001</c:v>
                </c:pt>
                <c:pt idx="79">
                  <c:v>91.286000000000001</c:v>
                </c:pt>
                <c:pt idx="80">
                  <c:v>91.286000000000001</c:v>
                </c:pt>
                <c:pt idx="81">
                  <c:v>91.286000000000001</c:v>
                </c:pt>
                <c:pt idx="82">
                  <c:v>91.286000000000001</c:v>
                </c:pt>
                <c:pt idx="83">
                  <c:v>91.286000000000001</c:v>
                </c:pt>
                <c:pt idx="84">
                  <c:v>91.286000000000001</c:v>
                </c:pt>
                <c:pt idx="85">
                  <c:v>91.286000000000001</c:v>
                </c:pt>
                <c:pt idx="86">
                  <c:v>91.286000000000001</c:v>
                </c:pt>
                <c:pt idx="87">
                  <c:v>91.286000000000001</c:v>
                </c:pt>
                <c:pt idx="88">
                  <c:v>91.286000000000001</c:v>
                </c:pt>
                <c:pt idx="89">
                  <c:v>91.286000000000001</c:v>
                </c:pt>
                <c:pt idx="90">
                  <c:v>91.286000000000001</c:v>
                </c:pt>
                <c:pt idx="91">
                  <c:v>88.242999999999995</c:v>
                </c:pt>
                <c:pt idx="92">
                  <c:v>88.242999999999995</c:v>
                </c:pt>
                <c:pt idx="93">
                  <c:v>88.242999999999995</c:v>
                </c:pt>
                <c:pt idx="94">
                  <c:v>88.242999999999995</c:v>
                </c:pt>
                <c:pt idx="95">
                  <c:v>88.242999999999995</c:v>
                </c:pt>
                <c:pt idx="96">
                  <c:v>88.242999999999995</c:v>
                </c:pt>
                <c:pt idx="97">
                  <c:v>88.242999999999995</c:v>
                </c:pt>
                <c:pt idx="98">
                  <c:v>88.242999999999995</c:v>
                </c:pt>
                <c:pt idx="99">
                  <c:v>88.242999999999995</c:v>
                </c:pt>
                <c:pt idx="100">
                  <c:v>88.242999999999995</c:v>
                </c:pt>
                <c:pt idx="101">
                  <c:v>84.406000000000006</c:v>
                </c:pt>
                <c:pt idx="102">
                  <c:v>80.569000000000003</c:v>
                </c:pt>
                <c:pt idx="103">
                  <c:v>80.569000000000003</c:v>
                </c:pt>
                <c:pt idx="104">
                  <c:v>76.540999999999997</c:v>
                </c:pt>
                <c:pt idx="105">
                  <c:v>76.540999999999997</c:v>
                </c:pt>
                <c:pt idx="106">
                  <c:v>72.039000000000001</c:v>
                </c:pt>
                <c:pt idx="107">
                  <c:v>72.039000000000001</c:v>
                </c:pt>
                <c:pt idx="108">
                  <c:v>72.039000000000001</c:v>
                </c:pt>
                <c:pt idx="109">
                  <c:v>72.039000000000001</c:v>
                </c:pt>
                <c:pt idx="110">
                  <c:v>72.039000000000001</c:v>
                </c:pt>
                <c:pt idx="111">
                  <c:v>72.039000000000001</c:v>
                </c:pt>
                <c:pt idx="112">
                  <c:v>72.039000000000001</c:v>
                </c:pt>
                <c:pt idx="113">
                  <c:v>72.039000000000001</c:v>
                </c:pt>
                <c:pt idx="114">
                  <c:v>72.039000000000001</c:v>
                </c:pt>
                <c:pt idx="115">
                  <c:v>72.039000000000001</c:v>
                </c:pt>
                <c:pt idx="116">
                  <c:v>72.039000000000001</c:v>
                </c:pt>
                <c:pt idx="117">
                  <c:v>66.034999999999997</c:v>
                </c:pt>
                <c:pt idx="118">
                  <c:v>66.034999999999997</c:v>
                </c:pt>
                <c:pt idx="119">
                  <c:v>66.034999999999997</c:v>
                </c:pt>
                <c:pt idx="120">
                  <c:v>66.034999999999997</c:v>
                </c:pt>
              </c:numCache>
            </c:numRef>
          </c:yVal>
          <c:smooth val="0"/>
        </c:ser>
        <c:ser>
          <c:idx val="1"/>
          <c:order val="1"/>
          <c:tx>
            <c:strRef>
              <c:f>Sheet1!$C$1</c:f>
              <c:strCache>
                <c:ptCount val="1"/>
                <c:pt idx="0">
                  <c:v> Lung related diagnosis (N=71)</c:v>
                </c:pt>
              </c:strCache>
            </c:strRef>
          </c:tx>
          <c:spPr>
            <a:ln w="41275">
              <a:solidFill>
                <a:srgbClr val="4DEAF1"/>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100</c:v>
                </c:pt>
                <c:pt idx="4">
                  <c:v>100</c:v>
                </c:pt>
                <c:pt idx="5">
                  <c:v>98.551000000000002</c:v>
                </c:pt>
                <c:pt idx="6">
                  <c:v>98.551000000000002</c:v>
                </c:pt>
                <c:pt idx="7">
                  <c:v>97.08</c:v>
                </c:pt>
                <c:pt idx="8">
                  <c:v>97.08</c:v>
                </c:pt>
                <c:pt idx="9">
                  <c:v>97.08</c:v>
                </c:pt>
                <c:pt idx="10">
                  <c:v>97.08</c:v>
                </c:pt>
                <c:pt idx="11">
                  <c:v>97.08</c:v>
                </c:pt>
                <c:pt idx="12">
                  <c:v>97.08</c:v>
                </c:pt>
                <c:pt idx="13">
                  <c:v>97.08</c:v>
                </c:pt>
                <c:pt idx="14">
                  <c:v>97.08</c:v>
                </c:pt>
                <c:pt idx="15">
                  <c:v>97.08</c:v>
                </c:pt>
                <c:pt idx="16">
                  <c:v>97.08</c:v>
                </c:pt>
                <c:pt idx="17">
                  <c:v>97.08</c:v>
                </c:pt>
                <c:pt idx="18">
                  <c:v>97.08</c:v>
                </c:pt>
                <c:pt idx="19">
                  <c:v>94.873000000000005</c:v>
                </c:pt>
                <c:pt idx="20">
                  <c:v>94.873000000000005</c:v>
                </c:pt>
                <c:pt idx="21">
                  <c:v>94.873000000000005</c:v>
                </c:pt>
                <c:pt idx="22">
                  <c:v>94.873000000000005</c:v>
                </c:pt>
                <c:pt idx="23">
                  <c:v>94.873000000000005</c:v>
                </c:pt>
                <c:pt idx="24">
                  <c:v>94.873000000000005</c:v>
                </c:pt>
                <c:pt idx="25">
                  <c:v>94.873000000000005</c:v>
                </c:pt>
                <c:pt idx="26">
                  <c:v>94.873000000000005</c:v>
                </c:pt>
                <c:pt idx="27">
                  <c:v>94.873000000000005</c:v>
                </c:pt>
                <c:pt idx="28">
                  <c:v>94.873000000000005</c:v>
                </c:pt>
                <c:pt idx="29">
                  <c:v>94.873000000000005</c:v>
                </c:pt>
                <c:pt idx="30">
                  <c:v>94.873000000000005</c:v>
                </c:pt>
                <c:pt idx="31">
                  <c:v>94.873000000000005</c:v>
                </c:pt>
                <c:pt idx="32">
                  <c:v>94.873000000000005</c:v>
                </c:pt>
                <c:pt idx="33">
                  <c:v>94.873000000000005</c:v>
                </c:pt>
                <c:pt idx="34">
                  <c:v>94.873000000000005</c:v>
                </c:pt>
                <c:pt idx="35">
                  <c:v>94.873000000000005</c:v>
                </c:pt>
                <c:pt idx="36">
                  <c:v>94.873000000000005</c:v>
                </c:pt>
                <c:pt idx="37">
                  <c:v>94.873000000000005</c:v>
                </c:pt>
                <c:pt idx="38">
                  <c:v>94.873000000000005</c:v>
                </c:pt>
                <c:pt idx="39">
                  <c:v>94.873000000000005</c:v>
                </c:pt>
                <c:pt idx="40">
                  <c:v>94.873000000000005</c:v>
                </c:pt>
                <c:pt idx="41">
                  <c:v>94.873000000000005</c:v>
                </c:pt>
                <c:pt idx="42">
                  <c:v>94.873000000000005</c:v>
                </c:pt>
                <c:pt idx="43">
                  <c:v>94.873000000000005</c:v>
                </c:pt>
                <c:pt idx="44">
                  <c:v>94.873000000000005</c:v>
                </c:pt>
                <c:pt idx="45">
                  <c:v>94.873000000000005</c:v>
                </c:pt>
                <c:pt idx="46">
                  <c:v>94.873000000000005</c:v>
                </c:pt>
                <c:pt idx="47">
                  <c:v>94.873000000000005</c:v>
                </c:pt>
                <c:pt idx="48">
                  <c:v>94.873000000000005</c:v>
                </c:pt>
                <c:pt idx="49">
                  <c:v>94.873000000000005</c:v>
                </c:pt>
                <c:pt idx="50">
                  <c:v>94.873000000000005</c:v>
                </c:pt>
                <c:pt idx="51">
                  <c:v>94.873000000000005</c:v>
                </c:pt>
                <c:pt idx="52">
                  <c:v>94.873000000000005</c:v>
                </c:pt>
                <c:pt idx="53">
                  <c:v>94.873000000000005</c:v>
                </c:pt>
                <c:pt idx="54">
                  <c:v>94.873000000000005</c:v>
                </c:pt>
                <c:pt idx="55">
                  <c:v>88.096999999999994</c:v>
                </c:pt>
                <c:pt idx="56">
                  <c:v>88.096999999999994</c:v>
                </c:pt>
                <c:pt idx="57">
                  <c:v>88.096999999999994</c:v>
                </c:pt>
                <c:pt idx="58">
                  <c:v>88.096999999999994</c:v>
                </c:pt>
                <c:pt idx="59">
                  <c:v>88.096999999999994</c:v>
                </c:pt>
                <c:pt idx="60">
                  <c:v>88.096999999999994</c:v>
                </c:pt>
                <c:pt idx="61">
                  <c:v>88.096999999999994</c:v>
                </c:pt>
                <c:pt idx="62">
                  <c:v>88.096999999999994</c:v>
                </c:pt>
                <c:pt idx="63">
                  <c:v>88.096999999999994</c:v>
                </c:pt>
                <c:pt idx="64">
                  <c:v>88.096999999999994</c:v>
                </c:pt>
                <c:pt idx="65">
                  <c:v>88.096999999999994</c:v>
                </c:pt>
                <c:pt idx="66">
                  <c:v>88.096999999999994</c:v>
                </c:pt>
                <c:pt idx="67">
                  <c:v>88.096999999999994</c:v>
                </c:pt>
                <c:pt idx="68">
                  <c:v>80.754999999999995</c:v>
                </c:pt>
                <c:pt idx="69">
                  <c:v>80.754999999999995</c:v>
                </c:pt>
                <c:pt idx="70">
                  <c:v>80.754999999999995</c:v>
                </c:pt>
                <c:pt idx="71">
                  <c:v>80.754999999999995</c:v>
                </c:pt>
                <c:pt idx="72">
                  <c:v>80.754999999999995</c:v>
                </c:pt>
              </c:numCache>
            </c:numRef>
          </c:yVal>
          <c:smooth val="0"/>
        </c:ser>
        <c:ser>
          <c:idx val="2"/>
          <c:order val="2"/>
          <c:tx>
            <c:strRef>
              <c:f>Sheet1!$D$1</c:f>
              <c:strCache>
                <c:ptCount val="1"/>
                <c:pt idx="0">
                  <c:v> Heart/Lung related diagnosis (N=109)</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99.082999999999998</c:v>
                </c:pt>
                <c:pt idx="3">
                  <c:v>99.082999999999998</c:v>
                </c:pt>
                <c:pt idx="4">
                  <c:v>98.156999999999996</c:v>
                </c:pt>
                <c:pt idx="5">
                  <c:v>98.156999999999996</c:v>
                </c:pt>
                <c:pt idx="6">
                  <c:v>97.230999999999995</c:v>
                </c:pt>
                <c:pt idx="7">
                  <c:v>96.296000000000006</c:v>
                </c:pt>
                <c:pt idx="8">
                  <c:v>96.296000000000006</c:v>
                </c:pt>
                <c:pt idx="9">
                  <c:v>96.296000000000006</c:v>
                </c:pt>
                <c:pt idx="10">
                  <c:v>96.296000000000006</c:v>
                </c:pt>
                <c:pt idx="11">
                  <c:v>96.296000000000006</c:v>
                </c:pt>
                <c:pt idx="12">
                  <c:v>96.296000000000006</c:v>
                </c:pt>
                <c:pt idx="13">
                  <c:v>96.296000000000006</c:v>
                </c:pt>
                <c:pt idx="14">
                  <c:v>96.296000000000006</c:v>
                </c:pt>
                <c:pt idx="15">
                  <c:v>96.296000000000006</c:v>
                </c:pt>
                <c:pt idx="16">
                  <c:v>96.296000000000006</c:v>
                </c:pt>
                <c:pt idx="17">
                  <c:v>96.296000000000006</c:v>
                </c:pt>
                <c:pt idx="18">
                  <c:v>95.028999999999996</c:v>
                </c:pt>
                <c:pt idx="19">
                  <c:v>93.762</c:v>
                </c:pt>
                <c:pt idx="20">
                  <c:v>93.762</c:v>
                </c:pt>
                <c:pt idx="21">
                  <c:v>93.762</c:v>
                </c:pt>
                <c:pt idx="22">
                  <c:v>93.762</c:v>
                </c:pt>
                <c:pt idx="23">
                  <c:v>93.762</c:v>
                </c:pt>
                <c:pt idx="24">
                  <c:v>93.762</c:v>
                </c:pt>
                <c:pt idx="25">
                  <c:v>93.762</c:v>
                </c:pt>
                <c:pt idx="26">
                  <c:v>93.762</c:v>
                </c:pt>
                <c:pt idx="27">
                  <c:v>93.762</c:v>
                </c:pt>
                <c:pt idx="28">
                  <c:v>93.762</c:v>
                </c:pt>
                <c:pt idx="29">
                  <c:v>93.762</c:v>
                </c:pt>
                <c:pt idx="30">
                  <c:v>93.762</c:v>
                </c:pt>
                <c:pt idx="31">
                  <c:v>91.885999999999996</c:v>
                </c:pt>
                <c:pt idx="32">
                  <c:v>91.885999999999996</c:v>
                </c:pt>
                <c:pt idx="33">
                  <c:v>91.885999999999996</c:v>
                </c:pt>
                <c:pt idx="34">
                  <c:v>91.885999999999996</c:v>
                </c:pt>
                <c:pt idx="35">
                  <c:v>91.885999999999996</c:v>
                </c:pt>
                <c:pt idx="36">
                  <c:v>91.885999999999996</c:v>
                </c:pt>
                <c:pt idx="37">
                  <c:v>91.885999999999996</c:v>
                </c:pt>
                <c:pt idx="38">
                  <c:v>91.885999999999996</c:v>
                </c:pt>
                <c:pt idx="39">
                  <c:v>91.885999999999996</c:v>
                </c:pt>
                <c:pt idx="40">
                  <c:v>91.885999999999996</c:v>
                </c:pt>
                <c:pt idx="41">
                  <c:v>89.334000000000003</c:v>
                </c:pt>
                <c:pt idx="42">
                  <c:v>89.334000000000003</c:v>
                </c:pt>
                <c:pt idx="43">
                  <c:v>89.334000000000003</c:v>
                </c:pt>
                <c:pt idx="44">
                  <c:v>89.334000000000003</c:v>
                </c:pt>
                <c:pt idx="45">
                  <c:v>89.334000000000003</c:v>
                </c:pt>
                <c:pt idx="46">
                  <c:v>89.334000000000003</c:v>
                </c:pt>
                <c:pt idx="47">
                  <c:v>89.334000000000003</c:v>
                </c:pt>
                <c:pt idx="48">
                  <c:v>89.334000000000003</c:v>
                </c:pt>
                <c:pt idx="49">
                  <c:v>89.334000000000003</c:v>
                </c:pt>
                <c:pt idx="50">
                  <c:v>89.334000000000003</c:v>
                </c:pt>
                <c:pt idx="51">
                  <c:v>89.334000000000003</c:v>
                </c:pt>
                <c:pt idx="52">
                  <c:v>89.334000000000003</c:v>
                </c:pt>
                <c:pt idx="53">
                  <c:v>89.334000000000003</c:v>
                </c:pt>
                <c:pt idx="54">
                  <c:v>89.334000000000003</c:v>
                </c:pt>
                <c:pt idx="55">
                  <c:v>89.334000000000003</c:v>
                </c:pt>
                <c:pt idx="56">
                  <c:v>89.334000000000003</c:v>
                </c:pt>
                <c:pt idx="57">
                  <c:v>89.334000000000003</c:v>
                </c:pt>
                <c:pt idx="58">
                  <c:v>89.334000000000003</c:v>
                </c:pt>
                <c:pt idx="59">
                  <c:v>89.334000000000003</c:v>
                </c:pt>
                <c:pt idx="60">
                  <c:v>89.334000000000003</c:v>
                </c:pt>
                <c:pt idx="61">
                  <c:v>89.334000000000003</c:v>
                </c:pt>
                <c:pt idx="62">
                  <c:v>89.334000000000003</c:v>
                </c:pt>
                <c:pt idx="63">
                  <c:v>89.334000000000003</c:v>
                </c:pt>
                <c:pt idx="64">
                  <c:v>89.334000000000003</c:v>
                </c:pt>
                <c:pt idx="65">
                  <c:v>89.334000000000003</c:v>
                </c:pt>
                <c:pt idx="66">
                  <c:v>84.867000000000004</c:v>
                </c:pt>
                <c:pt idx="67">
                  <c:v>84.867000000000004</c:v>
                </c:pt>
                <c:pt idx="68">
                  <c:v>84.867000000000004</c:v>
                </c:pt>
                <c:pt idx="69">
                  <c:v>84.867000000000004</c:v>
                </c:pt>
                <c:pt idx="70">
                  <c:v>84.867000000000004</c:v>
                </c:pt>
                <c:pt idx="71">
                  <c:v>84.867000000000004</c:v>
                </c:pt>
                <c:pt idx="72">
                  <c:v>84.867000000000004</c:v>
                </c:pt>
                <c:pt idx="73">
                  <c:v>84.867000000000004</c:v>
                </c:pt>
                <c:pt idx="74">
                  <c:v>84.867000000000004</c:v>
                </c:pt>
                <c:pt idx="75">
                  <c:v>84.867000000000004</c:v>
                </c:pt>
                <c:pt idx="76">
                  <c:v>84.867000000000004</c:v>
                </c:pt>
                <c:pt idx="77">
                  <c:v>84.867000000000004</c:v>
                </c:pt>
                <c:pt idx="78">
                  <c:v>84.867000000000004</c:v>
                </c:pt>
                <c:pt idx="79">
                  <c:v>84.867000000000004</c:v>
                </c:pt>
                <c:pt idx="80">
                  <c:v>84.867000000000004</c:v>
                </c:pt>
                <c:pt idx="81">
                  <c:v>84.867000000000004</c:v>
                </c:pt>
                <c:pt idx="82">
                  <c:v>84.867000000000004</c:v>
                </c:pt>
                <c:pt idx="83">
                  <c:v>84.867000000000004</c:v>
                </c:pt>
                <c:pt idx="84">
                  <c:v>84.867000000000004</c:v>
                </c:pt>
                <c:pt idx="85">
                  <c:v>84.867000000000004</c:v>
                </c:pt>
                <c:pt idx="86">
                  <c:v>84.867000000000004</c:v>
                </c:pt>
                <c:pt idx="87">
                  <c:v>84.867000000000004</c:v>
                </c:pt>
                <c:pt idx="88">
                  <c:v>84.867000000000004</c:v>
                </c:pt>
                <c:pt idx="89">
                  <c:v>84.867000000000004</c:v>
                </c:pt>
                <c:pt idx="90">
                  <c:v>84.867000000000004</c:v>
                </c:pt>
                <c:pt idx="91">
                  <c:v>84.867000000000004</c:v>
                </c:pt>
                <c:pt idx="92">
                  <c:v>84.867000000000004</c:v>
                </c:pt>
                <c:pt idx="93">
                  <c:v>84.867000000000004</c:v>
                </c:pt>
                <c:pt idx="94">
                  <c:v>84.867000000000004</c:v>
                </c:pt>
                <c:pt idx="95">
                  <c:v>84.867000000000004</c:v>
                </c:pt>
                <c:pt idx="96">
                  <c:v>84.867000000000004</c:v>
                </c:pt>
                <c:pt idx="97">
                  <c:v>84.867000000000004</c:v>
                </c:pt>
                <c:pt idx="98">
                  <c:v>84.867000000000004</c:v>
                </c:pt>
                <c:pt idx="99">
                  <c:v>84.867000000000004</c:v>
                </c:pt>
                <c:pt idx="100">
                  <c:v>84.867000000000004</c:v>
                </c:pt>
                <c:pt idx="101">
                  <c:v>84.867000000000004</c:v>
                </c:pt>
                <c:pt idx="102">
                  <c:v>84.867000000000004</c:v>
                </c:pt>
                <c:pt idx="103">
                  <c:v>84.867000000000004</c:v>
                </c:pt>
                <c:pt idx="104">
                  <c:v>84.867000000000004</c:v>
                </c:pt>
                <c:pt idx="105">
                  <c:v>84.867000000000004</c:v>
                </c:pt>
                <c:pt idx="106">
                  <c:v>84.867000000000004</c:v>
                </c:pt>
                <c:pt idx="107">
                  <c:v>84.867000000000004</c:v>
                </c:pt>
                <c:pt idx="108">
                  <c:v>84.867000000000004</c:v>
                </c:pt>
              </c:numCache>
            </c:numRef>
          </c:yVal>
          <c:smooth val="0"/>
        </c:ser>
        <c:dLbls>
          <c:showLegendKey val="0"/>
          <c:showVal val="0"/>
          <c:showCatName val="0"/>
          <c:showSerName val="0"/>
          <c:showPercent val="0"/>
          <c:showBubbleSize val="0"/>
        </c:dLbls>
        <c:axId val="780353352"/>
        <c:axId val="780353744"/>
      </c:scatterChart>
      <c:valAx>
        <c:axId val="78035335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80353744"/>
        <c:crosses val="autoZero"/>
        <c:crossBetween val="midCat"/>
        <c:majorUnit val="1"/>
      </c:valAx>
      <c:valAx>
        <c:axId val="7803537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80353352"/>
        <c:crosses val="autoZero"/>
        <c:crossBetween val="midCat"/>
        <c:majorUnit val="20"/>
      </c:valAx>
      <c:spPr>
        <a:solidFill>
          <a:schemeClr val="bg2"/>
        </a:solidFill>
        <a:ln>
          <a:solidFill>
            <a:schemeClr val="tx1"/>
          </a:solidFill>
        </a:ln>
      </c:spPr>
    </c:plotArea>
    <c:legend>
      <c:legendPos val="r"/>
      <c:layout>
        <c:manualLayout>
          <c:xMode val="edge"/>
          <c:yMode val="edge"/>
          <c:x val="0.15027280328896944"/>
          <c:y val="0.54785263737194145"/>
          <c:w val="0.44817094602305141"/>
          <c:h val="0.2362949792566251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899704"/>
          <c:h val="0.8056887647108627"/>
        </c:manualLayout>
      </c:layout>
      <c:scatterChart>
        <c:scatterStyle val="lineMarker"/>
        <c:varyColors val="0"/>
        <c:ser>
          <c:idx val="0"/>
          <c:order val="0"/>
          <c:tx>
            <c:strRef>
              <c:f>Sheet1!$B$1</c:f>
              <c:strCache>
                <c:ptCount val="1"/>
                <c:pt idx="0">
                  <c:v> Heart related diagnosis (N=248)</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99.194000000000003</c:v>
                </c:pt>
                <c:pt idx="3">
                  <c:v>99.194000000000003</c:v>
                </c:pt>
                <c:pt idx="4">
                  <c:v>99.194000000000003</c:v>
                </c:pt>
                <c:pt idx="5">
                  <c:v>98.787000000000006</c:v>
                </c:pt>
                <c:pt idx="6">
                  <c:v>98.376999999999995</c:v>
                </c:pt>
                <c:pt idx="7">
                  <c:v>93.846000000000004</c:v>
                </c:pt>
                <c:pt idx="8">
                  <c:v>93.01</c:v>
                </c:pt>
                <c:pt idx="9">
                  <c:v>92.590999999999994</c:v>
                </c:pt>
                <c:pt idx="10">
                  <c:v>92.590999999999994</c:v>
                </c:pt>
                <c:pt idx="11">
                  <c:v>92.590999999999994</c:v>
                </c:pt>
                <c:pt idx="12">
                  <c:v>92.590999999999994</c:v>
                </c:pt>
                <c:pt idx="13">
                  <c:v>92.590999999999994</c:v>
                </c:pt>
                <c:pt idx="14">
                  <c:v>92.590999999999994</c:v>
                </c:pt>
                <c:pt idx="15">
                  <c:v>92.590999999999994</c:v>
                </c:pt>
                <c:pt idx="16">
                  <c:v>92.07</c:v>
                </c:pt>
                <c:pt idx="17">
                  <c:v>91.546999999999997</c:v>
                </c:pt>
                <c:pt idx="18">
                  <c:v>89.442999999999998</c:v>
                </c:pt>
                <c:pt idx="19">
                  <c:v>86.787000000000006</c:v>
                </c:pt>
                <c:pt idx="20">
                  <c:v>86.787000000000006</c:v>
                </c:pt>
                <c:pt idx="21">
                  <c:v>86.787000000000006</c:v>
                </c:pt>
                <c:pt idx="22">
                  <c:v>86.244</c:v>
                </c:pt>
                <c:pt idx="23">
                  <c:v>86.244</c:v>
                </c:pt>
                <c:pt idx="24">
                  <c:v>86.244</c:v>
                </c:pt>
                <c:pt idx="25">
                  <c:v>86.244</c:v>
                </c:pt>
                <c:pt idx="26">
                  <c:v>86.244</c:v>
                </c:pt>
                <c:pt idx="27">
                  <c:v>85.628</c:v>
                </c:pt>
                <c:pt idx="28">
                  <c:v>84.998999999999995</c:v>
                </c:pt>
                <c:pt idx="29">
                  <c:v>83.73</c:v>
                </c:pt>
                <c:pt idx="30">
                  <c:v>82.460999999999999</c:v>
                </c:pt>
                <c:pt idx="31">
                  <c:v>78.656000000000006</c:v>
                </c:pt>
                <c:pt idx="32">
                  <c:v>77.387</c:v>
                </c:pt>
                <c:pt idx="33">
                  <c:v>77.387</c:v>
                </c:pt>
                <c:pt idx="34">
                  <c:v>76.742000000000004</c:v>
                </c:pt>
                <c:pt idx="35">
                  <c:v>76.742000000000004</c:v>
                </c:pt>
                <c:pt idx="36">
                  <c:v>76.742000000000004</c:v>
                </c:pt>
                <c:pt idx="37">
                  <c:v>76.742000000000004</c:v>
                </c:pt>
                <c:pt idx="38">
                  <c:v>76.742000000000004</c:v>
                </c:pt>
                <c:pt idx="39">
                  <c:v>76.742000000000004</c:v>
                </c:pt>
                <c:pt idx="40">
                  <c:v>76.742000000000004</c:v>
                </c:pt>
                <c:pt idx="41">
                  <c:v>75.236999999999995</c:v>
                </c:pt>
                <c:pt idx="42">
                  <c:v>72.227999999999994</c:v>
                </c:pt>
                <c:pt idx="43">
                  <c:v>69.971000000000004</c:v>
                </c:pt>
                <c:pt idx="44">
                  <c:v>69.971000000000004</c:v>
                </c:pt>
                <c:pt idx="45">
                  <c:v>69.218000000000004</c:v>
                </c:pt>
                <c:pt idx="46">
                  <c:v>69.218000000000004</c:v>
                </c:pt>
                <c:pt idx="47">
                  <c:v>69.218000000000004</c:v>
                </c:pt>
                <c:pt idx="48">
                  <c:v>69.218000000000004</c:v>
                </c:pt>
                <c:pt idx="49">
                  <c:v>69.218000000000004</c:v>
                </c:pt>
                <c:pt idx="50">
                  <c:v>69.218000000000004</c:v>
                </c:pt>
                <c:pt idx="51">
                  <c:v>69.218000000000004</c:v>
                </c:pt>
                <c:pt idx="52">
                  <c:v>69.218000000000004</c:v>
                </c:pt>
                <c:pt idx="53">
                  <c:v>69.218000000000004</c:v>
                </c:pt>
                <c:pt idx="54">
                  <c:v>65.734999999999999</c:v>
                </c:pt>
                <c:pt idx="55">
                  <c:v>63.104999999999997</c:v>
                </c:pt>
                <c:pt idx="56">
                  <c:v>61.314999999999998</c:v>
                </c:pt>
                <c:pt idx="57">
                  <c:v>60.412999999999997</c:v>
                </c:pt>
                <c:pt idx="58">
                  <c:v>60.412999999999997</c:v>
                </c:pt>
                <c:pt idx="59">
                  <c:v>60.412999999999997</c:v>
                </c:pt>
                <c:pt idx="60">
                  <c:v>60.412999999999997</c:v>
                </c:pt>
                <c:pt idx="61">
                  <c:v>60.412999999999997</c:v>
                </c:pt>
                <c:pt idx="62">
                  <c:v>60.412999999999997</c:v>
                </c:pt>
                <c:pt idx="63">
                  <c:v>60.412999999999997</c:v>
                </c:pt>
                <c:pt idx="64">
                  <c:v>60.412999999999997</c:v>
                </c:pt>
                <c:pt idx="65">
                  <c:v>58.463999999999999</c:v>
                </c:pt>
                <c:pt idx="66">
                  <c:v>56.515999999999998</c:v>
                </c:pt>
                <c:pt idx="67">
                  <c:v>54.567</c:v>
                </c:pt>
                <c:pt idx="68">
                  <c:v>53.591999999999999</c:v>
                </c:pt>
                <c:pt idx="69">
                  <c:v>53.591999999999999</c:v>
                </c:pt>
                <c:pt idx="70">
                  <c:v>53.591999999999999</c:v>
                </c:pt>
                <c:pt idx="71">
                  <c:v>53.591999999999999</c:v>
                </c:pt>
                <c:pt idx="72">
                  <c:v>53.591999999999999</c:v>
                </c:pt>
                <c:pt idx="73">
                  <c:v>53.591999999999999</c:v>
                </c:pt>
                <c:pt idx="74">
                  <c:v>53.591999999999999</c:v>
                </c:pt>
                <c:pt idx="75">
                  <c:v>53.591999999999999</c:v>
                </c:pt>
                <c:pt idx="76">
                  <c:v>53.591999999999999</c:v>
                </c:pt>
                <c:pt idx="77">
                  <c:v>53.591999999999999</c:v>
                </c:pt>
                <c:pt idx="78">
                  <c:v>52.451999999999998</c:v>
                </c:pt>
                <c:pt idx="79">
                  <c:v>51.286999999999999</c:v>
                </c:pt>
                <c:pt idx="80">
                  <c:v>48.901000000000003</c:v>
                </c:pt>
                <c:pt idx="81">
                  <c:v>48.901000000000003</c:v>
                </c:pt>
                <c:pt idx="82">
                  <c:v>48.901000000000003</c:v>
                </c:pt>
                <c:pt idx="83">
                  <c:v>48.901000000000003</c:v>
                </c:pt>
                <c:pt idx="84">
                  <c:v>48.901000000000003</c:v>
                </c:pt>
                <c:pt idx="85">
                  <c:v>48.901000000000003</c:v>
                </c:pt>
                <c:pt idx="86">
                  <c:v>48.901000000000003</c:v>
                </c:pt>
                <c:pt idx="87">
                  <c:v>48.901000000000003</c:v>
                </c:pt>
                <c:pt idx="88">
                  <c:v>48.901000000000003</c:v>
                </c:pt>
                <c:pt idx="89">
                  <c:v>47.463000000000001</c:v>
                </c:pt>
                <c:pt idx="90">
                  <c:v>44.585999999999999</c:v>
                </c:pt>
                <c:pt idx="91">
                  <c:v>41.71</c:v>
                </c:pt>
                <c:pt idx="92">
                  <c:v>40.271999999999998</c:v>
                </c:pt>
                <c:pt idx="93">
                  <c:v>40.271999999999998</c:v>
                </c:pt>
                <c:pt idx="94">
                  <c:v>38.832999999999998</c:v>
                </c:pt>
                <c:pt idx="95">
                  <c:v>38.832999999999998</c:v>
                </c:pt>
                <c:pt idx="96">
                  <c:v>38.832999999999998</c:v>
                </c:pt>
                <c:pt idx="97">
                  <c:v>38.832999999999998</c:v>
                </c:pt>
                <c:pt idx="98">
                  <c:v>38.832999999999998</c:v>
                </c:pt>
                <c:pt idx="99">
                  <c:v>38.832999999999998</c:v>
                </c:pt>
                <c:pt idx="100">
                  <c:v>38.832999999999998</c:v>
                </c:pt>
                <c:pt idx="101">
                  <c:v>38.832999999999998</c:v>
                </c:pt>
                <c:pt idx="102">
                  <c:v>37.067999999999998</c:v>
                </c:pt>
                <c:pt idx="103">
                  <c:v>37.067999999999998</c:v>
                </c:pt>
                <c:pt idx="104">
                  <c:v>37.067999999999998</c:v>
                </c:pt>
                <c:pt idx="105">
                  <c:v>37.067999999999998</c:v>
                </c:pt>
                <c:pt idx="106">
                  <c:v>37.067999999999998</c:v>
                </c:pt>
                <c:pt idx="107">
                  <c:v>37.067999999999998</c:v>
                </c:pt>
                <c:pt idx="108">
                  <c:v>37.067999999999998</c:v>
                </c:pt>
                <c:pt idx="109">
                  <c:v>37.067999999999998</c:v>
                </c:pt>
                <c:pt idx="110">
                  <c:v>37.067999999999998</c:v>
                </c:pt>
                <c:pt idx="111">
                  <c:v>37.067999999999998</c:v>
                </c:pt>
                <c:pt idx="112">
                  <c:v>37.067999999999998</c:v>
                </c:pt>
                <c:pt idx="113">
                  <c:v>37.067999999999998</c:v>
                </c:pt>
                <c:pt idx="114">
                  <c:v>37.067999999999998</c:v>
                </c:pt>
                <c:pt idx="115">
                  <c:v>37.067999999999998</c:v>
                </c:pt>
                <c:pt idx="116">
                  <c:v>37.067999999999998</c:v>
                </c:pt>
                <c:pt idx="117">
                  <c:v>37.067999999999998</c:v>
                </c:pt>
                <c:pt idx="118">
                  <c:v>37.067999999999998</c:v>
                </c:pt>
                <c:pt idx="119">
                  <c:v>37.067999999999998</c:v>
                </c:pt>
                <c:pt idx="120">
                  <c:v>37.067999999999998</c:v>
                </c:pt>
              </c:numCache>
            </c:numRef>
          </c:yVal>
          <c:smooth val="0"/>
        </c:ser>
        <c:ser>
          <c:idx val="1"/>
          <c:order val="1"/>
          <c:tx>
            <c:strRef>
              <c:f>Sheet1!$C$1</c:f>
              <c:strCache>
                <c:ptCount val="1"/>
                <c:pt idx="0">
                  <c:v> Lung related diagnosis (N=83)</c:v>
                </c:pt>
              </c:strCache>
            </c:strRef>
          </c:tx>
          <c:spPr>
            <a:ln w="41275">
              <a:solidFill>
                <a:srgbClr val="4DEAF1"/>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100</c:v>
                </c:pt>
                <c:pt idx="4">
                  <c:v>100</c:v>
                </c:pt>
                <c:pt idx="5">
                  <c:v>97.531000000000006</c:v>
                </c:pt>
                <c:pt idx="6">
                  <c:v>96.296000000000006</c:v>
                </c:pt>
                <c:pt idx="7">
                  <c:v>90.09</c:v>
                </c:pt>
                <c:pt idx="8">
                  <c:v>90.09</c:v>
                </c:pt>
                <c:pt idx="9">
                  <c:v>88.838999999999999</c:v>
                </c:pt>
                <c:pt idx="10">
                  <c:v>88.838999999999999</c:v>
                </c:pt>
                <c:pt idx="11">
                  <c:v>88.838999999999999</c:v>
                </c:pt>
                <c:pt idx="12">
                  <c:v>88.838999999999999</c:v>
                </c:pt>
                <c:pt idx="13">
                  <c:v>88.838999999999999</c:v>
                </c:pt>
                <c:pt idx="14">
                  <c:v>88.838999999999999</c:v>
                </c:pt>
                <c:pt idx="15">
                  <c:v>88.838999999999999</c:v>
                </c:pt>
                <c:pt idx="16">
                  <c:v>88.838999999999999</c:v>
                </c:pt>
                <c:pt idx="17">
                  <c:v>88.838999999999999</c:v>
                </c:pt>
                <c:pt idx="18">
                  <c:v>87.162999999999997</c:v>
                </c:pt>
                <c:pt idx="19">
                  <c:v>82.134</c:v>
                </c:pt>
                <c:pt idx="20">
                  <c:v>80.457999999999998</c:v>
                </c:pt>
                <c:pt idx="21">
                  <c:v>78.781999999999996</c:v>
                </c:pt>
                <c:pt idx="22">
                  <c:v>78.781999999999996</c:v>
                </c:pt>
                <c:pt idx="23">
                  <c:v>78.781999999999996</c:v>
                </c:pt>
                <c:pt idx="24">
                  <c:v>78.781999999999996</c:v>
                </c:pt>
                <c:pt idx="25">
                  <c:v>78.781999999999996</c:v>
                </c:pt>
                <c:pt idx="26">
                  <c:v>78.781999999999996</c:v>
                </c:pt>
                <c:pt idx="27">
                  <c:v>78.781999999999996</c:v>
                </c:pt>
                <c:pt idx="28">
                  <c:v>76.593000000000004</c:v>
                </c:pt>
                <c:pt idx="29">
                  <c:v>76.593000000000004</c:v>
                </c:pt>
                <c:pt idx="30">
                  <c:v>70.028000000000006</c:v>
                </c:pt>
                <c:pt idx="31">
                  <c:v>67.84</c:v>
                </c:pt>
                <c:pt idx="32">
                  <c:v>67.84</c:v>
                </c:pt>
                <c:pt idx="33">
                  <c:v>67.84</c:v>
                </c:pt>
                <c:pt idx="34">
                  <c:v>65.578000000000003</c:v>
                </c:pt>
                <c:pt idx="35">
                  <c:v>65.578000000000003</c:v>
                </c:pt>
                <c:pt idx="36">
                  <c:v>65.578000000000003</c:v>
                </c:pt>
                <c:pt idx="37">
                  <c:v>65.578000000000003</c:v>
                </c:pt>
                <c:pt idx="38">
                  <c:v>65.578000000000003</c:v>
                </c:pt>
                <c:pt idx="39">
                  <c:v>65.578000000000003</c:v>
                </c:pt>
                <c:pt idx="40">
                  <c:v>65.578000000000003</c:v>
                </c:pt>
                <c:pt idx="41">
                  <c:v>65.578000000000003</c:v>
                </c:pt>
                <c:pt idx="42">
                  <c:v>65.578000000000003</c:v>
                </c:pt>
                <c:pt idx="43">
                  <c:v>65.578000000000003</c:v>
                </c:pt>
                <c:pt idx="44">
                  <c:v>65.578000000000003</c:v>
                </c:pt>
                <c:pt idx="45">
                  <c:v>65.578000000000003</c:v>
                </c:pt>
                <c:pt idx="46">
                  <c:v>65.578000000000003</c:v>
                </c:pt>
                <c:pt idx="47">
                  <c:v>65.578000000000003</c:v>
                </c:pt>
                <c:pt idx="48">
                  <c:v>65.578000000000003</c:v>
                </c:pt>
                <c:pt idx="49">
                  <c:v>65.578000000000003</c:v>
                </c:pt>
                <c:pt idx="50">
                  <c:v>65.578000000000003</c:v>
                </c:pt>
                <c:pt idx="51">
                  <c:v>65.578000000000003</c:v>
                </c:pt>
                <c:pt idx="52">
                  <c:v>65.578000000000003</c:v>
                </c:pt>
                <c:pt idx="53">
                  <c:v>65.578000000000003</c:v>
                </c:pt>
                <c:pt idx="54">
                  <c:v>62.456000000000003</c:v>
                </c:pt>
                <c:pt idx="55">
                  <c:v>62.456000000000003</c:v>
                </c:pt>
                <c:pt idx="56">
                  <c:v>59.332999999999998</c:v>
                </c:pt>
                <c:pt idx="57">
                  <c:v>56.21</c:v>
                </c:pt>
                <c:pt idx="58">
                  <c:v>56.21</c:v>
                </c:pt>
                <c:pt idx="59">
                  <c:v>56.21</c:v>
                </c:pt>
                <c:pt idx="60">
                  <c:v>56.21</c:v>
                </c:pt>
                <c:pt idx="61">
                  <c:v>56.21</c:v>
                </c:pt>
                <c:pt idx="62">
                  <c:v>56.21</c:v>
                </c:pt>
                <c:pt idx="63">
                  <c:v>56.21</c:v>
                </c:pt>
                <c:pt idx="64">
                  <c:v>56.21</c:v>
                </c:pt>
                <c:pt idx="65">
                  <c:v>52.697000000000003</c:v>
                </c:pt>
                <c:pt idx="66">
                  <c:v>52.697000000000003</c:v>
                </c:pt>
                <c:pt idx="67">
                  <c:v>52.697000000000003</c:v>
                </c:pt>
                <c:pt idx="68">
                  <c:v>52.697000000000003</c:v>
                </c:pt>
                <c:pt idx="69">
                  <c:v>52.697000000000003</c:v>
                </c:pt>
                <c:pt idx="70">
                  <c:v>52.697000000000003</c:v>
                </c:pt>
                <c:pt idx="71">
                  <c:v>52.697000000000003</c:v>
                </c:pt>
                <c:pt idx="72">
                  <c:v>52.697000000000003</c:v>
                </c:pt>
                <c:pt idx="73">
                  <c:v>52.697000000000003</c:v>
                </c:pt>
                <c:pt idx="74">
                  <c:v>52.697000000000003</c:v>
                </c:pt>
                <c:pt idx="75">
                  <c:v>52.697000000000003</c:v>
                </c:pt>
                <c:pt idx="76">
                  <c:v>52.697000000000003</c:v>
                </c:pt>
                <c:pt idx="77">
                  <c:v>52.697000000000003</c:v>
                </c:pt>
                <c:pt idx="78">
                  <c:v>52.697000000000003</c:v>
                </c:pt>
                <c:pt idx="79">
                  <c:v>52.697000000000003</c:v>
                </c:pt>
                <c:pt idx="80">
                  <c:v>52.697000000000003</c:v>
                </c:pt>
                <c:pt idx="81">
                  <c:v>52.697000000000003</c:v>
                </c:pt>
                <c:pt idx="82">
                  <c:v>52.697000000000003</c:v>
                </c:pt>
                <c:pt idx="83">
                  <c:v>52.697000000000003</c:v>
                </c:pt>
                <c:pt idx="84">
                  <c:v>52.697000000000003</c:v>
                </c:pt>
                <c:pt idx="85">
                  <c:v>52.697000000000003</c:v>
                </c:pt>
                <c:pt idx="86">
                  <c:v>52.697000000000003</c:v>
                </c:pt>
                <c:pt idx="87">
                  <c:v>52.697000000000003</c:v>
                </c:pt>
                <c:pt idx="88">
                  <c:v>52.697000000000003</c:v>
                </c:pt>
                <c:pt idx="89">
                  <c:v>52.697000000000003</c:v>
                </c:pt>
                <c:pt idx="90">
                  <c:v>52.697000000000003</c:v>
                </c:pt>
                <c:pt idx="91">
                  <c:v>52.697000000000003</c:v>
                </c:pt>
                <c:pt idx="92">
                  <c:v>52.697000000000003</c:v>
                </c:pt>
                <c:pt idx="93">
                  <c:v>52.697000000000003</c:v>
                </c:pt>
                <c:pt idx="94">
                  <c:v>52.697000000000003</c:v>
                </c:pt>
                <c:pt idx="95">
                  <c:v>52.697000000000003</c:v>
                </c:pt>
                <c:pt idx="96">
                  <c:v>52.697000000000003</c:v>
                </c:pt>
              </c:numCache>
            </c:numRef>
          </c:yVal>
          <c:smooth val="0"/>
        </c:ser>
        <c:ser>
          <c:idx val="2"/>
          <c:order val="2"/>
          <c:tx>
            <c:strRef>
              <c:f>Sheet1!$D$1</c:f>
              <c:strCache>
                <c:ptCount val="1"/>
                <c:pt idx="0">
                  <c:v> Heart/Lung related diagnosis (N=134)</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99.254000000000005</c:v>
                </c:pt>
                <c:pt idx="4">
                  <c:v>99.254000000000005</c:v>
                </c:pt>
                <c:pt idx="5">
                  <c:v>99.254000000000005</c:v>
                </c:pt>
                <c:pt idx="6">
                  <c:v>97.75</c:v>
                </c:pt>
                <c:pt idx="7">
                  <c:v>92.462999999999994</c:v>
                </c:pt>
                <c:pt idx="8">
                  <c:v>91.704999999999998</c:v>
                </c:pt>
                <c:pt idx="9">
                  <c:v>90.94</c:v>
                </c:pt>
                <c:pt idx="10">
                  <c:v>90.94</c:v>
                </c:pt>
                <c:pt idx="11">
                  <c:v>90.94</c:v>
                </c:pt>
                <c:pt idx="12">
                  <c:v>90.94</c:v>
                </c:pt>
                <c:pt idx="13">
                  <c:v>90.94</c:v>
                </c:pt>
                <c:pt idx="14">
                  <c:v>90.94</c:v>
                </c:pt>
                <c:pt idx="15">
                  <c:v>90.94</c:v>
                </c:pt>
                <c:pt idx="16">
                  <c:v>88.962999999999994</c:v>
                </c:pt>
                <c:pt idx="17">
                  <c:v>86.963999999999999</c:v>
                </c:pt>
                <c:pt idx="18">
                  <c:v>84.965000000000003</c:v>
                </c:pt>
                <c:pt idx="19">
                  <c:v>79.918999999999997</c:v>
                </c:pt>
                <c:pt idx="20">
                  <c:v>78.906999999999996</c:v>
                </c:pt>
                <c:pt idx="21">
                  <c:v>78.906999999999996</c:v>
                </c:pt>
                <c:pt idx="22">
                  <c:v>78.906999999999996</c:v>
                </c:pt>
                <c:pt idx="23">
                  <c:v>78.906999999999996</c:v>
                </c:pt>
                <c:pt idx="24">
                  <c:v>78.906999999999996</c:v>
                </c:pt>
                <c:pt idx="25">
                  <c:v>78.906999999999996</c:v>
                </c:pt>
                <c:pt idx="26">
                  <c:v>78.906999999999996</c:v>
                </c:pt>
                <c:pt idx="27">
                  <c:v>78.906999999999996</c:v>
                </c:pt>
                <c:pt idx="28">
                  <c:v>77.635000000000005</c:v>
                </c:pt>
                <c:pt idx="29">
                  <c:v>77.635000000000005</c:v>
                </c:pt>
                <c:pt idx="30">
                  <c:v>73.816999999999993</c:v>
                </c:pt>
                <c:pt idx="31">
                  <c:v>68.725999999999999</c:v>
                </c:pt>
                <c:pt idx="32">
                  <c:v>67.453000000000003</c:v>
                </c:pt>
                <c:pt idx="33">
                  <c:v>66.180000000000007</c:v>
                </c:pt>
                <c:pt idx="34">
                  <c:v>66.180000000000007</c:v>
                </c:pt>
                <c:pt idx="35">
                  <c:v>66.180000000000007</c:v>
                </c:pt>
                <c:pt idx="36">
                  <c:v>66.180000000000007</c:v>
                </c:pt>
                <c:pt idx="37">
                  <c:v>66.180000000000007</c:v>
                </c:pt>
                <c:pt idx="38">
                  <c:v>66.180000000000007</c:v>
                </c:pt>
                <c:pt idx="39">
                  <c:v>66.180000000000007</c:v>
                </c:pt>
                <c:pt idx="40">
                  <c:v>66.180000000000007</c:v>
                </c:pt>
                <c:pt idx="41">
                  <c:v>66.180000000000007</c:v>
                </c:pt>
                <c:pt idx="42">
                  <c:v>61.453000000000003</c:v>
                </c:pt>
                <c:pt idx="43">
                  <c:v>61.453000000000003</c:v>
                </c:pt>
                <c:pt idx="44">
                  <c:v>59.877000000000002</c:v>
                </c:pt>
                <c:pt idx="45">
                  <c:v>56.640999999999998</c:v>
                </c:pt>
                <c:pt idx="46">
                  <c:v>56.640999999999998</c:v>
                </c:pt>
                <c:pt idx="47">
                  <c:v>56.640999999999998</c:v>
                </c:pt>
                <c:pt idx="48">
                  <c:v>56.640999999999998</c:v>
                </c:pt>
                <c:pt idx="49">
                  <c:v>56.640999999999998</c:v>
                </c:pt>
                <c:pt idx="50">
                  <c:v>56.640999999999998</c:v>
                </c:pt>
                <c:pt idx="51">
                  <c:v>56.640999999999998</c:v>
                </c:pt>
                <c:pt idx="52">
                  <c:v>56.640999999999998</c:v>
                </c:pt>
                <c:pt idx="53">
                  <c:v>56.640999999999998</c:v>
                </c:pt>
                <c:pt idx="54">
                  <c:v>56.640999999999998</c:v>
                </c:pt>
                <c:pt idx="55">
                  <c:v>54.542999999999999</c:v>
                </c:pt>
                <c:pt idx="56">
                  <c:v>54.542999999999999</c:v>
                </c:pt>
                <c:pt idx="57">
                  <c:v>54.542999999999999</c:v>
                </c:pt>
                <c:pt idx="58">
                  <c:v>54.542999999999999</c:v>
                </c:pt>
                <c:pt idx="59">
                  <c:v>54.542999999999999</c:v>
                </c:pt>
                <c:pt idx="60">
                  <c:v>54.542999999999999</c:v>
                </c:pt>
                <c:pt idx="61">
                  <c:v>54.542999999999999</c:v>
                </c:pt>
                <c:pt idx="62">
                  <c:v>54.542999999999999</c:v>
                </c:pt>
                <c:pt idx="63">
                  <c:v>54.542999999999999</c:v>
                </c:pt>
                <c:pt idx="64">
                  <c:v>54.542999999999999</c:v>
                </c:pt>
                <c:pt idx="65">
                  <c:v>54.542999999999999</c:v>
                </c:pt>
                <c:pt idx="66">
                  <c:v>54.542999999999999</c:v>
                </c:pt>
                <c:pt idx="67">
                  <c:v>52.171999999999997</c:v>
                </c:pt>
                <c:pt idx="68">
                  <c:v>52.171999999999997</c:v>
                </c:pt>
                <c:pt idx="69">
                  <c:v>52.171999999999997</c:v>
                </c:pt>
                <c:pt idx="70">
                  <c:v>52.171999999999997</c:v>
                </c:pt>
                <c:pt idx="71">
                  <c:v>52.171999999999997</c:v>
                </c:pt>
                <c:pt idx="72">
                  <c:v>52.171999999999997</c:v>
                </c:pt>
                <c:pt idx="73">
                  <c:v>52.171999999999997</c:v>
                </c:pt>
                <c:pt idx="74">
                  <c:v>52.171999999999997</c:v>
                </c:pt>
                <c:pt idx="75">
                  <c:v>52.171999999999997</c:v>
                </c:pt>
                <c:pt idx="76">
                  <c:v>52.171999999999997</c:v>
                </c:pt>
                <c:pt idx="77">
                  <c:v>52.171999999999997</c:v>
                </c:pt>
                <c:pt idx="78">
                  <c:v>52.171999999999997</c:v>
                </c:pt>
                <c:pt idx="79">
                  <c:v>52.171999999999997</c:v>
                </c:pt>
                <c:pt idx="80">
                  <c:v>52.171999999999997</c:v>
                </c:pt>
                <c:pt idx="81">
                  <c:v>49.563000000000002</c:v>
                </c:pt>
                <c:pt idx="82">
                  <c:v>49.563000000000002</c:v>
                </c:pt>
                <c:pt idx="83">
                  <c:v>49.563000000000002</c:v>
                </c:pt>
                <c:pt idx="84">
                  <c:v>49.563000000000002</c:v>
                </c:pt>
                <c:pt idx="85">
                  <c:v>49.563000000000002</c:v>
                </c:pt>
                <c:pt idx="86">
                  <c:v>49.563000000000002</c:v>
                </c:pt>
                <c:pt idx="87">
                  <c:v>49.563000000000002</c:v>
                </c:pt>
                <c:pt idx="88">
                  <c:v>49.563000000000002</c:v>
                </c:pt>
                <c:pt idx="89">
                  <c:v>49.563000000000002</c:v>
                </c:pt>
                <c:pt idx="90">
                  <c:v>49.563000000000002</c:v>
                </c:pt>
                <c:pt idx="91">
                  <c:v>49.563000000000002</c:v>
                </c:pt>
                <c:pt idx="92">
                  <c:v>49.563000000000002</c:v>
                </c:pt>
                <c:pt idx="93">
                  <c:v>49.563000000000002</c:v>
                </c:pt>
                <c:pt idx="94">
                  <c:v>49.563000000000002</c:v>
                </c:pt>
                <c:pt idx="95">
                  <c:v>49.563000000000002</c:v>
                </c:pt>
                <c:pt idx="96">
                  <c:v>49.563000000000002</c:v>
                </c:pt>
                <c:pt idx="97">
                  <c:v>49.563000000000002</c:v>
                </c:pt>
                <c:pt idx="98">
                  <c:v>49.563000000000002</c:v>
                </c:pt>
                <c:pt idx="99">
                  <c:v>49.563000000000002</c:v>
                </c:pt>
                <c:pt idx="100">
                  <c:v>49.563000000000002</c:v>
                </c:pt>
                <c:pt idx="101">
                  <c:v>49.563000000000002</c:v>
                </c:pt>
                <c:pt idx="102">
                  <c:v>49.563000000000002</c:v>
                </c:pt>
                <c:pt idx="103">
                  <c:v>46.465000000000003</c:v>
                </c:pt>
                <c:pt idx="104">
                  <c:v>46.465000000000003</c:v>
                </c:pt>
                <c:pt idx="105">
                  <c:v>46.465000000000003</c:v>
                </c:pt>
                <c:pt idx="106">
                  <c:v>46.465000000000003</c:v>
                </c:pt>
                <c:pt idx="107">
                  <c:v>46.465000000000003</c:v>
                </c:pt>
                <c:pt idx="108">
                  <c:v>46.465000000000003</c:v>
                </c:pt>
                <c:pt idx="109">
                  <c:v>46.465000000000003</c:v>
                </c:pt>
                <c:pt idx="110">
                  <c:v>46.465000000000003</c:v>
                </c:pt>
                <c:pt idx="111">
                  <c:v>46.465000000000003</c:v>
                </c:pt>
                <c:pt idx="112">
                  <c:v>46.465000000000003</c:v>
                </c:pt>
                <c:pt idx="113">
                  <c:v>46.465000000000003</c:v>
                </c:pt>
                <c:pt idx="114">
                  <c:v>46.465000000000003</c:v>
                </c:pt>
                <c:pt idx="115">
                  <c:v>46.465000000000003</c:v>
                </c:pt>
                <c:pt idx="116">
                  <c:v>46.465000000000003</c:v>
                </c:pt>
                <c:pt idx="117">
                  <c:v>46.465000000000003</c:v>
                </c:pt>
                <c:pt idx="118">
                  <c:v>46.465000000000003</c:v>
                </c:pt>
                <c:pt idx="119">
                  <c:v>46.465000000000003</c:v>
                </c:pt>
                <c:pt idx="120">
                  <c:v>46.465000000000003</c:v>
                </c:pt>
              </c:numCache>
            </c:numRef>
          </c:yVal>
          <c:smooth val="0"/>
        </c:ser>
        <c:dLbls>
          <c:showLegendKey val="0"/>
          <c:showVal val="0"/>
          <c:showCatName val="0"/>
          <c:showSerName val="0"/>
          <c:showPercent val="0"/>
          <c:showBubbleSize val="0"/>
        </c:dLbls>
        <c:axId val="801052384"/>
        <c:axId val="801052776"/>
      </c:scatterChart>
      <c:valAx>
        <c:axId val="80105238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01052776"/>
        <c:crosses val="autoZero"/>
        <c:crossBetween val="midCat"/>
        <c:majorUnit val="1"/>
      </c:valAx>
      <c:valAx>
        <c:axId val="8010527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a:t>
                </a:r>
                <a:r>
                  <a:rPr lang="en-US" sz="1700" b="1" i="0" baseline="0" dirty="0" err="1" smtClean="0">
                    <a:solidFill>
                      <a:schemeClr val="tx1"/>
                    </a:solidFill>
                  </a:rPr>
                  <a:t>Bronchiolitis</a:t>
                </a:r>
                <a:r>
                  <a:rPr lang="en-US" sz="1700" b="1" i="0" baseline="0" dirty="0" smtClean="0">
                    <a:solidFill>
                      <a:schemeClr val="tx1"/>
                    </a:solidFill>
                  </a:rPr>
                  <a:t> </a:t>
                </a:r>
                <a:r>
                  <a:rPr lang="en-US" sz="1700" b="1" i="0" baseline="0" dirty="0" err="1" smtClean="0">
                    <a:solidFill>
                      <a:schemeClr val="tx1"/>
                    </a:solidFill>
                  </a:rPr>
                  <a:t>Obliterans</a:t>
                </a:r>
                <a:r>
                  <a:rPr lang="en-US" sz="1700" b="1" i="0" baseline="0" dirty="0" smtClean="0">
                    <a:solidFill>
                      <a:schemeClr val="tx1"/>
                    </a:solidFill>
                  </a:rPr>
                  <a:t>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01052384"/>
        <c:crosses val="autoZero"/>
        <c:crossBetween val="midCat"/>
        <c:majorUnit val="20"/>
      </c:valAx>
      <c:spPr>
        <a:solidFill>
          <a:schemeClr val="bg2"/>
        </a:solidFill>
        <a:ln>
          <a:solidFill>
            <a:schemeClr val="tx1"/>
          </a:solidFill>
        </a:ln>
      </c:spPr>
    </c:plotArea>
    <c:legend>
      <c:legendPos val="r"/>
      <c:layout>
        <c:manualLayout>
          <c:xMode val="edge"/>
          <c:yMode val="edge"/>
          <c:x val="0.15027280328896944"/>
          <c:y val="0.54785263737194145"/>
          <c:w val="0.4481195937464339"/>
          <c:h val="0.2362949792566251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899682"/>
          <c:h val="0.80980520013123369"/>
        </c:manualLayout>
      </c:layout>
      <c:scatterChart>
        <c:scatterStyle val="lineMarker"/>
        <c:varyColors val="0"/>
        <c:ser>
          <c:idx val="0"/>
          <c:order val="0"/>
          <c:tx>
            <c:strRef>
              <c:f>Sheet1!$B$1</c:f>
              <c:strCache>
                <c:ptCount val="1"/>
                <c:pt idx="0">
                  <c:v>Freedom</c:v>
                </c:pt>
              </c:strCache>
            </c:strRef>
          </c:tx>
          <c:spPr>
            <a:ln w="41275">
              <a:solidFill>
                <a:srgbClr val="4DEAF1"/>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Sheet1!$B$2:$B$170</c:f>
              <c:numCache>
                <c:formatCode>General</c:formatCode>
                <c:ptCount val="169"/>
                <c:pt idx="0">
                  <c:v>100</c:v>
                </c:pt>
                <c:pt idx="1">
                  <c:v>100</c:v>
                </c:pt>
                <c:pt idx="2">
                  <c:v>100</c:v>
                </c:pt>
                <c:pt idx="3">
                  <c:v>99.802000000000007</c:v>
                </c:pt>
                <c:pt idx="4">
                  <c:v>99.207999999999998</c:v>
                </c:pt>
                <c:pt idx="5">
                  <c:v>98.807000000000002</c:v>
                </c:pt>
                <c:pt idx="6">
                  <c:v>97.197999999999993</c:v>
                </c:pt>
                <c:pt idx="7">
                  <c:v>93.971000000000004</c:v>
                </c:pt>
                <c:pt idx="8">
                  <c:v>92.757000000000005</c:v>
                </c:pt>
                <c:pt idx="9">
                  <c:v>92.554000000000002</c:v>
                </c:pt>
                <c:pt idx="10">
                  <c:v>92.554000000000002</c:v>
                </c:pt>
                <c:pt idx="11">
                  <c:v>92.554000000000002</c:v>
                </c:pt>
                <c:pt idx="12">
                  <c:v>92.554000000000002</c:v>
                </c:pt>
                <c:pt idx="13">
                  <c:v>92.554000000000002</c:v>
                </c:pt>
                <c:pt idx="14">
                  <c:v>92.554000000000002</c:v>
                </c:pt>
                <c:pt idx="15">
                  <c:v>92.554000000000002</c:v>
                </c:pt>
                <c:pt idx="16">
                  <c:v>92.302000000000007</c:v>
                </c:pt>
                <c:pt idx="17">
                  <c:v>92.049000000000007</c:v>
                </c:pt>
                <c:pt idx="18">
                  <c:v>91.795000000000002</c:v>
                </c:pt>
                <c:pt idx="19">
                  <c:v>90.513000000000005</c:v>
                </c:pt>
                <c:pt idx="20">
                  <c:v>89.736000000000004</c:v>
                </c:pt>
                <c:pt idx="21">
                  <c:v>89.736000000000004</c:v>
                </c:pt>
                <c:pt idx="22">
                  <c:v>89.736000000000004</c:v>
                </c:pt>
                <c:pt idx="23">
                  <c:v>89.736000000000004</c:v>
                </c:pt>
                <c:pt idx="24">
                  <c:v>89.736000000000004</c:v>
                </c:pt>
                <c:pt idx="25">
                  <c:v>89.736000000000004</c:v>
                </c:pt>
                <c:pt idx="26">
                  <c:v>89.736000000000004</c:v>
                </c:pt>
                <c:pt idx="27">
                  <c:v>89.432000000000002</c:v>
                </c:pt>
                <c:pt idx="28">
                  <c:v>88.814999999999998</c:v>
                </c:pt>
                <c:pt idx="29">
                  <c:v>88.507000000000005</c:v>
                </c:pt>
                <c:pt idx="30">
                  <c:v>87.581999999999994</c:v>
                </c:pt>
                <c:pt idx="31">
                  <c:v>86.652000000000001</c:v>
                </c:pt>
                <c:pt idx="32">
                  <c:v>86.028999999999996</c:v>
                </c:pt>
                <c:pt idx="33">
                  <c:v>85.400999999999996</c:v>
                </c:pt>
                <c:pt idx="34">
                  <c:v>85.400999999999996</c:v>
                </c:pt>
                <c:pt idx="35">
                  <c:v>85.400999999999996</c:v>
                </c:pt>
                <c:pt idx="36">
                  <c:v>85.400999999999996</c:v>
                </c:pt>
                <c:pt idx="37">
                  <c:v>85.400999999999996</c:v>
                </c:pt>
                <c:pt idx="38">
                  <c:v>85.400999999999996</c:v>
                </c:pt>
                <c:pt idx="39">
                  <c:v>85.400999999999996</c:v>
                </c:pt>
                <c:pt idx="40">
                  <c:v>85.400999999999996</c:v>
                </c:pt>
                <c:pt idx="41">
                  <c:v>85.400999999999996</c:v>
                </c:pt>
                <c:pt idx="42">
                  <c:v>84.272000000000006</c:v>
                </c:pt>
                <c:pt idx="43">
                  <c:v>83.515000000000001</c:v>
                </c:pt>
                <c:pt idx="44">
                  <c:v>82.754000000000005</c:v>
                </c:pt>
                <c:pt idx="45">
                  <c:v>82.369</c:v>
                </c:pt>
                <c:pt idx="46">
                  <c:v>82.369</c:v>
                </c:pt>
                <c:pt idx="47">
                  <c:v>82.369</c:v>
                </c:pt>
                <c:pt idx="48">
                  <c:v>82.369</c:v>
                </c:pt>
                <c:pt idx="49">
                  <c:v>82.369</c:v>
                </c:pt>
                <c:pt idx="50">
                  <c:v>82.369</c:v>
                </c:pt>
                <c:pt idx="51">
                  <c:v>82.369</c:v>
                </c:pt>
                <c:pt idx="52">
                  <c:v>81.903999999999996</c:v>
                </c:pt>
                <c:pt idx="53">
                  <c:v>81.903999999999996</c:v>
                </c:pt>
                <c:pt idx="54">
                  <c:v>81.903999999999996</c:v>
                </c:pt>
                <c:pt idx="55">
                  <c:v>80.945999999999998</c:v>
                </c:pt>
                <c:pt idx="56">
                  <c:v>80.945999999999998</c:v>
                </c:pt>
                <c:pt idx="57">
                  <c:v>80.457999999999998</c:v>
                </c:pt>
                <c:pt idx="58">
                  <c:v>80.457999999999998</c:v>
                </c:pt>
                <c:pt idx="59">
                  <c:v>80.457999999999998</c:v>
                </c:pt>
                <c:pt idx="60">
                  <c:v>80.457999999999998</c:v>
                </c:pt>
                <c:pt idx="61">
                  <c:v>80.457999999999998</c:v>
                </c:pt>
                <c:pt idx="62">
                  <c:v>80.457999999999998</c:v>
                </c:pt>
                <c:pt idx="63">
                  <c:v>80.457999999999998</c:v>
                </c:pt>
                <c:pt idx="64">
                  <c:v>80.457999999999998</c:v>
                </c:pt>
                <c:pt idx="65">
                  <c:v>80.457999999999998</c:v>
                </c:pt>
                <c:pt idx="66">
                  <c:v>79.887</c:v>
                </c:pt>
                <c:pt idx="67">
                  <c:v>79.316999999999993</c:v>
                </c:pt>
                <c:pt idx="68">
                  <c:v>78.174999999999997</c:v>
                </c:pt>
                <c:pt idx="69">
                  <c:v>78.174999999999997</c:v>
                </c:pt>
                <c:pt idx="70">
                  <c:v>78.174999999999997</c:v>
                </c:pt>
                <c:pt idx="71">
                  <c:v>78.174999999999997</c:v>
                </c:pt>
                <c:pt idx="72">
                  <c:v>78.174999999999997</c:v>
                </c:pt>
                <c:pt idx="73">
                  <c:v>78.174999999999997</c:v>
                </c:pt>
                <c:pt idx="74">
                  <c:v>78.174999999999997</c:v>
                </c:pt>
                <c:pt idx="75">
                  <c:v>78.174999999999997</c:v>
                </c:pt>
                <c:pt idx="76">
                  <c:v>77.471000000000004</c:v>
                </c:pt>
                <c:pt idx="77">
                  <c:v>76.063000000000002</c:v>
                </c:pt>
                <c:pt idx="78">
                  <c:v>76.063000000000002</c:v>
                </c:pt>
                <c:pt idx="79">
                  <c:v>76.063000000000002</c:v>
                </c:pt>
                <c:pt idx="80">
                  <c:v>76.063000000000002</c:v>
                </c:pt>
                <c:pt idx="81">
                  <c:v>76.063000000000002</c:v>
                </c:pt>
                <c:pt idx="82">
                  <c:v>76.063000000000002</c:v>
                </c:pt>
                <c:pt idx="83">
                  <c:v>76.063000000000002</c:v>
                </c:pt>
                <c:pt idx="84">
                  <c:v>76.063000000000002</c:v>
                </c:pt>
                <c:pt idx="85">
                  <c:v>76.063000000000002</c:v>
                </c:pt>
                <c:pt idx="86">
                  <c:v>76.063000000000002</c:v>
                </c:pt>
                <c:pt idx="87">
                  <c:v>76.063000000000002</c:v>
                </c:pt>
                <c:pt idx="88">
                  <c:v>76.063000000000002</c:v>
                </c:pt>
                <c:pt idx="89">
                  <c:v>76.063000000000002</c:v>
                </c:pt>
                <c:pt idx="90">
                  <c:v>76.063000000000002</c:v>
                </c:pt>
                <c:pt idx="91">
                  <c:v>76.063000000000002</c:v>
                </c:pt>
                <c:pt idx="92">
                  <c:v>75.245000000000005</c:v>
                </c:pt>
                <c:pt idx="93">
                  <c:v>75.245000000000005</c:v>
                </c:pt>
                <c:pt idx="94">
                  <c:v>75.245000000000005</c:v>
                </c:pt>
                <c:pt idx="95">
                  <c:v>75.245000000000005</c:v>
                </c:pt>
                <c:pt idx="96">
                  <c:v>75.245000000000005</c:v>
                </c:pt>
                <c:pt idx="97">
                  <c:v>75.245000000000005</c:v>
                </c:pt>
                <c:pt idx="98">
                  <c:v>75.245000000000005</c:v>
                </c:pt>
                <c:pt idx="99">
                  <c:v>75.245000000000005</c:v>
                </c:pt>
                <c:pt idx="100">
                  <c:v>75.245000000000005</c:v>
                </c:pt>
                <c:pt idx="101">
                  <c:v>75.245000000000005</c:v>
                </c:pt>
                <c:pt idx="102">
                  <c:v>74.304000000000002</c:v>
                </c:pt>
                <c:pt idx="103">
                  <c:v>74.304000000000002</c:v>
                </c:pt>
                <c:pt idx="104">
                  <c:v>74.304000000000002</c:v>
                </c:pt>
                <c:pt idx="105">
                  <c:v>74.304000000000002</c:v>
                </c:pt>
                <c:pt idx="106">
                  <c:v>74.304000000000002</c:v>
                </c:pt>
                <c:pt idx="107">
                  <c:v>74.304000000000002</c:v>
                </c:pt>
                <c:pt idx="108">
                  <c:v>74.304000000000002</c:v>
                </c:pt>
                <c:pt idx="109">
                  <c:v>74.304000000000002</c:v>
                </c:pt>
                <c:pt idx="110">
                  <c:v>74.304000000000002</c:v>
                </c:pt>
                <c:pt idx="111">
                  <c:v>74.304000000000002</c:v>
                </c:pt>
                <c:pt idx="112">
                  <c:v>74.304000000000002</c:v>
                </c:pt>
                <c:pt idx="113">
                  <c:v>74.304000000000002</c:v>
                </c:pt>
                <c:pt idx="114">
                  <c:v>73.001000000000005</c:v>
                </c:pt>
                <c:pt idx="115">
                  <c:v>71.673000000000002</c:v>
                </c:pt>
                <c:pt idx="116">
                  <c:v>70.346000000000004</c:v>
                </c:pt>
                <c:pt idx="117">
                  <c:v>70.346000000000004</c:v>
                </c:pt>
                <c:pt idx="118">
                  <c:v>70.346000000000004</c:v>
                </c:pt>
                <c:pt idx="119">
                  <c:v>70.346000000000004</c:v>
                </c:pt>
                <c:pt idx="120">
                  <c:v>70.346000000000004</c:v>
                </c:pt>
                <c:pt idx="121">
                  <c:v>70.346000000000004</c:v>
                </c:pt>
                <c:pt idx="122">
                  <c:v>70.346000000000004</c:v>
                </c:pt>
                <c:pt idx="123">
                  <c:v>70.346000000000004</c:v>
                </c:pt>
                <c:pt idx="124">
                  <c:v>70.346000000000004</c:v>
                </c:pt>
                <c:pt idx="125">
                  <c:v>70.346000000000004</c:v>
                </c:pt>
                <c:pt idx="126">
                  <c:v>70.346000000000004</c:v>
                </c:pt>
                <c:pt idx="127">
                  <c:v>68.671000000000006</c:v>
                </c:pt>
                <c:pt idx="128">
                  <c:v>68.671000000000006</c:v>
                </c:pt>
                <c:pt idx="129">
                  <c:v>68.671000000000006</c:v>
                </c:pt>
                <c:pt idx="130">
                  <c:v>68.671000000000006</c:v>
                </c:pt>
                <c:pt idx="131">
                  <c:v>68.671000000000006</c:v>
                </c:pt>
                <c:pt idx="132">
                  <c:v>68.671000000000006</c:v>
                </c:pt>
                <c:pt idx="133">
                  <c:v>68.671000000000006</c:v>
                </c:pt>
                <c:pt idx="134">
                  <c:v>68.671000000000006</c:v>
                </c:pt>
                <c:pt idx="135">
                  <c:v>68.671000000000006</c:v>
                </c:pt>
                <c:pt idx="136">
                  <c:v>68.671000000000006</c:v>
                </c:pt>
                <c:pt idx="137">
                  <c:v>68.671000000000006</c:v>
                </c:pt>
                <c:pt idx="138">
                  <c:v>68.671000000000006</c:v>
                </c:pt>
                <c:pt idx="139">
                  <c:v>68.671000000000006</c:v>
                </c:pt>
                <c:pt idx="140">
                  <c:v>68.671000000000006</c:v>
                </c:pt>
                <c:pt idx="141">
                  <c:v>68.671000000000006</c:v>
                </c:pt>
                <c:pt idx="142">
                  <c:v>68.671000000000006</c:v>
                </c:pt>
                <c:pt idx="143">
                  <c:v>68.671000000000006</c:v>
                </c:pt>
                <c:pt idx="144">
                  <c:v>68.671000000000006</c:v>
                </c:pt>
                <c:pt idx="145">
                  <c:v>68.671000000000006</c:v>
                </c:pt>
                <c:pt idx="146">
                  <c:v>68.671000000000006</c:v>
                </c:pt>
                <c:pt idx="147">
                  <c:v>68.671000000000006</c:v>
                </c:pt>
                <c:pt idx="148">
                  <c:v>66.218999999999994</c:v>
                </c:pt>
                <c:pt idx="149">
                  <c:v>66.218999999999994</c:v>
                </c:pt>
                <c:pt idx="150">
                  <c:v>66.218999999999994</c:v>
                </c:pt>
                <c:pt idx="151">
                  <c:v>63.459000000000003</c:v>
                </c:pt>
                <c:pt idx="152">
                  <c:v>63.459000000000003</c:v>
                </c:pt>
                <c:pt idx="153">
                  <c:v>63.459000000000003</c:v>
                </c:pt>
                <c:pt idx="154">
                  <c:v>63.459000000000003</c:v>
                </c:pt>
                <c:pt idx="155">
                  <c:v>63.459000000000003</c:v>
                </c:pt>
                <c:pt idx="156">
                  <c:v>63.459000000000003</c:v>
                </c:pt>
                <c:pt idx="157">
                  <c:v>63.459000000000003</c:v>
                </c:pt>
                <c:pt idx="158">
                  <c:v>63.459000000000003</c:v>
                </c:pt>
                <c:pt idx="159">
                  <c:v>63.459000000000003</c:v>
                </c:pt>
                <c:pt idx="160">
                  <c:v>63.459000000000003</c:v>
                </c:pt>
                <c:pt idx="161">
                  <c:v>63.459000000000003</c:v>
                </c:pt>
                <c:pt idx="162">
                  <c:v>63.459000000000003</c:v>
                </c:pt>
                <c:pt idx="163">
                  <c:v>63.459000000000003</c:v>
                </c:pt>
                <c:pt idx="164">
                  <c:v>63.459000000000003</c:v>
                </c:pt>
                <c:pt idx="165">
                  <c:v>63.459000000000003</c:v>
                </c:pt>
                <c:pt idx="166">
                  <c:v>63.459000000000003</c:v>
                </c:pt>
                <c:pt idx="167">
                  <c:v>63.459000000000003</c:v>
                </c:pt>
                <c:pt idx="168">
                  <c:v>63.459000000000003</c:v>
                </c:pt>
              </c:numCache>
            </c:numRef>
          </c:yVal>
          <c:smooth val="0"/>
        </c:ser>
        <c:dLbls>
          <c:showLegendKey val="0"/>
          <c:showVal val="0"/>
          <c:showCatName val="0"/>
          <c:showSerName val="0"/>
          <c:showPercent val="0"/>
          <c:showBubbleSize val="0"/>
        </c:dLbls>
        <c:axId val="801053560"/>
        <c:axId val="806121280"/>
      </c:scatterChart>
      <c:valAx>
        <c:axId val="801053560"/>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06121280"/>
        <c:crosses val="autoZero"/>
        <c:crossBetween val="midCat"/>
        <c:majorUnit val="1"/>
      </c:valAx>
      <c:valAx>
        <c:axId val="806121280"/>
        <c:scaling>
          <c:orientation val="minMax"/>
          <c:max val="100"/>
          <c:min val="0"/>
        </c:scaling>
        <c:delete val="0"/>
        <c:axPos val="l"/>
        <c:majorGridlines>
          <c:spPr>
            <a:ln>
              <a:prstDash val="sysDash"/>
            </a:ln>
          </c:spPr>
        </c:majorGridlines>
        <c:numFmt formatCode="General" sourceLinked="1"/>
        <c:majorTickMark val="out"/>
        <c:minorTickMark val="none"/>
        <c:tickLblPos val="nextTo"/>
        <c:txPr>
          <a:bodyPr/>
          <a:lstStyle/>
          <a:p>
            <a:pPr>
              <a:defRPr sz="1500" b="1"/>
            </a:pPr>
            <a:endParaRPr lang="en-US"/>
          </a:p>
        </c:txPr>
        <c:crossAx val="801053560"/>
        <c:crosses val="autoZero"/>
        <c:crossBetween val="midCat"/>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899726"/>
          <c:h val="0.82181779696892732"/>
        </c:manualLayout>
      </c:layout>
      <c:scatterChart>
        <c:scatterStyle val="lineMarker"/>
        <c:varyColors val="0"/>
        <c:ser>
          <c:idx val="0"/>
          <c:order val="0"/>
          <c:tx>
            <c:strRef>
              <c:f>Sheet1!$B$1</c:f>
              <c:strCache>
                <c:ptCount val="1"/>
                <c:pt idx="0">
                  <c:v> All Malignancy</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99.772000000000006</c:v>
                </c:pt>
                <c:pt idx="3">
                  <c:v>99.314999999999998</c:v>
                </c:pt>
                <c:pt idx="4">
                  <c:v>98.856999999999999</c:v>
                </c:pt>
                <c:pt idx="5">
                  <c:v>98.161000000000001</c:v>
                </c:pt>
                <c:pt idx="6">
                  <c:v>95.834000000000003</c:v>
                </c:pt>
                <c:pt idx="7">
                  <c:v>91.840999999999994</c:v>
                </c:pt>
                <c:pt idx="8">
                  <c:v>91.13</c:v>
                </c:pt>
                <c:pt idx="9">
                  <c:v>91.13</c:v>
                </c:pt>
                <c:pt idx="10">
                  <c:v>91.13</c:v>
                </c:pt>
                <c:pt idx="11">
                  <c:v>91.13</c:v>
                </c:pt>
                <c:pt idx="12">
                  <c:v>91.13</c:v>
                </c:pt>
                <c:pt idx="13">
                  <c:v>91.13</c:v>
                </c:pt>
                <c:pt idx="14">
                  <c:v>91.13</c:v>
                </c:pt>
                <c:pt idx="15">
                  <c:v>91.13</c:v>
                </c:pt>
                <c:pt idx="16">
                  <c:v>91.13</c:v>
                </c:pt>
                <c:pt idx="17">
                  <c:v>90.832999999999998</c:v>
                </c:pt>
                <c:pt idx="18">
                  <c:v>89.941999999999993</c:v>
                </c:pt>
                <c:pt idx="19">
                  <c:v>89.643000000000001</c:v>
                </c:pt>
                <c:pt idx="20">
                  <c:v>89.643000000000001</c:v>
                </c:pt>
                <c:pt idx="21">
                  <c:v>89.643000000000001</c:v>
                </c:pt>
                <c:pt idx="22">
                  <c:v>89.643000000000001</c:v>
                </c:pt>
                <c:pt idx="23">
                  <c:v>89.643000000000001</c:v>
                </c:pt>
                <c:pt idx="24">
                  <c:v>89.643000000000001</c:v>
                </c:pt>
                <c:pt idx="25">
                  <c:v>89.643000000000001</c:v>
                </c:pt>
                <c:pt idx="26">
                  <c:v>89.643000000000001</c:v>
                </c:pt>
                <c:pt idx="27">
                  <c:v>89.643000000000001</c:v>
                </c:pt>
                <c:pt idx="28">
                  <c:v>89.643000000000001</c:v>
                </c:pt>
                <c:pt idx="29">
                  <c:v>89.643000000000001</c:v>
                </c:pt>
                <c:pt idx="30">
                  <c:v>88.566999999999993</c:v>
                </c:pt>
                <c:pt idx="31">
                  <c:v>87.481999999999999</c:v>
                </c:pt>
                <c:pt idx="32">
                  <c:v>87.481999999999999</c:v>
                </c:pt>
                <c:pt idx="33">
                  <c:v>87.481999999999999</c:v>
                </c:pt>
                <c:pt idx="34">
                  <c:v>87.481999999999999</c:v>
                </c:pt>
                <c:pt idx="35">
                  <c:v>87.481999999999999</c:v>
                </c:pt>
                <c:pt idx="36">
                  <c:v>87.481999999999999</c:v>
                </c:pt>
                <c:pt idx="37">
                  <c:v>87.481999999999999</c:v>
                </c:pt>
                <c:pt idx="38">
                  <c:v>87.481999999999999</c:v>
                </c:pt>
                <c:pt idx="39">
                  <c:v>87.481999999999999</c:v>
                </c:pt>
                <c:pt idx="40">
                  <c:v>87.481999999999999</c:v>
                </c:pt>
                <c:pt idx="41">
                  <c:v>86.616</c:v>
                </c:pt>
                <c:pt idx="42">
                  <c:v>86.616</c:v>
                </c:pt>
                <c:pt idx="43">
                  <c:v>85.748000000000005</c:v>
                </c:pt>
                <c:pt idx="44">
                  <c:v>85.31</c:v>
                </c:pt>
                <c:pt idx="45">
                  <c:v>85.31</c:v>
                </c:pt>
                <c:pt idx="46">
                  <c:v>85.31</c:v>
                </c:pt>
                <c:pt idx="47">
                  <c:v>85.31</c:v>
                </c:pt>
                <c:pt idx="48">
                  <c:v>85.31</c:v>
                </c:pt>
                <c:pt idx="49">
                  <c:v>84.816999999999993</c:v>
                </c:pt>
                <c:pt idx="50">
                  <c:v>84.816999999999993</c:v>
                </c:pt>
                <c:pt idx="51">
                  <c:v>84.816999999999993</c:v>
                </c:pt>
                <c:pt idx="52">
                  <c:v>84.816999999999993</c:v>
                </c:pt>
                <c:pt idx="53">
                  <c:v>84.302999999999997</c:v>
                </c:pt>
                <c:pt idx="54">
                  <c:v>84.302999999999997</c:v>
                </c:pt>
                <c:pt idx="55">
                  <c:v>83.786000000000001</c:v>
                </c:pt>
                <c:pt idx="56">
                  <c:v>82.742000000000004</c:v>
                </c:pt>
                <c:pt idx="57">
                  <c:v>82.742000000000004</c:v>
                </c:pt>
                <c:pt idx="58">
                  <c:v>82.742000000000004</c:v>
                </c:pt>
                <c:pt idx="59">
                  <c:v>82.742000000000004</c:v>
                </c:pt>
                <c:pt idx="60">
                  <c:v>82.742000000000004</c:v>
                </c:pt>
                <c:pt idx="61">
                  <c:v>82.742000000000004</c:v>
                </c:pt>
                <c:pt idx="62">
                  <c:v>82.742000000000004</c:v>
                </c:pt>
                <c:pt idx="63">
                  <c:v>82.742000000000004</c:v>
                </c:pt>
                <c:pt idx="64">
                  <c:v>82.742000000000004</c:v>
                </c:pt>
                <c:pt idx="65">
                  <c:v>82.742000000000004</c:v>
                </c:pt>
                <c:pt idx="66">
                  <c:v>82.159000000000006</c:v>
                </c:pt>
                <c:pt idx="67">
                  <c:v>81.576999999999998</c:v>
                </c:pt>
                <c:pt idx="68">
                  <c:v>81.576999999999998</c:v>
                </c:pt>
                <c:pt idx="69">
                  <c:v>80.989999999999995</c:v>
                </c:pt>
                <c:pt idx="70">
                  <c:v>80.989999999999995</c:v>
                </c:pt>
                <c:pt idx="71">
                  <c:v>80.989999999999995</c:v>
                </c:pt>
                <c:pt idx="72">
                  <c:v>80.989999999999995</c:v>
                </c:pt>
                <c:pt idx="73">
                  <c:v>80.989999999999995</c:v>
                </c:pt>
                <c:pt idx="74">
                  <c:v>80.989999999999995</c:v>
                </c:pt>
                <c:pt idx="75">
                  <c:v>80.989999999999995</c:v>
                </c:pt>
                <c:pt idx="76">
                  <c:v>80.989999999999995</c:v>
                </c:pt>
                <c:pt idx="77">
                  <c:v>80.296999999999997</c:v>
                </c:pt>
                <c:pt idx="78">
                  <c:v>80.296999999999997</c:v>
                </c:pt>
                <c:pt idx="79">
                  <c:v>80.296999999999997</c:v>
                </c:pt>
                <c:pt idx="80">
                  <c:v>79.599000000000004</c:v>
                </c:pt>
                <c:pt idx="81">
                  <c:v>79.599000000000004</c:v>
                </c:pt>
                <c:pt idx="82">
                  <c:v>79.599000000000004</c:v>
                </c:pt>
                <c:pt idx="83">
                  <c:v>79.599000000000004</c:v>
                </c:pt>
                <c:pt idx="84">
                  <c:v>79.599000000000004</c:v>
                </c:pt>
                <c:pt idx="85">
                  <c:v>79.599000000000004</c:v>
                </c:pt>
                <c:pt idx="86">
                  <c:v>79.599000000000004</c:v>
                </c:pt>
                <c:pt idx="87">
                  <c:v>79.599000000000004</c:v>
                </c:pt>
                <c:pt idx="88">
                  <c:v>79.599000000000004</c:v>
                </c:pt>
                <c:pt idx="89">
                  <c:v>79.599000000000004</c:v>
                </c:pt>
                <c:pt idx="90">
                  <c:v>78.811000000000007</c:v>
                </c:pt>
                <c:pt idx="91">
                  <c:v>77.234999999999999</c:v>
                </c:pt>
                <c:pt idx="92">
                  <c:v>77.234999999999999</c:v>
                </c:pt>
                <c:pt idx="93">
                  <c:v>77.234999999999999</c:v>
                </c:pt>
                <c:pt idx="94">
                  <c:v>77.234999999999999</c:v>
                </c:pt>
                <c:pt idx="95">
                  <c:v>77.234999999999999</c:v>
                </c:pt>
                <c:pt idx="96">
                  <c:v>77.234999999999999</c:v>
                </c:pt>
                <c:pt idx="97">
                  <c:v>77.234999999999999</c:v>
                </c:pt>
                <c:pt idx="98">
                  <c:v>77.234999999999999</c:v>
                </c:pt>
                <c:pt idx="99">
                  <c:v>77.234999999999999</c:v>
                </c:pt>
                <c:pt idx="100">
                  <c:v>77.234999999999999</c:v>
                </c:pt>
                <c:pt idx="101">
                  <c:v>77.234999999999999</c:v>
                </c:pt>
                <c:pt idx="102">
                  <c:v>76.346999999999994</c:v>
                </c:pt>
                <c:pt idx="103">
                  <c:v>75.459000000000003</c:v>
                </c:pt>
                <c:pt idx="104">
                  <c:v>75.459000000000003</c:v>
                </c:pt>
                <c:pt idx="105">
                  <c:v>75.459000000000003</c:v>
                </c:pt>
                <c:pt idx="106">
                  <c:v>74.504000000000005</c:v>
                </c:pt>
                <c:pt idx="107">
                  <c:v>74.504000000000005</c:v>
                </c:pt>
                <c:pt idx="108">
                  <c:v>74.504000000000005</c:v>
                </c:pt>
                <c:pt idx="109">
                  <c:v>74.504000000000005</c:v>
                </c:pt>
                <c:pt idx="110">
                  <c:v>74.504000000000005</c:v>
                </c:pt>
                <c:pt idx="111">
                  <c:v>74.504000000000005</c:v>
                </c:pt>
                <c:pt idx="112">
                  <c:v>74.504000000000005</c:v>
                </c:pt>
                <c:pt idx="113">
                  <c:v>74.504000000000005</c:v>
                </c:pt>
                <c:pt idx="114">
                  <c:v>73.375</c:v>
                </c:pt>
                <c:pt idx="115">
                  <c:v>73.375</c:v>
                </c:pt>
                <c:pt idx="116">
                  <c:v>73.375</c:v>
                </c:pt>
                <c:pt idx="117">
                  <c:v>73.375</c:v>
                </c:pt>
                <c:pt idx="118">
                  <c:v>73.375</c:v>
                </c:pt>
                <c:pt idx="119">
                  <c:v>73.375</c:v>
                </c:pt>
                <c:pt idx="120">
                  <c:v>73.375</c:v>
                </c:pt>
              </c:numCache>
            </c:numRef>
          </c:yVal>
          <c:smooth val="0"/>
        </c:ser>
        <c:ser>
          <c:idx val="1"/>
          <c:order val="1"/>
          <c:tx>
            <c:strRef>
              <c:f>Sheet1!$C$1</c:f>
              <c:strCache>
                <c:ptCount val="1"/>
                <c:pt idx="0">
                  <c:v> Lymphoma</c:v>
                </c:pt>
              </c:strCache>
            </c:strRef>
          </c:tx>
          <c:spPr>
            <a:ln w="41275">
              <a:solidFill>
                <a:srgbClr val="4DEAF1"/>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99.766000000000005</c:v>
                </c:pt>
                <c:pt idx="3">
                  <c:v>99.531999999999996</c:v>
                </c:pt>
                <c:pt idx="4">
                  <c:v>99.296999999999997</c:v>
                </c:pt>
                <c:pt idx="5">
                  <c:v>98.582999999999998</c:v>
                </c:pt>
                <c:pt idx="6">
                  <c:v>97.15</c:v>
                </c:pt>
                <c:pt idx="7">
                  <c:v>94.74</c:v>
                </c:pt>
                <c:pt idx="8">
                  <c:v>94.253</c:v>
                </c:pt>
                <c:pt idx="9">
                  <c:v>94.253</c:v>
                </c:pt>
                <c:pt idx="10">
                  <c:v>94.253</c:v>
                </c:pt>
                <c:pt idx="11">
                  <c:v>94.253</c:v>
                </c:pt>
                <c:pt idx="12">
                  <c:v>94.253</c:v>
                </c:pt>
                <c:pt idx="13">
                  <c:v>94.253</c:v>
                </c:pt>
                <c:pt idx="14">
                  <c:v>94.253</c:v>
                </c:pt>
                <c:pt idx="15">
                  <c:v>94.253</c:v>
                </c:pt>
                <c:pt idx="16">
                  <c:v>94.253</c:v>
                </c:pt>
                <c:pt idx="17">
                  <c:v>94.253</c:v>
                </c:pt>
                <c:pt idx="18">
                  <c:v>94.253</c:v>
                </c:pt>
                <c:pt idx="19">
                  <c:v>93.944000000000003</c:v>
                </c:pt>
                <c:pt idx="20">
                  <c:v>93.944000000000003</c:v>
                </c:pt>
                <c:pt idx="21">
                  <c:v>93.944000000000003</c:v>
                </c:pt>
                <c:pt idx="22">
                  <c:v>93.944000000000003</c:v>
                </c:pt>
                <c:pt idx="23">
                  <c:v>93.944000000000003</c:v>
                </c:pt>
                <c:pt idx="24">
                  <c:v>93.944000000000003</c:v>
                </c:pt>
                <c:pt idx="25">
                  <c:v>93.944000000000003</c:v>
                </c:pt>
                <c:pt idx="26">
                  <c:v>93.944000000000003</c:v>
                </c:pt>
                <c:pt idx="27">
                  <c:v>93.944000000000003</c:v>
                </c:pt>
                <c:pt idx="28">
                  <c:v>93.944000000000003</c:v>
                </c:pt>
                <c:pt idx="29">
                  <c:v>93.944000000000003</c:v>
                </c:pt>
                <c:pt idx="30">
                  <c:v>93.944000000000003</c:v>
                </c:pt>
                <c:pt idx="31">
                  <c:v>93.944000000000003</c:v>
                </c:pt>
                <c:pt idx="32">
                  <c:v>93.944000000000003</c:v>
                </c:pt>
                <c:pt idx="33">
                  <c:v>93.944000000000003</c:v>
                </c:pt>
                <c:pt idx="34">
                  <c:v>93.944000000000003</c:v>
                </c:pt>
                <c:pt idx="35">
                  <c:v>93.944000000000003</c:v>
                </c:pt>
                <c:pt idx="36">
                  <c:v>93.944000000000003</c:v>
                </c:pt>
                <c:pt idx="37">
                  <c:v>93.944000000000003</c:v>
                </c:pt>
                <c:pt idx="38">
                  <c:v>93.944000000000003</c:v>
                </c:pt>
                <c:pt idx="39">
                  <c:v>93.944000000000003</c:v>
                </c:pt>
                <c:pt idx="40">
                  <c:v>93.944000000000003</c:v>
                </c:pt>
                <c:pt idx="41">
                  <c:v>93.49</c:v>
                </c:pt>
                <c:pt idx="42">
                  <c:v>93.49</c:v>
                </c:pt>
                <c:pt idx="43">
                  <c:v>93.49</c:v>
                </c:pt>
                <c:pt idx="44">
                  <c:v>93.49</c:v>
                </c:pt>
                <c:pt idx="45">
                  <c:v>93.49</c:v>
                </c:pt>
                <c:pt idx="46">
                  <c:v>93.49</c:v>
                </c:pt>
                <c:pt idx="47">
                  <c:v>93.49</c:v>
                </c:pt>
                <c:pt idx="48">
                  <c:v>93.49</c:v>
                </c:pt>
                <c:pt idx="49">
                  <c:v>93.49</c:v>
                </c:pt>
                <c:pt idx="50">
                  <c:v>93.49</c:v>
                </c:pt>
                <c:pt idx="51">
                  <c:v>93.49</c:v>
                </c:pt>
                <c:pt idx="52">
                  <c:v>93.49</c:v>
                </c:pt>
                <c:pt idx="53">
                  <c:v>93.49</c:v>
                </c:pt>
                <c:pt idx="54">
                  <c:v>93.49</c:v>
                </c:pt>
                <c:pt idx="55">
                  <c:v>93.49</c:v>
                </c:pt>
                <c:pt idx="56">
                  <c:v>92.93</c:v>
                </c:pt>
                <c:pt idx="57">
                  <c:v>92.93</c:v>
                </c:pt>
                <c:pt idx="58">
                  <c:v>92.93</c:v>
                </c:pt>
                <c:pt idx="59">
                  <c:v>92.93</c:v>
                </c:pt>
                <c:pt idx="60">
                  <c:v>92.93</c:v>
                </c:pt>
                <c:pt idx="61">
                  <c:v>92.93</c:v>
                </c:pt>
                <c:pt idx="62">
                  <c:v>92.93</c:v>
                </c:pt>
                <c:pt idx="63">
                  <c:v>92.93</c:v>
                </c:pt>
                <c:pt idx="64">
                  <c:v>92.93</c:v>
                </c:pt>
                <c:pt idx="65">
                  <c:v>92.93</c:v>
                </c:pt>
                <c:pt idx="66">
                  <c:v>92.28</c:v>
                </c:pt>
                <c:pt idx="67">
                  <c:v>92.28</c:v>
                </c:pt>
                <c:pt idx="68">
                  <c:v>92.28</c:v>
                </c:pt>
                <c:pt idx="69">
                  <c:v>92.28</c:v>
                </c:pt>
                <c:pt idx="70">
                  <c:v>92.28</c:v>
                </c:pt>
                <c:pt idx="71">
                  <c:v>92.28</c:v>
                </c:pt>
                <c:pt idx="72">
                  <c:v>92.28</c:v>
                </c:pt>
                <c:pt idx="73">
                  <c:v>92.28</c:v>
                </c:pt>
                <c:pt idx="74">
                  <c:v>92.28</c:v>
                </c:pt>
                <c:pt idx="75">
                  <c:v>92.28</c:v>
                </c:pt>
                <c:pt idx="76">
                  <c:v>92.28</c:v>
                </c:pt>
                <c:pt idx="77">
                  <c:v>92.28</c:v>
                </c:pt>
                <c:pt idx="78">
                  <c:v>92.28</c:v>
                </c:pt>
                <c:pt idx="79">
                  <c:v>92.28</c:v>
                </c:pt>
                <c:pt idx="80">
                  <c:v>92.28</c:v>
                </c:pt>
                <c:pt idx="81">
                  <c:v>92.28</c:v>
                </c:pt>
                <c:pt idx="82">
                  <c:v>92.28</c:v>
                </c:pt>
                <c:pt idx="83">
                  <c:v>92.28</c:v>
                </c:pt>
                <c:pt idx="84">
                  <c:v>92.28</c:v>
                </c:pt>
                <c:pt idx="85">
                  <c:v>92.28</c:v>
                </c:pt>
                <c:pt idx="86">
                  <c:v>92.28</c:v>
                </c:pt>
                <c:pt idx="87">
                  <c:v>92.28</c:v>
                </c:pt>
                <c:pt idx="88">
                  <c:v>92.28</c:v>
                </c:pt>
                <c:pt idx="89">
                  <c:v>92.28</c:v>
                </c:pt>
                <c:pt idx="90">
                  <c:v>91.358000000000004</c:v>
                </c:pt>
                <c:pt idx="91">
                  <c:v>90.435000000000002</c:v>
                </c:pt>
                <c:pt idx="92">
                  <c:v>90.435000000000002</c:v>
                </c:pt>
                <c:pt idx="93">
                  <c:v>90.435000000000002</c:v>
                </c:pt>
                <c:pt idx="94">
                  <c:v>90.435000000000002</c:v>
                </c:pt>
                <c:pt idx="95">
                  <c:v>90.435000000000002</c:v>
                </c:pt>
                <c:pt idx="96">
                  <c:v>90.435000000000002</c:v>
                </c:pt>
                <c:pt idx="97">
                  <c:v>90.435000000000002</c:v>
                </c:pt>
                <c:pt idx="98">
                  <c:v>90.435000000000002</c:v>
                </c:pt>
                <c:pt idx="99">
                  <c:v>90.435000000000002</c:v>
                </c:pt>
                <c:pt idx="100">
                  <c:v>90.435000000000002</c:v>
                </c:pt>
                <c:pt idx="101">
                  <c:v>90.435000000000002</c:v>
                </c:pt>
                <c:pt idx="102">
                  <c:v>90.435000000000002</c:v>
                </c:pt>
                <c:pt idx="103">
                  <c:v>90.435000000000002</c:v>
                </c:pt>
                <c:pt idx="104">
                  <c:v>90.435000000000002</c:v>
                </c:pt>
                <c:pt idx="105">
                  <c:v>90.435000000000002</c:v>
                </c:pt>
                <c:pt idx="106">
                  <c:v>90.435000000000002</c:v>
                </c:pt>
                <c:pt idx="107">
                  <c:v>90.435000000000002</c:v>
                </c:pt>
                <c:pt idx="108">
                  <c:v>90.435000000000002</c:v>
                </c:pt>
                <c:pt idx="109">
                  <c:v>90.435000000000002</c:v>
                </c:pt>
                <c:pt idx="110">
                  <c:v>90.435000000000002</c:v>
                </c:pt>
                <c:pt idx="111">
                  <c:v>90.435000000000002</c:v>
                </c:pt>
                <c:pt idx="112">
                  <c:v>90.435000000000002</c:v>
                </c:pt>
                <c:pt idx="113">
                  <c:v>90.435000000000002</c:v>
                </c:pt>
                <c:pt idx="114">
                  <c:v>90.435000000000002</c:v>
                </c:pt>
                <c:pt idx="115">
                  <c:v>90.435000000000002</c:v>
                </c:pt>
                <c:pt idx="116">
                  <c:v>90.435000000000002</c:v>
                </c:pt>
                <c:pt idx="117">
                  <c:v>90.435000000000002</c:v>
                </c:pt>
                <c:pt idx="118">
                  <c:v>90.435000000000002</c:v>
                </c:pt>
                <c:pt idx="119">
                  <c:v>90.435000000000002</c:v>
                </c:pt>
                <c:pt idx="120">
                  <c:v>90.435000000000002</c:v>
                </c:pt>
              </c:numCache>
            </c:numRef>
          </c:yVal>
          <c:smooth val="0"/>
        </c:ser>
        <c:ser>
          <c:idx val="2"/>
          <c:order val="2"/>
          <c:tx>
            <c:strRef>
              <c:f>Sheet1!$D$1</c:f>
              <c:strCache>
                <c:ptCount val="1"/>
                <c:pt idx="0">
                  <c:v> Skin</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99.757000000000005</c:v>
                </c:pt>
                <c:pt idx="7">
                  <c:v>99.512</c:v>
                </c:pt>
                <c:pt idx="8">
                  <c:v>99.512</c:v>
                </c:pt>
                <c:pt idx="9">
                  <c:v>99.512</c:v>
                </c:pt>
                <c:pt idx="10">
                  <c:v>99.512</c:v>
                </c:pt>
                <c:pt idx="11">
                  <c:v>99.512</c:v>
                </c:pt>
                <c:pt idx="12">
                  <c:v>99.512</c:v>
                </c:pt>
                <c:pt idx="13">
                  <c:v>99.512</c:v>
                </c:pt>
                <c:pt idx="14">
                  <c:v>99.512</c:v>
                </c:pt>
                <c:pt idx="15">
                  <c:v>99.512</c:v>
                </c:pt>
                <c:pt idx="16">
                  <c:v>99.512</c:v>
                </c:pt>
                <c:pt idx="17">
                  <c:v>99.194999999999993</c:v>
                </c:pt>
                <c:pt idx="18">
                  <c:v>98.878</c:v>
                </c:pt>
                <c:pt idx="19">
                  <c:v>98.878</c:v>
                </c:pt>
                <c:pt idx="20">
                  <c:v>98.878</c:v>
                </c:pt>
                <c:pt idx="21">
                  <c:v>98.878</c:v>
                </c:pt>
                <c:pt idx="22">
                  <c:v>98.878</c:v>
                </c:pt>
                <c:pt idx="23">
                  <c:v>98.878</c:v>
                </c:pt>
                <c:pt idx="24">
                  <c:v>98.878</c:v>
                </c:pt>
                <c:pt idx="25">
                  <c:v>98.878</c:v>
                </c:pt>
                <c:pt idx="26">
                  <c:v>98.878</c:v>
                </c:pt>
                <c:pt idx="27">
                  <c:v>98.878</c:v>
                </c:pt>
                <c:pt idx="28">
                  <c:v>98.878</c:v>
                </c:pt>
                <c:pt idx="29">
                  <c:v>98.878</c:v>
                </c:pt>
                <c:pt idx="30">
                  <c:v>98.102999999999994</c:v>
                </c:pt>
                <c:pt idx="31">
                  <c:v>97.712000000000003</c:v>
                </c:pt>
                <c:pt idx="32">
                  <c:v>97.712000000000003</c:v>
                </c:pt>
                <c:pt idx="33">
                  <c:v>97.712000000000003</c:v>
                </c:pt>
                <c:pt idx="34">
                  <c:v>97.712000000000003</c:v>
                </c:pt>
                <c:pt idx="35">
                  <c:v>97.712000000000003</c:v>
                </c:pt>
                <c:pt idx="36">
                  <c:v>97.712000000000003</c:v>
                </c:pt>
                <c:pt idx="37">
                  <c:v>97.712000000000003</c:v>
                </c:pt>
                <c:pt idx="38">
                  <c:v>97.712000000000003</c:v>
                </c:pt>
                <c:pt idx="39">
                  <c:v>97.712000000000003</c:v>
                </c:pt>
                <c:pt idx="40">
                  <c:v>97.712000000000003</c:v>
                </c:pt>
                <c:pt idx="41">
                  <c:v>97.712000000000003</c:v>
                </c:pt>
                <c:pt idx="42">
                  <c:v>97.712000000000003</c:v>
                </c:pt>
                <c:pt idx="43">
                  <c:v>97.24</c:v>
                </c:pt>
                <c:pt idx="44">
                  <c:v>96.763000000000005</c:v>
                </c:pt>
                <c:pt idx="45">
                  <c:v>96.763000000000005</c:v>
                </c:pt>
                <c:pt idx="46">
                  <c:v>96.763000000000005</c:v>
                </c:pt>
                <c:pt idx="47">
                  <c:v>96.763000000000005</c:v>
                </c:pt>
                <c:pt idx="48">
                  <c:v>96.763000000000005</c:v>
                </c:pt>
                <c:pt idx="49">
                  <c:v>96.763000000000005</c:v>
                </c:pt>
                <c:pt idx="50">
                  <c:v>96.763000000000005</c:v>
                </c:pt>
                <c:pt idx="51">
                  <c:v>96.763000000000005</c:v>
                </c:pt>
                <c:pt idx="52">
                  <c:v>96.763000000000005</c:v>
                </c:pt>
                <c:pt idx="53">
                  <c:v>96.763000000000005</c:v>
                </c:pt>
                <c:pt idx="54">
                  <c:v>96.763000000000005</c:v>
                </c:pt>
                <c:pt idx="55">
                  <c:v>96.186999999999998</c:v>
                </c:pt>
                <c:pt idx="56">
                  <c:v>95.608000000000004</c:v>
                </c:pt>
                <c:pt idx="57">
                  <c:v>95.608000000000004</c:v>
                </c:pt>
                <c:pt idx="58">
                  <c:v>95.608000000000004</c:v>
                </c:pt>
                <c:pt idx="59">
                  <c:v>95.608000000000004</c:v>
                </c:pt>
                <c:pt idx="60">
                  <c:v>95.608000000000004</c:v>
                </c:pt>
                <c:pt idx="61">
                  <c:v>95.608000000000004</c:v>
                </c:pt>
                <c:pt idx="62">
                  <c:v>95.608000000000004</c:v>
                </c:pt>
                <c:pt idx="63">
                  <c:v>95.608000000000004</c:v>
                </c:pt>
                <c:pt idx="64">
                  <c:v>95.608000000000004</c:v>
                </c:pt>
                <c:pt idx="65">
                  <c:v>95.608000000000004</c:v>
                </c:pt>
                <c:pt idx="66">
                  <c:v>95.608000000000004</c:v>
                </c:pt>
                <c:pt idx="67">
                  <c:v>94.271000000000001</c:v>
                </c:pt>
                <c:pt idx="68">
                  <c:v>94.271000000000001</c:v>
                </c:pt>
                <c:pt idx="69">
                  <c:v>94.271000000000001</c:v>
                </c:pt>
                <c:pt idx="70">
                  <c:v>94.271000000000001</c:v>
                </c:pt>
                <c:pt idx="71">
                  <c:v>94.271000000000001</c:v>
                </c:pt>
                <c:pt idx="72">
                  <c:v>94.271000000000001</c:v>
                </c:pt>
                <c:pt idx="73">
                  <c:v>94.271000000000001</c:v>
                </c:pt>
                <c:pt idx="74">
                  <c:v>94.271000000000001</c:v>
                </c:pt>
                <c:pt idx="75">
                  <c:v>94.271000000000001</c:v>
                </c:pt>
                <c:pt idx="76">
                  <c:v>94.271000000000001</c:v>
                </c:pt>
                <c:pt idx="77">
                  <c:v>94.271000000000001</c:v>
                </c:pt>
                <c:pt idx="78">
                  <c:v>94.271000000000001</c:v>
                </c:pt>
                <c:pt idx="79">
                  <c:v>94.271000000000001</c:v>
                </c:pt>
                <c:pt idx="80">
                  <c:v>93.436000000000007</c:v>
                </c:pt>
                <c:pt idx="81">
                  <c:v>93.436000000000007</c:v>
                </c:pt>
                <c:pt idx="82">
                  <c:v>93.436000000000007</c:v>
                </c:pt>
                <c:pt idx="83">
                  <c:v>93.436000000000007</c:v>
                </c:pt>
                <c:pt idx="84">
                  <c:v>93.436000000000007</c:v>
                </c:pt>
                <c:pt idx="85">
                  <c:v>93.436000000000007</c:v>
                </c:pt>
                <c:pt idx="86">
                  <c:v>93.436000000000007</c:v>
                </c:pt>
                <c:pt idx="87">
                  <c:v>93.436000000000007</c:v>
                </c:pt>
                <c:pt idx="88">
                  <c:v>93.436000000000007</c:v>
                </c:pt>
                <c:pt idx="89">
                  <c:v>93.436000000000007</c:v>
                </c:pt>
                <c:pt idx="90">
                  <c:v>93.436000000000007</c:v>
                </c:pt>
                <c:pt idx="91">
                  <c:v>93.436000000000007</c:v>
                </c:pt>
                <c:pt idx="92">
                  <c:v>93.436000000000007</c:v>
                </c:pt>
                <c:pt idx="93">
                  <c:v>93.436000000000007</c:v>
                </c:pt>
                <c:pt idx="94">
                  <c:v>93.436000000000007</c:v>
                </c:pt>
                <c:pt idx="95">
                  <c:v>93.436000000000007</c:v>
                </c:pt>
                <c:pt idx="96">
                  <c:v>93.436000000000007</c:v>
                </c:pt>
                <c:pt idx="97">
                  <c:v>93.436000000000007</c:v>
                </c:pt>
                <c:pt idx="98">
                  <c:v>93.436000000000007</c:v>
                </c:pt>
                <c:pt idx="99">
                  <c:v>93.436000000000007</c:v>
                </c:pt>
                <c:pt idx="100">
                  <c:v>93.436000000000007</c:v>
                </c:pt>
                <c:pt idx="101">
                  <c:v>93.436000000000007</c:v>
                </c:pt>
                <c:pt idx="102">
                  <c:v>93.436000000000007</c:v>
                </c:pt>
                <c:pt idx="103">
                  <c:v>92.283000000000001</c:v>
                </c:pt>
                <c:pt idx="104">
                  <c:v>92.283000000000001</c:v>
                </c:pt>
                <c:pt idx="105">
                  <c:v>92.283000000000001</c:v>
                </c:pt>
                <c:pt idx="106">
                  <c:v>91.019000000000005</c:v>
                </c:pt>
                <c:pt idx="107">
                  <c:v>91.019000000000005</c:v>
                </c:pt>
                <c:pt idx="108">
                  <c:v>91.019000000000005</c:v>
                </c:pt>
                <c:pt idx="109">
                  <c:v>91.019000000000005</c:v>
                </c:pt>
                <c:pt idx="110">
                  <c:v>91.019000000000005</c:v>
                </c:pt>
                <c:pt idx="111">
                  <c:v>91.019000000000005</c:v>
                </c:pt>
                <c:pt idx="112">
                  <c:v>91.019000000000005</c:v>
                </c:pt>
                <c:pt idx="113">
                  <c:v>91.019000000000005</c:v>
                </c:pt>
                <c:pt idx="114">
                  <c:v>89.475999999999999</c:v>
                </c:pt>
                <c:pt idx="115">
                  <c:v>89.475999999999999</c:v>
                </c:pt>
                <c:pt idx="116">
                  <c:v>89.475999999999999</c:v>
                </c:pt>
                <c:pt idx="117">
                  <c:v>89.475999999999999</c:v>
                </c:pt>
                <c:pt idx="118">
                  <c:v>89.475999999999999</c:v>
                </c:pt>
                <c:pt idx="119">
                  <c:v>89.475999999999999</c:v>
                </c:pt>
                <c:pt idx="120">
                  <c:v>89.475999999999999</c:v>
                </c:pt>
              </c:numCache>
            </c:numRef>
          </c:yVal>
          <c:smooth val="0"/>
        </c:ser>
        <c:ser>
          <c:idx val="3"/>
          <c:order val="3"/>
          <c:tx>
            <c:strRef>
              <c:f>Sheet1!$E$1</c:f>
              <c:strCache>
                <c:ptCount val="1"/>
                <c:pt idx="0">
                  <c:v> Other</c:v>
                </c:pt>
              </c:strCache>
            </c:strRef>
          </c:tx>
          <c:spPr>
            <a:ln w="4127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100</c:v>
                </c:pt>
                <c:pt idx="3">
                  <c:v>99.757999999999996</c:v>
                </c:pt>
                <c:pt idx="4">
                  <c:v>99.515000000000001</c:v>
                </c:pt>
                <c:pt idx="5">
                  <c:v>99.515000000000001</c:v>
                </c:pt>
                <c:pt idx="6">
                  <c:v>98.774000000000001</c:v>
                </c:pt>
                <c:pt idx="7">
                  <c:v>98.025000000000006</c:v>
                </c:pt>
                <c:pt idx="8">
                  <c:v>98.025000000000006</c:v>
                </c:pt>
                <c:pt idx="9">
                  <c:v>98.025000000000006</c:v>
                </c:pt>
                <c:pt idx="10">
                  <c:v>98.025000000000006</c:v>
                </c:pt>
                <c:pt idx="11">
                  <c:v>98.025000000000006</c:v>
                </c:pt>
                <c:pt idx="12">
                  <c:v>98.025000000000006</c:v>
                </c:pt>
                <c:pt idx="13">
                  <c:v>98.025000000000006</c:v>
                </c:pt>
                <c:pt idx="14">
                  <c:v>98.025000000000006</c:v>
                </c:pt>
                <c:pt idx="15">
                  <c:v>98.025000000000006</c:v>
                </c:pt>
                <c:pt idx="16">
                  <c:v>98.025000000000006</c:v>
                </c:pt>
                <c:pt idx="17">
                  <c:v>98.025000000000006</c:v>
                </c:pt>
                <c:pt idx="18">
                  <c:v>97.061000000000007</c:v>
                </c:pt>
                <c:pt idx="19">
                  <c:v>97.061000000000007</c:v>
                </c:pt>
                <c:pt idx="20">
                  <c:v>97.061000000000007</c:v>
                </c:pt>
                <c:pt idx="21">
                  <c:v>97.061000000000007</c:v>
                </c:pt>
                <c:pt idx="22">
                  <c:v>97.061000000000007</c:v>
                </c:pt>
                <c:pt idx="23">
                  <c:v>97.061000000000007</c:v>
                </c:pt>
                <c:pt idx="24">
                  <c:v>97.061000000000007</c:v>
                </c:pt>
                <c:pt idx="25">
                  <c:v>97.061000000000007</c:v>
                </c:pt>
                <c:pt idx="26">
                  <c:v>97.061000000000007</c:v>
                </c:pt>
                <c:pt idx="27">
                  <c:v>97.061000000000007</c:v>
                </c:pt>
                <c:pt idx="28">
                  <c:v>97.061000000000007</c:v>
                </c:pt>
                <c:pt idx="29">
                  <c:v>97.061000000000007</c:v>
                </c:pt>
                <c:pt idx="30">
                  <c:v>96.665000000000006</c:v>
                </c:pt>
                <c:pt idx="31">
                  <c:v>96.266000000000005</c:v>
                </c:pt>
                <c:pt idx="32">
                  <c:v>96.266000000000005</c:v>
                </c:pt>
                <c:pt idx="33">
                  <c:v>96.266000000000005</c:v>
                </c:pt>
                <c:pt idx="34">
                  <c:v>96.266000000000005</c:v>
                </c:pt>
                <c:pt idx="35">
                  <c:v>96.266000000000005</c:v>
                </c:pt>
                <c:pt idx="36">
                  <c:v>96.266000000000005</c:v>
                </c:pt>
                <c:pt idx="37">
                  <c:v>96.266000000000005</c:v>
                </c:pt>
                <c:pt idx="38">
                  <c:v>96.266000000000005</c:v>
                </c:pt>
                <c:pt idx="39">
                  <c:v>96.266000000000005</c:v>
                </c:pt>
                <c:pt idx="40">
                  <c:v>96.266000000000005</c:v>
                </c:pt>
                <c:pt idx="41">
                  <c:v>95.777000000000001</c:v>
                </c:pt>
                <c:pt idx="42">
                  <c:v>95.777000000000001</c:v>
                </c:pt>
                <c:pt idx="43">
                  <c:v>95.777000000000001</c:v>
                </c:pt>
                <c:pt idx="44">
                  <c:v>95.777000000000001</c:v>
                </c:pt>
                <c:pt idx="45">
                  <c:v>95.777000000000001</c:v>
                </c:pt>
                <c:pt idx="46">
                  <c:v>95.777000000000001</c:v>
                </c:pt>
                <c:pt idx="47">
                  <c:v>95.777000000000001</c:v>
                </c:pt>
                <c:pt idx="48">
                  <c:v>95.777000000000001</c:v>
                </c:pt>
                <c:pt idx="49">
                  <c:v>95.777000000000001</c:v>
                </c:pt>
                <c:pt idx="50">
                  <c:v>95.777000000000001</c:v>
                </c:pt>
                <c:pt idx="51">
                  <c:v>95.777000000000001</c:v>
                </c:pt>
                <c:pt idx="52">
                  <c:v>95.777000000000001</c:v>
                </c:pt>
                <c:pt idx="53">
                  <c:v>95.186000000000007</c:v>
                </c:pt>
                <c:pt idx="54">
                  <c:v>95.186000000000007</c:v>
                </c:pt>
                <c:pt idx="55">
                  <c:v>95.186000000000007</c:v>
                </c:pt>
                <c:pt idx="56">
                  <c:v>95.186000000000007</c:v>
                </c:pt>
                <c:pt idx="57">
                  <c:v>95.186000000000007</c:v>
                </c:pt>
                <c:pt idx="58">
                  <c:v>95.186000000000007</c:v>
                </c:pt>
                <c:pt idx="59">
                  <c:v>95.186000000000007</c:v>
                </c:pt>
                <c:pt idx="60">
                  <c:v>95.186000000000007</c:v>
                </c:pt>
                <c:pt idx="61">
                  <c:v>95.186000000000007</c:v>
                </c:pt>
                <c:pt idx="62">
                  <c:v>95.186000000000007</c:v>
                </c:pt>
                <c:pt idx="63">
                  <c:v>95.186000000000007</c:v>
                </c:pt>
                <c:pt idx="64">
                  <c:v>95.186000000000007</c:v>
                </c:pt>
                <c:pt idx="65">
                  <c:v>95.186000000000007</c:v>
                </c:pt>
                <c:pt idx="66">
                  <c:v>95.186000000000007</c:v>
                </c:pt>
                <c:pt idx="67">
                  <c:v>95.186000000000007</c:v>
                </c:pt>
                <c:pt idx="68">
                  <c:v>95.186000000000007</c:v>
                </c:pt>
                <c:pt idx="69">
                  <c:v>95.186000000000007</c:v>
                </c:pt>
                <c:pt idx="70">
                  <c:v>95.186000000000007</c:v>
                </c:pt>
                <c:pt idx="71">
                  <c:v>95.186000000000007</c:v>
                </c:pt>
                <c:pt idx="72">
                  <c:v>95.186000000000007</c:v>
                </c:pt>
                <c:pt idx="73">
                  <c:v>95.186000000000007</c:v>
                </c:pt>
                <c:pt idx="74">
                  <c:v>95.186000000000007</c:v>
                </c:pt>
                <c:pt idx="75">
                  <c:v>95.186000000000007</c:v>
                </c:pt>
                <c:pt idx="76">
                  <c:v>95.186000000000007</c:v>
                </c:pt>
                <c:pt idx="77">
                  <c:v>94.343000000000004</c:v>
                </c:pt>
                <c:pt idx="78">
                  <c:v>94.343000000000004</c:v>
                </c:pt>
                <c:pt idx="79">
                  <c:v>94.343000000000004</c:v>
                </c:pt>
                <c:pt idx="80">
                  <c:v>94.343000000000004</c:v>
                </c:pt>
                <c:pt idx="81">
                  <c:v>94.343000000000004</c:v>
                </c:pt>
                <c:pt idx="82">
                  <c:v>94.343000000000004</c:v>
                </c:pt>
                <c:pt idx="83">
                  <c:v>94.343000000000004</c:v>
                </c:pt>
                <c:pt idx="84">
                  <c:v>94.343000000000004</c:v>
                </c:pt>
                <c:pt idx="85">
                  <c:v>94.343000000000004</c:v>
                </c:pt>
                <c:pt idx="86">
                  <c:v>94.343000000000004</c:v>
                </c:pt>
                <c:pt idx="87">
                  <c:v>94.343000000000004</c:v>
                </c:pt>
                <c:pt idx="88">
                  <c:v>94.343000000000004</c:v>
                </c:pt>
                <c:pt idx="89">
                  <c:v>94.343000000000004</c:v>
                </c:pt>
                <c:pt idx="90">
                  <c:v>94.343000000000004</c:v>
                </c:pt>
                <c:pt idx="91">
                  <c:v>94.343000000000004</c:v>
                </c:pt>
                <c:pt idx="92">
                  <c:v>94.343000000000004</c:v>
                </c:pt>
                <c:pt idx="93">
                  <c:v>94.343000000000004</c:v>
                </c:pt>
                <c:pt idx="94">
                  <c:v>94.343000000000004</c:v>
                </c:pt>
                <c:pt idx="95">
                  <c:v>94.343000000000004</c:v>
                </c:pt>
                <c:pt idx="96">
                  <c:v>94.343000000000004</c:v>
                </c:pt>
                <c:pt idx="97">
                  <c:v>94.343000000000004</c:v>
                </c:pt>
                <c:pt idx="98">
                  <c:v>94.343000000000004</c:v>
                </c:pt>
                <c:pt idx="99">
                  <c:v>94.343000000000004</c:v>
                </c:pt>
                <c:pt idx="100">
                  <c:v>94.343000000000004</c:v>
                </c:pt>
                <c:pt idx="101">
                  <c:v>94.343000000000004</c:v>
                </c:pt>
                <c:pt idx="102">
                  <c:v>94.343000000000004</c:v>
                </c:pt>
                <c:pt idx="103">
                  <c:v>94.343000000000004</c:v>
                </c:pt>
                <c:pt idx="104">
                  <c:v>94.343000000000004</c:v>
                </c:pt>
                <c:pt idx="105">
                  <c:v>94.343000000000004</c:v>
                </c:pt>
                <c:pt idx="106">
                  <c:v>94.343000000000004</c:v>
                </c:pt>
                <c:pt idx="107">
                  <c:v>94.343000000000004</c:v>
                </c:pt>
                <c:pt idx="108">
                  <c:v>94.343000000000004</c:v>
                </c:pt>
                <c:pt idx="109">
                  <c:v>94.343000000000004</c:v>
                </c:pt>
                <c:pt idx="110">
                  <c:v>94.343000000000004</c:v>
                </c:pt>
                <c:pt idx="111">
                  <c:v>94.343000000000004</c:v>
                </c:pt>
                <c:pt idx="112">
                  <c:v>94.343000000000004</c:v>
                </c:pt>
                <c:pt idx="113">
                  <c:v>94.343000000000004</c:v>
                </c:pt>
                <c:pt idx="114">
                  <c:v>94.343000000000004</c:v>
                </c:pt>
                <c:pt idx="115">
                  <c:v>94.343000000000004</c:v>
                </c:pt>
                <c:pt idx="116">
                  <c:v>94.343000000000004</c:v>
                </c:pt>
                <c:pt idx="117">
                  <c:v>94.343000000000004</c:v>
                </c:pt>
                <c:pt idx="118">
                  <c:v>94.343000000000004</c:v>
                </c:pt>
                <c:pt idx="119">
                  <c:v>94.343000000000004</c:v>
                </c:pt>
                <c:pt idx="120">
                  <c:v>94.343000000000004</c:v>
                </c:pt>
              </c:numCache>
            </c:numRef>
          </c:yVal>
          <c:smooth val="0"/>
        </c:ser>
        <c:dLbls>
          <c:showLegendKey val="0"/>
          <c:showVal val="0"/>
          <c:showCatName val="0"/>
          <c:showSerName val="0"/>
          <c:showPercent val="0"/>
          <c:showBubbleSize val="0"/>
        </c:dLbls>
        <c:axId val="518649224"/>
        <c:axId val="518648832"/>
      </c:scatterChart>
      <c:valAx>
        <c:axId val="51864922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18648832"/>
        <c:crosses val="autoZero"/>
        <c:crossBetween val="midCat"/>
        <c:majorUnit val="1"/>
      </c:valAx>
      <c:valAx>
        <c:axId val="518648832"/>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18649224"/>
        <c:crosses val="autoZero"/>
        <c:crossBetween val="midCat"/>
        <c:majorUnit val="10"/>
      </c:valAx>
      <c:spPr>
        <a:solidFill>
          <a:schemeClr val="bg2"/>
        </a:solidFill>
        <a:ln>
          <a:solidFill>
            <a:schemeClr val="tx1"/>
          </a:solidFill>
        </a:ln>
      </c:spPr>
    </c:plotArea>
    <c:legend>
      <c:legendPos val="r"/>
      <c:layout>
        <c:manualLayout>
          <c:xMode val="edge"/>
          <c:yMode val="edge"/>
          <c:x val="0.13391230507951213"/>
          <c:y val="0.57191809357163692"/>
          <c:w val="0.2177213877677055"/>
          <c:h val="0.25350976961213184"/>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0.17508228138149398"/>
          <c:w val="0.86853006759110862"/>
          <c:h val="0.64806794983960325"/>
        </c:manualLayout>
      </c:layout>
      <c:lineChart>
        <c:grouping val="standard"/>
        <c:varyColors val="0"/>
        <c:ser>
          <c:idx val="0"/>
          <c:order val="0"/>
          <c:tx>
            <c:strRef>
              <c:f>Sheet1!$A$2</c:f>
              <c:strCache>
                <c:ptCount val="1"/>
                <c:pt idx="0">
                  <c:v>Bronchiolitis</c:v>
                </c:pt>
              </c:strCache>
            </c:strRef>
          </c:tx>
          <c:spPr>
            <a:ln w="41275">
              <a:solidFill>
                <a:srgbClr val="FF0000"/>
              </a:solidFill>
            </a:ln>
          </c:spPr>
          <c:marker>
            <c:symbol val="diamond"/>
            <c:size val="9"/>
            <c:spPr>
              <a:solidFill>
                <a:srgbClr val="FF0000"/>
              </a:solidFill>
              <a:ln>
                <a:solidFill>
                  <a:srgbClr val="FF0000"/>
                </a:solidFill>
              </a:ln>
            </c:spPr>
          </c:marker>
          <c:cat>
            <c:strRef>
              <c:f>Sheet1!$B$1:$F$1</c:f>
              <c:strCache>
                <c:ptCount val="5"/>
                <c:pt idx="0">
                  <c:v>0-30 Days
(N=437)</c:v>
                </c:pt>
                <c:pt idx="1">
                  <c:v>31 Days –  1 Yr
(N=344)</c:v>
                </c:pt>
                <c:pt idx="2">
                  <c:v>&gt;1 Yr – 3 Yrs
(N=279)</c:v>
                </c:pt>
                <c:pt idx="3">
                  <c:v>&gt;3 Yrs – 5 Yrs
(N=170)</c:v>
                </c:pt>
                <c:pt idx="4">
                  <c:v>&gt;5 Yrs
(N=465)</c:v>
                </c:pt>
              </c:strCache>
            </c:strRef>
          </c:cat>
          <c:val>
            <c:numRef>
              <c:f>Sheet1!$B$2:$F$2</c:f>
              <c:numCache>
                <c:formatCode>General</c:formatCode>
                <c:ptCount val="5"/>
                <c:pt idx="0">
                  <c:v>0</c:v>
                </c:pt>
                <c:pt idx="1">
                  <c:v>3.8</c:v>
                </c:pt>
                <c:pt idx="2">
                  <c:v>24.4</c:v>
                </c:pt>
                <c:pt idx="3">
                  <c:v>22.4</c:v>
                </c:pt>
                <c:pt idx="4">
                  <c:v>21.3</c:v>
                </c:pt>
              </c:numCache>
            </c:numRef>
          </c:val>
          <c:smooth val="0"/>
        </c:ser>
        <c:ser>
          <c:idx val="1"/>
          <c:order val="1"/>
          <c:tx>
            <c:strRef>
              <c:f>Sheet1!$A$3</c:f>
              <c:strCache>
                <c:ptCount val="1"/>
                <c:pt idx="0">
                  <c:v>Infection (non-CMV)</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Sheet1!$B$1:$F$1</c:f>
              <c:strCache>
                <c:ptCount val="5"/>
                <c:pt idx="0">
                  <c:v>0-30 Days
(N=437)</c:v>
                </c:pt>
                <c:pt idx="1">
                  <c:v>31 Days –  1 Yr
(N=344)</c:v>
                </c:pt>
                <c:pt idx="2">
                  <c:v>&gt;1 Yr – 3 Yrs
(N=279)</c:v>
                </c:pt>
                <c:pt idx="3">
                  <c:v>&gt;3 Yrs – 5 Yrs
(N=170)</c:v>
                </c:pt>
                <c:pt idx="4">
                  <c:v>&gt;5 Yrs
(N=465)</c:v>
                </c:pt>
              </c:strCache>
            </c:strRef>
          </c:cat>
          <c:val>
            <c:numRef>
              <c:f>Sheet1!$B$3:$F$3</c:f>
              <c:numCache>
                <c:formatCode>General</c:formatCode>
                <c:ptCount val="5"/>
                <c:pt idx="0">
                  <c:v>16.7</c:v>
                </c:pt>
                <c:pt idx="1">
                  <c:v>34</c:v>
                </c:pt>
                <c:pt idx="2">
                  <c:v>28</c:v>
                </c:pt>
                <c:pt idx="3">
                  <c:v>24.1</c:v>
                </c:pt>
                <c:pt idx="4">
                  <c:v>23</c:v>
                </c:pt>
              </c:numCache>
            </c:numRef>
          </c:val>
          <c:smooth val="0"/>
        </c:ser>
        <c:ser>
          <c:idx val="2"/>
          <c:order val="2"/>
          <c:tx>
            <c:strRef>
              <c:f>Sheet1!$A$4</c:f>
              <c:strCache>
                <c:ptCount val="1"/>
                <c:pt idx="0">
                  <c:v>Graft Failure</c:v>
                </c:pt>
              </c:strCache>
            </c:strRef>
          </c:tx>
          <c:spPr>
            <a:ln w="41275">
              <a:solidFill>
                <a:srgbClr val="00FF00"/>
              </a:solidFill>
            </a:ln>
          </c:spPr>
          <c:marker>
            <c:symbol val="diamond"/>
            <c:size val="9"/>
            <c:spPr>
              <a:solidFill>
                <a:srgbClr val="00FF00"/>
              </a:solidFill>
              <a:ln>
                <a:solidFill>
                  <a:srgbClr val="00FF00"/>
                </a:solidFill>
              </a:ln>
            </c:spPr>
          </c:marker>
          <c:cat>
            <c:strRef>
              <c:f>Sheet1!$B$1:$F$1</c:f>
              <c:strCache>
                <c:ptCount val="5"/>
                <c:pt idx="0">
                  <c:v>0-30 Days
(N=437)</c:v>
                </c:pt>
                <c:pt idx="1">
                  <c:v>31 Days –  1 Yr
(N=344)</c:v>
                </c:pt>
                <c:pt idx="2">
                  <c:v>&gt;1 Yr – 3 Yrs
(N=279)</c:v>
                </c:pt>
                <c:pt idx="3">
                  <c:v>&gt;3 Yrs – 5 Yrs
(N=170)</c:v>
                </c:pt>
                <c:pt idx="4">
                  <c:v>&gt;5 Yrs
(N=465)</c:v>
                </c:pt>
              </c:strCache>
            </c:strRef>
          </c:cat>
          <c:val>
            <c:numRef>
              <c:f>Sheet1!$B$4:$F$4</c:f>
              <c:numCache>
                <c:formatCode>General</c:formatCode>
                <c:ptCount val="5"/>
                <c:pt idx="0">
                  <c:v>27.2</c:v>
                </c:pt>
                <c:pt idx="1">
                  <c:v>20.100000000000001</c:v>
                </c:pt>
                <c:pt idx="2">
                  <c:v>13.3</c:v>
                </c:pt>
                <c:pt idx="3">
                  <c:v>17.600000000000001</c:v>
                </c:pt>
                <c:pt idx="4">
                  <c:v>13.5</c:v>
                </c:pt>
              </c:numCache>
            </c:numRef>
          </c:val>
          <c:smooth val="0"/>
        </c:ser>
        <c:ser>
          <c:idx val="3"/>
          <c:order val="3"/>
          <c:tx>
            <c:strRef>
              <c:f>Sheet1!$A$5</c:f>
              <c:strCache>
                <c:ptCount val="1"/>
                <c:pt idx="0">
                  <c:v>Cardiovascular</c:v>
                </c:pt>
              </c:strCache>
            </c:strRef>
          </c:tx>
          <c:spPr>
            <a:ln w="41275">
              <a:solidFill>
                <a:srgbClr val="4DEAF1"/>
              </a:solidFill>
            </a:ln>
          </c:spPr>
          <c:marker>
            <c:symbol val="diamond"/>
            <c:size val="9"/>
            <c:spPr>
              <a:solidFill>
                <a:srgbClr val="4DEAF1"/>
              </a:solidFill>
              <a:ln>
                <a:solidFill>
                  <a:srgbClr val="00FFFF"/>
                </a:solidFill>
              </a:ln>
            </c:spPr>
          </c:marker>
          <c:cat>
            <c:strRef>
              <c:f>Sheet1!$B$1:$F$1</c:f>
              <c:strCache>
                <c:ptCount val="5"/>
                <c:pt idx="0">
                  <c:v>0-30 Days
(N=437)</c:v>
                </c:pt>
                <c:pt idx="1">
                  <c:v>31 Days –  1 Yr
(N=344)</c:v>
                </c:pt>
                <c:pt idx="2">
                  <c:v>&gt;1 Yr – 3 Yrs
(N=279)</c:v>
                </c:pt>
                <c:pt idx="3">
                  <c:v>&gt;3 Yrs – 5 Yrs
(N=170)</c:v>
                </c:pt>
                <c:pt idx="4">
                  <c:v>&gt;5 Yrs
(N=465)</c:v>
                </c:pt>
              </c:strCache>
            </c:strRef>
          </c:cat>
          <c:val>
            <c:numRef>
              <c:f>Sheet1!$B$5:$F$5</c:f>
              <c:numCache>
                <c:formatCode>General</c:formatCode>
                <c:ptCount val="5"/>
                <c:pt idx="0">
                  <c:v>7.3</c:v>
                </c:pt>
                <c:pt idx="1">
                  <c:v>4.4000000000000004</c:v>
                </c:pt>
                <c:pt idx="2">
                  <c:v>8.1999999999999993</c:v>
                </c:pt>
                <c:pt idx="3">
                  <c:v>11.2</c:v>
                </c:pt>
                <c:pt idx="4">
                  <c:v>9.5</c:v>
                </c:pt>
              </c:numCache>
            </c:numRef>
          </c:val>
          <c:smooth val="0"/>
        </c:ser>
        <c:ser>
          <c:idx val="4"/>
          <c:order val="4"/>
          <c:tx>
            <c:strRef>
              <c:f>Sheet1!$A$6</c:f>
              <c:strCache>
                <c:ptCount val="1"/>
                <c:pt idx="0">
                  <c:v>Technical</c:v>
                </c:pt>
              </c:strCache>
            </c:strRef>
          </c:tx>
          <c:spPr>
            <a:ln w="41275">
              <a:solidFill>
                <a:srgbClr val="9933FF"/>
              </a:solidFill>
            </a:ln>
          </c:spPr>
          <c:marker>
            <c:symbol val="diamond"/>
            <c:size val="9"/>
            <c:spPr>
              <a:solidFill>
                <a:srgbClr val="9933FF"/>
              </a:solidFill>
              <a:ln>
                <a:solidFill>
                  <a:srgbClr val="9966FF"/>
                </a:solidFill>
              </a:ln>
            </c:spPr>
          </c:marker>
          <c:cat>
            <c:strRef>
              <c:f>Sheet1!$B$1:$F$1</c:f>
              <c:strCache>
                <c:ptCount val="5"/>
                <c:pt idx="0">
                  <c:v>0-30 Days
(N=437)</c:v>
                </c:pt>
                <c:pt idx="1">
                  <c:v>31 Days –  1 Yr
(N=344)</c:v>
                </c:pt>
                <c:pt idx="2">
                  <c:v>&gt;1 Yr – 3 Yrs
(N=279)</c:v>
                </c:pt>
                <c:pt idx="3">
                  <c:v>&gt;3 Yrs – 5 Yrs
(N=170)</c:v>
                </c:pt>
                <c:pt idx="4">
                  <c:v>&gt;5 Yrs
(N=465)</c:v>
                </c:pt>
              </c:strCache>
            </c:strRef>
          </c:cat>
          <c:val>
            <c:numRef>
              <c:f>Sheet1!$B$6:$F$6</c:f>
              <c:numCache>
                <c:formatCode>General</c:formatCode>
                <c:ptCount val="5"/>
                <c:pt idx="0">
                  <c:v>21.7</c:v>
                </c:pt>
                <c:pt idx="1">
                  <c:v>3.5</c:v>
                </c:pt>
                <c:pt idx="2">
                  <c:v>1.1000000000000001</c:v>
                </c:pt>
                <c:pt idx="3">
                  <c:v>1.8</c:v>
                </c:pt>
                <c:pt idx="4">
                  <c:v>1.3</c:v>
                </c:pt>
              </c:numCache>
            </c:numRef>
          </c:val>
          <c:smooth val="0"/>
        </c:ser>
        <c:dLbls>
          <c:showLegendKey val="0"/>
          <c:showVal val="0"/>
          <c:showCatName val="0"/>
          <c:showSerName val="0"/>
          <c:showPercent val="0"/>
          <c:showBubbleSize val="0"/>
        </c:dLbls>
        <c:marker val="1"/>
        <c:smooth val="0"/>
        <c:axId val="807355112"/>
        <c:axId val="807355504"/>
      </c:lineChart>
      <c:catAx>
        <c:axId val="807355112"/>
        <c:scaling>
          <c:orientation val="minMax"/>
        </c:scaling>
        <c:delete val="0"/>
        <c:axPos val="b"/>
        <c:numFmt formatCode="General" sourceLinked="1"/>
        <c:majorTickMark val="out"/>
        <c:minorTickMark val="none"/>
        <c:tickLblPos val="nextTo"/>
        <c:txPr>
          <a:bodyPr rot="0"/>
          <a:lstStyle/>
          <a:p>
            <a:pPr>
              <a:defRPr sz="1500" b="1"/>
            </a:pPr>
            <a:endParaRPr lang="en-US"/>
          </a:p>
        </c:txPr>
        <c:crossAx val="807355504"/>
        <c:crosses val="autoZero"/>
        <c:auto val="1"/>
        <c:lblAlgn val="ctr"/>
        <c:lblOffset val="100"/>
        <c:noMultiLvlLbl val="0"/>
      </c:catAx>
      <c:valAx>
        <c:axId val="807355504"/>
        <c:scaling>
          <c:orientation val="minMax"/>
          <c:max val="4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2302"/>
            </c:manualLayout>
          </c:layout>
          <c:overlay val="0"/>
        </c:title>
        <c:numFmt formatCode="General" sourceLinked="1"/>
        <c:majorTickMark val="out"/>
        <c:minorTickMark val="none"/>
        <c:tickLblPos val="nextTo"/>
        <c:txPr>
          <a:bodyPr/>
          <a:lstStyle/>
          <a:p>
            <a:pPr>
              <a:defRPr sz="1500" b="1"/>
            </a:pPr>
            <a:endParaRPr lang="en-US"/>
          </a:p>
        </c:txPr>
        <c:crossAx val="807355112"/>
        <c:crosses val="autoZero"/>
        <c:crossBetween val="between"/>
        <c:majorUnit val="10"/>
      </c:valAx>
      <c:spPr>
        <a:solidFill>
          <a:schemeClr val="bg2"/>
        </a:solidFill>
        <a:ln>
          <a:solidFill>
            <a:schemeClr val="tx1"/>
          </a:solidFill>
        </a:ln>
      </c:spPr>
    </c:plotArea>
    <c:legend>
      <c:legendPos val="r"/>
      <c:layout>
        <c:manualLayout>
          <c:xMode val="edge"/>
          <c:yMode val="edge"/>
          <c:x val="0.10786089238845144"/>
          <c:y val="3.0480773236678742E-2"/>
          <c:w val="0.86650742186638441"/>
          <c:h val="0.13070928633920759"/>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 Europe</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Sheet1!$A$2:$A$33</c:f>
              <c:numCache>
                <c:formatCode>General</c:formatCode>
                <c:ptCount val="3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numCache>
            </c:numRef>
          </c:cat>
          <c:val>
            <c:numRef>
              <c:f>Sheet1!$B$2:$B$33</c:f>
              <c:numCache>
                <c:formatCode>General</c:formatCode>
                <c:ptCount val="32"/>
                <c:pt idx="0">
                  <c:v>0</c:v>
                </c:pt>
                <c:pt idx="1">
                  <c:v>0</c:v>
                </c:pt>
                <c:pt idx="2">
                  <c:v>0</c:v>
                </c:pt>
                <c:pt idx="3">
                  <c:v>0</c:v>
                </c:pt>
                <c:pt idx="4">
                  <c:v>2</c:v>
                </c:pt>
                <c:pt idx="5">
                  <c:v>2</c:v>
                </c:pt>
                <c:pt idx="6">
                  <c:v>6</c:v>
                </c:pt>
                <c:pt idx="7">
                  <c:v>3</c:v>
                </c:pt>
                <c:pt idx="8">
                  <c:v>4</c:v>
                </c:pt>
                <c:pt idx="9">
                  <c:v>2</c:v>
                </c:pt>
                <c:pt idx="10">
                  <c:v>3</c:v>
                </c:pt>
                <c:pt idx="11">
                  <c:v>2</c:v>
                </c:pt>
                <c:pt idx="12">
                  <c:v>0</c:v>
                </c:pt>
                <c:pt idx="13">
                  <c:v>1</c:v>
                </c:pt>
                <c:pt idx="14">
                  <c:v>1</c:v>
                </c:pt>
                <c:pt idx="15">
                  <c:v>0</c:v>
                </c:pt>
                <c:pt idx="16">
                  <c:v>3</c:v>
                </c:pt>
                <c:pt idx="17">
                  <c:v>0</c:v>
                </c:pt>
                <c:pt idx="18">
                  <c:v>1</c:v>
                </c:pt>
                <c:pt idx="19">
                  <c:v>4</c:v>
                </c:pt>
                <c:pt idx="20">
                  <c:v>2</c:v>
                </c:pt>
                <c:pt idx="21">
                  <c:v>1</c:v>
                </c:pt>
                <c:pt idx="22">
                  <c:v>0</c:v>
                </c:pt>
                <c:pt idx="23">
                  <c:v>1</c:v>
                </c:pt>
                <c:pt idx="24">
                  <c:v>1</c:v>
                </c:pt>
                <c:pt idx="25">
                  <c:v>3</c:v>
                </c:pt>
                <c:pt idx="26">
                  <c:v>0</c:v>
                </c:pt>
                <c:pt idx="27">
                  <c:v>3</c:v>
                </c:pt>
                <c:pt idx="28">
                  <c:v>0</c:v>
                </c:pt>
                <c:pt idx="29">
                  <c:v>0</c:v>
                </c:pt>
                <c:pt idx="30">
                  <c:v>2</c:v>
                </c:pt>
                <c:pt idx="31">
                  <c:v>0</c:v>
                </c:pt>
              </c:numCache>
            </c:numRef>
          </c:val>
        </c:ser>
        <c:ser>
          <c:idx val="1"/>
          <c:order val="1"/>
          <c:tx>
            <c:strRef>
              <c:f>Sheet1!$C$1</c:f>
              <c:strCache>
                <c:ptCount val="1"/>
                <c:pt idx="0">
                  <c:v> North America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Sheet1!$A$2:$A$33</c:f>
              <c:numCache>
                <c:formatCode>General</c:formatCode>
                <c:ptCount val="3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numCache>
            </c:numRef>
          </c:cat>
          <c:val>
            <c:numRef>
              <c:f>Sheet1!$C$2:$C$33</c:f>
              <c:numCache>
                <c:formatCode>General</c:formatCode>
                <c:ptCount val="32"/>
                <c:pt idx="0">
                  <c:v>0</c:v>
                </c:pt>
                <c:pt idx="1">
                  <c:v>0</c:v>
                </c:pt>
                <c:pt idx="2">
                  <c:v>1</c:v>
                </c:pt>
                <c:pt idx="3">
                  <c:v>1</c:v>
                </c:pt>
                <c:pt idx="4">
                  <c:v>1</c:v>
                </c:pt>
                <c:pt idx="5">
                  <c:v>3</c:v>
                </c:pt>
                <c:pt idx="6">
                  <c:v>0</c:v>
                </c:pt>
                <c:pt idx="7">
                  <c:v>0</c:v>
                </c:pt>
                <c:pt idx="8">
                  <c:v>1</c:v>
                </c:pt>
                <c:pt idx="9">
                  <c:v>1</c:v>
                </c:pt>
                <c:pt idx="10">
                  <c:v>0</c:v>
                </c:pt>
                <c:pt idx="11">
                  <c:v>0</c:v>
                </c:pt>
                <c:pt idx="12">
                  <c:v>0</c:v>
                </c:pt>
                <c:pt idx="13">
                  <c:v>1</c:v>
                </c:pt>
                <c:pt idx="14">
                  <c:v>1</c:v>
                </c:pt>
                <c:pt idx="15">
                  <c:v>0</c:v>
                </c:pt>
                <c:pt idx="16">
                  <c:v>3</c:v>
                </c:pt>
                <c:pt idx="17">
                  <c:v>1</c:v>
                </c:pt>
                <c:pt idx="18">
                  <c:v>1</c:v>
                </c:pt>
                <c:pt idx="19">
                  <c:v>0</c:v>
                </c:pt>
                <c:pt idx="20">
                  <c:v>0</c:v>
                </c:pt>
                <c:pt idx="21">
                  <c:v>1</c:v>
                </c:pt>
                <c:pt idx="22">
                  <c:v>0</c:v>
                </c:pt>
                <c:pt idx="23">
                  <c:v>0</c:v>
                </c:pt>
                <c:pt idx="24">
                  <c:v>0</c:v>
                </c:pt>
                <c:pt idx="25">
                  <c:v>0</c:v>
                </c:pt>
                <c:pt idx="26">
                  <c:v>0</c:v>
                </c:pt>
                <c:pt idx="27">
                  <c:v>0</c:v>
                </c:pt>
                <c:pt idx="28">
                  <c:v>0</c:v>
                </c:pt>
                <c:pt idx="29">
                  <c:v>0</c:v>
                </c:pt>
                <c:pt idx="30">
                  <c:v>1</c:v>
                </c:pt>
                <c:pt idx="31">
                  <c:v>0</c:v>
                </c:pt>
              </c:numCache>
            </c:numRef>
          </c:val>
        </c:ser>
        <c:ser>
          <c:idx val="2"/>
          <c:order val="2"/>
          <c:tx>
            <c:strRef>
              <c:f>Sheet1!$D$1</c:f>
              <c:strCache>
                <c:ptCount val="1"/>
                <c:pt idx="0">
                  <c:v> Other</c:v>
                </c:pt>
              </c:strCache>
            </c:strRef>
          </c:tx>
          <c:spPr>
            <a:gradFill>
              <a:gsLst>
                <a:gs pos="0">
                  <a:srgbClr val="C00000"/>
                </a:gs>
                <a:gs pos="50000">
                  <a:srgbClr val="FF0000"/>
                </a:gs>
                <a:gs pos="100000">
                  <a:srgbClr val="C00000"/>
                </a:gs>
              </a:gsLst>
              <a:lin ang="10800000" scaled="1"/>
            </a:gradFill>
            <a:ln w="9525">
              <a:solidFill>
                <a:schemeClr val="bg2"/>
              </a:solidFill>
            </a:ln>
          </c:spPr>
          <c:invertIfNegative val="0"/>
          <c:cat>
            <c:numRef>
              <c:f>Sheet1!$A$2:$A$33</c:f>
              <c:numCache>
                <c:formatCode>General</c:formatCode>
                <c:ptCount val="3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numCache>
            </c:numRef>
          </c:cat>
          <c:val>
            <c:numRef>
              <c:f>Sheet1!$D$2:$D$33</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1</c:v>
                </c:pt>
                <c:pt idx="13">
                  <c:v>0</c:v>
                </c:pt>
                <c:pt idx="14">
                  <c:v>0</c:v>
                </c:pt>
                <c:pt idx="15">
                  <c:v>0</c:v>
                </c:pt>
                <c:pt idx="16">
                  <c:v>0</c:v>
                </c:pt>
                <c:pt idx="17">
                  <c:v>0</c:v>
                </c:pt>
                <c:pt idx="18">
                  <c:v>0</c:v>
                </c:pt>
                <c:pt idx="19">
                  <c:v>0</c:v>
                </c:pt>
                <c:pt idx="20">
                  <c:v>0</c:v>
                </c:pt>
                <c:pt idx="21">
                  <c:v>0</c:v>
                </c:pt>
                <c:pt idx="22">
                  <c:v>0</c:v>
                </c:pt>
                <c:pt idx="23">
                  <c:v>1</c:v>
                </c:pt>
                <c:pt idx="24">
                  <c:v>0</c:v>
                </c:pt>
                <c:pt idx="25">
                  <c:v>0</c:v>
                </c:pt>
                <c:pt idx="26">
                  <c:v>1</c:v>
                </c:pt>
                <c:pt idx="27">
                  <c:v>0</c:v>
                </c:pt>
                <c:pt idx="28">
                  <c:v>0</c:v>
                </c:pt>
                <c:pt idx="29">
                  <c:v>0</c:v>
                </c:pt>
                <c:pt idx="30">
                  <c:v>0</c:v>
                </c:pt>
                <c:pt idx="31">
                  <c:v>0</c:v>
                </c:pt>
              </c:numCache>
            </c:numRef>
          </c:val>
        </c:ser>
        <c:dLbls>
          <c:showLegendKey val="0"/>
          <c:showVal val="0"/>
          <c:showCatName val="0"/>
          <c:showSerName val="0"/>
          <c:showPercent val="0"/>
          <c:showBubbleSize val="0"/>
        </c:dLbls>
        <c:gapWidth val="35"/>
        <c:overlap val="100"/>
        <c:axId val="756705344"/>
        <c:axId val="756705736"/>
      </c:barChart>
      <c:lineChart>
        <c:grouping val="standard"/>
        <c:varyColors val="0"/>
        <c:ser>
          <c:idx val="3"/>
          <c:order val="3"/>
          <c:tx>
            <c:strRef>
              <c:f>Sheet1!$E$1</c:f>
              <c:strCache>
                <c:ptCount val="1"/>
                <c:pt idx="0">
                  <c:v> % of Retransplants</c:v>
                </c:pt>
              </c:strCache>
            </c:strRef>
          </c:tx>
          <c:spPr>
            <a:ln w="41275">
              <a:solidFill>
                <a:schemeClr val="bg1">
                  <a:lumMod val="50000"/>
                  <a:lumOff val="50000"/>
                </a:schemeClr>
              </a:solidFill>
            </a:ln>
          </c:spPr>
          <c:marker>
            <c:symbol val="none"/>
          </c:marker>
          <c:cat>
            <c:numRef>
              <c:f>Sheet1!$A$2:$A$33</c:f>
              <c:numCache>
                <c:formatCode>General</c:formatCode>
                <c:ptCount val="3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numCache>
            </c:numRef>
          </c:cat>
          <c:val>
            <c:numRef>
              <c:f>Sheet1!$E$2:$E$33</c:f>
              <c:numCache>
                <c:formatCode>General</c:formatCode>
                <c:ptCount val="32"/>
                <c:pt idx="0">
                  <c:v>0</c:v>
                </c:pt>
                <c:pt idx="1">
                  <c:v>0</c:v>
                </c:pt>
                <c:pt idx="2">
                  <c:v>3.125</c:v>
                </c:pt>
                <c:pt idx="3">
                  <c:v>1.3513500000000001</c:v>
                </c:pt>
                <c:pt idx="4">
                  <c:v>3.2258100000000001</c:v>
                </c:pt>
                <c:pt idx="5">
                  <c:v>3.8759700000000001</c:v>
                </c:pt>
                <c:pt idx="6">
                  <c:v>3.0927799999999999</c:v>
                </c:pt>
                <c:pt idx="7">
                  <c:v>1.3333299999999999</c:v>
                </c:pt>
                <c:pt idx="8">
                  <c:v>2.2321399999999998</c:v>
                </c:pt>
                <c:pt idx="9">
                  <c:v>1.3953500000000001</c:v>
                </c:pt>
                <c:pt idx="10">
                  <c:v>1.51515</c:v>
                </c:pt>
                <c:pt idx="11">
                  <c:v>1.10497</c:v>
                </c:pt>
                <c:pt idx="12">
                  <c:v>0.49751000000000001</c:v>
                </c:pt>
                <c:pt idx="13">
                  <c:v>0.98521999999999998</c:v>
                </c:pt>
                <c:pt idx="14">
                  <c:v>1.4492799999999999</c:v>
                </c:pt>
                <c:pt idx="15">
                  <c:v>0</c:v>
                </c:pt>
                <c:pt idx="16">
                  <c:v>4.3795599999999997</c:v>
                </c:pt>
                <c:pt idx="17">
                  <c:v>0.71428999999999998</c:v>
                </c:pt>
                <c:pt idx="18">
                  <c:v>1.62602</c:v>
                </c:pt>
                <c:pt idx="19">
                  <c:v>3.8835000000000002</c:v>
                </c:pt>
                <c:pt idx="20">
                  <c:v>1.9802</c:v>
                </c:pt>
                <c:pt idx="21">
                  <c:v>2.53165</c:v>
                </c:pt>
                <c:pt idx="22">
                  <c:v>0</c:v>
                </c:pt>
                <c:pt idx="23">
                  <c:v>2.2222200000000001</c:v>
                </c:pt>
                <c:pt idx="24">
                  <c:v>1.0638300000000001</c:v>
                </c:pt>
                <c:pt idx="25">
                  <c:v>3.44828</c:v>
                </c:pt>
                <c:pt idx="26">
                  <c:v>1.19048</c:v>
                </c:pt>
                <c:pt idx="27">
                  <c:v>3.7974700000000001</c:v>
                </c:pt>
                <c:pt idx="28">
                  <c:v>0</c:v>
                </c:pt>
                <c:pt idx="29">
                  <c:v>0</c:v>
                </c:pt>
                <c:pt idx="30">
                  <c:v>3.9473699999999998</c:v>
                </c:pt>
                <c:pt idx="31">
                  <c:v>0</c:v>
                </c:pt>
              </c:numCache>
            </c:numRef>
          </c:val>
          <c:smooth val="0"/>
        </c:ser>
        <c:dLbls>
          <c:showLegendKey val="0"/>
          <c:showVal val="0"/>
          <c:showCatName val="0"/>
          <c:showSerName val="0"/>
          <c:showPercent val="0"/>
          <c:showBubbleSize val="0"/>
        </c:dLbls>
        <c:marker val="1"/>
        <c:smooth val="0"/>
        <c:axId val="432180824"/>
        <c:axId val="756706128"/>
      </c:lineChart>
      <c:catAx>
        <c:axId val="756705344"/>
        <c:scaling>
          <c:orientation val="minMax"/>
        </c:scaling>
        <c:delete val="0"/>
        <c:axPos val="b"/>
        <c:numFmt formatCode="General" sourceLinked="1"/>
        <c:majorTickMark val="out"/>
        <c:minorTickMark val="none"/>
        <c:tickLblPos val="nextTo"/>
        <c:txPr>
          <a:bodyPr rot="-2700000"/>
          <a:lstStyle/>
          <a:p>
            <a:pPr>
              <a:defRPr sz="1400" b="1"/>
            </a:pPr>
            <a:endParaRPr lang="en-US"/>
          </a:p>
        </c:txPr>
        <c:crossAx val="756705736"/>
        <c:crosses val="autoZero"/>
        <c:auto val="1"/>
        <c:lblAlgn val="ctr"/>
        <c:lblOffset val="100"/>
        <c:tickLblSkip val="1"/>
        <c:noMultiLvlLbl val="0"/>
      </c:catAx>
      <c:valAx>
        <c:axId val="756705736"/>
        <c:scaling>
          <c:orientation val="minMax"/>
        </c:scaling>
        <c:delete val="0"/>
        <c:axPos val="l"/>
        <c:majorGridlines>
          <c:spPr>
            <a:ln>
              <a:prstDash val="sysDash"/>
            </a:ln>
          </c:spPr>
        </c:majorGridlines>
        <c:title>
          <c:tx>
            <c:rich>
              <a:bodyPr rot="-5400000" vert="horz"/>
              <a:lstStyle/>
              <a:p>
                <a:pPr>
                  <a:defRPr sz="1700"/>
                </a:pPr>
                <a:r>
                  <a:rPr lang="en-US" sz="1700" dirty="0" smtClean="0"/>
                  <a:t>Number of Retransplants</a:t>
                </a:r>
                <a:endParaRPr lang="en-US" sz="1700" dirty="0"/>
              </a:p>
            </c:rich>
          </c:tx>
          <c:layout>
            <c:manualLayout>
              <c:xMode val="edge"/>
              <c:yMode val="edge"/>
              <c:x val="2.9498525073746312E-3"/>
              <c:y val="0.28230294455380578"/>
            </c:manualLayout>
          </c:layout>
          <c:overlay val="0"/>
        </c:title>
        <c:numFmt formatCode="General" sourceLinked="0"/>
        <c:majorTickMark val="out"/>
        <c:minorTickMark val="none"/>
        <c:tickLblPos val="nextTo"/>
        <c:txPr>
          <a:bodyPr/>
          <a:lstStyle/>
          <a:p>
            <a:pPr>
              <a:defRPr sz="1500" b="1"/>
            </a:pPr>
            <a:endParaRPr lang="en-US"/>
          </a:p>
        </c:txPr>
        <c:crossAx val="756705344"/>
        <c:crosses val="autoZero"/>
        <c:crossBetween val="between"/>
      </c:valAx>
      <c:valAx>
        <c:axId val="756706128"/>
        <c:scaling>
          <c:orientation val="minMax"/>
          <c:max val="18"/>
        </c:scaling>
        <c:delete val="0"/>
        <c:axPos val="r"/>
        <c:title>
          <c:tx>
            <c:rich>
              <a:bodyPr/>
              <a:lstStyle/>
              <a:p>
                <a:pPr>
                  <a:defRPr sz="1700" b="1"/>
                </a:pPr>
                <a:r>
                  <a:rPr lang="en-US" sz="1700" b="1" dirty="0" smtClean="0"/>
                  <a:t>% of Retransplants out </a:t>
                </a:r>
                <a:r>
                  <a:rPr lang="en-US" sz="1700" b="1" baseline="0" dirty="0" smtClean="0"/>
                  <a:t>of All Adult Heart-Lung Transplants</a:t>
                </a:r>
                <a:endParaRPr lang="en-US" sz="1700" b="1" dirty="0"/>
              </a:p>
            </c:rich>
          </c:tx>
          <c:layout>
            <c:manualLayout>
              <c:xMode val="edge"/>
              <c:yMode val="edge"/>
              <c:x val="0.93348077142531094"/>
              <c:y val="0.1227001312335958"/>
            </c:manualLayout>
          </c:layout>
          <c:overlay val="0"/>
        </c:title>
        <c:numFmt formatCode="General" sourceLinked="1"/>
        <c:majorTickMark val="out"/>
        <c:minorTickMark val="none"/>
        <c:tickLblPos val="nextTo"/>
        <c:txPr>
          <a:bodyPr/>
          <a:lstStyle/>
          <a:p>
            <a:pPr>
              <a:defRPr sz="1500" b="1"/>
            </a:pPr>
            <a:endParaRPr lang="en-US"/>
          </a:p>
        </c:txPr>
        <c:crossAx val="432180824"/>
        <c:crosses val="max"/>
        <c:crossBetween val="between"/>
      </c:valAx>
      <c:catAx>
        <c:axId val="432180824"/>
        <c:scaling>
          <c:orientation val="minMax"/>
        </c:scaling>
        <c:delete val="1"/>
        <c:axPos val="b"/>
        <c:numFmt formatCode="General" sourceLinked="1"/>
        <c:majorTickMark val="out"/>
        <c:minorTickMark val="none"/>
        <c:tickLblPos val="nextTo"/>
        <c:crossAx val="756706128"/>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7.7984112605393355E-2"/>
          <c:y val="2.0833333333333332E-2"/>
          <c:w val="0.79683401853529356"/>
          <c:h val="7.185490485564304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8204654727893528"/>
          <c:h val="0.81644145288290582"/>
        </c:manualLayout>
      </c:layout>
      <c:scatterChart>
        <c:scatterStyle val="lineMarker"/>
        <c:varyColors val="0"/>
        <c:ser>
          <c:idx val="0"/>
          <c:order val="0"/>
          <c:tx>
            <c:strRef>
              <c:f>Sheet1!$B$1</c:f>
              <c:strCache>
                <c:ptCount val="1"/>
                <c:pt idx="0">
                  <c:v> Primary (N=687)</c:v>
                </c:pt>
              </c:strCache>
            </c:strRef>
          </c:tx>
          <c:spPr>
            <a:ln w="41275">
              <a:solidFill>
                <a:srgbClr val="00FF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2.0378E-2</c:v>
                </c:pt>
                <c:pt idx="2">
                  <c:v>2.7656E-2</c:v>
                </c:pt>
                <c:pt idx="3">
                  <c:v>3.4934E-2</c:v>
                </c:pt>
                <c:pt idx="4">
                  <c:v>3.7845999999999998E-2</c:v>
                </c:pt>
                <c:pt idx="5">
                  <c:v>3.9301000000000003E-2</c:v>
                </c:pt>
                <c:pt idx="6">
                  <c:v>3.9301000000000003E-2</c:v>
                </c:pt>
                <c:pt idx="7">
                  <c:v>4.0757000000000002E-2</c:v>
                </c:pt>
                <c:pt idx="8">
                  <c:v>4.5123999999999997E-2</c:v>
                </c:pt>
                <c:pt idx="9">
                  <c:v>4.8035000000000001E-2</c:v>
                </c:pt>
                <c:pt idx="10">
                  <c:v>4.9491E-2</c:v>
                </c:pt>
                <c:pt idx="11">
                  <c:v>4.9491E-2</c:v>
                </c:pt>
                <c:pt idx="12">
                  <c:v>4.9491E-2</c:v>
                </c:pt>
                <c:pt idx="13">
                  <c:v>5.5313000000000001E-2</c:v>
                </c:pt>
                <c:pt idx="14">
                  <c:v>5.5313000000000001E-2</c:v>
                </c:pt>
                <c:pt idx="15">
                  <c:v>5.6769E-2</c:v>
                </c:pt>
                <c:pt idx="16">
                  <c:v>5.8223999999999998E-2</c:v>
                </c:pt>
                <c:pt idx="17">
                  <c:v>5.8223999999999998E-2</c:v>
                </c:pt>
                <c:pt idx="18">
                  <c:v>5.9679999999999997E-2</c:v>
                </c:pt>
                <c:pt idx="19">
                  <c:v>6.4047000000000007E-2</c:v>
                </c:pt>
                <c:pt idx="20">
                  <c:v>6.4047000000000007E-2</c:v>
                </c:pt>
                <c:pt idx="21">
                  <c:v>6.4047000000000007E-2</c:v>
                </c:pt>
                <c:pt idx="22">
                  <c:v>6.4047000000000007E-2</c:v>
                </c:pt>
                <c:pt idx="23">
                  <c:v>6.5502000000000005E-2</c:v>
                </c:pt>
                <c:pt idx="24">
                  <c:v>6.5502000000000005E-2</c:v>
                </c:pt>
                <c:pt idx="25">
                  <c:v>6.5502000000000005E-2</c:v>
                </c:pt>
                <c:pt idx="26">
                  <c:v>6.8413000000000002E-2</c:v>
                </c:pt>
                <c:pt idx="27">
                  <c:v>6.8413000000000002E-2</c:v>
                </c:pt>
                <c:pt idx="28">
                  <c:v>6.8413000000000002E-2</c:v>
                </c:pt>
                <c:pt idx="29">
                  <c:v>6.8413000000000002E-2</c:v>
                </c:pt>
                <c:pt idx="30">
                  <c:v>6.8413000000000002E-2</c:v>
                </c:pt>
              </c:numCache>
            </c:numRef>
          </c:yVal>
          <c:smooth val="0"/>
        </c:ser>
        <c:ser>
          <c:idx val="1"/>
          <c:order val="1"/>
          <c:tx>
            <c:strRef>
              <c:f>Sheet1!$C$1</c:f>
              <c:strCache>
                <c:ptCount val="1"/>
                <c:pt idx="0">
                  <c:v> First Retransplant (N=13)</c:v>
                </c:pt>
              </c:strCache>
            </c:strRef>
          </c:tx>
          <c:spPr>
            <a:ln w="47625">
              <a:solidFill>
                <a:srgbClr val="FFC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numCache>
            </c:numRef>
          </c:yVal>
          <c:smooth val="0"/>
        </c:ser>
        <c:dLbls>
          <c:showLegendKey val="0"/>
          <c:showVal val="0"/>
          <c:showCatName val="0"/>
          <c:showSerName val="0"/>
          <c:showPercent val="0"/>
          <c:showBubbleSize val="0"/>
        </c:dLbls>
        <c:axId val="807356288"/>
        <c:axId val="807356680"/>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(Primary)</c:v>
                      </c:pt>
                    </c:strCache>
                  </c:strRef>
                </c:tx>
                <c:spPr>
                  <a:ln w="47625">
                    <a:solidFill>
                      <a:srgbClr val="00FFFF"/>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1.1955E-2</c:v>
                      </c:pt>
                      <c:pt idx="2">
                        <c:v>1.7510000000000001E-2</c:v>
                      </c:pt>
                      <c:pt idx="3">
                        <c:v>2.3290000000000002E-2</c:v>
                      </c:pt>
                      <c:pt idx="4">
                        <c:v>2.5642000000000002E-2</c:v>
                      </c:pt>
                      <c:pt idx="5">
                        <c:v>2.6828999999999999E-2</c:v>
                      </c:pt>
                      <c:pt idx="6">
                        <c:v>2.6828999999999999E-2</c:v>
                      </c:pt>
                      <c:pt idx="7">
                        <c:v>2.8018999999999999E-2</c:v>
                      </c:pt>
                      <c:pt idx="8">
                        <c:v>3.1621999999999997E-2</c:v>
                      </c:pt>
                      <c:pt idx="9">
                        <c:v>3.4046E-2</c:v>
                      </c:pt>
                      <c:pt idx="10">
                        <c:v>3.5263999999999997E-2</c:v>
                      </c:pt>
                      <c:pt idx="11">
                        <c:v>3.5263999999999997E-2</c:v>
                      </c:pt>
                      <c:pt idx="12">
                        <c:v>3.5263999999999997E-2</c:v>
                      </c:pt>
                      <c:pt idx="13">
                        <c:v>4.0181000000000001E-2</c:v>
                      </c:pt>
                      <c:pt idx="14">
                        <c:v>4.0181000000000001E-2</c:v>
                      </c:pt>
                      <c:pt idx="15">
                        <c:v>4.1417000000000002E-2</c:v>
                      </c:pt>
                      <c:pt idx="16">
                        <c:v>4.2657E-2</c:v>
                      </c:pt>
                      <c:pt idx="17">
                        <c:v>4.2657E-2</c:v>
                      </c:pt>
                      <c:pt idx="18">
                        <c:v>4.3900000000000002E-2</c:v>
                      </c:pt>
                      <c:pt idx="19">
                        <c:v>4.7647000000000002E-2</c:v>
                      </c:pt>
                      <c:pt idx="20">
                        <c:v>4.7647000000000002E-2</c:v>
                      </c:pt>
                      <c:pt idx="21">
                        <c:v>4.7647000000000002E-2</c:v>
                      </c:pt>
                      <c:pt idx="22">
                        <c:v>4.7647000000000002E-2</c:v>
                      </c:pt>
                      <c:pt idx="23">
                        <c:v>4.8899999999999999E-2</c:v>
                      </c:pt>
                      <c:pt idx="24">
                        <c:v>4.8899999999999999E-2</c:v>
                      </c:pt>
                      <c:pt idx="25">
                        <c:v>4.8899999999999999E-2</c:v>
                      </c:pt>
                      <c:pt idx="26">
                        <c:v>5.1415000000000002E-2</c:v>
                      </c:pt>
                      <c:pt idx="27">
                        <c:v>5.1415000000000002E-2</c:v>
                      </c:pt>
                      <c:pt idx="28">
                        <c:v>5.1415000000000002E-2</c:v>
                      </c:pt>
                      <c:pt idx="29">
                        <c:v>5.1415000000000002E-2</c:v>
                      </c:pt>
                      <c:pt idx="30">
                        <c:v>5.1415000000000002E-2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(First Retx)</c:v>
                      </c:pt>
                    </c:strCache>
                  </c:strRef>
                </c:tx>
                <c:spPr>
                  <a:ln w="47625">
                    <a:solidFill>
                      <a:srgbClr val="FF99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(Primary)</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3.2576000000000001E-2</c:v>
                      </c:pt>
                      <c:pt idx="2">
                        <c:v>4.1484E-2</c:v>
                      </c:pt>
                      <c:pt idx="3">
                        <c:v>5.0159000000000002E-2</c:v>
                      </c:pt>
                      <c:pt idx="4">
                        <c:v>5.3593000000000002E-2</c:v>
                      </c:pt>
                      <c:pt idx="5">
                        <c:v>5.5299000000000001E-2</c:v>
                      </c:pt>
                      <c:pt idx="6">
                        <c:v>5.5299000000000001E-2</c:v>
                      </c:pt>
                      <c:pt idx="7">
                        <c:v>5.7002999999999998E-2</c:v>
                      </c:pt>
                      <c:pt idx="8">
                        <c:v>6.2075999999999999E-2</c:v>
                      </c:pt>
                      <c:pt idx="9">
                        <c:v>6.5437999999999996E-2</c:v>
                      </c:pt>
                      <c:pt idx="10">
                        <c:v>6.7112000000000005E-2</c:v>
                      </c:pt>
                      <c:pt idx="11">
                        <c:v>6.7112000000000005E-2</c:v>
                      </c:pt>
                      <c:pt idx="12">
                        <c:v>6.7112000000000005E-2</c:v>
                      </c:pt>
                      <c:pt idx="13">
                        <c:v>7.3760999999999993E-2</c:v>
                      </c:pt>
                      <c:pt idx="14">
                        <c:v>7.3760999999999993E-2</c:v>
                      </c:pt>
                      <c:pt idx="15">
                        <c:v>7.5419E-2</c:v>
                      </c:pt>
                      <c:pt idx="16">
                        <c:v>7.7071000000000001E-2</c:v>
                      </c:pt>
                      <c:pt idx="17">
                        <c:v>7.7071000000000001E-2</c:v>
                      </c:pt>
                      <c:pt idx="18">
                        <c:v>7.8720999999999999E-2</c:v>
                      </c:pt>
                      <c:pt idx="19">
                        <c:v>8.3652000000000004E-2</c:v>
                      </c:pt>
                      <c:pt idx="20">
                        <c:v>8.3652000000000004E-2</c:v>
                      </c:pt>
                      <c:pt idx="21">
                        <c:v>8.3652000000000004E-2</c:v>
                      </c:pt>
                      <c:pt idx="22">
                        <c:v>8.3652000000000004E-2</c:v>
                      </c:pt>
                      <c:pt idx="23">
                        <c:v>8.5292000000000007E-2</c:v>
                      </c:pt>
                      <c:pt idx="24">
                        <c:v>8.5292000000000007E-2</c:v>
                      </c:pt>
                      <c:pt idx="25">
                        <c:v>8.5292000000000007E-2</c:v>
                      </c:pt>
                      <c:pt idx="26">
                        <c:v>8.8564000000000004E-2</c:v>
                      </c:pt>
                      <c:pt idx="27">
                        <c:v>8.8564000000000004E-2</c:v>
                      </c:pt>
                      <c:pt idx="28">
                        <c:v>8.8564000000000004E-2</c:v>
                      </c:pt>
                      <c:pt idx="29">
                        <c:v>8.8564000000000004E-2</c:v>
                      </c:pt>
                      <c:pt idx="30">
                        <c:v>8.8564000000000004E-2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(First Retx)</c:v>
                      </c:pt>
                    </c:strCache>
                  </c:strRef>
                </c:tx>
                <c:spPr>
                  <a:ln w="47625">
                    <a:solidFill>
                      <a:srgbClr val="FF99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numCache>
                  </c:numRef>
                </c:yVal>
                <c:smooth val="0"/>
              </c15:ser>
            </c15:filteredScatterSeries>
          </c:ext>
        </c:extLst>
      </c:scatterChart>
      <c:valAx>
        <c:axId val="807356288"/>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07356680"/>
        <c:crosses val="autoZero"/>
        <c:crossBetween val="midCat"/>
        <c:majorUnit val="2"/>
      </c:valAx>
      <c:valAx>
        <c:axId val="807356680"/>
        <c:scaling>
          <c:orientation val="minMax"/>
          <c:max val="0.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807356288"/>
        <c:crosses val="autoZero"/>
        <c:crossBetween val="midCat"/>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 with 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General</c:formatCode>
                <c:ptCount val="9"/>
                <c:pt idx="0">
                  <c:v>5</c:v>
                </c:pt>
                <c:pt idx="1">
                  <c:v>11</c:v>
                </c:pt>
                <c:pt idx="2">
                  <c:v>3</c:v>
                </c:pt>
                <c:pt idx="3">
                  <c:v>7</c:v>
                </c:pt>
                <c:pt idx="4">
                  <c:v>2</c:v>
                </c:pt>
                <c:pt idx="5">
                  <c:v>7</c:v>
                </c:pt>
                <c:pt idx="6">
                  <c:v>5</c:v>
                </c:pt>
                <c:pt idx="7">
                  <c:v>3</c:v>
                </c:pt>
                <c:pt idx="8">
                  <c:v>3</c:v>
                </c:pt>
              </c:numCache>
            </c:numRef>
          </c:val>
        </c:ser>
        <c:ser>
          <c:idx val="1"/>
          <c:order val="1"/>
          <c:tx>
            <c:strRef>
              <c:f>Sheet1!$C$1</c:f>
              <c:strCache>
                <c:ptCount val="1"/>
                <c:pt idx="0">
                  <c:v>N with 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Sheet1!$C$2:$C$10</c:f>
              <c:numCache>
                <c:formatCode>General</c:formatCode>
                <c:ptCount val="9"/>
                <c:pt idx="0">
                  <c:v>0</c:v>
                </c:pt>
                <c:pt idx="1">
                  <c:v>0</c:v>
                </c:pt>
                <c:pt idx="2">
                  <c:v>0</c:v>
                </c:pt>
                <c:pt idx="3">
                  <c:v>0</c:v>
                </c:pt>
                <c:pt idx="4">
                  <c:v>0</c:v>
                </c:pt>
                <c:pt idx="5">
                  <c:v>0</c:v>
                </c:pt>
                <c:pt idx="6">
                  <c:v>0</c:v>
                </c:pt>
                <c:pt idx="7">
                  <c:v>1</c:v>
                </c:pt>
                <c:pt idx="8">
                  <c:v>0</c:v>
                </c:pt>
              </c:numCache>
            </c:numRef>
          </c:val>
        </c:ser>
        <c:dLbls>
          <c:showLegendKey val="0"/>
          <c:showVal val="0"/>
          <c:showCatName val="0"/>
          <c:showSerName val="0"/>
          <c:showPercent val="0"/>
          <c:showBubbleSize val="0"/>
        </c:dLbls>
        <c:gapWidth val="35"/>
        <c:overlap val="100"/>
        <c:axId val="768245088"/>
        <c:axId val="768245480"/>
      </c:barChart>
      <c:lineChart>
        <c:grouping val="standard"/>
        <c:varyColors val="0"/>
        <c:ser>
          <c:idx val="2"/>
          <c:order val="2"/>
          <c:tx>
            <c:strRef>
              <c:f>Sheet1!$D$1</c:f>
              <c:strCache>
                <c:ptCount val="1"/>
                <c:pt idx="0">
                  <c:v> % with EGF</c:v>
                </c:pt>
              </c:strCache>
            </c:strRef>
          </c:tx>
          <c:spPr>
            <a:ln w="47625">
              <a:solidFill>
                <a:srgbClr val="FF9900"/>
              </a:solidFill>
            </a:ln>
          </c:spPr>
          <c:marker>
            <c:symbol val="none"/>
          </c:marker>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Sheet1!$D$2:$D$10</c:f>
              <c:numCache>
                <c:formatCode>General</c:formatCode>
                <c:ptCount val="9"/>
                <c:pt idx="0">
                  <c:v>5.6820000000000002E-2</c:v>
                </c:pt>
                <c:pt idx="1">
                  <c:v>0.11828</c:v>
                </c:pt>
                <c:pt idx="2">
                  <c:v>3.5709999999999999E-2</c:v>
                </c:pt>
                <c:pt idx="3">
                  <c:v>8.4339999999999998E-2</c:v>
                </c:pt>
                <c:pt idx="4">
                  <c:v>2.632E-2</c:v>
                </c:pt>
                <c:pt idx="5">
                  <c:v>7.9549999999999996E-2</c:v>
                </c:pt>
                <c:pt idx="6">
                  <c:v>7.8130000000000005E-2</c:v>
                </c:pt>
                <c:pt idx="7">
                  <c:v>5.7970000000000001E-2</c:v>
                </c:pt>
                <c:pt idx="8">
                  <c:v>7.1429999999999993E-2</c:v>
                </c:pt>
              </c:numCache>
            </c:numRef>
          </c:val>
          <c:smooth val="0"/>
        </c:ser>
        <c:dLbls>
          <c:showLegendKey val="0"/>
          <c:showVal val="0"/>
          <c:showCatName val="0"/>
          <c:showSerName val="0"/>
          <c:showPercent val="0"/>
          <c:showBubbleSize val="0"/>
        </c:dLbls>
        <c:marker val="1"/>
        <c:smooth val="0"/>
        <c:axId val="768246264"/>
        <c:axId val="768245872"/>
      </c:lineChart>
      <c:catAx>
        <c:axId val="768245088"/>
        <c:scaling>
          <c:orientation val="minMax"/>
        </c:scaling>
        <c:delete val="0"/>
        <c:axPos val="b"/>
        <c:numFmt formatCode="General" sourceLinked="1"/>
        <c:majorTickMark val="out"/>
        <c:minorTickMark val="none"/>
        <c:tickLblPos val="nextTo"/>
        <c:txPr>
          <a:bodyPr rot="0"/>
          <a:lstStyle/>
          <a:p>
            <a:pPr>
              <a:defRPr sz="1200" b="1"/>
            </a:pPr>
            <a:endParaRPr lang="en-US"/>
          </a:p>
        </c:txPr>
        <c:crossAx val="768245480"/>
        <c:crosses val="autoZero"/>
        <c:auto val="1"/>
        <c:lblAlgn val="ctr"/>
        <c:lblOffset val="100"/>
        <c:noMultiLvlLbl val="0"/>
      </c:catAx>
      <c:valAx>
        <c:axId val="768245480"/>
        <c:scaling>
          <c:orientation val="minMax"/>
          <c:max val="25"/>
          <c:min val="0"/>
        </c:scaling>
        <c:delete val="0"/>
        <c:axPos val="l"/>
        <c:majorGridlines>
          <c:spPr>
            <a:ln>
              <a:prstDash val="sysDash"/>
            </a:ln>
          </c:spPr>
        </c:majorGridlines>
        <c:title>
          <c:tx>
            <c:rich>
              <a:bodyPr rot="-5400000" vert="horz"/>
              <a:lstStyle/>
              <a:p>
                <a:pPr>
                  <a:defRPr sz="1700"/>
                </a:pPr>
                <a:r>
                  <a:rPr lang="en-US" sz="1700" dirty="0" smtClean="0"/>
                  <a:t>Number with EGF</a:t>
                </a:r>
                <a:endParaRPr lang="en-US" sz="1700" dirty="0"/>
              </a:p>
            </c:rich>
          </c:tx>
          <c:layout>
            <c:manualLayout>
              <c:xMode val="edge"/>
              <c:yMode val="edge"/>
              <c:x val="1.9174041297935103E-2"/>
              <c:y val="0.37452024439568005"/>
            </c:manualLayout>
          </c:layout>
          <c:overlay val="0"/>
        </c:title>
        <c:numFmt formatCode="General" sourceLinked="0"/>
        <c:majorTickMark val="out"/>
        <c:minorTickMark val="none"/>
        <c:tickLblPos val="nextTo"/>
        <c:txPr>
          <a:bodyPr/>
          <a:lstStyle/>
          <a:p>
            <a:pPr>
              <a:defRPr sz="1500" b="1"/>
            </a:pPr>
            <a:endParaRPr lang="en-US"/>
          </a:p>
        </c:txPr>
        <c:crossAx val="768245088"/>
        <c:crosses val="autoZero"/>
        <c:crossBetween val="between"/>
        <c:majorUnit val="5"/>
      </c:valAx>
      <c:valAx>
        <c:axId val="768245872"/>
        <c:scaling>
          <c:orientation val="minMax"/>
          <c:max val="0.2"/>
        </c:scaling>
        <c:delete val="0"/>
        <c:axPos val="r"/>
        <c:title>
          <c:tx>
            <c:rich>
              <a:bodyPr/>
              <a:lstStyle/>
              <a:p>
                <a:pPr>
                  <a:defRPr sz="1700"/>
                </a:pPr>
                <a:r>
                  <a:rPr lang="en-US" sz="1700" dirty="0" smtClean="0"/>
                  <a:t>Overall % with EGF</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768246264"/>
        <c:crosses val="max"/>
        <c:crossBetween val="between"/>
        <c:majorUnit val="4.0000000000000008E-2"/>
      </c:valAx>
      <c:catAx>
        <c:axId val="768246264"/>
        <c:scaling>
          <c:orientation val="minMax"/>
        </c:scaling>
        <c:delete val="1"/>
        <c:axPos val="b"/>
        <c:numFmt formatCode="General" sourceLinked="1"/>
        <c:majorTickMark val="out"/>
        <c:minorTickMark val="none"/>
        <c:tickLblPos val="nextTo"/>
        <c:crossAx val="768245872"/>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7614684226418604"/>
          <c:h val="0.81644145288290582"/>
        </c:manualLayout>
      </c:layout>
      <c:scatterChart>
        <c:scatterStyle val="lineMarker"/>
        <c:varyColors val="0"/>
        <c:ser>
          <c:idx val="0"/>
          <c:order val="0"/>
          <c:tx>
            <c:strRef>
              <c:f>Sheet1!$B$1</c:f>
              <c:strCache>
                <c:ptCount val="1"/>
                <c:pt idx="0">
                  <c:v>2005-2008 (N=355)</c:v>
                </c:pt>
              </c:strCache>
            </c:strRef>
          </c:tx>
          <c:spPr>
            <a:ln w="4762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2.5352E-2</c:v>
                </c:pt>
                <c:pt idx="2">
                  <c:v>3.3803E-2</c:v>
                </c:pt>
                <c:pt idx="3">
                  <c:v>4.2254E-2</c:v>
                </c:pt>
                <c:pt idx="4">
                  <c:v>4.2254E-2</c:v>
                </c:pt>
                <c:pt idx="5">
                  <c:v>4.5069999999999999E-2</c:v>
                </c:pt>
                <c:pt idx="6">
                  <c:v>4.5069999999999999E-2</c:v>
                </c:pt>
                <c:pt idx="7">
                  <c:v>4.5069999999999999E-2</c:v>
                </c:pt>
                <c:pt idx="8">
                  <c:v>4.7886999999999999E-2</c:v>
                </c:pt>
                <c:pt idx="9">
                  <c:v>4.7886999999999999E-2</c:v>
                </c:pt>
                <c:pt idx="10">
                  <c:v>5.0703999999999999E-2</c:v>
                </c:pt>
                <c:pt idx="11">
                  <c:v>5.0703999999999999E-2</c:v>
                </c:pt>
                <c:pt idx="12">
                  <c:v>5.0703999999999999E-2</c:v>
                </c:pt>
                <c:pt idx="13">
                  <c:v>5.9154999999999999E-2</c:v>
                </c:pt>
                <c:pt idx="14">
                  <c:v>5.9154999999999999E-2</c:v>
                </c:pt>
                <c:pt idx="15">
                  <c:v>6.1971999999999999E-2</c:v>
                </c:pt>
                <c:pt idx="16">
                  <c:v>6.1971999999999999E-2</c:v>
                </c:pt>
                <c:pt idx="17">
                  <c:v>6.1971999999999999E-2</c:v>
                </c:pt>
                <c:pt idx="18">
                  <c:v>6.1971999999999999E-2</c:v>
                </c:pt>
                <c:pt idx="19">
                  <c:v>6.7605999999999999E-2</c:v>
                </c:pt>
                <c:pt idx="20">
                  <c:v>6.7605999999999999E-2</c:v>
                </c:pt>
                <c:pt idx="21">
                  <c:v>6.7605999999999999E-2</c:v>
                </c:pt>
                <c:pt idx="22">
                  <c:v>6.7605999999999999E-2</c:v>
                </c:pt>
                <c:pt idx="23">
                  <c:v>7.0422999999999999E-2</c:v>
                </c:pt>
                <c:pt idx="24">
                  <c:v>7.0422999999999999E-2</c:v>
                </c:pt>
                <c:pt idx="25">
                  <c:v>7.0422999999999999E-2</c:v>
                </c:pt>
                <c:pt idx="26">
                  <c:v>7.6055999999999999E-2</c:v>
                </c:pt>
                <c:pt idx="27">
                  <c:v>7.6055999999999999E-2</c:v>
                </c:pt>
                <c:pt idx="28">
                  <c:v>7.6055999999999999E-2</c:v>
                </c:pt>
                <c:pt idx="29">
                  <c:v>7.6055999999999999E-2</c:v>
                </c:pt>
                <c:pt idx="30">
                  <c:v>7.6055999999999999E-2</c:v>
                </c:pt>
              </c:numCache>
            </c:numRef>
          </c:yVal>
          <c:smooth val="0"/>
        </c:ser>
        <c:ser>
          <c:idx val="1"/>
          <c:order val="1"/>
          <c:tx>
            <c:strRef>
              <c:f>Sheet1!$C$1</c:f>
              <c:strCache>
                <c:ptCount val="1"/>
                <c:pt idx="0">
                  <c:v>2009-2013 (N=345)</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1.7391E-2</c:v>
                </c:pt>
                <c:pt idx="2">
                  <c:v>2.3188E-2</c:v>
                </c:pt>
                <c:pt idx="3">
                  <c:v>2.8986000000000001E-2</c:v>
                </c:pt>
                <c:pt idx="4">
                  <c:v>3.4783000000000001E-2</c:v>
                </c:pt>
                <c:pt idx="5">
                  <c:v>3.4783000000000001E-2</c:v>
                </c:pt>
                <c:pt idx="6">
                  <c:v>3.4783000000000001E-2</c:v>
                </c:pt>
                <c:pt idx="7">
                  <c:v>3.7680999999999999E-2</c:v>
                </c:pt>
                <c:pt idx="8">
                  <c:v>4.3478000000000003E-2</c:v>
                </c:pt>
                <c:pt idx="9">
                  <c:v>4.9274999999999999E-2</c:v>
                </c:pt>
                <c:pt idx="10">
                  <c:v>4.9274999999999999E-2</c:v>
                </c:pt>
                <c:pt idx="11">
                  <c:v>4.9274999999999999E-2</c:v>
                </c:pt>
                <c:pt idx="12">
                  <c:v>4.9274999999999999E-2</c:v>
                </c:pt>
                <c:pt idx="13">
                  <c:v>5.2173999999999998E-2</c:v>
                </c:pt>
                <c:pt idx="14">
                  <c:v>5.2173999999999998E-2</c:v>
                </c:pt>
                <c:pt idx="15">
                  <c:v>5.2173999999999998E-2</c:v>
                </c:pt>
                <c:pt idx="16">
                  <c:v>5.5072000000000003E-2</c:v>
                </c:pt>
                <c:pt idx="17">
                  <c:v>5.5072000000000003E-2</c:v>
                </c:pt>
                <c:pt idx="18">
                  <c:v>5.7971000000000002E-2</c:v>
                </c:pt>
                <c:pt idx="19">
                  <c:v>6.087E-2</c:v>
                </c:pt>
                <c:pt idx="20">
                  <c:v>6.087E-2</c:v>
                </c:pt>
                <c:pt idx="21">
                  <c:v>6.087E-2</c:v>
                </c:pt>
                <c:pt idx="22">
                  <c:v>6.087E-2</c:v>
                </c:pt>
                <c:pt idx="23">
                  <c:v>6.087E-2</c:v>
                </c:pt>
                <c:pt idx="24">
                  <c:v>6.087E-2</c:v>
                </c:pt>
                <c:pt idx="25">
                  <c:v>6.087E-2</c:v>
                </c:pt>
                <c:pt idx="26">
                  <c:v>6.087E-2</c:v>
                </c:pt>
                <c:pt idx="27">
                  <c:v>6.087E-2</c:v>
                </c:pt>
                <c:pt idx="28">
                  <c:v>6.087E-2</c:v>
                </c:pt>
                <c:pt idx="29">
                  <c:v>6.087E-2</c:v>
                </c:pt>
                <c:pt idx="30">
                  <c:v>6.087E-2</c:v>
                </c:pt>
              </c:numCache>
            </c:numRef>
          </c:yVal>
          <c:smooth val="0"/>
        </c:ser>
        <c:dLbls>
          <c:showLegendKey val="0"/>
          <c:showVal val="0"/>
          <c:showCatName val="0"/>
          <c:showSerName val="0"/>
          <c:showPercent val="0"/>
          <c:showBubbleSize val="0"/>
        </c:dLbls>
        <c:axId val="768247048"/>
        <c:axId val="768247440"/>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(2005-2008)</c:v>
                      </c:pt>
                    </c:strCache>
                  </c:strRef>
                </c:tx>
                <c:spPr>
                  <a:ln w="47625">
                    <a:solidFill>
                      <a:srgbClr val="FF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1.289E-2</c:v>
                      </c:pt>
                      <c:pt idx="2">
                        <c:v>1.8846000000000002E-2</c:v>
                      </c:pt>
                      <c:pt idx="3">
                        <c:v>2.5099E-2</c:v>
                      </c:pt>
                      <c:pt idx="4">
                        <c:v>2.5099E-2</c:v>
                      </c:pt>
                      <c:pt idx="5">
                        <c:v>2.7236E-2</c:v>
                      </c:pt>
                      <c:pt idx="6">
                        <c:v>2.7236E-2</c:v>
                      </c:pt>
                      <c:pt idx="7">
                        <c:v>2.7236E-2</c:v>
                      </c:pt>
                      <c:pt idx="8">
                        <c:v>2.9389999999999999E-2</c:v>
                      </c:pt>
                      <c:pt idx="9">
                        <c:v>2.9389999999999999E-2</c:v>
                      </c:pt>
                      <c:pt idx="10">
                        <c:v>3.1564000000000002E-2</c:v>
                      </c:pt>
                      <c:pt idx="11">
                        <c:v>3.1564000000000002E-2</c:v>
                      </c:pt>
                      <c:pt idx="12">
                        <c:v>3.1564000000000002E-2</c:v>
                      </c:pt>
                      <c:pt idx="13">
                        <c:v>3.8226000000000003E-2</c:v>
                      </c:pt>
                      <c:pt idx="14">
                        <c:v>3.8226000000000003E-2</c:v>
                      </c:pt>
                      <c:pt idx="15">
                        <c:v>4.0471E-2</c:v>
                      </c:pt>
                      <c:pt idx="16">
                        <c:v>4.0471E-2</c:v>
                      </c:pt>
                      <c:pt idx="17">
                        <c:v>4.0471E-2</c:v>
                      </c:pt>
                      <c:pt idx="18">
                        <c:v>4.0471E-2</c:v>
                      </c:pt>
                      <c:pt idx="19">
                        <c:v>4.5007999999999999E-2</c:v>
                      </c:pt>
                      <c:pt idx="20">
                        <c:v>4.5007999999999999E-2</c:v>
                      </c:pt>
                      <c:pt idx="21">
                        <c:v>4.5007999999999999E-2</c:v>
                      </c:pt>
                      <c:pt idx="22">
                        <c:v>4.5007999999999999E-2</c:v>
                      </c:pt>
                      <c:pt idx="23">
                        <c:v>4.7294000000000003E-2</c:v>
                      </c:pt>
                      <c:pt idx="24">
                        <c:v>4.7294000000000003E-2</c:v>
                      </c:pt>
                      <c:pt idx="25">
                        <c:v>4.7294000000000003E-2</c:v>
                      </c:pt>
                      <c:pt idx="26">
                        <c:v>5.1908999999999997E-2</c:v>
                      </c:pt>
                      <c:pt idx="27">
                        <c:v>5.1908999999999997E-2</c:v>
                      </c:pt>
                      <c:pt idx="28">
                        <c:v>5.1908999999999997E-2</c:v>
                      </c:pt>
                      <c:pt idx="29">
                        <c:v>5.1908999999999997E-2</c:v>
                      </c:pt>
                      <c:pt idx="30">
                        <c:v>5.1908999999999997E-2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(2009-2013)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7.4609999999999998E-3</c:v>
                      </c:pt>
                      <c:pt idx="2">
                        <c:v>1.1176999999999999E-2</c:v>
                      </c:pt>
                      <c:pt idx="3">
                        <c:v>1.5141999999999999E-2</c:v>
                      </c:pt>
                      <c:pt idx="4">
                        <c:v>1.9269999999999999E-2</c:v>
                      </c:pt>
                      <c:pt idx="5">
                        <c:v>1.9269999999999999E-2</c:v>
                      </c:pt>
                      <c:pt idx="6">
                        <c:v>1.9269999999999999E-2</c:v>
                      </c:pt>
                      <c:pt idx="7">
                        <c:v>2.1384E-2</c:v>
                      </c:pt>
                      <c:pt idx="8">
                        <c:v>2.571E-2</c:v>
                      </c:pt>
                      <c:pt idx="9">
                        <c:v>3.0131000000000002E-2</c:v>
                      </c:pt>
                      <c:pt idx="10">
                        <c:v>3.0131000000000002E-2</c:v>
                      </c:pt>
                      <c:pt idx="11">
                        <c:v>3.0131000000000002E-2</c:v>
                      </c:pt>
                      <c:pt idx="12">
                        <c:v>3.0131000000000002E-2</c:v>
                      </c:pt>
                      <c:pt idx="13">
                        <c:v>3.2374E-2</c:v>
                      </c:pt>
                      <c:pt idx="14">
                        <c:v>3.2374E-2</c:v>
                      </c:pt>
                      <c:pt idx="15">
                        <c:v>3.2374E-2</c:v>
                      </c:pt>
                      <c:pt idx="16">
                        <c:v>3.4640999999999998E-2</c:v>
                      </c:pt>
                      <c:pt idx="17">
                        <c:v>3.4640999999999998E-2</c:v>
                      </c:pt>
                      <c:pt idx="18">
                        <c:v>3.6927000000000001E-2</c:v>
                      </c:pt>
                      <c:pt idx="19">
                        <c:v>3.9225999999999997E-2</c:v>
                      </c:pt>
                      <c:pt idx="20">
                        <c:v>3.9225999999999997E-2</c:v>
                      </c:pt>
                      <c:pt idx="21">
                        <c:v>3.9225999999999997E-2</c:v>
                      </c:pt>
                      <c:pt idx="22">
                        <c:v>3.9225999999999997E-2</c:v>
                      </c:pt>
                      <c:pt idx="23">
                        <c:v>3.9225999999999997E-2</c:v>
                      </c:pt>
                      <c:pt idx="24">
                        <c:v>3.9225999999999997E-2</c:v>
                      </c:pt>
                      <c:pt idx="25">
                        <c:v>3.9225999999999997E-2</c:v>
                      </c:pt>
                      <c:pt idx="26">
                        <c:v>3.9225999999999997E-2</c:v>
                      </c:pt>
                      <c:pt idx="27">
                        <c:v>3.9225999999999997E-2</c:v>
                      </c:pt>
                      <c:pt idx="28">
                        <c:v>3.9225999999999997E-2</c:v>
                      </c:pt>
                      <c:pt idx="29">
                        <c:v>3.9225999999999997E-2</c:v>
                      </c:pt>
                      <c:pt idx="30">
                        <c:v>3.9225999999999997E-2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(2005-2008)</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4.4886000000000002E-2</c:v>
                      </c:pt>
                      <c:pt idx="2">
                        <c:v>5.5635999999999998E-2</c:v>
                      </c:pt>
                      <c:pt idx="3">
                        <c:v>6.6084000000000004E-2</c:v>
                      </c:pt>
                      <c:pt idx="4">
                        <c:v>6.6084000000000004E-2</c:v>
                      </c:pt>
                      <c:pt idx="5">
                        <c:v>6.9512000000000004E-2</c:v>
                      </c:pt>
                      <c:pt idx="6">
                        <c:v>6.9512000000000004E-2</c:v>
                      </c:pt>
                      <c:pt idx="7">
                        <c:v>6.9512000000000004E-2</c:v>
                      </c:pt>
                      <c:pt idx="8">
                        <c:v>7.2928999999999994E-2</c:v>
                      </c:pt>
                      <c:pt idx="9">
                        <c:v>7.2928999999999994E-2</c:v>
                      </c:pt>
                      <c:pt idx="10">
                        <c:v>7.6324000000000003E-2</c:v>
                      </c:pt>
                      <c:pt idx="11">
                        <c:v>7.6324000000000003E-2</c:v>
                      </c:pt>
                      <c:pt idx="12">
                        <c:v>7.6324000000000003E-2</c:v>
                      </c:pt>
                      <c:pt idx="13">
                        <c:v>8.6347999999999994E-2</c:v>
                      </c:pt>
                      <c:pt idx="14">
                        <c:v>8.6347999999999994E-2</c:v>
                      </c:pt>
                      <c:pt idx="15">
                        <c:v>8.9673000000000003E-2</c:v>
                      </c:pt>
                      <c:pt idx="16">
                        <c:v>8.9673000000000003E-2</c:v>
                      </c:pt>
                      <c:pt idx="17">
                        <c:v>8.9673000000000003E-2</c:v>
                      </c:pt>
                      <c:pt idx="18">
                        <c:v>8.9673000000000003E-2</c:v>
                      </c:pt>
                      <c:pt idx="19">
                        <c:v>9.6269999999999994E-2</c:v>
                      </c:pt>
                      <c:pt idx="20">
                        <c:v>9.6269999999999994E-2</c:v>
                      </c:pt>
                      <c:pt idx="21">
                        <c:v>9.6269999999999994E-2</c:v>
                      </c:pt>
                      <c:pt idx="22">
                        <c:v>9.6269999999999994E-2</c:v>
                      </c:pt>
                      <c:pt idx="23">
                        <c:v>9.9553000000000003E-2</c:v>
                      </c:pt>
                      <c:pt idx="24">
                        <c:v>9.9553000000000003E-2</c:v>
                      </c:pt>
                      <c:pt idx="25">
                        <c:v>9.9553000000000003E-2</c:v>
                      </c:pt>
                      <c:pt idx="26">
                        <c:v>0.106074</c:v>
                      </c:pt>
                      <c:pt idx="27">
                        <c:v>0.106074</c:v>
                      </c:pt>
                      <c:pt idx="28">
                        <c:v>0.106074</c:v>
                      </c:pt>
                      <c:pt idx="29">
                        <c:v>0.106074</c:v>
                      </c:pt>
                      <c:pt idx="30">
                        <c:v>0.106074</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(2009-2013)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3.5025000000000001E-2</c:v>
                      </c:pt>
                      <c:pt idx="2">
                        <c:v>4.2730999999999998E-2</c:v>
                      </c:pt>
                      <c:pt idx="3">
                        <c:v>5.0174999999999997E-2</c:v>
                      </c:pt>
                      <c:pt idx="4">
                        <c:v>5.7477E-2</c:v>
                      </c:pt>
                      <c:pt idx="5">
                        <c:v>5.7477E-2</c:v>
                      </c:pt>
                      <c:pt idx="6">
                        <c:v>5.7477E-2</c:v>
                      </c:pt>
                      <c:pt idx="7">
                        <c:v>6.1081000000000003E-2</c:v>
                      </c:pt>
                      <c:pt idx="8">
                        <c:v>6.8186999999999998E-2</c:v>
                      </c:pt>
                      <c:pt idx="9">
                        <c:v>7.5204999999999994E-2</c:v>
                      </c:pt>
                      <c:pt idx="10">
                        <c:v>7.5204999999999994E-2</c:v>
                      </c:pt>
                      <c:pt idx="11">
                        <c:v>7.5204999999999994E-2</c:v>
                      </c:pt>
                      <c:pt idx="12">
                        <c:v>7.5204999999999994E-2</c:v>
                      </c:pt>
                      <c:pt idx="13">
                        <c:v>7.8682000000000002E-2</c:v>
                      </c:pt>
                      <c:pt idx="14">
                        <c:v>7.8682000000000002E-2</c:v>
                      </c:pt>
                      <c:pt idx="15">
                        <c:v>7.8682000000000002E-2</c:v>
                      </c:pt>
                      <c:pt idx="16">
                        <c:v>8.2132999999999998E-2</c:v>
                      </c:pt>
                      <c:pt idx="17">
                        <c:v>8.2132999999999998E-2</c:v>
                      </c:pt>
                      <c:pt idx="18">
                        <c:v>8.5566000000000003E-2</c:v>
                      </c:pt>
                      <c:pt idx="19">
                        <c:v>8.8988999999999999E-2</c:v>
                      </c:pt>
                      <c:pt idx="20">
                        <c:v>8.8988999999999999E-2</c:v>
                      </c:pt>
                      <c:pt idx="21">
                        <c:v>8.8988999999999999E-2</c:v>
                      </c:pt>
                      <c:pt idx="22">
                        <c:v>8.8988999999999999E-2</c:v>
                      </c:pt>
                      <c:pt idx="23">
                        <c:v>8.8988999999999999E-2</c:v>
                      </c:pt>
                      <c:pt idx="24">
                        <c:v>8.8988999999999999E-2</c:v>
                      </c:pt>
                      <c:pt idx="25">
                        <c:v>8.8988999999999999E-2</c:v>
                      </c:pt>
                      <c:pt idx="26">
                        <c:v>8.8988999999999999E-2</c:v>
                      </c:pt>
                      <c:pt idx="27">
                        <c:v>8.8988999999999999E-2</c:v>
                      </c:pt>
                      <c:pt idx="28">
                        <c:v>8.8988999999999999E-2</c:v>
                      </c:pt>
                      <c:pt idx="29">
                        <c:v>8.8988999999999999E-2</c:v>
                      </c:pt>
                      <c:pt idx="30">
                        <c:v>8.8988999999999999E-2</c:v>
                      </c:pt>
                    </c:numCache>
                  </c:numRef>
                </c:yVal>
                <c:smooth val="0"/>
              </c15:ser>
            </c15:filteredScatterSeries>
          </c:ext>
        </c:extLst>
      </c:scatterChart>
      <c:valAx>
        <c:axId val="768247048"/>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8247440"/>
        <c:crosses val="autoZero"/>
        <c:crossBetween val="midCat"/>
        <c:majorUnit val="2"/>
      </c:valAx>
      <c:valAx>
        <c:axId val="768247440"/>
        <c:scaling>
          <c:orientation val="minMax"/>
          <c:max val="0.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768247048"/>
        <c:crosses val="autoZero"/>
        <c:crossBetween val="midCat"/>
      </c:valAx>
      <c:spPr>
        <a:solidFill>
          <a:schemeClr val="bg2"/>
        </a:solidFill>
        <a:ln>
          <a:solidFill>
            <a:schemeClr val="tx1"/>
          </a:solidFill>
        </a:ln>
      </c:spPr>
    </c:plotArea>
    <c:legend>
      <c:legendPos val="r"/>
      <c:layout>
        <c:manualLayout>
          <c:xMode val="edge"/>
          <c:yMode val="edge"/>
          <c:x val="0.12075941281676077"/>
          <c:y val="0.10839309509388252"/>
          <c:w val="0.34414489118063779"/>
          <c:h val="0.1543194023823945"/>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4959816969781432"/>
          <c:h val="0.81644145288290582"/>
        </c:manualLayout>
      </c:layout>
      <c:scatterChart>
        <c:scatterStyle val="lineMarker"/>
        <c:varyColors val="0"/>
        <c:ser>
          <c:idx val="0"/>
          <c:order val="0"/>
          <c:tx>
            <c:strRef>
              <c:f>Sheet1!$B$1</c:f>
              <c:strCache>
                <c:ptCount val="1"/>
                <c:pt idx="0">
                  <c:v> Other Congenital (N=121)</c:v>
                </c:pt>
              </c:strCache>
            </c:strRef>
          </c:tx>
          <c:spPr>
            <a:ln w="4762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1.6528999999999999E-2</c:v>
                </c:pt>
                <c:pt idx="2">
                  <c:v>2.4792999999999999E-2</c:v>
                </c:pt>
                <c:pt idx="3">
                  <c:v>4.9586999999999999E-2</c:v>
                </c:pt>
                <c:pt idx="4">
                  <c:v>5.7851E-2</c:v>
                </c:pt>
                <c:pt idx="5">
                  <c:v>5.7851E-2</c:v>
                </c:pt>
                <c:pt idx="6">
                  <c:v>5.7851E-2</c:v>
                </c:pt>
                <c:pt idx="7">
                  <c:v>5.7851E-2</c:v>
                </c:pt>
                <c:pt idx="8">
                  <c:v>5.7851E-2</c:v>
                </c:pt>
                <c:pt idx="9">
                  <c:v>5.7851E-2</c:v>
                </c:pt>
                <c:pt idx="10">
                  <c:v>5.7851E-2</c:v>
                </c:pt>
                <c:pt idx="11">
                  <c:v>5.7851E-2</c:v>
                </c:pt>
                <c:pt idx="12">
                  <c:v>5.7851E-2</c:v>
                </c:pt>
                <c:pt idx="13">
                  <c:v>5.7851E-2</c:v>
                </c:pt>
                <c:pt idx="14">
                  <c:v>5.7851E-2</c:v>
                </c:pt>
                <c:pt idx="15">
                  <c:v>5.7851E-2</c:v>
                </c:pt>
                <c:pt idx="16">
                  <c:v>5.7851E-2</c:v>
                </c:pt>
                <c:pt idx="17">
                  <c:v>5.7851E-2</c:v>
                </c:pt>
                <c:pt idx="18">
                  <c:v>5.7851E-2</c:v>
                </c:pt>
                <c:pt idx="19">
                  <c:v>5.7851E-2</c:v>
                </c:pt>
                <c:pt idx="20">
                  <c:v>5.7851E-2</c:v>
                </c:pt>
                <c:pt idx="21">
                  <c:v>5.7851E-2</c:v>
                </c:pt>
                <c:pt idx="22">
                  <c:v>5.7851E-2</c:v>
                </c:pt>
                <c:pt idx="23">
                  <c:v>5.7851E-2</c:v>
                </c:pt>
                <c:pt idx="24">
                  <c:v>5.7851E-2</c:v>
                </c:pt>
                <c:pt idx="25">
                  <c:v>5.7851E-2</c:v>
                </c:pt>
                <c:pt idx="26">
                  <c:v>6.6115999999999994E-2</c:v>
                </c:pt>
                <c:pt idx="27">
                  <c:v>6.6115999999999994E-2</c:v>
                </c:pt>
                <c:pt idx="28">
                  <c:v>6.6115999999999994E-2</c:v>
                </c:pt>
                <c:pt idx="29">
                  <c:v>6.6115999999999994E-2</c:v>
                </c:pt>
                <c:pt idx="30">
                  <c:v>6.6115999999999994E-2</c:v>
                </c:pt>
              </c:numCache>
            </c:numRef>
          </c:yVal>
          <c:smooth val="0"/>
        </c:ser>
        <c:ser>
          <c:idx val="1"/>
          <c:order val="1"/>
          <c:tx>
            <c:strRef>
              <c:f>Sheet1!$C$1</c:f>
              <c:strCache>
                <c:ptCount val="1"/>
                <c:pt idx="0">
                  <c:v> Eisenmenger's Syndrome (N=102)</c:v>
                </c:pt>
              </c:strCache>
            </c:strRef>
          </c:tx>
          <c:spPr>
            <a:ln w="4762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5.8824000000000001E-2</c:v>
                </c:pt>
                <c:pt idx="2">
                  <c:v>5.8824000000000001E-2</c:v>
                </c:pt>
                <c:pt idx="3">
                  <c:v>5.8824000000000001E-2</c:v>
                </c:pt>
                <c:pt idx="4">
                  <c:v>5.8824000000000001E-2</c:v>
                </c:pt>
                <c:pt idx="5">
                  <c:v>6.8626999999999994E-2</c:v>
                </c:pt>
                <c:pt idx="6">
                  <c:v>6.8626999999999994E-2</c:v>
                </c:pt>
                <c:pt idx="7">
                  <c:v>6.8626999999999994E-2</c:v>
                </c:pt>
                <c:pt idx="8">
                  <c:v>7.8431000000000001E-2</c:v>
                </c:pt>
                <c:pt idx="9">
                  <c:v>7.8431000000000001E-2</c:v>
                </c:pt>
                <c:pt idx="10">
                  <c:v>7.8431000000000001E-2</c:v>
                </c:pt>
                <c:pt idx="11">
                  <c:v>7.8431000000000001E-2</c:v>
                </c:pt>
                <c:pt idx="12">
                  <c:v>7.8431000000000001E-2</c:v>
                </c:pt>
                <c:pt idx="13">
                  <c:v>9.8039000000000001E-2</c:v>
                </c:pt>
                <c:pt idx="14">
                  <c:v>9.8039000000000001E-2</c:v>
                </c:pt>
                <c:pt idx="15">
                  <c:v>9.8039000000000001E-2</c:v>
                </c:pt>
                <c:pt idx="16">
                  <c:v>9.8039000000000001E-2</c:v>
                </c:pt>
                <c:pt idx="17">
                  <c:v>9.8039000000000001E-2</c:v>
                </c:pt>
                <c:pt idx="18">
                  <c:v>9.8039000000000001E-2</c:v>
                </c:pt>
                <c:pt idx="19">
                  <c:v>0.10784299999999999</c:v>
                </c:pt>
                <c:pt idx="20">
                  <c:v>0.10784299999999999</c:v>
                </c:pt>
                <c:pt idx="21">
                  <c:v>0.10784299999999999</c:v>
                </c:pt>
                <c:pt idx="22">
                  <c:v>0.10784299999999999</c:v>
                </c:pt>
                <c:pt idx="23">
                  <c:v>0.10784299999999999</c:v>
                </c:pt>
                <c:pt idx="24">
                  <c:v>0.10784299999999999</c:v>
                </c:pt>
                <c:pt idx="25">
                  <c:v>0.10784299999999999</c:v>
                </c:pt>
                <c:pt idx="26">
                  <c:v>0.10784299999999999</c:v>
                </c:pt>
                <c:pt idx="27">
                  <c:v>0.10784299999999999</c:v>
                </c:pt>
                <c:pt idx="28">
                  <c:v>0.10784299999999999</c:v>
                </c:pt>
                <c:pt idx="29">
                  <c:v>0.10784299999999999</c:v>
                </c:pt>
                <c:pt idx="30">
                  <c:v>0.10784299999999999</c:v>
                </c:pt>
              </c:numCache>
            </c:numRef>
          </c:yVal>
          <c:smooth val="0"/>
        </c:ser>
        <c:ser>
          <c:idx val="2"/>
          <c:order val="2"/>
          <c:tx>
            <c:strRef>
              <c:f>Sheet1!$D$1</c:f>
              <c:strCache>
                <c:ptCount val="1"/>
                <c:pt idx="0">
                  <c:v> IPAH (N=186)</c:v>
                </c:pt>
              </c:strCache>
            </c:strRef>
          </c:tx>
          <c:spPr>
            <a:ln w="47625">
              <a:solidFill>
                <a:schemeClr val="bg1">
                  <a:lumMod val="50000"/>
                  <a:lumOff val="50000"/>
                </a:schemeClr>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1.0753E-2</c:v>
                </c:pt>
                <c:pt idx="2">
                  <c:v>3.2258000000000002E-2</c:v>
                </c:pt>
                <c:pt idx="3">
                  <c:v>3.2258000000000002E-2</c:v>
                </c:pt>
                <c:pt idx="4">
                  <c:v>3.2258000000000002E-2</c:v>
                </c:pt>
                <c:pt idx="5">
                  <c:v>3.2258000000000002E-2</c:v>
                </c:pt>
                <c:pt idx="6">
                  <c:v>3.2258000000000002E-2</c:v>
                </c:pt>
                <c:pt idx="7">
                  <c:v>3.2258000000000002E-2</c:v>
                </c:pt>
                <c:pt idx="8">
                  <c:v>3.7634000000000001E-2</c:v>
                </c:pt>
                <c:pt idx="9">
                  <c:v>3.7634000000000001E-2</c:v>
                </c:pt>
                <c:pt idx="10">
                  <c:v>3.7634000000000001E-2</c:v>
                </c:pt>
                <c:pt idx="11">
                  <c:v>3.7634000000000001E-2</c:v>
                </c:pt>
                <c:pt idx="12">
                  <c:v>3.7634000000000001E-2</c:v>
                </c:pt>
                <c:pt idx="13">
                  <c:v>4.3011000000000001E-2</c:v>
                </c:pt>
                <c:pt idx="14">
                  <c:v>4.3011000000000001E-2</c:v>
                </c:pt>
                <c:pt idx="15">
                  <c:v>4.3011000000000001E-2</c:v>
                </c:pt>
                <c:pt idx="16">
                  <c:v>4.3011000000000001E-2</c:v>
                </c:pt>
                <c:pt idx="17">
                  <c:v>4.3011000000000001E-2</c:v>
                </c:pt>
                <c:pt idx="18">
                  <c:v>4.3011000000000001E-2</c:v>
                </c:pt>
                <c:pt idx="19">
                  <c:v>4.8386999999999999E-2</c:v>
                </c:pt>
                <c:pt idx="20">
                  <c:v>4.8386999999999999E-2</c:v>
                </c:pt>
                <c:pt idx="21">
                  <c:v>4.8386999999999999E-2</c:v>
                </c:pt>
                <c:pt idx="22">
                  <c:v>4.8386999999999999E-2</c:v>
                </c:pt>
                <c:pt idx="23">
                  <c:v>5.3762999999999998E-2</c:v>
                </c:pt>
                <c:pt idx="24">
                  <c:v>5.3762999999999998E-2</c:v>
                </c:pt>
                <c:pt idx="25">
                  <c:v>5.3762999999999998E-2</c:v>
                </c:pt>
                <c:pt idx="26">
                  <c:v>5.3762999999999998E-2</c:v>
                </c:pt>
                <c:pt idx="27">
                  <c:v>5.3762999999999998E-2</c:v>
                </c:pt>
                <c:pt idx="28">
                  <c:v>5.3762999999999998E-2</c:v>
                </c:pt>
                <c:pt idx="29">
                  <c:v>5.3762999999999998E-2</c:v>
                </c:pt>
                <c:pt idx="30">
                  <c:v>5.3762999999999998E-2</c:v>
                </c:pt>
              </c:numCache>
            </c:numRef>
          </c:yVal>
          <c:smooth val="0"/>
        </c:ser>
        <c:dLbls>
          <c:showLegendKey val="0"/>
          <c:showVal val="0"/>
          <c:showCatName val="0"/>
          <c:showSerName val="0"/>
          <c:showPercent val="0"/>
          <c:showBubbleSize val="0"/>
        </c:dLbls>
        <c:axId val="490500632"/>
        <c:axId val="490501024"/>
        <c:extLst>
          <c:ext xmlns:c15="http://schemas.microsoft.com/office/drawing/2012/chart" uri="{02D57815-91ED-43cb-92C2-25804820EDAC}">
            <c15:filteredScatterSeries>
              <c15:ser>
                <c:idx val="3"/>
                <c:order val="3"/>
                <c:tx>
                  <c:strRef>
                    <c:extLst>
                      <c:ext uri="{02D57815-91ED-43cb-92C2-25804820EDAC}">
                        <c15:formulaRef>
                          <c15:sqref>Sheet1!$E$1</c15:sqref>
                        </c15:formulaRef>
                      </c:ext>
                    </c:extLst>
                    <c:strCache>
                      <c:ptCount val="1"/>
                      <c:pt idx="0">
                        <c:v>Column1</c:v>
                      </c:pt>
                    </c:strCache>
                  </c:strRef>
                </c:tx>
                <c:spPr>
                  <a:ln w="47625">
                    <a:solidFill>
                      <a:srgbClr val="FF00FF"/>
                    </a:solidFill>
                    <a:prstDash val="solid"/>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Sheet1!$E$2:$E$32</c15:sqref>
                        </c15:formulaRef>
                      </c:ext>
                    </c:extLst>
                    <c:numCache>
                      <c:formatCode>General</c:formatCode>
                      <c:ptCount val="31"/>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LCL (Congenital)</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3.4759999999999999E-3</c:v>
                      </c:pt>
                      <c:pt idx="2">
                        <c:v>7.0060000000000001E-3</c:v>
                      </c:pt>
                      <c:pt idx="3">
                        <c:v>2.0979000000000001E-2</c:v>
                      </c:pt>
                      <c:pt idx="4">
                        <c:v>2.6171E-2</c:v>
                      </c:pt>
                      <c:pt idx="5">
                        <c:v>2.6171E-2</c:v>
                      </c:pt>
                      <c:pt idx="6">
                        <c:v>2.6171E-2</c:v>
                      </c:pt>
                      <c:pt idx="7">
                        <c:v>2.6171E-2</c:v>
                      </c:pt>
                      <c:pt idx="8">
                        <c:v>2.6171E-2</c:v>
                      </c:pt>
                      <c:pt idx="9">
                        <c:v>2.6171E-2</c:v>
                      </c:pt>
                      <c:pt idx="10">
                        <c:v>2.6171E-2</c:v>
                      </c:pt>
                      <c:pt idx="11">
                        <c:v>2.6171E-2</c:v>
                      </c:pt>
                      <c:pt idx="12">
                        <c:v>2.6171E-2</c:v>
                      </c:pt>
                      <c:pt idx="13">
                        <c:v>2.6171E-2</c:v>
                      </c:pt>
                      <c:pt idx="14">
                        <c:v>2.6171E-2</c:v>
                      </c:pt>
                      <c:pt idx="15">
                        <c:v>2.6171E-2</c:v>
                      </c:pt>
                      <c:pt idx="16">
                        <c:v>2.6171E-2</c:v>
                      </c:pt>
                      <c:pt idx="17">
                        <c:v>2.6171E-2</c:v>
                      </c:pt>
                      <c:pt idx="18">
                        <c:v>2.6171E-2</c:v>
                      </c:pt>
                      <c:pt idx="19">
                        <c:v>2.6171E-2</c:v>
                      </c:pt>
                      <c:pt idx="20">
                        <c:v>2.6171E-2</c:v>
                      </c:pt>
                      <c:pt idx="21">
                        <c:v>2.6171E-2</c:v>
                      </c:pt>
                      <c:pt idx="22">
                        <c:v>2.6171E-2</c:v>
                      </c:pt>
                      <c:pt idx="23">
                        <c:v>2.6171E-2</c:v>
                      </c:pt>
                      <c:pt idx="24">
                        <c:v>2.6171E-2</c:v>
                      </c:pt>
                      <c:pt idx="25">
                        <c:v>2.6171E-2</c:v>
                      </c:pt>
                      <c:pt idx="26">
                        <c:v>3.1584000000000001E-2</c:v>
                      </c:pt>
                      <c:pt idx="27">
                        <c:v>3.1584000000000001E-2</c:v>
                      </c:pt>
                      <c:pt idx="28">
                        <c:v>3.1584000000000001E-2</c:v>
                      </c:pt>
                      <c:pt idx="29">
                        <c:v>3.1584000000000001E-2</c:v>
                      </c:pt>
                      <c:pt idx="30">
                        <c:v>3.1584000000000001E-2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(Eisenmenger's)</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2.6061999999999998E-2</c:v>
                      </c:pt>
                      <c:pt idx="2">
                        <c:v>2.6061999999999998E-2</c:v>
                      </c:pt>
                      <c:pt idx="3">
                        <c:v>2.6061999999999998E-2</c:v>
                      </c:pt>
                      <c:pt idx="4">
                        <c:v>2.6061999999999998E-2</c:v>
                      </c:pt>
                      <c:pt idx="5">
                        <c:v>3.2209000000000002E-2</c:v>
                      </c:pt>
                      <c:pt idx="6">
                        <c:v>3.2209000000000002E-2</c:v>
                      </c:pt>
                      <c:pt idx="7">
                        <c:v>3.2209000000000002E-2</c:v>
                      </c:pt>
                      <c:pt idx="8">
                        <c:v>3.8623999999999999E-2</c:v>
                      </c:pt>
                      <c:pt idx="9">
                        <c:v>3.8623999999999999E-2</c:v>
                      </c:pt>
                      <c:pt idx="10">
                        <c:v>3.8623999999999999E-2</c:v>
                      </c:pt>
                      <c:pt idx="11">
                        <c:v>3.8623999999999999E-2</c:v>
                      </c:pt>
                      <c:pt idx="12">
                        <c:v>3.8623999999999999E-2</c:v>
                      </c:pt>
                      <c:pt idx="13">
                        <c:v>5.2211E-2</c:v>
                      </c:pt>
                      <c:pt idx="14">
                        <c:v>5.2211E-2</c:v>
                      </c:pt>
                      <c:pt idx="15">
                        <c:v>5.2211E-2</c:v>
                      </c:pt>
                      <c:pt idx="16">
                        <c:v>5.2211E-2</c:v>
                      </c:pt>
                      <c:pt idx="17">
                        <c:v>5.2211E-2</c:v>
                      </c:pt>
                      <c:pt idx="18">
                        <c:v>5.2211E-2</c:v>
                      </c:pt>
                      <c:pt idx="19">
                        <c:v>5.9218E-2</c:v>
                      </c:pt>
                      <c:pt idx="20">
                        <c:v>5.9218E-2</c:v>
                      </c:pt>
                      <c:pt idx="21">
                        <c:v>5.9218E-2</c:v>
                      </c:pt>
                      <c:pt idx="22">
                        <c:v>5.9218E-2</c:v>
                      </c:pt>
                      <c:pt idx="23">
                        <c:v>5.9218E-2</c:v>
                      </c:pt>
                      <c:pt idx="24">
                        <c:v>5.9218E-2</c:v>
                      </c:pt>
                      <c:pt idx="25">
                        <c:v>5.9218E-2</c:v>
                      </c:pt>
                      <c:pt idx="26">
                        <c:v>5.9218E-2</c:v>
                      </c:pt>
                      <c:pt idx="27">
                        <c:v>5.9218E-2</c:v>
                      </c:pt>
                      <c:pt idx="28">
                        <c:v>5.9218E-2</c:v>
                      </c:pt>
                      <c:pt idx="29">
                        <c:v>5.9218E-2</c:v>
                      </c:pt>
                      <c:pt idx="30">
                        <c:v>5.9218E-2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LCL (IPAH)</c:v>
                      </c:pt>
                    </c:strCache>
                  </c:strRef>
                </c:tx>
                <c:spPr>
                  <a:ln w="47625">
                    <a:solidFill>
                      <a:schemeClr val="bg1">
                        <a:lumMod val="50000"/>
                        <a:lumOff val="50000"/>
                      </a:schemeClr>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2.2460000000000002E-3</c:v>
                      </c:pt>
                      <c:pt idx="2">
                        <c:v>1.3605000000000001E-2</c:v>
                      </c:pt>
                      <c:pt idx="3">
                        <c:v>1.3605000000000001E-2</c:v>
                      </c:pt>
                      <c:pt idx="4">
                        <c:v>1.3605000000000001E-2</c:v>
                      </c:pt>
                      <c:pt idx="5">
                        <c:v>1.3605000000000001E-2</c:v>
                      </c:pt>
                      <c:pt idx="6">
                        <c:v>1.3605000000000001E-2</c:v>
                      </c:pt>
                      <c:pt idx="7">
                        <c:v>1.3605000000000001E-2</c:v>
                      </c:pt>
                      <c:pt idx="8">
                        <c:v>1.6972000000000001E-2</c:v>
                      </c:pt>
                      <c:pt idx="9">
                        <c:v>1.6972000000000001E-2</c:v>
                      </c:pt>
                      <c:pt idx="10">
                        <c:v>1.6972000000000001E-2</c:v>
                      </c:pt>
                      <c:pt idx="11">
                        <c:v>1.6972000000000001E-2</c:v>
                      </c:pt>
                      <c:pt idx="12">
                        <c:v>1.6972000000000001E-2</c:v>
                      </c:pt>
                      <c:pt idx="13">
                        <c:v>2.0490000000000001E-2</c:v>
                      </c:pt>
                      <c:pt idx="14">
                        <c:v>2.0490000000000001E-2</c:v>
                      </c:pt>
                      <c:pt idx="15">
                        <c:v>2.0490000000000001E-2</c:v>
                      </c:pt>
                      <c:pt idx="16">
                        <c:v>2.0490000000000001E-2</c:v>
                      </c:pt>
                      <c:pt idx="17">
                        <c:v>2.0490000000000001E-2</c:v>
                      </c:pt>
                      <c:pt idx="18">
                        <c:v>2.0490000000000001E-2</c:v>
                      </c:pt>
                      <c:pt idx="19">
                        <c:v>2.4109999999999999E-2</c:v>
                      </c:pt>
                      <c:pt idx="20">
                        <c:v>2.4109999999999999E-2</c:v>
                      </c:pt>
                      <c:pt idx="21">
                        <c:v>2.4109999999999999E-2</c:v>
                      </c:pt>
                      <c:pt idx="22">
                        <c:v>2.4109999999999999E-2</c:v>
                      </c:pt>
                      <c:pt idx="23">
                        <c:v>2.7827999999999999E-2</c:v>
                      </c:pt>
                      <c:pt idx="24">
                        <c:v>2.7827999999999999E-2</c:v>
                      </c:pt>
                      <c:pt idx="25">
                        <c:v>2.7827999999999999E-2</c:v>
                      </c:pt>
                      <c:pt idx="26">
                        <c:v>2.7827999999999999E-2</c:v>
                      </c:pt>
                      <c:pt idx="27">
                        <c:v>2.7827999999999999E-2</c:v>
                      </c:pt>
                      <c:pt idx="28">
                        <c:v>2.7827999999999999E-2</c:v>
                      </c:pt>
                      <c:pt idx="29">
                        <c:v>2.7827999999999999E-2</c:v>
                      </c:pt>
                      <c:pt idx="30">
                        <c:v>2.7827999999999999E-2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Column2</c:v>
                      </c:pt>
                    </c:strCache>
                  </c:strRef>
                </c:tx>
                <c:spPr>
                  <a:ln w="47625">
                    <a:solidFill>
                      <a:srgbClr val="FF00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 Congenital)</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5.1163E-2</c:v>
                      </c:pt>
                      <c:pt idx="2">
                        <c:v>6.3587000000000005E-2</c:v>
                      </c:pt>
                      <c:pt idx="3">
                        <c:v>9.6780000000000005E-2</c:v>
                      </c:pt>
                      <c:pt idx="4">
                        <c:v>0.107595</c:v>
                      </c:pt>
                      <c:pt idx="5">
                        <c:v>0.107595</c:v>
                      </c:pt>
                      <c:pt idx="6">
                        <c:v>0.107595</c:v>
                      </c:pt>
                      <c:pt idx="7">
                        <c:v>0.107595</c:v>
                      </c:pt>
                      <c:pt idx="8">
                        <c:v>0.107595</c:v>
                      </c:pt>
                      <c:pt idx="9">
                        <c:v>0.107595</c:v>
                      </c:pt>
                      <c:pt idx="10">
                        <c:v>0.107595</c:v>
                      </c:pt>
                      <c:pt idx="11">
                        <c:v>0.107595</c:v>
                      </c:pt>
                      <c:pt idx="12">
                        <c:v>0.107595</c:v>
                      </c:pt>
                      <c:pt idx="13">
                        <c:v>0.107595</c:v>
                      </c:pt>
                      <c:pt idx="14">
                        <c:v>0.107595</c:v>
                      </c:pt>
                      <c:pt idx="15">
                        <c:v>0.107595</c:v>
                      </c:pt>
                      <c:pt idx="16">
                        <c:v>0.107595</c:v>
                      </c:pt>
                      <c:pt idx="17">
                        <c:v>0.107595</c:v>
                      </c:pt>
                      <c:pt idx="18">
                        <c:v>0.107595</c:v>
                      </c:pt>
                      <c:pt idx="19">
                        <c:v>0.107595</c:v>
                      </c:pt>
                      <c:pt idx="20">
                        <c:v>0.107595</c:v>
                      </c:pt>
                      <c:pt idx="21">
                        <c:v>0.107595</c:v>
                      </c:pt>
                      <c:pt idx="22">
                        <c:v>0.107595</c:v>
                      </c:pt>
                      <c:pt idx="23">
                        <c:v>0.107595</c:v>
                      </c:pt>
                      <c:pt idx="24">
                        <c:v>0.107595</c:v>
                      </c:pt>
                      <c:pt idx="25">
                        <c:v>0.107595</c:v>
                      </c:pt>
                      <c:pt idx="26">
                        <c:v>0.11817999999999999</c:v>
                      </c:pt>
                      <c:pt idx="27">
                        <c:v>0.11817999999999999</c:v>
                      </c:pt>
                      <c:pt idx="28">
                        <c:v>0.11817999999999999</c:v>
                      </c:pt>
                      <c:pt idx="29">
                        <c:v>0.11817999999999999</c:v>
                      </c:pt>
                      <c:pt idx="30">
                        <c:v>0.11817999999999999</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ULC ( Eisenmenger's)</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Sheet1!$K$2:$K$32</c15:sqref>
                        </c15:formulaRef>
                      </c:ext>
                    </c:extLst>
                    <c:numCache>
                      <c:formatCode>General</c:formatCode>
                      <c:ptCount val="31"/>
                      <c:pt idx="0">
                        <c:v>0</c:v>
                      </c:pt>
                      <c:pt idx="1">
                        <c:v>0.110709</c:v>
                      </c:pt>
                      <c:pt idx="2">
                        <c:v>0.110709</c:v>
                      </c:pt>
                      <c:pt idx="3">
                        <c:v>0.110709</c:v>
                      </c:pt>
                      <c:pt idx="4">
                        <c:v>0.110709</c:v>
                      </c:pt>
                      <c:pt idx="5">
                        <c:v>0.12379</c:v>
                      </c:pt>
                      <c:pt idx="6">
                        <c:v>0.12379</c:v>
                      </c:pt>
                      <c:pt idx="7">
                        <c:v>0.12379</c:v>
                      </c:pt>
                      <c:pt idx="8">
                        <c:v>0.13650699999999999</c:v>
                      </c:pt>
                      <c:pt idx="9">
                        <c:v>0.13650699999999999</c:v>
                      </c:pt>
                      <c:pt idx="10">
                        <c:v>0.13650699999999999</c:v>
                      </c:pt>
                      <c:pt idx="11">
                        <c:v>0.13650699999999999</c:v>
                      </c:pt>
                      <c:pt idx="12">
                        <c:v>0.13650699999999999</c:v>
                      </c:pt>
                      <c:pt idx="13">
                        <c:v>0.16093199999999999</c:v>
                      </c:pt>
                      <c:pt idx="14">
                        <c:v>0.16093199999999999</c:v>
                      </c:pt>
                      <c:pt idx="15">
                        <c:v>0.16093199999999999</c:v>
                      </c:pt>
                      <c:pt idx="16">
                        <c:v>0.16093199999999999</c:v>
                      </c:pt>
                      <c:pt idx="17">
                        <c:v>0.16093199999999999</c:v>
                      </c:pt>
                      <c:pt idx="18">
                        <c:v>0.16093199999999999</c:v>
                      </c:pt>
                      <c:pt idx="19">
                        <c:v>0.17294999999999999</c:v>
                      </c:pt>
                      <c:pt idx="20">
                        <c:v>0.17294999999999999</c:v>
                      </c:pt>
                      <c:pt idx="21">
                        <c:v>0.17294999999999999</c:v>
                      </c:pt>
                      <c:pt idx="22">
                        <c:v>0.17294999999999999</c:v>
                      </c:pt>
                      <c:pt idx="23">
                        <c:v>0.17294999999999999</c:v>
                      </c:pt>
                      <c:pt idx="24">
                        <c:v>0.17294999999999999</c:v>
                      </c:pt>
                      <c:pt idx="25">
                        <c:v>0.17294999999999999</c:v>
                      </c:pt>
                      <c:pt idx="26">
                        <c:v>0.17294999999999999</c:v>
                      </c:pt>
                      <c:pt idx="27">
                        <c:v>0.17294999999999999</c:v>
                      </c:pt>
                      <c:pt idx="28">
                        <c:v>0.17294999999999999</c:v>
                      </c:pt>
                      <c:pt idx="29">
                        <c:v>0.17294999999999999</c:v>
                      </c:pt>
                      <c:pt idx="30">
                        <c:v>0.17294999999999999</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UCL (IPAH)</c:v>
                      </c:pt>
                    </c:strCache>
                  </c:strRef>
                </c:tx>
                <c:spPr>
                  <a:ln w="47625">
                    <a:solidFill>
                      <a:schemeClr val="bg1">
                        <a:lumMod val="50000"/>
                        <a:lumOff val="50000"/>
                      </a:schemeClr>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Sheet1!$L$2:$L$32</c15:sqref>
                        </c15:formulaRef>
                      </c:ext>
                    </c:extLst>
                    <c:numCache>
                      <c:formatCode>General</c:formatCode>
                      <c:ptCount val="31"/>
                      <c:pt idx="0">
                        <c:v>0</c:v>
                      </c:pt>
                      <c:pt idx="1">
                        <c:v>3.4431000000000003E-2</c:v>
                      </c:pt>
                      <c:pt idx="2">
                        <c:v>6.4307000000000003E-2</c:v>
                      </c:pt>
                      <c:pt idx="3">
                        <c:v>6.4307000000000003E-2</c:v>
                      </c:pt>
                      <c:pt idx="4">
                        <c:v>6.4307000000000003E-2</c:v>
                      </c:pt>
                      <c:pt idx="5">
                        <c:v>6.4307000000000003E-2</c:v>
                      </c:pt>
                      <c:pt idx="6">
                        <c:v>6.4307000000000003E-2</c:v>
                      </c:pt>
                      <c:pt idx="7">
                        <c:v>6.4307000000000003E-2</c:v>
                      </c:pt>
                      <c:pt idx="8">
                        <c:v>7.1429000000000006E-2</c:v>
                      </c:pt>
                      <c:pt idx="9">
                        <c:v>7.1429000000000006E-2</c:v>
                      </c:pt>
                      <c:pt idx="10">
                        <c:v>7.1429000000000006E-2</c:v>
                      </c:pt>
                      <c:pt idx="11">
                        <c:v>7.1429000000000006E-2</c:v>
                      </c:pt>
                      <c:pt idx="12">
                        <c:v>7.1429000000000006E-2</c:v>
                      </c:pt>
                      <c:pt idx="13">
                        <c:v>7.8378000000000003E-2</c:v>
                      </c:pt>
                      <c:pt idx="14">
                        <c:v>7.8378000000000003E-2</c:v>
                      </c:pt>
                      <c:pt idx="15">
                        <c:v>7.8378000000000003E-2</c:v>
                      </c:pt>
                      <c:pt idx="16">
                        <c:v>7.8378000000000003E-2</c:v>
                      </c:pt>
                      <c:pt idx="17">
                        <c:v>7.8378000000000003E-2</c:v>
                      </c:pt>
                      <c:pt idx="18">
                        <c:v>7.8378000000000003E-2</c:v>
                      </c:pt>
                      <c:pt idx="19">
                        <c:v>8.5250000000000006E-2</c:v>
                      </c:pt>
                      <c:pt idx="20">
                        <c:v>8.5250000000000006E-2</c:v>
                      </c:pt>
                      <c:pt idx="21">
                        <c:v>8.5250000000000006E-2</c:v>
                      </c:pt>
                      <c:pt idx="22">
                        <c:v>8.5250000000000006E-2</c:v>
                      </c:pt>
                      <c:pt idx="23">
                        <c:v>9.2023999999999995E-2</c:v>
                      </c:pt>
                      <c:pt idx="24">
                        <c:v>9.2023999999999995E-2</c:v>
                      </c:pt>
                      <c:pt idx="25">
                        <c:v>9.2023999999999995E-2</c:v>
                      </c:pt>
                      <c:pt idx="26">
                        <c:v>9.2023999999999995E-2</c:v>
                      </c:pt>
                      <c:pt idx="27">
                        <c:v>9.2023999999999995E-2</c:v>
                      </c:pt>
                      <c:pt idx="28">
                        <c:v>9.2023999999999995E-2</c:v>
                      </c:pt>
                      <c:pt idx="29">
                        <c:v>9.2023999999999995E-2</c:v>
                      </c:pt>
                      <c:pt idx="30">
                        <c:v>9.2023999999999995E-2</c:v>
                      </c:pt>
                    </c:numCache>
                  </c:numRef>
                </c:yVal>
                <c:smooth val="0"/>
              </c15:ser>
            </c15:filteredScatterSeries>
          </c:ext>
        </c:extLst>
      </c:scatterChart>
      <c:valAx>
        <c:axId val="490500632"/>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0501024"/>
        <c:crosses val="autoZero"/>
        <c:crossBetween val="midCat"/>
        <c:majorUnit val="2"/>
      </c:valAx>
      <c:valAx>
        <c:axId val="490501024"/>
        <c:scaling>
          <c:orientation val="minMax"/>
          <c:max val="0.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490500632"/>
        <c:crosses val="autoZero"/>
        <c:crossBetween val="midCat"/>
      </c:valAx>
      <c:spPr>
        <a:solidFill>
          <a:schemeClr val="bg2"/>
        </a:solidFill>
        <a:ln>
          <a:solidFill>
            <a:schemeClr val="tx1"/>
          </a:solidFill>
        </a:ln>
      </c:spPr>
    </c:plotArea>
    <c:legend>
      <c:legendPos val="r"/>
      <c:layout>
        <c:manualLayout>
          <c:xMode val="edge"/>
          <c:yMode val="edge"/>
          <c:x val="0.10356839244651939"/>
          <c:y val="4.4161922067433877E-2"/>
          <c:w val="0.41560564885141571"/>
          <c:h val="0.13731718150615788"/>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69656510326E-2"/>
          <c:y val="5.9455077730668285E-2"/>
          <c:w val="0.88205026362855088"/>
          <c:h val="0.81644145288290582"/>
        </c:manualLayout>
      </c:layout>
      <c:scatterChart>
        <c:scatterStyle val="lineMarker"/>
        <c:varyColors val="0"/>
        <c:ser>
          <c:idx val="0"/>
          <c:order val="0"/>
          <c:tx>
            <c:strRef>
              <c:f>Sheet1!$B$1</c:f>
              <c:strCache>
                <c:ptCount val="1"/>
                <c:pt idx="0">
                  <c:v> Eisenmenger's/2005-2008 (N=55)</c:v>
                </c:pt>
              </c:strCache>
            </c:strRef>
          </c:tx>
          <c:spPr>
            <a:ln w="4127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7.2727E-2</c:v>
                </c:pt>
                <c:pt idx="2">
                  <c:v>7.2727E-2</c:v>
                </c:pt>
                <c:pt idx="3">
                  <c:v>7.2727E-2</c:v>
                </c:pt>
                <c:pt idx="4">
                  <c:v>7.2727E-2</c:v>
                </c:pt>
                <c:pt idx="5">
                  <c:v>9.0909000000000004E-2</c:v>
                </c:pt>
                <c:pt idx="6">
                  <c:v>9.0909000000000004E-2</c:v>
                </c:pt>
                <c:pt idx="7">
                  <c:v>9.0909000000000004E-2</c:v>
                </c:pt>
                <c:pt idx="8">
                  <c:v>9.0909000000000004E-2</c:v>
                </c:pt>
                <c:pt idx="9">
                  <c:v>9.0909000000000004E-2</c:v>
                </c:pt>
                <c:pt idx="10">
                  <c:v>9.0909000000000004E-2</c:v>
                </c:pt>
                <c:pt idx="11">
                  <c:v>9.0909000000000004E-2</c:v>
                </c:pt>
                <c:pt idx="12">
                  <c:v>9.0909000000000004E-2</c:v>
                </c:pt>
                <c:pt idx="13">
                  <c:v>0.127273</c:v>
                </c:pt>
                <c:pt idx="14">
                  <c:v>0.127273</c:v>
                </c:pt>
                <c:pt idx="15">
                  <c:v>0.127273</c:v>
                </c:pt>
                <c:pt idx="16">
                  <c:v>0.127273</c:v>
                </c:pt>
                <c:pt idx="17">
                  <c:v>0.127273</c:v>
                </c:pt>
                <c:pt idx="18">
                  <c:v>0.127273</c:v>
                </c:pt>
                <c:pt idx="19">
                  <c:v>0.145455</c:v>
                </c:pt>
                <c:pt idx="20">
                  <c:v>0.145455</c:v>
                </c:pt>
                <c:pt idx="21">
                  <c:v>0.145455</c:v>
                </c:pt>
                <c:pt idx="22">
                  <c:v>0.145455</c:v>
                </c:pt>
                <c:pt idx="23">
                  <c:v>0.145455</c:v>
                </c:pt>
                <c:pt idx="24">
                  <c:v>0.145455</c:v>
                </c:pt>
                <c:pt idx="25">
                  <c:v>0.145455</c:v>
                </c:pt>
                <c:pt idx="26">
                  <c:v>0.145455</c:v>
                </c:pt>
                <c:pt idx="27">
                  <c:v>0.145455</c:v>
                </c:pt>
                <c:pt idx="28">
                  <c:v>0.145455</c:v>
                </c:pt>
                <c:pt idx="29">
                  <c:v>0.145455</c:v>
                </c:pt>
                <c:pt idx="30">
                  <c:v>0.145455</c:v>
                </c:pt>
              </c:numCache>
            </c:numRef>
          </c:yVal>
          <c:smooth val="0"/>
        </c:ser>
        <c:ser>
          <c:idx val="1"/>
          <c:order val="1"/>
          <c:tx>
            <c:strRef>
              <c:f>Sheet1!$C$1</c:f>
              <c:strCache>
                <c:ptCount val="1"/>
                <c:pt idx="0">
                  <c:v> Eisenmenger's/2009-2013 (N=47)</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4.2553000000000001E-2</c:v>
                </c:pt>
                <c:pt idx="2">
                  <c:v>4.2553000000000001E-2</c:v>
                </c:pt>
                <c:pt idx="3">
                  <c:v>4.2553000000000001E-2</c:v>
                </c:pt>
                <c:pt idx="4">
                  <c:v>4.2553000000000001E-2</c:v>
                </c:pt>
                <c:pt idx="5">
                  <c:v>4.2553000000000001E-2</c:v>
                </c:pt>
                <c:pt idx="6">
                  <c:v>4.2553000000000001E-2</c:v>
                </c:pt>
                <c:pt idx="7">
                  <c:v>4.2553000000000001E-2</c:v>
                </c:pt>
                <c:pt idx="8">
                  <c:v>6.3829999999999998E-2</c:v>
                </c:pt>
                <c:pt idx="9">
                  <c:v>6.3829999999999998E-2</c:v>
                </c:pt>
                <c:pt idx="10">
                  <c:v>6.3829999999999998E-2</c:v>
                </c:pt>
                <c:pt idx="11">
                  <c:v>6.3829999999999998E-2</c:v>
                </c:pt>
                <c:pt idx="12">
                  <c:v>6.3829999999999998E-2</c:v>
                </c:pt>
                <c:pt idx="13">
                  <c:v>6.3829999999999998E-2</c:v>
                </c:pt>
                <c:pt idx="14">
                  <c:v>6.3829999999999998E-2</c:v>
                </c:pt>
                <c:pt idx="15">
                  <c:v>6.3829999999999998E-2</c:v>
                </c:pt>
                <c:pt idx="16">
                  <c:v>6.3829999999999998E-2</c:v>
                </c:pt>
                <c:pt idx="17">
                  <c:v>6.3829999999999998E-2</c:v>
                </c:pt>
                <c:pt idx="18">
                  <c:v>6.3829999999999998E-2</c:v>
                </c:pt>
                <c:pt idx="19">
                  <c:v>6.3829999999999998E-2</c:v>
                </c:pt>
                <c:pt idx="20">
                  <c:v>6.3829999999999998E-2</c:v>
                </c:pt>
                <c:pt idx="21">
                  <c:v>6.3829999999999998E-2</c:v>
                </c:pt>
                <c:pt idx="22">
                  <c:v>6.3829999999999998E-2</c:v>
                </c:pt>
                <c:pt idx="23">
                  <c:v>6.3829999999999998E-2</c:v>
                </c:pt>
                <c:pt idx="24">
                  <c:v>6.3829999999999998E-2</c:v>
                </c:pt>
                <c:pt idx="25">
                  <c:v>6.3829999999999998E-2</c:v>
                </c:pt>
                <c:pt idx="26">
                  <c:v>6.3829999999999998E-2</c:v>
                </c:pt>
                <c:pt idx="27">
                  <c:v>6.3829999999999998E-2</c:v>
                </c:pt>
                <c:pt idx="28">
                  <c:v>6.3829999999999998E-2</c:v>
                </c:pt>
                <c:pt idx="29">
                  <c:v>6.3829999999999998E-2</c:v>
                </c:pt>
                <c:pt idx="30">
                  <c:v>6.3829999999999998E-2</c:v>
                </c:pt>
              </c:numCache>
            </c:numRef>
          </c:yVal>
          <c:smooth val="0"/>
        </c:ser>
        <c:ser>
          <c:idx val="2"/>
          <c:order val="2"/>
          <c:tx>
            <c:strRef>
              <c:f>Sheet1!$D$1</c:f>
              <c:strCache>
                <c:ptCount val="1"/>
                <c:pt idx="0">
                  <c:v>IPAH/2005-2008 (N=108)</c:v>
                </c:pt>
              </c:strCache>
            </c:strRef>
          </c:tx>
          <c:spPr>
            <a:ln w="4762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9.2589999999999999E-3</c:v>
                </c:pt>
                <c:pt idx="2">
                  <c:v>2.7778000000000001E-2</c:v>
                </c:pt>
                <c:pt idx="3">
                  <c:v>2.7778000000000001E-2</c:v>
                </c:pt>
                <c:pt idx="4">
                  <c:v>2.7778000000000001E-2</c:v>
                </c:pt>
                <c:pt idx="5">
                  <c:v>2.7778000000000001E-2</c:v>
                </c:pt>
                <c:pt idx="6">
                  <c:v>2.7778000000000001E-2</c:v>
                </c:pt>
                <c:pt idx="7">
                  <c:v>2.7778000000000001E-2</c:v>
                </c:pt>
                <c:pt idx="8">
                  <c:v>3.7037E-2</c:v>
                </c:pt>
                <c:pt idx="9">
                  <c:v>3.7037E-2</c:v>
                </c:pt>
                <c:pt idx="10">
                  <c:v>3.7037E-2</c:v>
                </c:pt>
                <c:pt idx="11">
                  <c:v>3.7037E-2</c:v>
                </c:pt>
                <c:pt idx="12">
                  <c:v>3.7037E-2</c:v>
                </c:pt>
                <c:pt idx="13">
                  <c:v>4.6295999999999997E-2</c:v>
                </c:pt>
                <c:pt idx="14">
                  <c:v>4.6295999999999997E-2</c:v>
                </c:pt>
                <c:pt idx="15">
                  <c:v>4.6295999999999997E-2</c:v>
                </c:pt>
                <c:pt idx="16">
                  <c:v>4.6295999999999997E-2</c:v>
                </c:pt>
                <c:pt idx="17">
                  <c:v>4.6295999999999997E-2</c:v>
                </c:pt>
                <c:pt idx="18">
                  <c:v>4.6295999999999997E-2</c:v>
                </c:pt>
                <c:pt idx="19">
                  <c:v>4.6295999999999997E-2</c:v>
                </c:pt>
                <c:pt idx="20">
                  <c:v>4.6295999999999997E-2</c:v>
                </c:pt>
                <c:pt idx="21">
                  <c:v>4.6295999999999997E-2</c:v>
                </c:pt>
                <c:pt idx="22">
                  <c:v>4.6295999999999997E-2</c:v>
                </c:pt>
                <c:pt idx="23">
                  <c:v>5.5556000000000001E-2</c:v>
                </c:pt>
                <c:pt idx="24">
                  <c:v>5.5556000000000001E-2</c:v>
                </c:pt>
                <c:pt idx="25">
                  <c:v>5.5556000000000001E-2</c:v>
                </c:pt>
                <c:pt idx="26">
                  <c:v>5.5556000000000001E-2</c:v>
                </c:pt>
                <c:pt idx="27">
                  <c:v>5.5556000000000001E-2</c:v>
                </c:pt>
                <c:pt idx="28">
                  <c:v>5.5556000000000001E-2</c:v>
                </c:pt>
                <c:pt idx="29">
                  <c:v>5.5556000000000001E-2</c:v>
                </c:pt>
                <c:pt idx="30">
                  <c:v>5.5556000000000001E-2</c:v>
                </c:pt>
              </c:numCache>
            </c:numRef>
          </c:yVal>
          <c:smooth val="0"/>
        </c:ser>
        <c:ser>
          <c:idx val="3"/>
          <c:order val="3"/>
          <c:tx>
            <c:strRef>
              <c:f>Sheet1!$E$1</c:f>
              <c:strCache>
                <c:ptCount val="1"/>
                <c:pt idx="0">
                  <c:v>IPAH/2009-2013 (N=78)</c:v>
                </c:pt>
              </c:strCache>
            </c:strRef>
          </c:tx>
          <c:spPr>
            <a:ln w="47625">
              <a:solidFill>
                <a:srgbClr val="00FF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0</c:v>
                </c:pt>
                <c:pt idx="1">
                  <c:v>1.2821000000000001E-2</c:v>
                </c:pt>
                <c:pt idx="2">
                  <c:v>3.8462000000000003E-2</c:v>
                </c:pt>
                <c:pt idx="3">
                  <c:v>3.8462000000000003E-2</c:v>
                </c:pt>
                <c:pt idx="4">
                  <c:v>3.8462000000000003E-2</c:v>
                </c:pt>
                <c:pt idx="5">
                  <c:v>3.8462000000000003E-2</c:v>
                </c:pt>
                <c:pt idx="6">
                  <c:v>3.8462000000000003E-2</c:v>
                </c:pt>
                <c:pt idx="7">
                  <c:v>3.8462000000000003E-2</c:v>
                </c:pt>
                <c:pt idx="8">
                  <c:v>3.8462000000000003E-2</c:v>
                </c:pt>
                <c:pt idx="9">
                  <c:v>3.8462000000000003E-2</c:v>
                </c:pt>
                <c:pt idx="10">
                  <c:v>3.8462000000000003E-2</c:v>
                </c:pt>
                <c:pt idx="11">
                  <c:v>3.8462000000000003E-2</c:v>
                </c:pt>
                <c:pt idx="12">
                  <c:v>3.8462000000000003E-2</c:v>
                </c:pt>
                <c:pt idx="13">
                  <c:v>3.8462000000000003E-2</c:v>
                </c:pt>
                <c:pt idx="14">
                  <c:v>3.8462000000000003E-2</c:v>
                </c:pt>
                <c:pt idx="15">
                  <c:v>3.8462000000000003E-2</c:v>
                </c:pt>
                <c:pt idx="16">
                  <c:v>3.8462000000000003E-2</c:v>
                </c:pt>
                <c:pt idx="17">
                  <c:v>3.8462000000000003E-2</c:v>
                </c:pt>
                <c:pt idx="18">
                  <c:v>3.8462000000000003E-2</c:v>
                </c:pt>
                <c:pt idx="19">
                  <c:v>5.1282000000000001E-2</c:v>
                </c:pt>
                <c:pt idx="20">
                  <c:v>5.1282000000000001E-2</c:v>
                </c:pt>
                <c:pt idx="21">
                  <c:v>5.1282000000000001E-2</c:v>
                </c:pt>
                <c:pt idx="22">
                  <c:v>5.1282000000000001E-2</c:v>
                </c:pt>
                <c:pt idx="23">
                  <c:v>5.1282000000000001E-2</c:v>
                </c:pt>
                <c:pt idx="24">
                  <c:v>5.1282000000000001E-2</c:v>
                </c:pt>
                <c:pt idx="25">
                  <c:v>5.1282000000000001E-2</c:v>
                </c:pt>
                <c:pt idx="26">
                  <c:v>5.1282000000000001E-2</c:v>
                </c:pt>
                <c:pt idx="27">
                  <c:v>5.1282000000000001E-2</c:v>
                </c:pt>
                <c:pt idx="28">
                  <c:v>5.1282000000000001E-2</c:v>
                </c:pt>
                <c:pt idx="29">
                  <c:v>5.1282000000000001E-2</c:v>
                </c:pt>
                <c:pt idx="30">
                  <c:v>5.1282000000000001E-2</c:v>
                </c:pt>
              </c:numCache>
            </c:numRef>
          </c:yVal>
          <c:smooth val="0"/>
        </c:ser>
        <c:dLbls>
          <c:showLegendKey val="0"/>
          <c:showVal val="0"/>
          <c:showCatName val="0"/>
          <c:showSerName val="0"/>
          <c:showPercent val="0"/>
          <c:showBubbleSize val="0"/>
        </c:dLbls>
        <c:axId val="490501416"/>
        <c:axId val="490501808"/>
        <c:extLst>
          <c:ext xmlns:c15="http://schemas.microsoft.com/office/drawing/2012/chart" uri="{02D57815-91ED-43cb-92C2-25804820EDAC}">
            <c15:filteredScatterSeries>
              <c15:ser>
                <c:idx val="4"/>
                <c:order val="4"/>
                <c:tx>
                  <c:strRef>
                    <c:extLst>
                      <c:ext uri="{02D57815-91ED-43cb-92C2-25804820EDAC}">
                        <c15:formulaRef>
                          <c15:sqref>Sheet1!$F$1</c15:sqref>
                        </c15:formulaRef>
                      </c:ext>
                    </c:extLst>
                    <c:strCache>
                      <c:ptCount val="1"/>
                      <c:pt idx="0">
                        <c:v>LCL ( Eisenmenger's/2005-2008)</c:v>
                      </c:pt>
                    </c:strCache>
                  </c:strRef>
                </c:tx>
                <c:spPr>
                  <a:ln w="47625">
                    <a:solidFill>
                      <a:srgbClr val="FF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Sheet1!$F$2:$F$32</c15:sqref>
                        </c15:formulaRef>
                      </c:ext>
                    </c:extLst>
                    <c:numCache>
                      <c:formatCode>General</c:formatCode>
                      <c:ptCount val="31"/>
                      <c:pt idx="0">
                        <c:v>0</c:v>
                      </c:pt>
                      <c:pt idx="1">
                        <c:v>2.5593000000000001E-2</c:v>
                      </c:pt>
                      <c:pt idx="2">
                        <c:v>2.5593000000000001E-2</c:v>
                      </c:pt>
                      <c:pt idx="3">
                        <c:v>2.5593000000000001E-2</c:v>
                      </c:pt>
                      <c:pt idx="4">
                        <c:v>2.5593000000000001E-2</c:v>
                      </c:pt>
                      <c:pt idx="5">
                        <c:v>3.5781E-2</c:v>
                      </c:pt>
                      <c:pt idx="6">
                        <c:v>3.5781E-2</c:v>
                      </c:pt>
                      <c:pt idx="7">
                        <c:v>3.5781E-2</c:v>
                      </c:pt>
                      <c:pt idx="8">
                        <c:v>3.5781E-2</c:v>
                      </c:pt>
                      <c:pt idx="9">
                        <c:v>3.5781E-2</c:v>
                      </c:pt>
                      <c:pt idx="10">
                        <c:v>3.5781E-2</c:v>
                      </c:pt>
                      <c:pt idx="11">
                        <c:v>3.5781E-2</c:v>
                      </c:pt>
                      <c:pt idx="12">
                        <c:v>3.5781E-2</c:v>
                      </c:pt>
                      <c:pt idx="13">
                        <c:v>5.8804000000000002E-2</c:v>
                      </c:pt>
                      <c:pt idx="14">
                        <c:v>5.8804000000000002E-2</c:v>
                      </c:pt>
                      <c:pt idx="15">
                        <c:v>5.8804000000000002E-2</c:v>
                      </c:pt>
                      <c:pt idx="16">
                        <c:v>5.8804000000000002E-2</c:v>
                      </c:pt>
                      <c:pt idx="17">
                        <c:v>5.8804000000000002E-2</c:v>
                      </c:pt>
                      <c:pt idx="18">
                        <c:v>5.8804000000000002E-2</c:v>
                      </c:pt>
                      <c:pt idx="19">
                        <c:v>7.0985000000000006E-2</c:v>
                      </c:pt>
                      <c:pt idx="20">
                        <c:v>7.0985000000000006E-2</c:v>
                      </c:pt>
                      <c:pt idx="21">
                        <c:v>7.0985000000000006E-2</c:v>
                      </c:pt>
                      <c:pt idx="22">
                        <c:v>7.0985000000000006E-2</c:v>
                      </c:pt>
                      <c:pt idx="23">
                        <c:v>7.0985000000000006E-2</c:v>
                      </c:pt>
                      <c:pt idx="24">
                        <c:v>7.0985000000000006E-2</c:v>
                      </c:pt>
                      <c:pt idx="25">
                        <c:v>7.0985000000000006E-2</c:v>
                      </c:pt>
                      <c:pt idx="26">
                        <c:v>7.0985000000000006E-2</c:v>
                      </c:pt>
                      <c:pt idx="27">
                        <c:v>7.0985000000000006E-2</c:v>
                      </c:pt>
                      <c:pt idx="28">
                        <c:v>7.0985000000000006E-2</c:v>
                      </c:pt>
                      <c:pt idx="29">
                        <c:v>7.0985000000000006E-2</c:v>
                      </c:pt>
                      <c:pt idx="30">
                        <c:v>7.0985000000000006E-2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 Eisenmenger's/2009-2013)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9.1830000000000002E-3</c:v>
                      </c:pt>
                      <c:pt idx="2">
                        <c:v>9.1830000000000002E-3</c:v>
                      </c:pt>
                      <c:pt idx="3">
                        <c:v>9.1830000000000002E-3</c:v>
                      </c:pt>
                      <c:pt idx="4">
                        <c:v>9.1830000000000002E-3</c:v>
                      </c:pt>
                      <c:pt idx="5">
                        <c:v>9.1830000000000002E-3</c:v>
                      </c:pt>
                      <c:pt idx="6">
                        <c:v>9.1830000000000002E-3</c:v>
                      </c:pt>
                      <c:pt idx="7">
                        <c:v>9.1830000000000002E-3</c:v>
                      </c:pt>
                      <c:pt idx="8">
                        <c:v>1.8251E-2</c:v>
                      </c:pt>
                      <c:pt idx="9">
                        <c:v>1.8251E-2</c:v>
                      </c:pt>
                      <c:pt idx="10">
                        <c:v>1.8251E-2</c:v>
                      </c:pt>
                      <c:pt idx="11">
                        <c:v>1.8251E-2</c:v>
                      </c:pt>
                      <c:pt idx="12">
                        <c:v>1.8251E-2</c:v>
                      </c:pt>
                      <c:pt idx="13">
                        <c:v>1.8251E-2</c:v>
                      </c:pt>
                      <c:pt idx="14">
                        <c:v>1.8251E-2</c:v>
                      </c:pt>
                      <c:pt idx="15">
                        <c:v>1.8251E-2</c:v>
                      </c:pt>
                      <c:pt idx="16">
                        <c:v>1.8251E-2</c:v>
                      </c:pt>
                      <c:pt idx="17">
                        <c:v>1.8251E-2</c:v>
                      </c:pt>
                      <c:pt idx="18">
                        <c:v>1.8251E-2</c:v>
                      </c:pt>
                      <c:pt idx="19">
                        <c:v>1.8251E-2</c:v>
                      </c:pt>
                      <c:pt idx="20">
                        <c:v>1.8251E-2</c:v>
                      </c:pt>
                      <c:pt idx="21">
                        <c:v>1.8251E-2</c:v>
                      </c:pt>
                      <c:pt idx="22">
                        <c:v>1.8251E-2</c:v>
                      </c:pt>
                      <c:pt idx="23">
                        <c:v>1.8251E-2</c:v>
                      </c:pt>
                      <c:pt idx="24">
                        <c:v>1.8251E-2</c:v>
                      </c:pt>
                      <c:pt idx="25">
                        <c:v>1.8251E-2</c:v>
                      </c:pt>
                      <c:pt idx="26">
                        <c:v>1.8251E-2</c:v>
                      </c:pt>
                      <c:pt idx="27">
                        <c:v>1.8251E-2</c:v>
                      </c:pt>
                      <c:pt idx="28">
                        <c:v>1.8251E-2</c:v>
                      </c:pt>
                      <c:pt idx="29">
                        <c:v>1.8251E-2</c:v>
                      </c:pt>
                      <c:pt idx="30">
                        <c:v>1.8251E-2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LCL (IPAH/2005-2008)</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9.0600000000000001E-4</c:v>
                      </c:pt>
                      <c:pt idx="2">
                        <c:v>7.7460000000000003E-3</c:v>
                      </c:pt>
                      <c:pt idx="3">
                        <c:v>7.7460000000000003E-3</c:v>
                      </c:pt>
                      <c:pt idx="4">
                        <c:v>7.7460000000000003E-3</c:v>
                      </c:pt>
                      <c:pt idx="5">
                        <c:v>7.7460000000000003E-3</c:v>
                      </c:pt>
                      <c:pt idx="6">
                        <c:v>7.7460000000000003E-3</c:v>
                      </c:pt>
                      <c:pt idx="7">
                        <c:v>7.7460000000000003E-3</c:v>
                      </c:pt>
                      <c:pt idx="8">
                        <c:v>1.2396000000000001E-2</c:v>
                      </c:pt>
                      <c:pt idx="9">
                        <c:v>1.2396000000000001E-2</c:v>
                      </c:pt>
                      <c:pt idx="10">
                        <c:v>1.2396000000000001E-2</c:v>
                      </c:pt>
                      <c:pt idx="11">
                        <c:v>1.2396000000000001E-2</c:v>
                      </c:pt>
                      <c:pt idx="12">
                        <c:v>1.2396000000000001E-2</c:v>
                      </c:pt>
                      <c:pt idx="13">
                        <c:v>1.7545999999999999E-2</c:v>
                      </c:pt>
                      <c:pt idx="14">
                        <c:v>1.7545999999999999E-2</c:v>
                      </c:pt>
                      <c:pt idx="15">
                        <c:v>1.7545999999999999E-2</c:v>
                      </c:pt>
                      <c:pt idx="16">
                        <c:v>1.7545999999999999E-2</c:v>
                      </c:pt>
                      <c:pt idx="17">
                        <c:v>1.7545999999999999E-2</c:v>
                      </c:pt>
                      <c:pt idx="18">
                        <c:v>1.7545999999999999E-2</c:v>
                      </c:pt>
                      <c:pt idx="19">
                        <c:v>1.7545999999999999E-2</c:v>
                      </c:pt>
                      <c:pt idx="20">
                        <c:v>1.7545999999999999E-2</c:v>
                      </c:pt>
                      <c:pt idx="21">
                        <c:v>1.7545999999999999E-2</c:v>
                      </c:pt>
                      <c:pt idx="22">
                        <c:v>1.7545999999999999E-2</c:v>
                      </c:pt>
                      <c:pt idx="23">
                        <c:v>2.3075999999999999E-2</c:v>
                      </c:pt>
                      <c:pt idx="24">
                        <c:v>2.3075999999999999E-2</c:v>
                      </c:pt>
                      <c:pt idx="25">
                        <c:v>2.3075999999999999E-2</c:v>
                      </c:pt>
                      <c:pt idx="26">
                        <c:v>2.3075999999999999E-2</c:v>
                      </c:pt>
                      <c:pt idx="27">
                        <c:v>2.3075999999999999E-2</c:v>
                      </c:pt>
                      <c:pt idx="28">
                        <c:v>2.3075999999999999E-2</c:v>
                      </c:pt>
                      <c:pt idx="29">
                        <c:v>2.3075999999999999E-2</c:v>
                      </c:pt>
                      <c:pt idx="30">
                        <c:v>2.3075999999999999E-2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LCL (IPAH/2009-2013)</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1.122E-3</c:v>
                      </c:pt>
                      <c:pt idx="2">
                        <c:v>1.0506E-2</c:v>
                      </c:pt>
                      <c:pt idx="3">
                        <c:v>1.0506E-2</c:v>
                      </c:pt>
                      <c:pt idx="4">
                        <c:v>1.0506E-2</c:v>
                      </c:pt>
                      <c:pt idx="5">
                        <c:v>1.0506E-2</c:v>
                      </c:pt>
                      <c:pt idx="6">
                        <c:v>1.0506E-2</c:v>
                      </c:pt>
                      <c:pt idx="7">
                        <c:v>1.0506E-2</c:v>
                      </c:pt>
                      <c:pt idx="8">
                        <c:v>1.0506E-2</c:v>
                      </c:pt>
                      <c:pt idx="9">
                        <c:v>1.0506E-2</c:v>
                      </c:pt>
                      <c:pt idx="10">
                        <c:v>1.0506E-2</c:v>
                      </c:pt>
                      <c:pt idx="11">
                        <c:v>1.0506E-2</c:v>
                      </c:pt>
                      <c:pt idx="12">
                        <c:v>1.0506E-2</c:v>
                      </c:pt>
                      <c:pt idx="13">
                        <c:v>1.0506E-2</c:v>
                      </c:pt>
                      <c:pt idx="14">
                        <c:v>1.0506E-2</c:v>
                      </c:pt>
                      <c:pt idx="15">
                        <c:v>1.0506E-2</c:v>
                      </c:pt>
                      <c:pt idx="16">
                        <c:v>1.0506E-2</c:v>
                      </c:pt>
                      <c:pt idx="17">
                        <c:v>1.0506E-2</c:v>
                      </c:pt>
                      <c:pt idx="18">
                        <c:v>1.0506E-2</c:v>
                      </c:pt>
                      <c:pt idx="19">
                        <c:v>1.6937000000000001E-2</c:v>
                      </c:pt>
                      <c:pt idx="20">
                        <c:v>1.6937000000000001E-2</c:v>
                      </c:pt>
                      <c:pt idx="21">
                        <c:v>1.6937000000000001E-2</c:v>
                      </c:pt>
                      <c:pt idx="22">
                        <c:v>1.6937000000000001E-2</c:v>
                      </c:pt>
                      <c:pt idx="23">
                        <c:v>1.6937000000000001E-2</c:v>
                      </c:pt>
                      <c:pt idx="24">
                        <c:v>1.6937000000000001E-2</c:v>
                      </c:pt>
                      <c:pt idx="25">
                        <c:v>1.6937000000000001E-2</c:v>
                      </c:pt>
                      <c:pt idx="26">
                        <c:v>1.6937000000000001E-2</c:v>
                      </c:pt>
                      <c:pt idx="27">
                        <c:v>1.6937000000000001E-2</c:v>
                      </c:pt>
                      <c:pt idx="28">
                        <c:v>1.6937000000000001E-2</c:v>
                      </c:pt>
                      <c:pt idx="29">
                        <c:v>1.6937000000000001E-2</c:v>
                      </c:pt>
                      <c:pt idx="30">
                        <c:v>1.6937000000000001E-2</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 Eisenmenger's/2005-2008)</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0.153475</c:v>
                      </c:pt>
                      <c:pt idx="2">
                        <c:v>0.153475</c:v>
                      </c:pt>
                      <c:pt idx="3">
                        <c:v>0.153475</c:v>
                      </c:pt>
                      <c:pt idx="4">
                        <c:v>0.153475</c:v>
                      </c:pt>
                      <c:pt idx="5">
                        <c:v>0.177902</c:v>
                      </c:pt>
                      <c:pt idx="6">
                        <c:v>0.177902</c:v>
                      </c:pt>
                      <c:pt idx="7">
                        <c:v>0.177902</c:v>
                      </c:pt>
                      <c:pt idx="8">
                        <c:v>0.177902</c:v>
                      </c:pt>
                      <c:pt idx="9">
                        <c:v>0.177902</c:v>
                      </c:pt>
                      <c:pt idx="10">
                        <c:v>0.177902</c:v>
                      </c:pt>
                      <c:pt idx="11">
                        <c:v>0.177902</c:v>
                      </c:pt>
                      <c:pt idx="12">
                        <c:v>0.177902</c:v>
                      </c:pt>
                      <c:pt idx="13">
                        <c:v>0.22319700000000001</c:v>
                      </c:pt>
                      <c:pt idx="14">
                        <c:v>0.22319700000000001</c:v>
                      </c:pt>
                      <c:pt idx="15">
                        <c:v>0.22319700000000001</c:v>
                      </c:pt>
                      <c:pt idx="16">
                        <c:v>0.22319700000000001</c:v>
                      </c:pt>
                      <c:pt idx="17">
                        <c:v>0.22319700000000001</c:v>
                      </c:pt>
                      <c:pt idx="18">
                        <c:v>0.22319700000000001</c:v>
                      </c:pt>
                      <c:pt idx="19">
                        <c:v>0.24535499999999999</c:v>
                      </c:pt>
                      <c:pt idx="20">
                        <c:v>0.24535499999999999</c:v>
                      </c:pt>
                      <c:pt idx="21">
                        <c:v>0.24535499999999999</c:v>
                      </c:pt>
                      <c:pt idx="22">
                        <c:v>0.24535499999999999</c:v>
                      </c:pt>
                      <c:pt idx="23">
                        <c:v>0.24535499999999999</c:v>
                      </c:pt>
                      <c:pt idx="24">
                        <c:v>0.24535499999999999</c:v>
                      </c:pt>
                      <c:pt idx="25">
                        <c:v>0.24535499999999999</c:v>
                      </c:pt>
                      <c:pt idx="26">
                        <c:v>0.24535499999999999</c:v>
                      </c:pt>
                      <c:pt idx="27">
                        <c:v>0.24535499999999999</c:v>
                      </c:pt>
                      <c:pt idx="28">
                        <c:v>0.24535499999999999</c:v>
                      </c:pt>
                      <c:pt idx="29">
                        <c:v>0.24535499999999999</c:v>
                      </c:pt>
                      <c:pt idx="30">
                        <c:v>0.24535499999999999</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ULC ( Eisenmenger's/2009-2013)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Sheet1!$K$2:$K$32</c15:sqref>
                        </c15:formulaRef>
                      </c:ext>
                    </c:extLst>
                    <c:numCache>
                      <c:formatCode>General</c:formatCode>
                      <c:ptCount val="31"/>
                      <c:pt idx="0">
                        <c:v>0</c:v>
                      </c:pt>
                      <c:pt idx="1">
                        <c:v>0.11944399999999999</c:v>
                      </c:pt>
                      <c:pt idx="2">
                        <c:v>0.11944399999999999</c:v>
                      </c:pt>
                      <c:pt idx="3">
                        <c:v>0.11944399999999999</c:v>
                      </c:pt>
                      <c:pt idx="4">
                        <c:v>0.11944399999999999</c:v>
                      </c:pt>
                      <c:pt idx="5">
                        <c:v>0.11944399999999999</c:v>
                      </c:pt>
                      <c:pt idx="6">
                        <c:v>0.11944399999999999</c:v>
                      </c:pt>
                      <c:pt idx="7">
                        <c:v>0.11944399999999999</c:v>
                      </c:pt>
                      <c:pt idx="8">
                        <c:v>0.15090999999999999</c:v>
                      </c:pt>
                      <c:pt idx="9">
                        <c:v>0.15090999999999999</c:v>
                      </c:pt>
                      <c:pt idx="10">
                        <c:v>0.15090999999999999</c:v>
                      </c:pt>
                      <c:pt idx="11">
                        <c:v>0.15090999999999999</c:v>
                      </c:pt>
                      <c:pt idx="12">
                        <c:v>0.15090999999999999</c:v>
                      </c:pt>
                      <c:pt idx="13">
                        <c:v>0.15090999999999999</c:v>
                      </c:pt>
                      <c:pt idx="14">
                        <c:v>0.15090999999999999</c:v>
                      </c:pt>
                      <c:pt idx="15">
                        <c:v>0.15090999999999999</c:v>
                      </c:pt>
                      <c:pt idx="16">
                        <c:v>0.15090999999999999</c:v>
                      </c:pt>
                      <c:pt idx="17">
                        <c:v>0.15090999999999999</c:v>
                      </c:pt>
                      <c:pt idx="18">
                        <c:v>0.15090999999999999</c:v>
                      </c:pt>
                      <c:pt idx="19">
                        <c:v>0.15090999999999999</c:v>
                      </c:pt>
                      <c:pt idx="20">
                        <c:v>0.15090999999999999</c:v>
                      </c:pt>
                      <c:pt idx="21">
                        <c:v>0.15090999999999999</c:v>
                      </c:pt>
                      <c:pt idx="22">
                        <c:v>0.15090999999999999</c:v>
                      </c:pt>
                      <c:pt idx="23">
                        <c:v>0.15090999999999999</c:v>
                      </c:pt>
                      <c:pt idx="24">
                        <c:v>0.15090999999999999</c:v>
                      </c:pt>
                      <c:pt idx="25">
                        <c:v>0.15090999999999999</c:v>
                      </c:pt>
                      <c:pt idx="26">
                        <c:v>0.15090999999999999</c:v>
                      </c:pt>
                      <c:pt idx="27">
                        <c:v>0.15090999999999999</c:v>
                      </c:pt>
                      <c:pt idx="28">
                        <c:v>0.15090999999999999</c:v>
                      </c:pt>
                      <c:pt idx="29">
                        <c:v>0.15090999999999999</c:v>
                      </c:pt>
                      <c:pt idx="30">
                        <c:v>0.15090999999999999</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UCL (IPAH/2005-2008)</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Sheet1!$L$2:$L$32</c15:sqref>
                        </c15:formulaRef>
                      </c:ext>
                    </c:extLst>
                    <c:numCache>
                      <c:formatCode>General</c:formatCode>
                      <c:ptCount val="31"/>
                      <c:pt idx="0">
                        <c:v>0</c:v>
                      </c:pt>
                      <c:pt idx="1">
                        <c:v>4.3770000000000003E-2</c:v>
                      </c:pt>
                      <c:pt idx="2">
                        <c:v>7.1218000000000004E-2</c:v>
                      </c:pt>
                      <c:pt idx="3">
                        <c:v>7.1218000000000004E-2</c:v>
                      </c:pt>
                      <c:pt idx="4">
                        <c:v>7.1218000000000004E-2</c:v>
                      </c:pt>
                      <c:pt idx="5">
                        <c:v>7.1218000000000004E-2</c:v>
                      </c:pt>
                      <c:pt idx="6">
                        <c:v>7.1218000000000004E-2</c:v>
                      </c:pt>
                      <c:pt idx="7">
                        <c:v>7.1218000000000004E-2</c:v>
                      </c:pt>
                      <c:pt idx="8">
                        <c:v>8.4234000000000003E-2</c:v>
                      </c:pt>
                      <c:pt idx="9">
                        <c:v>8.4234000000000003E-2</c:v>
                      </c:pt>
                      <c:pt idx="10">
                        <c:v>8.4234000000000003E-2</c:v>
                      </c:pt>
                      <c:pt idx="11">
                        <c:v>8.4234000000000003E-2</c:v>
                      </c:pt>
                      <c:pt idx="12">
                        <c:v>8.4234000000000003E-2</c:v>
                      </c:pt>
                      <c:pt idx="13">
                        <c:v>9.6782000000000007E-2</c:v>
                      </c:pt>
                      <c:pt idx="14">
                        <c:v>9.6782000000000007E-2</c:v>
                      </c:pt>
                      <c:pt idx="15">
                        <c:v>9.6782000000000007E-2</c:v>
                      </c:pt>
                      <c:pt idx="16">
                        <c:v>9.6782000000000007E-2</c:v>
                      </c:pt>
                      <c:pt idx="17">
                        <c:v>9.6782000000000007E-2</c:v>
                      </c:pt>
                      <c:pt idx="18">
                        <c:v>9.6782000000000007E-2</c:v>
                      </c:pt>
                      <c:pt idx="19">
                        <c:v>9.6782000000000007E-2</c:v>
                      </c:pt>
                      <c:pt idx="20">
                        <c:v>9.6782000000000007E-2</c:v>
                      </c:pt>
                      <c:pt idx="21">
                        <c:v>9.6782000000000007E-2</c:v>
                      </c:pt>
                      <c:pt idx="22">
                        <c:v>9.6782000000000007E-2</c:v>
                      </c:pt>
                      <c:pt idx="23">
                        <c:v>0.10897900000000001</c:v>
                      </c:pt>
                      <c:pt idx="24">
                        <c:v>0.10897900000000001</c:v>
                      </c:pt>
                      <c:pt idx="25">
                        <c:v>0.10897900000000001</c:v>
                      </c:pt>
                      <c:pt idx="26">
                        <c:v>0.10897900000000001</c:v>
                      </c:pt>
                      <c:pt idx="27">
                        <c:v>0.10897900000000001</c:v>
                      </c:pt>
                      <c:pt idx="28">
                        <c:v>0.10897900000000001</c:v>
                      </c:pt>
                      <c:pt idx="29">
                        <c:v>0.10897900000000001</c:v>
                      </c:pt>
                      <c:pt idx="30">
                        <c:v>0.10897900000000001</c:v>
                      </c:pt>
                    </c:numCache>
                  </c:numRef>
                </c:yVal>
                <c:smooth val="0"/>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Sheet1!$M$1</c15:sqref>
                        </c15:formulaRef>
                      </c:ext>
                    </c:extLst>
                    <c:strCache>
                      <c:ptCount val="1"/>
                      <c:pt idx="0">
                        <c:v>UCL (IPAH/2009-2013)</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Sheet1!$M$2:$M$32</c15:sqref>
                        </c15:formulaRef>
                      </c:ext>
                    </c:extLst>
                    <c:numCache>
                      <c:formatCode>General</c:formatCode>
                      <c:ptCount val="31"/>
                      <c:pt idx="0">
                        <c:v>0</c:v>
                      </c:pt>
                      <c:pt idx="1">
                        <c:v>6.1151999999999998E-2</c:v>
                      </c:pt>
                      <c:pt idx="2">
                        <c:v>9.7294000000000005E-2</c:v>
                      </c:pt>
                      <c:pt idx="3">
                        <c:v>9.7294000000000005E-2</c:v>
                      </c:pt>
                      <c:pt idx="4">
                        <c:v>9.7294000000000005E-2</c:v>
                      </c:pt>
                      <c:pt idx="5">
                        <c:v>9.7294000000000005E-2</c:v>
                      </c:pt>
                      <c:pt idx="6">
                        <c:v>9.7294000000000005E-2</c:v>
                      </c:pt>
                      <c:pt idx="7">
                        <c:v>9.7294000000000005E-2</c:v>
                      </c:pt>
                      <c:pt idx="8">
                        <c:v>9.7294000000000005E-2</c:v>
                      </c:pt>
                      <c:pt idx="9">
                        <c:v>9.7294000000000005E-2</c:v>
                      </c:pt>
                      <c:pt idx="10">
                        <c:v>9.7294000000000005E-2</c:v>
                      </c:pt>
                      <c:pt idx="11">
                        <c:v>9.7294000000000005E-2</c:v>
                      </c:pt>
                      <c:pt idx="12">
                        <c:v>9.7294000000000005E-2</c:v>
                      </c:pt>
                      <c:pt idx="13">
                        <c:v>9.7294000000000005E-2</c:v>
                      </c:pt>
                      <c:pt idx="14">
                        <c:v>9.7294000000000005E-2</c:v>
                      </c:pt>
                      <c:pt idx="15">
                        <c:v>9.7294000000000005E-2</c:v>
                      </c:pt>
                      <c:pt idx="16">
                        <c:v>9.7294000000000005E-2</c:v>
                      </c:pt>
                      <c:pt idx="17">
                        <c:v>9.7294000000000005E-2</c:v>
                      </c:pt>
                      <c:pt idx="18">
                        <c:v>9.7294000000000005E-2</c:v>
                      </c:pt>
                      <c:pt idx="19">
                        <c:v>0.11491999999999999</c:v>
                      </c:pt>
                      <c:pt idx="20">
                        <c:v>0.11491999999999999</c:v>
                      </c:pt>
                      <c:pt idx="21">
                        <c:v>0.11491999999999999</c:v>
                      </c:pt>
                      <c:pt idx="22">
                        <c:v>0.11491999999999999</c:v>
                      </c:pt>
                      <c:pt idx="23">
                        <c:v>0.11491999999999999</c:v>
                      </c:pt>
                      <c:pt idx="24">
                        <c:v>0.11491999999999999</c:v>
                      </c:pt>
                      <c:pt idx="25">
                        <c:v>0.11491999999999999</c:v>
                      </c:pt>
                      <c:pt idx="26">
                        <c:v>0.11491999999999999</c:v>
                      </c:pt>
                      <c:pt idx="27">
                        <c:v>0.11491999999999999</c:v>
                      </c:pt>
                      <c:pt idx="28">
                        <c:v>0.11491999999999999</c:v>
                      </c:pt>
                      <c:pt idx="29">
                        <c:v>0.11491999999999999</c:v>
                      </c:pt>
                      <c:pt idx="30">
                        <c:v>0.11491999999999999</c:v>
                      </c:pt>
                    </c:numCache>
                  </c:numRef>
                </c:yVal>
                <c:smooth val="0"/>
              </c15:ser>
            </c15:filteredScatterSeries>
          </c:ext>
        </c:extLst>
      </c:scatterChart>
      <c:valAx>
        <c:axId val="490501416"/>
        <c:scaling>
          <c:orientation val="minMax"/>
          <c:max val="30"/>
          <c:min val="0"/>
        </c:scaling>
        <c:delete val="0"/>
        <c:axPos val="b"/>
        <c:title>
          <c:tx>
            <c:rich>
              <a:bodyPr/>
              <a:lstStyle/>
              <a:p>
                <a:pPr>
                  <a:defRPr sz="1700"/>
                </a:pPr>
                <a:r>
                  <a:rPr lang="en-US" sz="1700" dirty="0" smtClean="0"/>
                  <a:t>Days</a:t>
                </a:r>
                <a:endParaRPr lang="en-US" sz="1700" dirty="0"/>
              </a:p>
            </c:rich>
          </c:tx>
          <c:layout>
            <c:manualLayout>
              <c:xMode val="edge"/>
              <c:yMode val="edge"/>
              <c:x val="0.51272292593860547"/>
              <c:y val="0.93705128205128208"/>
            </c:manualLayout>
          </c:layout>
          <c:overlay val="0"/>
        </c:title>
        <c:numFmt formatCode="#,##0" sourceLinked="0"/>
        <c:majorTickMark val="out"/>
        <c:minorTickMark val="none"/>
        <c:tickLblPos val="nextTo"/>
        <c:txPr>
          <a:bodyPr rot="0"/>
          <a:lstStyle/>
          <a:p>
            <a:pPr>
              <a:defRPr sz="1500" b="1"/>
            </a:pPr>
            <a:endParaRPr lang="en-US"/>
          </a:p>
        </c:txPr>
        <c:crossAx val="490501808"/>
        <c:crosses val="autoZero"/>
        <c:crossBetween val="midCat"/>
        <c:majorUnit val="2"/>
      </c:valAx>
      <c:valAx>
        <c:axId val="490501808"/>
        <c:scaling>
          <c:orientation val="minMax"/>
          <c:max val="0.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490501416"/>
        <c:crosses val="autoZero"/>
        <c:crossBetween val="midCat"/>
      </c:valAx>
      <c:spPr>
        <a:solidFill>
          <a:schemeClr val="bg2"/>
        </a:solidFill>
        <a:ln>
          <a:solidFill>
            <a:schemeClr val="tx1"/>
          </a:solidFill>
        </a:ln>
      </c:spPr>
    </c:plotArea>
    <c:legend>
      <c:legendPos val="r"/>
      <c:layout>
        <c:manualLayout>
          <c:xMode val="edge"/>
          <c:yMode val="edge"/>
          <c:x val="0.11140853588953556"/>
          <c:y val="1.7165354330708591E-3"/>
          <c:w val="0.86651888622617823"/>
          <c:h val="0.18374641631334548"/>
        </c:manualLayout>
      </c:layout>
      <c:overlay val="0"/>
      <c:spPr>
        <a:solidFill>
          <a:schemeClr val="bg2"/>
        </a:solidFill>
        <a:ln>
          <a:solidFill>
            <a:schemeClr val="tx1">
              <a:tint val="75000"/>
              <a:shade val="95000"/>
              <a:satMod val="105000"/>
            </a:schemeClr>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Sheet1!$A$2:$A$5</c:f>
              <c:strCache>
                <c:ptCount val="4"/>
                <c:pt idx="0">
                  <c:v>18-34 (N=236)</c:v>
                </c:pt>
                <c:pt idx="1">
                  <c:v>35-49 (N=280)</c:v>
                </c:pt>
                <c:pt idx="2">
                  <c:v>50-59 (N=140)</c:v>
                </c:pt>
                <c:pt idx="3">
                  <c:v>60+ (N=31)</c:v>
                </c:pt>
              </c:strCache>
            </c:strRef>
          </c:cat>
          <c:val>
            <c:numRef>
              <c:f>Sheet1!$B$2:$B$5</c:f>
              <c:numCache>
                <c:formatCode>General</c:formatCode>
                <c:ptCount val="4"/>
                <c:pt idx="0">
                  <c:v>8.0507999999999996E-2</c:v>
                </c:pt>
                <c:pt idx="1">
                  <c:v>5.7142999999999999E-2</c:v>
                </c:pt>
                <c:pt idx="2">
                  <c:v>6.4285999999999996E-2</c:v>
                </c:pt>
                <c:pt idx="3">
                  <c:v>6.4516000000000004E-2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18-34 (N=236)</c:v>
                </c:pt>
                <c:pt idx="1">
                  <c:v>35-49 (N=280)</c:v>
                </c:pt>
                <c:pt idx="2">
                  <c:v>50-59 (N=140)</c:v>
                </c:pt>
                <c:pt idx="3">
                  <c:v>60+ (N=31)</c:v>
                </c:pt>
              </c:strCache>
            </c:strRef>
          </c:cat>
          <c:val>
            <c:numRef>
              <c:f>Sheet1!$C$2:$C$5</c:f>
              <c:numCache>
                <c:formatCode>General</c:formatCode>
                <c:ptCount val="4"/>
                <c:pt idx="0">
                  <c:v>0</c:v>
                </c:pt>
                <c:pt idx="1">
                  <c:v>3.5714290000000001E-3</c:v>
                </c:pt>
                <c:pt idx="2">
                  <c:v>0</c:v>
                </c:pt>
                <c:pt idx="3">
                  <c:v>0</c:v>
                </c:pt>
              </c:numCache>
            </c:numRef>
          </c:val>
        </c:ser>
        <c:dLbls>
          <c:showLegendKey val="0"/>
          <c:showVal val="0"/>
          <c:showCatName val="0"/>
          <c:showSerName val="0"/>
          <c:showPercent val="0"/>
          <c:showBubbleSize val="0"/>
        </c:dLbls>
        <c:gapWidth val="35"/>
        <c:overlap val="100"/>
        <c:axId val="768243912"/>
        <c:axId val="490502200"/>
      </c:barChart>
      <c:catAx>
        <c:axId val="768243912"/>
        <c:scaling>
          <c:orientation val="minMax"/>
        </c:scaling>
        <c:delete val="0"/>
        <c:axPos val="b"/>
        <c:numFmt formatCode="General" sourceLinked="1"/>
        <c:majorTickMark val="out"/>
        <c:minorTickMark val="none"/>
        <c:tickLblPos val="nextTo"/>
        <c:txPr>
          <a:bodyPr rot="0"/>
          <a:lstStyle/>
          <a:p>
            <a:pPr>
              <a:defRPr sz="1500" b="1"/>
            </a:pPr>
            <a:endParaRPr lang="en-US"/>
          </a:p>
        </c:txPr>
        <c:crossAx val="490502200"/>
        <c:crosses val="autoZero"/>
        <c:auto val="1"/>
        <c:lblAlgn val="ctr"/>
        <c:lblOffset val="100"/>
        <c:noMultiLvlLbl val="0"/>
      </c:catAx>
      <c:valAx>
        <c:axId val="490502200"/>
        <c:scaling>
          <c:orientation val="minMax"/>
          <c:max val="0.2"/>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4749262536873156E-2"/>
              <c:y val="0.28608472096725607"/>
            </c:manualLayout>
          </c:layout>
          <c:overlay val="0"/>
        </c:title>
        <c:numFmt formatCode="0%" sourceLinked="0"/>
        <c:majorTickMark val="out"/>
        <c:minorTickMark val="none"/>
        <c:tickLblPos val="nextTo"/>
        <c:txPr>
          <a:bodyPr/>
          <a:lstStyle/>
          <a:p>
            <a:pPr>
              <a:defRPr sz="1500" b="1"/>
            </a:pPr>
            <a:endParaRPr lang="en-US"/>
          </a:p>
        </c:txPr>
        <c:crossAx val="768243912"/>
        <c:crosses val="autoZero"/>
        <c:crossBetween val="between"/>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63266004792875E-2"/>
          <c:y val="0.11467837012176757"/>
          <c:w val="0.89121921716307206"/>
          <c:h val="0.72173787702766667"/>
        </c:manualLayout>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Sheet1!$A$2:$A$12</c:f>
              <c:strCache>
                <c:ptCount val="11"/>
                <c:pt idx="0">
                  <c:v>Female
(N=60)</c:v>
                </c:pt>
                <c:pt idx="1">
                  <c:v>Male
(N=61)</c:v>
                </c:pt>
                <c:pt idx="3">
                  <c:v>Female
(N=62)</c:v>
                </c:pt>
                <c:pt idx="4">
                  <c:v>Male
(N=40)</c:v>
                </c:pt>
                <c:pt idx="6">
                  <c:v>Female
(N=124)</c:v>
                </c:pt>
                <c:pt idx="7">
                  <c:v>Male
(N=62)</c:v>
                </c:pt>
                <c:pt idx="9">
                  <c:v>Female
(N=100)</c:v>
                </c:pt>
                <c:pt idx="10">
                  <c:v>Male
(N=130)</c:v>
                </c:pt>
              </c:strCache>
            </c:strRef>
          </c:cat>
          <c:val>
            <c:numRef>
              <c:f>Sheet1!$B$2:$B$12</c:f>
              <c:numCache>
                <c:formatCode>General</c:formatCode>
                <c:ptCount val="11"/>
                <c:pt idx="0">
                  <c:v>3.3329999999999999E-2</c:v>
                </c:pt>
                <c:pt idx="1">
                  <c:v>9.8360000000000003E-2</c:v>
                </c:pt>
                <c:pt idx="3">
                  <c:v>8.0649999999999999E-2</c:v>
                </c:pt>
                <c:pt idx="4">
                  <c:v>0.15</c:v>
                </c:pt>
                <c:pt idx="6">
                  <c:v>4.8390000000000002E-2</c:v>
                </c:pt>
                <c:pt idx="7">
                  <c:v>4.8390000000000002E-2</c:v>
                </c:pt>
                <c:pt idx="9">
                  <c:v>7.0000000000000007E-2</c:v>
                </c:pt>
                <c:pt idx="10">
                  <c:v>5.3850000000000002E-2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Sheet1!$A$2:$A$12</c:f>
              <c:strCache>
                <c:ptCount val="11"/>
                <c:pt idx="0">
                  <c:v>Female
(N=60)</c:v>
                </c:pt>
                <c:pt idx="1">
                  <c:v>Male
(N=61)</c:v>
                </c:pt>
                <c:pt idx="3">
                  <c:v>Female
(N=62)</c:v>
                </c:pt>
                <c:pt idx="4">
                  <c:v>Male
(N=40)</c:v>
                </c:pt>
                <c:pt idx="6">
                  <c:v>Female
(N=124)</c:v>
                </c:pt>
                <c:pt idx="7">
                  <c:v>Male
(N=62)</c:v>
                </c:pt>
                <c:pt idx="9">
                  <c:v>Female
(N=100)</c:v>
                </c:pt>
                <c:pt idx="10">
                  <c:v>Male
(N=130)</c:v>
                </c:pt>
              </c:strCache>
            </c:strRef>
          </c:cat>
          <c:val>
            <c:numRef>
              <c:f>Sheet1!$C$2:$C$12</c:f>
              <c:numCache>
                <c:formatCode>General</c:formatCode>
                <c:ptCount val="11"/>
                <c:pt idx="0">
                  <c:v>0</c:v>
                </c:pt>
                <c:pt idx="1">
                  <c:v>0</c:v>
                </c:pt>
                <c:pt idx="3">
                  <c:v>0</c:v>
                </c:pt>
                <c:pt idx="4">
                  <c:v>0</c:v>
                </c:pt>
                <c:pt idx="6">
                  <c:v>8.0645160000000007E-3</c:v>
                </c:pt>
                <c:pt idx="7">
                  <c:v>0</c:v>
                </c:pt>
                <c:pt idx="9">
                  <c:v>0</c:v>
                </c:pt>
                <c:pt idx="10">
                  <c:v>0</c:v>
                </c:pt>
              </c:numCache>
            </c:numRef>
          </c:val>
        </c:ser>
        <c:dLbls>
          <c:showLegendKey val="0"/>
          <c:showVal val="0"/>
          <c:showCatName val="0"/>
          <c:showSerName val="0"/>
          <c:showPercent val="0"/>
          <c:showBubbleSize val="0"/>
        </c:dLbls>
        <c:gapWidth val="35"/>
        <c:overlap val="100"/>
        <c:axId val="490502984"/>
        <c:axId val="490503376"/>
      </c:barChart>
      <c:catAx>
        <c:axId val="490502984"/>
        <c:scaling>
          <c:orientation val="minMax"/>
        </c:scaling>
        <c:delete val="0"/>
        <c:axPos val="b"/>
        <c:numFmt formatCode="General" sourceLinked="1"/>
        <c:majorTickMark val="out"/>
        <c:minorTickMark val="none"/>
        <c:tickLblPos val="nextTo"/>
        <c:txPr>
          <a:bodyPr rot="0"/>
          <a:lstStyle/>
          <a:p>
            <a:pPr>
              <a:defRPr sz="1300" b="1"/>
            </a:pPr>
            <a:endParaRPr lang="en-US"/>
          </a:p>
        </c:txPr>
        <c:crossAx val="490503376"/>
        <c:crosses val="autoZero"/>
        <c:auto val="1"/>
        <c:lblAlgn val="ctr"/>
        <c:lblOffset val="100"/>
        <c:noMultiLvlLbl val="0"/>
      </c:catAx>
      <c:valAx>
        <c:axId val="490503376"/>
        <c:scaling>
          <c:orientation val="minMax"/>
          <c:max val="0.2"/>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490502984"/>
        <c:crosses val="autoZero"/>
        <c:crossBetween val="between"/>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4959816969781432"/>
          <c:h val="0.81644145288290582"/>
        </c:manualLayout>
      </c:layout>
      <c:scatterChart>
        <c:scatterStyle val="lineMarker"/>
        <c:varyColors val="0"/>
        <c:ser>
          <c:idx val="0"/>
          <c:order val="0"/>
          <c:tx>
            <c:strRef>
              <c:f>Sheet1!$B$1</c:f>
              <c:strCache>
                <c:ptCount val="1"/>
                <c:pt idx="0">
                  <c:v>Female (N=376)</c:v>
                </c:pt>
              </c:strCache>
            </c:strRef>
          </c:tx>
          <c:spPr>
            <a:ln w="47625">
              <a:solidFill>
                <a:srgbClr val="FF66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1.5956999999999999E-2</c:v>
                </c:pt>
                <c:pt idx="2">
                  <c:v>2.1277000000000001E-2</c:v>
                </c:pt>
                <c:pt idx="3">
                  <c:v>2.9255E-2</c:v>
                </c:pt>
                <c:pt idx="4">
                  <c:v>3.1914999999999999E-2</c:v>
                </c:pt>
                <c:pt idx="5">
                  <c:v>3.4574000000000001E-2</c:v>
                </c:pt>
                <c:pt idx="6">
                  <c:v>3.4574000000000001E-2</c:v>
                </c:pt>
                <c:pt idx="7">
                  <c:v>3.7234000000000003E-2</c:v>
                </c:pt>
                <c:pt idx="8">
                  <c:v>4.2553000000000001E-2</c:v>
                </c:pt>
                <c:pt idx="9">
                  <c:v>4.2553000000000001E-2</c:v>
                </c:pt>
                <c:pt idx="10">
                  <c:v>4.2553000000000001E-2</c:v>
                </c:pt>
                <c:pt idx="11">
                  <c:v>4.2553000000000001E-2</c:v>
                </c:pt>
                <c:pt idx="12">
                  <c:v>4.2553000000000001E-2</c:v>
                </c:pt>
                <c:pt idx="13">
                  <c:v>5.0532000000000001E-2</c:v>
                </c:pt>
                <c:pt idx="14">
                  <c:v>5.0532000000000001E-2</c:v>
                </c:pt>
                <c:pt idx="15">
                  <c:v>5.3191000000000002E-2</c:v>
                </c:pt>
                <c:pt idx="16">
                  <c:v>5.5850999999999998E-2</c:v>
                </c:pt>
                <c:pt idx="17">
                  <c:v>5.5850999999999998E-2</c:v>
                </c:pt>
                <c:pt idx="18">
                  <c:v>5.8511000000000001E-2</c:v>
                </c:pt>
                <c:pt idx="19">
                  <c:v>6.3829999999999998E-2</c:v>
                </c:pt>
                <c:pt idx="20">
                  <c:v>6.3829999999999998E-2</c:v>
                </c:pt>
                <c:pt idx="21">
                  <c:v>6.3829999999999998E-2</c:v>
                </c:pt>
                <c:pt idx="22">
                  <c:v>6.3829999999999998E-2</c:v>
                </c:pt>
                <c:pt idx="23">
                  <c:v>6.3829999999999998E-2</c:v>
                </c:pt>
                <c:pt idx="24">
                  <c:v>6.3829999999999998E-2</c:v>
                </c:pt>
                <c:pt idx="25">
                  <c:v>6.3829999999999998E-2</c:v>
                </c:pt>
                <c:pt idx="26">
                  <c:v>6.9149000000000002E-2</c:v>
                </c:pt>
                <c:pt idx="27">
                  <c:v>6.9149000000000002E-2</c:v>
                </c:pt>
                <c:pt idx="28">
                  <c:v>6.9149000000000002E-2</c:v>
                </c:pt>
                <c:pt idx="29">
                  <c:v>6.9149000000000002E-2</c:v>
                </c:pt>
                <c:pt idx="30">
                  <c:v>6.9149000000000002E-2</c:v>
                </c:pt>
              </c:numCache>
            </c:numRef>
          </c:yVal>
          <c:smooth val="0"/>
        </c:ser>
        <c:ser>
          <c:idx val="1"/>
          <c:order val="1"/>
          <c:tx>
            <c:strRef>
              <c:f>Sheet1!$C$1</c:f>
              <c:strCache>
                <c:ptCount val="1"/>
                <c:pt idx="0">
                  <c:v>Male (N=310)</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2.5805999999999999E-2</c:v>
                </c:pt>
                <c:pt idx="2">
                  <c:v>3.5484000000000002E-2</c:v>
                </c:pt>
                <c:pt idx="3">
                  <c:v>4.1935E-2</c:v>
                </c:pt>
                <c:pt idx="4">
                  <c:v>4.5161E-2</c:v>
                </c:pt>
                <c:pt idx="5">
                  <c:v>4.5161E-2</c:v>
                </c:pt>
                <c:pt idx="6">
                  <c:v>4.5161E-2</c:v>
                </c:pt>
                <c:pt idx="7">
                  <c:v>4.5161E-2</c:v>
                </c:pt>
                <c:pt idx="8">
                  <c:v>4.8386999999999999E-2</c:v>
                </c:pt>
                <c:pt idx="9">
                  <c:v>5.4838999999999999E-2</c:v>
                </c:pt>
                <c:pt idx="10">
                  <c:v>5.8064999999999999E-2</c:v>
                </c:pt>
                <c:pt idx="11">
                  <c:v>5.8064999999999999E-2</c:v>
                </c:pt>
                <c:pt idx="12">
                  <c:v>5.8064999999999999E-2</c:v>
                </c:pt>
                <c:pt idx="13">
                  <c:v>6.1289999999999997E-2</c:v>
                </c:pt>
                <c:pt idx="14">
                  <c:v>6.1289999999999997E-2</c:v>
                </c:pt>
                <c:pt idx="15">
                  <c:v>6.1289999999999997E-2</c:v>
                </c:pt>
                <c:pt idx="16">
                  <c:v>6.1289999999999997E-2</c:v>
                </c:pt>
                <c:pt idx="17">
                  <c:v>6.1289999999999997E-2</c:v>
                </c:pt>
                <c:pt idx="18">
                  <c:v>6.1289999999999997E-2</c:v>
                </c:pt>
                <c:pt idx="19">
                  <c:v>6.4516000000000004E-2</c:v>
                </c:pt>
                <c:pt idx="20">
                  <c:v>6.4516000000000004E-2</c:v>
                </c:pt>
                <c:pt idx="21">
                  <c:v>6.4516000000000004E-2</c:v>
                </c:pt>
                <c:pt idx="22">
                  <c:v>6.4516000000000004E-2</c:v>
                </c:pt>
                <c:pt idx="23">
                  <c:v>6.7741999999999997E-2</c:v>
                </c:pt>
                <c:pt idx="24">
                  <c:v>6.7741999999999997E-2</c:v>
                </c:pt>
                <c:pt idx="25">
                  <c:v>6.7741999999999997E-2</c:v>
                </c:pt>
                <c:pt idx="26">
                  <c:v>6.7741999999999997E-2</c:v>
                </c:pt>
                <c:pt idx="27">
                  <c:v>6.7741999999999997E-2</c:v>
                </c:pt>
                <c:pt idx="28">
                  <c:v>6.7741999999999997E-2</c:v>
                </c:pt>
                <c:pt idx="29">
                  <c:v>6.7741999999999997E-2</c:v>
                </c:pt>
                <c:pt idx="30">
                  <c:v>6.7741999999999997E-2</c:v>
                </c:pt>
              </c:numCache>
            </c:numRef>
          </c:yVal>
          <c:smooth val="0"/>
        </c:ser>
        <c:dLbls>
          <c:showLegendKey val="0"/>
          <c:showVal val="0"/>
          <c:showCatName val="0"/>
          <c:showSerName val="0"/>
          <c:showPercent val="0"/>
          <c:showBubbleSize val="0"/>
        </c:dLbls>
        <c:axId val="806122848"/>
        <c:axId val="806122456"/>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(F)</c:v>
                      </c:pt>
                    </c:strCache>
                  </c:strRef>
                </c:tx>
                <c:spPr>
                  <a:ln w="47625">
                    <a:solidFill>
                      <a:srgbClr val="FF66FF"/>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6.888E-3</c:v>
                      </c:pt>
                      <c:pt idx="2">
                        <c:v>1.0295E-2</c:v>
                      </c:pt>
                      <c:pt idx="3">
                        <c:v>1.5807999999999999E-2</c:v>
                      </c:pt>
                      <c:pt idx="4">
                        <c:v>1.7715000000000002E-2</c:v>
                      </c:pt>
                      <c:pt idx="5">
                        <c:v>1.9650000000000001E-2</c:v>
                      </c:pt>
                      <c:pt idx="6">
                        <c:v>1.9650000000000001E-2</c:v>
                      </c:pt>
                      <c:pt idx="7">
                        <c:v>2.1616E-2</c:v>
                      </c:pt>
                      <c:pt idx="8">
                        <c:v>2.5624000000000001E-2</c:v>
                      </c:pt>
                      <c:pt idx="9">
                        <c:v>2.5624000000000001E-2</c:v>
                      </c:pt>
                      <c:pt idx="10">
                        <c:v>2.5624000000000001E-2</c:v>
                      </c:pt>
                      <c:pt idx="11">
                        <c:v>2.5624000000000001E-2</c:v>
                      </c:pt>
                      <c:pt idx="12">
                        <c:v>2.5624000000000001E-2</c:v>
                      </c:pt>
                      <c:pt idx="13">
                        <c:v>3.1799000000000001E-2</c:v>
                      </c:pt>
                      <c:pt idx="14">
                        <c:v>3.1799000000000001E-2</c:v>
                      </c:pt>
                      <c:pt idx="15">
                        <c:v>3.3889000000000002E-2</c:v>
                      </c:pt>
                      <c:pt idx="16">
                        <c:v>3.6000999999999998E-2</c:v>
                      </c:pt>
                      <c:pt idx="17">
                        <c:v>3.6000999999999998E-2</c:v>
                      </c:pt>
                      <c:pt idx="18">
                        <c:v>3.8124999999999999E-2</c:v>
                      </c:pt>
                      <c:pt idx="19">
                        <c:v>4.2408000000000001E-2</c:v>
                      </c:pt>
                      <c:pt idx="20">
                        <c:v>4.2408000000000001E-2</c:v>
                      </c:pt>
                      <c:pt idx="21">
                        <c:v>4.2408000000000001E-2</c:v>
                      </c:pt>
                      <c:pt idx="22">
                        <c:v>4.2408000000000001E-2</c:v>
                      </c:pt>
                      <c:pt idx="23">
                        <c:v>4.2408000000000001E-2</c:v>
                      </c:pt>
                      <c:pt idx="24">
                        <c:v>4.2408000000000001E-2</c:v>
                      </c:pt>
                      <c:pt idx="25">
                        <c:v>4.2408000000000001E-2</c:v>
                      </c:pt>
                      <c:pt idx="26">
                        <c:v>4.6739999999999997E-2</c:v>
                      </c:pt>
                      <c:pt idx="27">
                        <c:v>4.6739999999999997E-2</c:v>
                      </c:pt>
                      <c:pt idx="28">
                        <c:v>4.6739999999999997E-2</c:v>
                      </c:pt>
                      <c:pt idx="29">
                        <c:v>4.6739999999999997E-2</c:v>
                      </c:pt>
                      <c:pt idx="30">
                        <c:v>4.6739999999999997E-2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(M)</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1.2512000000000001E-2</c:v>
                      </c:pt>
                      <c:pt idx="2">
                        <c:v>1.9198E-2</c:v>
                      </c:pt>
                      <c:pt idx="3">
                        <c:v>2.3875E-2</c:v>
                      </c:pt>
                      <c:pt idx="4">
                        <c:v>2.6259999999999999E-2</c:v>
                      </c:pt>
                      <c:pt idx="5">
                        <c:v>2.6259999999999999E-2</c:v>
                      </c:pt>
                      <c:pt idx="6">
                        <c:v>2.6259999999999999E-2</c:v>
                      </c:pt>
                      <c:pt idx="7">
                        <c:v>2.6259999999999999E-2</c:v>
                      </c:pt>
                      <c:pt idx="8">
                        <c:v>2.8681000000000002E-2</c:v>
                      </c:pt>
                      <c:pt idx="9">
                        <c:v>3.3605000000000003E-2</c:v>
                      </c:pt>
                      <c:pt idx="10">
                        <c:v>3.6109000000000002E-2</c:v>
                      </c:pt>
                      <c:pt idx="11">
                        <c:v>3.6109000000000002E-2</c:v>
                      </c:pt>
                      <c:pt idx="12">
                        <c:v>3.6109000000000002E-2</c:v>
                      </c:pt>
                      <c:pt idx="13">
                        <c:v>3.8635000000000003E-2</c:v>
                      </c:pt>
                      <c:pt idx="14">
                        <c:v>3.8635000000000003E-2</c:v>
                      </c:pt>
                      <c:pt idx="15">
                        <c:v>3.8635000000000003E-2</c:v>
                      </c:pt>
                      <c:pt idx="16">
                        <c:v>3.8635000000000003E-2</c:v>
                      </c:pt>
                      <c:pt idx="17">
                        <c:v>3.8635000000000003E-2</c:v>
                      </c:pt>
                      <c:pt idx="18">
                        <c:v>3.8635000000000003E-2</c:v>
                      </c:pt>
                      <c:pt idx="19">
                        <c:v>4.1177999999999999E-2</c:v>
                      </c:pt>
                      <c:pt idx="20">
                        <c:v>4.1177999999999999E-2</c:v>
                      </c:pt>
                      <c:pt idx="21">
                        <c:v>4.1177999999999999E-2</c:v>
                      </c:pt>
                      <c:pt idx="22">
                        <c:v>4.1177999999999999E-2</c:v>
                      </c:pt>
                      <c:pt idx="23">
                        <c:v>4.3735999999999997E-2</c:v>
                      </c:pt>
                      <c:pt idx="24">
                        <c:v>4.3735999999999997E-2</c:v>
                      </c:pt>
                      <c:pt idx="25">
                        <c:v>4.3735999999999997E-2</c:v>
                      </c:pt>
                      <c:pt idx="26">
                        <c:v>4.3735999999999997E-2</c:v>
                      </c:pt>
                      <c:pt idx="27">
                        <c:v>4.3735999999999997E-2</c:v>
                      </c:pt>
                      <c:pt idx="28">
                        <c:v>4.3735999999999997E-2</c:v>
                      </c:pt>
                      <c:pt idx="29">
                        <c:v>4.3735999999999997E-2</c:v>
                      </c:pt>
                      <c:pt idx="30">
                        <c:v>4.3735999999999997E-2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(F)</c:v>
                      </c:pt>
                    </c:strCache>
                  </c:strRef>
                </c:tx>
                <c:spPr>
                  <a:ln w="47625">
                    <a:solidFill>
                      <a:srgbClr val="FF66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3.2079999999999997E-2</c:v>
                      </c:pt>
                      <c:pt idx="2">
                        <c:v>3.9188000000000001E-2</c:v>
                      </c:pt>
                      <c:pt idx="3">
                        <c:v>4.9414E-2</c:v>
                      </c:pt>
                      <c:pt idx="4">
                        <c:v>5.2763999999999998E-2</c:v>
                      </c:pt>
                      <c:pt idx="5">
                        <c:v>5.6087999999999999E-2</c:v>
                      </c:pt>
                      <c:pt idx="6">
                        <c:v>5.6087999999999999E-2</c:v>
                      </c:pt>
                      <c:pt idx="7">
                        <c:v>5.9375999999999998E-2</c:v>
                      </c:pt>
                      <c:pt idx="8">
                        <c:v>6.5876000000000004E-2</c:v>
                      </c:pt>
                      <c:pt idx="9">
                        <c:v>6.5876000000000004E-2</c:v>
                      </c:pt>
                      <c:pt idx="10">
                        <c:v>6.5876000000000004E-2</c:v>
                      </c:pt>
                      <c:pt idx="11">
                        <c:v>6.5876000000000004E-2</c:v>
                      </c:pt>
                      <c:pt idx="12">
                        <c:v>6.5876000000000004E-2</c:v>
                      </c:pt>
                      <c:pt idx="13">
                        <c:v>7.5457999999999997E-2</c:v>
                      </c:pt>
                      <c:pt idx="14">
                        <c:v>7.5457999999999997E-2</c:v>
                      </c:pt>
                      <c:pt idx="15">
                        <c:v>7.8621999999999997E-2</c:v>
                      </c:pt>
                      <c:pt idx="16">
                        <c:v>8.1762000000000001E-2</c:v>
                      </c:pt>
                      <c:pt idx="17">
                        <c:v>8.1762000000000001E-2</c:v>
                      </c:pt>
                      <c:pt idx="18">
                        <c:v>8.4891999999999995E-2</c:v>
                      </c:pt>
                      <c:pt idx="19">
                        <c:v>9.1121999999999995E-2</c:v>
                      </c:pt>
                      <c:pt idx="20">
                        <c:v>9.1121999999999995E-2</c:v>
                      </c:pt>
                      <c:pt idx="21">
                        <c:v>9.1121999999999995E-2</c:v>
                      </c:pt>
                      <c:pt idx="22">
                        <c:v>9.1121999999999995E-2</c:v>
                      </c:pt>
                      <c:pt idx="23">
                        <c:v>9.1121999999999995E-2</c:v>
                      </c:pt>
                      <c:pt idx="24">
                        <c:v>9.1121999999999995E-2</c:v>
                      </c:pt>
                      <c:pt idx="25">
                        <c:v>9.1121999999999995E-2</c:v>
                      </c:pt>
                      <c:pt idx="26">
                        <c:v>9.7304000000000002E-2</c:v>
                      </c:pt>
                      <c:pt idx="27">
                        <c:v>9.7304000000000002E-2</c:v>
                      </c:pt>
                      <c:pt idx="28">
                        <c:v>9.7304000000000002E-2</c:v>
                      </c:pt>
                      <c:pt idx="29">
                        <c:v>9.7304000000000002E-2</c:v>
                      </c:pt>
                      <c:pt idx="30">
                        <c:v>9.7304000000000002E-2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(M)</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4.7225999999999997E-2</c:v>
                      </c:pt>
                      <c:pt idx="2">
                        <c:v>5.9615000000000001E-2</c:v>
                      </c:pt>
                      <c:pt idx="3">
                        <c:v>6.7657999999999996E-2</c:v>
                      </c:pt>
                      <c:pt idx="4">
                        <c:v>7.1640999999999996E-2</c:v>
                      </c:pt>
                      <c:pt idx="5">
                        <c:v>7.1640999999999996E-2</c:v>
                      </c:pt>
                      <c:pt idx="6">
                        <c:v>7.1640999999999996E-2</c:v>
                      </c:pt>
                      <c:pt idx="7">
                        <c:v>7.1640999999999996E-2</c:v>
                      </c:pt>
                      <c:pt idx="8">
                        <c:v>7.5582999999999997E-2</c:v>
                      </c:pt>
                      <c:pt idx="9">
                        <c:v>8.3381999999999998E-2</c:v>
                      </c:pt>
                      <c:pt idx="10">
                        <c:v>8.7236999999999995E-2</c:v>
                      </c:pt>
                      <c:pt idx="11">
                        <c:v>8.7236999999999995E-2</c:v>
                      </c:pt>
                      <c:pt idx="12">
                        <c:v>8.7236999999999995E-2</c:v>
                      </c:pt>
                      <c:pt idx="13">
                        <c:v>9.1069999999999998E-2</c:v>
                      </c:pt>
                      <c:pt idx="14">
                        <c:v>9.1069999999999998E-2</c:v>
                      </c:pt>
                      <c:pt idx="15">
                        <c:v>9.1069999999999998E-2</c:v>
                      </c:pt>
                      <c:pt idx="16">
                        <c:v>9.1069999999999998E-2</c:v>
                      </c:pt>
                      <c:pt idx="17">
                        <c:v>9.1069999999999998E-2</c:v>
                      </c:pt>
                      <c:pt idx="18">
                        <c:v>9.1069999999999998E-2</c:v>
                      </c:pt>
                      <c:pt idx="19">
                        <c:v>9.4891000000000003E-2</c:v>
                      </c:pt>
                      <c:pt idx="20">
                        <c:v>9.4891000000000003E-2</c:v>
                      </c:pt>
                      <c:pt idx="21">
                        <c:v>9.4891000000000003E-2</c:v>
                      </c:pt>
                      <c:pt idx="22">
                        <c:v>9.4891000000000003E-2</c:v>
                      </c:pt>
                      <c:pt idx="23">
                        <c:v>9.8697999999999994E-2</c:v>
                      </c:pt>
                      <c:pt idx="24">
                        <c:v>9.8697999999999994E-2</c:v>
                      </c:pt>
                      <c:pt idx="25">
                        <c:v>9.8697999999999994E-2</c:v>
                      </c:pt>
                      <c:pt idx="26">
                        <c:v>9.8697999999999994E-2</c:v>
                      </c:pt>
                      <c:pt idx="27">
                        <c:v>9.8697999999999994E-2</c:v>
                      </c:pt>
                      <c:pt idx="28">
                        <c:v>9.8697999999999994E-2</c:v>
                      </c:pt>
                      <c:pt idx="29">
                        <c:v>9.8697999999999994E-2</c:v>
                      </c:pt>
                      <c:pt idx="30">
                        <c:v>9.8697999999999994E-2</c:v>
                      </c:pt>
                    </c:numCache>
                  </c:numRef>
                </c:yVal>
                <c:smooth val="0"/>
              </c15:ser>
            </c15:filteredScatterSeries>
          </c:ext>
        </c:extLst>
      </c:scatterChart>
      <c:valAx>
        <c:axId val="806122848"/>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06122456"/>
        <c:crosses val="autoZero"/>
        <c:crossBetween val="midCat"/>
        <c:majorUnit val="2"/>
      </c:valAx>
      <c:valAx>
        <c:axId val="806122456"/>
        <c:scaling>
          <c:orientation val="minMax"/>
          <c:max val="0.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806122848"/>
        <c:crosses val="autoZero"/>
        <c:crossBetween val="midCat"/>
      </c:valAx>
      <c:spPr>
        <a:solidFill>
          <a:schemeClr val="bg2"/>
        </a:solidFill>
        <a:ln>
          <a:solidFill>
            <a:schemeClr val="tx1"/>
          </a:solidFill>
        </a:ln>
      </c:spPr>
    </c:plotArea>
    <c:legend>
      <c:legendPos val="r"/>
      <c:layout>
        <c:manualLayout>
          <c:xMode val="edge"/>
          <c:yMode val="edge"/>
          <c:x val="0.13265463498478619"/>
          <c:y val="0.10839309509388252"/>
          <c:w val="0.53730134949945418"/>
          <c:h val="0.11585786392085605"/>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4959816969781432"/>
          <c:h val="0.81644145288290582"/>
        </c:manualLayout>
      </c:layout>
      <c:scatterChart>
        <c:scatterStyle val="lineMarker"/>
        <c:varyColors val="0"/>
        <c:ser>
          <c:idx val="0"/>
          <c:order val="0"/>
          <c:tx>
            <c:strRef>
              <c:f>Sheet1!$B$1</c:f>
              <c:strCache>
                <c:ptCount val="1"/>
                <c:pt idx="0">
                  <c:v>18-34 (N=260)</c:v>
                </c:pt>
              </c:strCache>
            </c:strRef>
          </c:tx>
          <c:spPr>
            <a:ln w="4762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7.6920000000000001E-3</c:v>
                </c:pt>
                <c:pt idx="2">
                  <c:v>2.3077E-2</c:v>
                </c:pt>
                <c:pt idx="3">
                  <c:v>2.6922999999999999E-2</c:v>
                </c:pt>
                <c:pt idx="4">
                  <c:v>3.0769000000000001E-2</c:v>
                </c:pt>
                <c:pt idx="5">
                  <c:v>3.0769000000000001E-2</c:v>
                </c:pt>
                <c:pt idx="6">
                  <c:v>3.0769000000000001E-2</c:v>
                </c:pt>
                <c:pt idx="7">
                  <c:v>3.0769000000000001E-2</c:v>
                </c:pt>
                <c:pt idx="8">
                  <c:v>3.8462000000000003E-2</c:v>
                </c:pt>
                <c:pt idx="9">
                  <c:v>4.2307999999999998E-2</c:v>
                </c:pt>
                <c:pt idx="10">
                  <c:v>4.6154000000000001E-2</c:v>
                </c:pt>
                <c:pt idx="11">
                  <c:v>4.6154000000000001E-2</c:v>
                </c:pt>
                <c:pt idx="12">
                  <c:v>4.6154000000000001E-2</c:v>
                </c:pt>
                <c:pt idx="13">
                  <c:v>5.7692E-2</c:v>
                </c:pt>
                <c:pt idx="14">
                  <c:v>5.7692E-2</c:v>
                </c:pt>
                <c:pt idx="15">
                  <c:v>5.7692E-2</c:v>
                </c:pt>
                <c:pt idx="16">
                  <c:v>5.7692E-2</c:v>
                </c:pt>
                <c:pt idx="17">
                  <c:v>5.7692E-2</c:v>
                </c:pt>
                <c:pt idx="18">
                  <c:v>5.7692E-2</c:v>
                </c:pt>
                <c:pt idx="19">
                  <c:v>6.1538000000000002E-2</c:v>
                </c:pt>
                <c:pt idx="20">
                  <c:v>6.1538000000000002E-2</c:v>
                </c:pt>
                <c:pt idx="21">
                  <c:v>6.1538000000000002E-2</c:v>
                </c:pt>
                <c:pt idx="22">
                  <c:v>6.1538000000000002E-2</c:v>
                </c:pt>
                <c:pt idx="23">
                  <c:v>6.1538000000000002E-2</c:v>
                </c:pt>
                <c:pt idx="24">
                  <c:v>6.1538000000000002E-2</c:v>
                </c:pt>
                <c:pt idx="25">
                  <c:v>6.1538000000000002E-2</c:v>
                </c:pt>
                <c:pt idx="26">
                  <c:v>6.5384999999999999E-2</c:v>
                </c:pt>
                <c:pt idx="27">
                  <c:v>6.5384999999999999E-2</c:v>
                </c:pt>
                <c:pt idx="28">
                  <c:v>6.5384999999999999E-2</c:v>
                </c:pt>
                <c:pt idx="29">
                  <c:v>6.5384999999999999E-2</c:v>
                </c:pt>
                <c:pt idx="30">
                  <c:v>6.5384999999999999E-2</c:v>
                </c:pt>
              </c:numCache>
            </c:numRef>
          </c:yVal>
          <c:smooth val="0"/>
        </c:ser>
        <c:ser>
          <c:idx val="1"/>
          <c:order val="1"/>
          <c:tx>
            <c:strRef>
              <c:f>Sheet1!$C$1</c:f>
              <c:strCache>
                <c:ptCount val="1"/>
                <c:pt idx="0">
                  <c:v>35-49 (N=245)</c:v>
                </c:pt>
              </c:strCache>
            </c:strRef>
          </c:tx>
          <c:spPr>
            <a:ln w="4762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1.6327000000000001E-2</c:v>
                </c:pt>
                <c:pt idx="2">
                  <c:v>1.6327000000000001E-2</c:v>
                </c:pt>
                <c:pt idx="3">
                  <c:v>2.0407999999999999E-2</c:v>
                </c:pt>
                <c:pt idx="4">
                  <c:v>2.0407999999999999E-2</c:v>
                </c:pt>
                <c:pt idx="5">
                  <c:v>2.4490000000000001E-2</c:v>
                </c:pt>
                <c:pt idx="6">
                  <c:v>2.4490000000000001E-2</c:v>
                </c:pt>
                <c:pt idx="7">
                  <c:v>2.4490000000000001E-2</c:v>
                </c:pt>
                <c:pt idx="8">
                  <c:v>2.4490000000000001E-2</c:v>
                </c:pt>
                <c:pt idx="9">
                  <c:v>2.4490000000000001E-2</c:v>
                </c:pt>
                <c:pt idx="10">
                  <c:v>2.4490000000000001E-2</c:v>
                </c:pt>
                <c:pt idx="11">
                  <c:v>2.4490000000000001E-2</c:v>
                </c:pt>
                <c:pt idx="12">
                  <c:v>2.4490000000000001E-2</c:v>
                </c:pt>
                <c:pt idx="13">
                  <c:v>2.4490000000000001E-2</c:v>
                </c:pt>
                <c:pt idx="14">
                  <c:v>2.4490000000000001E-2</c:v>
                </c:pt>
                <c:pt idx="15">
                  <c:v>2.8570999999999999E-2</c:v>
                </c:pt>
                <c:pt idx="16">
                  <c:v>3.2653000000000001E-2</c:v>
                </c:pt>
                <c:pt idx="17">
                  <c:v>3.2653000000000001E-2</c:v>
                </c:pt>
                <c:pt idx="18">
                  <c:v>3.2653000000000001E-2</c:v>
                </c:pt>
                <c:pt idx="19">
                  <c:v>4.0815999999999998E-2</c:v>
                </c:pt>
                <c:pt idx="20">
                  <c:v>4.0815999999999998E-2</c:v>
                </c:pt>
                <c:pt idx="21">
                  <c:v>4.0815999999999998E-2</c:v>
                </c:pt>
                <c:pt idx="22">
                  <c:v>4.0815999999999998E-2</c:v>
                </c:pt>
                <c:pt idx="23">
                  <c:v>4.4898E-2</c:v>
                </c:pt>
                <c:pt idx="24">
                  <c:v>4.4898E-2</c:v>
                </c:pt>
                <c:pt idx="25">
                  <c:v>4.4898E-2</c:v>
                </c:pt>
                <c:pt idx="26">
                  <c:v>4.8980000000000003E-2</c:v>
                </c:pt>
                <c:pt idx="27">
                  <c:v>4.8980000000000003E-2</c:v>
                </c:pt>
                <c:pt idx="28">
                  <c:v>4.8980000000000003E-2</c:v>
                </c:pt>
                <c:pt idx="29">
                  <c:v>4.8980000000000003E-2</c:v>
                </c:pt>
                <c:pt idx="30">
                  <c:v>4.8980000000000003E-2</c:v>
                </c:pt>
              </c:numCache>
            </c:numRef>
          </c:yVal>
          <c:smooth val="0"/>
        </c:ser>
        <c:ser>
          <c:idx val="2"/>
          <c:order val="2"/>
          <c:tx>
            <c:strRef>
              <c:f>Sheet1!$D$1</c:f>
              <c:strCache>
                <c:ptCount val="1"/>
                <c:pt idx="0">
                  <c:v>50-59 (N=103)</c:v>
                </c:pt>
              </c:strCache>
            </c:strRef>
          </c:tx>
          <c:spPr>
            <a:ln w="47625">
              <a:solidFill>
                <a:schemeClr val="bg1">
                  <a:lumMod val="50000"/>
                  <a:lumOff val="50000"/>
                </a:schemeClr>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5.8251999999999998E-2</c:v>
                </c:pt>
                <c:pt idx="2">
                  <c:v>6.7960999999999994E-2</c:v>
                </c:pt>
                <c:pt idx="3">
                  <c:v>7.7670000000000003E-2</c:v>
                </c:pt>
                <c:pt idx="4">
                  <c:v>8.7378999999999998E-2</c:v>
                </c:pt>
                <c:pt idx="5">
                  <c:v>8.7378999999999998E-2</c:v>
                </c:pt>
                <c:pt idx="6">
                  <c:v>8.7378999999999998E-2</c:v>
                </c:pt>
                <c:pt idx="7">
                  <c:v>9.7087000000000007E-2</c:v>
                </c:pt>
                <c:pt idx="8">
                  <c:v>9.7087000000000007E-2</c:v>
                </c:pt>
                <c:pt idx="9">
                  <c:v>0.106796</c:v>
                </c:pt>
                <c:pt idx="10">
                  <c:v>0.106796</c:v>
                </c:pt>
                <c:pt idx="11">
                  <c:v>0.106796</c:v>
                </c:pt>
                <c:pt idx="12">
                  <c:v>0.106796</c:v>
                </c:pt>
                <c:pt idx="13">
                  <c:v>0.116505</c:v>
                </c:pt>
                <c:pt idx="14">
                  <c:v>0.116505</c:v>
                </c:pt>
                <c:pt idx="15">
                  <c:v>0.116505</c:v>
                </c:pt>
                <c:pt idx="16">
                  <c:v>0.116505</c:v>
                </c:pt>
                <c:pt idx="17">
                  <c:v>0.116505</c:v>
                </c:pt>
                <c:pt idx="18">
                  <c:v>0.116505</c:v>
                </c:pt>
                <c:pt idx="19">
                  <c:v>0.116505</c:v>
                </c:pt>
                <c:pt idx="20">
                  <c:v>0.116505</c:v>
                </c:pt>
                <c:pt idx="21">
                  <c:v>0.116505</c:v>
                </c:pt>
                <c:pt idx="22">
                  <c:v>0.116505</c:v>
                </c:pt>
                <c:pt idx="23">
                  <c:v>0.116505</c:v>
                </c:pt>
                <c:pt idx="24">
                  <c:v>0.116505</c:v>
                </c:pt>
                <c:pt idx="25">
                  <c:v>0.116505</c:v>
                </c:pt>
                <c:pt idx="26">
                  <c:v>0.116505</c:v>
                </c:pt>
                <c:pt idx="27">
                  <c:v>0.116505</c:v>
                </c:pt>
                <c:pt idx="28">
                  <c:v>0.116505</c:v>
                </c:pt>
                <c:pt idx="29">
                  <c:v>0.116505</c:v>
                </c:pt>
                <c:pt idx="30">
                  <c:v>0.116505</c:v>
                </c:pt>
              </c:numCache>
            </c:numRef>
          </c:yVal>
          <c:smooth val="0"/>
        </c:ser>
        <c:dLbls>
          <c:showLegendKey val="0"/>
          <c:showVal val="0"/>
          <c:showCatName val="0"/>
          <c:showSerName val="0"/>
          <c:showPercent val="0"/>
          <c:showBubbleSize val="0"/>
        </c:dLbls>
        <c:axId val="807357072"/>
        <c:axId val="617845632"/>
        <c:extLst>
          <c:ext xmlns:c15="http://schemas.microsoft.com/office/drawing/2012/chart" uri="{02D57815-91ED-43cb-92C2-25804820EDAC}">
            <c15:filteredScatterSeries>
              <c15:ser>
                <c:idx val="3"/>
                <c:order val="3"/>
                <c:tx>
                  <c:strRef>
                    <c:extLst>
                      <c:ext uri="{02D57815-91ED-43cb-92C2-25804820EDAC}">
                        <c15:formulaRef>
                          <c15:sqref>Sheet1!$E$1</c15:sqref>
                        </c15:formulaRef>
                      </c:ext>
                    </c:extLst>
                    <c:strCache>
                      <c:ptCount val="1"/>
                      <c:pt idx="0">
                        <c:v>Column1</c:v>
                      </c:pt>
                    </c:strCache>
                  </c:strRef>
                </c:tx>
                <c:spPr>
                  <a:ln w="47625">
                    <a:solidFill>
                      <a:srgbClr val="FF00FF"/>
                    </a:solidFill>
                    <a:prstDash val="solid"/>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Sheet1!$E$2:$E$32</c15:sqref>
                        </c15:formulaRef>
                      </c:ext>
                    </c:extLst>
                    <c:numCache>
                      <c:formatCode>General</c:formatCode>
                      <c:ptCount val="31"/>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LCL (18-34)</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1.639E-3</c:v>
                      </c:pt>
                      <c:pt idx="2">
                        <c:v>9.8019999999999999E-3</c:v>
                      </c:pt>
                      <c:pt idx="3">
                        <c:v>1.2208E-2</c:v>
                      </c:pt>
                      <c:pt idx="4">
                        <c:v>1.4710000000000001E-2</c:v>
                      </c:pt>
                      <c:pt idx="5">
                        <c:v>1.4710000000000001E-2</c:v>
                      </c:pt>
                      <c:pt idx="6">
                        <c:v>1.4710000000000001E-2</c:v>
                      </c:pt>
                      <c:pt idx="7">
                        <c:v>1.4710000000000001E-2</c:v>
                      </c:pt>
                      <c:pt idx="8">
                        <c:v>1.9970000000000002E-2</c:v>
                      </c:pt>
                      <c:pt idx="9">
                        <c:v>2.2681E-2</c:v>
                      </c:pt>
                      <c:pt idx="10">
                        <c:v>2.5451000000000001E-2</c:v>
                      </c:pt>
                      <c:pt idx="11">
                        <c:v>2.5451000000000001E-2</c:v>
                      </c:pt>
                      <c:pt idx="12">
                        <c:v>2.5451000000000001E-2</c:v>
                      </c:pt>
                      <c:pt idx="13">
                        <c:v>3.4058999999999999E-2</c:v>
                      </c:pt>
                      <c:pt idx="14">
                        <c:v>3.4058999999999999E-2</c:v>
                      </c:pt>
                      <c:pt idx="15">
                        <c:v>3.4058999999999999E-2</c:v>
                      </c:pt>
                      <c:pt idx="16">
                        <c:v>3.4058999999999999E-2</c:v>
                      </c:pt>
                      <c:pt idx="17">
                        <c:v>3.4058999999999999E-2</c:v>
                      </c:pt>
                      <c:pt idx="18">
                        <c:v>3.4058999999999999E-2</c:v>
                      </c:pt>
                      <c:pt idx="19">
                        <c:v>3.6989000000000001E-2</c:v>
                      </c:pt>
                      <c:pt idx="20">
                        <c:v>3.6989000000000001E-2</c:v>
                      </c:pt>
                      <c:pt idx="21">
                        <c:v>3.6989000000000001E-2</c:v>
                      </c:pt>
                      <c:pt idx="22">
                        <c:v>3.6989000000000001E-2</c:v>
                      </c:pt>
                      <c:pt idx="23">
                        <c:v>3.6989000000000001E-2</c:v>
                      </c:pt>
                      <c:pt idx="24">
                        <c:v>3.6989000000000001E-2</c:v>
                      </c:pt>
                      <c:pt idx="25">
                        <c:v>3.6989000000000001E-2</c:v>
                      </c:pt>
                      <c:pt idx="26">
                        <c:v>3.9945000000000001E-2</c:v>
                      </c:pt>
                      <c:pt idx="27">
                        <c:v>3.9945000000000001E-2</c:v>
                      </c:pt>
                      <c:pt idx="28">
                        <c:v>3.9945000000000001E-2</c:v>
                      </c:pt>
                      <c:pt idx="29">
                        <c:v>3.9945000000000001E-2</c:v>
                      </c:pt>
                      <c:pt idx="30">
                        <c:v>3.9945000000000001E-2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(35-49)</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5.6389999999999999E-3</c:v>
                      </c:pt>
                      <c:pt idx="2">
                        <c:v>5.6389999999999999E-3</c:v>
                      </c:pt>
                      <c:pt idx="3">
                        <c:v>7.9249999999999998E-3</c:v>
                      </c:pt>
                      <c:pt idx="4">
                        <c:v>7.9249999999999998E-3</c:v>
                      </c:pt>
                      <c:pt idx="5">
                        <c:v>1.0370000000000001E-2</c:v>
                      </c:pt>
                      <c:pt idx="6">
                        <c:v>1.0370000000000001E-2</c:v>
                      </c:pt>
                      <c:pt idx="7">
                        <c:v>1.0370000000000001E-2</c:v>
                      </c:pt>
                      <c:pt idx="8">
                        <c:v>1.0370000000000001E-2</c:v>
                      </c:pt>
                      <c:pt idx="9">
                        <c:v>1.0370000000000001E-2</c:v>
                      </c:pt>
                      <c:pt idx="10">
                        <c:v>1.0370000000000001E-2</c:v>
                      </c:pt>
                      <c:pt idx="11">
                        <c:v>1.0370000000000001E-2</c:v>
                      </c:pt>
                      <c:pt idx="12">
                        <c:v>1.0370000000000001E-2</c:v>
                      </c:pt>
                      <c:pt idx="13">
                        <c:v>1.0370000000000001E-2</c:v>
                      </c:pt>
                      <c:pt idx="14">
                        <c:v>1.0370000000000001E-2</c:v>
                      </c:pt>
                      <c:pt idx="15">
                        <c:v>1.2932000000000001E-2</c:v>
                      </c:pt>
                      <c:pt idx="16">
                        <c:v>1.5603000000000001E-2</c:v>
                      </c:pt>
                      <c:pt idx="17">
                        <c:v>1.5603000000000001E-2</c:v>
                      </c:pt>
                      <c:pt idx="18">
                        <c:v>1.5603000000000001E-2</c:v>
                      </c:pt>
                      <c:pt idx="19">
                        <c:v>2.1176E-2</c:v>
                      </c:pt>
                      <c:pt idx="20">
                        <c:v>2.1176E-2</c:v>
                      </c:pt>
                      <c:pt idx="21">
                        <c:v>2.1176E-2</c:v>
                      </c:pt>
                      <c:pt idx="22">
                        <c:v>2.1176E-2</c:v>
                      </c:pt>
                      <c:pt idx="23">
                        <c:v>2.4055E-2</c:v>
                      </c:pt>
                      <c:pt idx="24">
                        <c:v>2.4055E-2</c:v>
                      </c:pt>
                      <c:pt idx="25">
                        <c:v>2.4055E-2</c:v>
                      </c:pt>
                      <c:pt idx="26">
                        <c:v>2.699E-2</c:v>
                      </c:pt>
                      <c:pt idx="27">
                        <c:v>2.699E-2</c:v>
                      </c:pt>
                      <c:pt idx="28">
                        <c:v>2.699E-2</c:v>
                      </c:pt>
                      <c:pt idx="29">
                        <c:v>2.699E-2</c:v>
                      </c:pt>
                      <c:pt idx="30">
                        <c:v>2.699E-2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LCL (50-59)</c:v>
                      </c:pt>
                    </c:strCache>
                  </c:strRef>
                </c:tx>
                <c:spPr>
                  <a:ln w="47625">
                    <a:solidFill>
                      <a:schemeClr val="bg1">
                        <a:lumMod val="50000"/>
                        <a:lumOff val="50000"/>
                      </a:schemeClr>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2.6016999999999998E-2</c:v>
                      </c:pt>
                      <c:pt idx="2">
                        <c:v>3.2093000000000003E-2</c:v>
                      </c:pt>
                      <c:pt idx="3">
                        <c:v>3.8434999999999997E-2</c:v>
                      </c:pt>
                      <c:pt idx="4">
                        <c:v>4.5003000000000001E-2</c:v>
                      </c:pt>
                      <c:pt idx="5">
                        <c:v>4.5003000000000001E-2</c:v>
                      </c:pt>
                      <c:pt idx="6">
                        <c:v>4.5003000000000001E-2</c:v>
                      </c:pt>
                      <c:pt idx="7">
                        <c:v>5.1818999999999997E-2</c:v>
                      </c:pt>
                      <c:pt idx="8">
                        <c:v>5.1818999999999997E-2</c:v>
                      </c:pt>
                      <c:pt idx="9">
                        <c:v>5.8750999999999998E-2</c:v>
                      </c:pt>
                      <c:pt idx="10">
                        <c:v>5.8750999999999998E-2</c:v>
                      </c:pt>
                      <c:pt idx="11">
                        <c:v>5.8750999999999998E-2</c:v>
                      </c:pt>
                      <c:pt idx="12">
                        <c:v>5.8750999999999998E-2</c:v>
                      </c:pt>
                      <c:pt idx="13">
                        <c:v>6.5836000000000006E-2</c:v>
                      </c:pt>
                      <c:pt idx="14">
                        <c:v>6.5836000000000006E-2</c:v>
                      </c:pt>
                      <c:pt idx="15">
                        <c:v>6.5836000000000006E-2</c:v>
                      </c:pt>
                      <c:pt idx="16">
                        <c:v>6.5836000000000006E-2</c:v>
                      </c:pt>
                      <c:pt idx="17">
                        <c:v>6.5836000000000006E-2</c:v>
                      </c:pt>
                      <c:pt idx="18">
                        <c:v>6.5836000000000006E-2</c:v>
                      </c:pt>
                      <c:pt idx="19">
                        <c:v>6.5836000000000006E-2</c:v>
                      </c:pt>
                      <c:pt idx="20">
                        <c:v>6.5836000000000006E-2</c:v>
                      </c:pt>
                      <c:pt idx="21">
                        <c:v>6.5836000000000006E-2</c:v>
                      </c:pt>
                      <c:pt idx="22">
                        <c:v>6.5836000000000006E-2</c:v>
                      </c:pt>
                      <c:pt idx="23">
                        <c:v>6.5836000000000006E-2</c:v>
                      </c:pt>
                      <c:pt idx="24">
                        <c:v>6.5836000000000006E-2</c:v>
                      </c:pt>
                      <c:pt idx="25">
                        <c:v>6.5836000000000006E-2</c:v>
                      </c:pt>
                      <c:pt idx="26">
                        <c:v>6.5836000000000006E-2</c:v>
                      </c:pt>
                      <c:pt idx="27">
                        <c:v>6.5836000000000006E-2</c:v>
                      </c:pt>
                      <c:pt idx="28">
                        <c:v>6.5836000000000006E-2</c:v>
                      </c:pt>
                      <c:pt idx="29">
                        <c:v>6.5836000000000006E-2</c:v>
                      </c:pt>
                      <c:pt idx="30">
                        <c:v>6.5836000000000006E-2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Column2</c:v>
                      </c:pt>
                    </c:strCache>
                  </c:strRef>
                </c:tx>
                <c:spPr>
                  <a:ln w="47625">
                    <a:solidFill>
                      <a:srgbClr val="FF00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(18-34)</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2.4868000000000001E-2</c:v>
                      </c:pt>
                      <c:pt idx="2">
                        <c:v>4.6365000000000003E-2</c:v>
                      </c:pt>
                      <c:pt idx="3">
                        <c:v>5.1517E-2</c:v>
                      </c:pt>
                      <c:pt idx="4">
                        <c:v>5.6566999999999999E-2</c:v>
                      </c:pt>
                      <c:pt idx="5">
                        <c:v>5.6566999999999999E-2</c:v>
                      </c:pt>
                      <c:pt idx="6">
                        <c:v>5.6566999999999999E-2</c:v>
                      </c:pt>
                      <c:pt idx="7">
                        <c:v>5.6566999999999999E-2</c:v>
                      </c:pt>
                      <c:pt idx="8">
                        <c:v>6.6376000000000004E-2</c:v>
                      </c:pt>
                      <c:pt idx="9">
                        <c:v>7.1220000000000006E-2</c:v>
                      </c:pt>
                      <c:pt idx="10">
                        <c:v>7.5997999999999996E-2</c:v>
                      </c:pt>
                      <c:pt idx="11">
                        <c:v>7.5997999999999996E-2</c:v>
                      </c:pt>
                      <c:pt idx="12">
                        <c:v>7.5997999999999996E-2</c:v>
                      </c:pt>
                      <c:pt idx="13">
                        <c:v>9.0014999999999998E-2</c:v>
                      </c:pt>
                      <c:pt idx="14">
                        <c:v>9.0014999999999998E-2</c:v>
                      </c:pt>
                      <c:pt idx="15">
                        <c:v>9.0014999999999998E-2</c:v>
                      </c:pt>
                      <c:pt idx="16">
                        <c:v>9.0014999999999998E-2</c:v>
                      </c:pt>
                      <c:pt idx="17">
                        <c:v>9.0014999999999998E-2</c:v>
                      </c:pt>
                      <c:pt idx="18">
                        <c:v>9.0014999999999998E-2</c:v>
                      </c:pt>
                      <c:pt idx="19">
                        <c:v>9.4643000000000005E-2</c:v>
                      </c:pt>
                      <c:pt idx="20">
                        <c:v>9.4643000000000005E-2</c:v>
                      </c:pt>
                      <c:pt idx="21">
                        <c:v>9.4643000000000005E-2</c:v>
                      </c:pt>
                      <c:pt idx="22">
                        <c:v>9.4643000000000005E-2</c:v>
                      </c:pt>
                      <c:pt idx="23">
                        <c:v>9.4643000000000005E-2</c:v>
                      </c:pt>
                      <c:pt idx="24">
                        <c:v>9.4643000000000005E-2</c:v>
                      </c:pt>
                      <c:pt idx="25">
                        <c:v>9.4643000000000005E-2</c:v>
                      </c:pt>
                      <c:pt idx="26">
                        <c:v>9.9251000000000006E-2</c:v>
                      </c:pt>
                      <c:pt idx="27">
                        <c:v>9.9251000000000006E-2</c:v>
                      </c:pt>
                      <c:pt idx="28">
                        <c:v>9.9251000000000006E-2</c:v>
                      </c:pt>
                      <c:pt idx="29">
                        <c:v>9.9251000000000006E-2</c:v>
                      </c:pt>
                      <c:pt idx="30">
                        <c:v>9.9251000000000006E-2</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ULC (35-49)</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Sheet1!$K$2:$K$32</c15:sqref>
                        </c15:formulaRef>
                      </c:ext>
                    </c:extLst>
                    <c:numCache>
                      <c:formatCode>General</c:formatCode>
                      <c:ptCount val="31"/>
                      <c:pt idx="0">
                        <c:v>0</c:v>
                      </c:pt>
                      <c:pt idx="1">
                        <c:v>3.7998999999999998E-2</c:v>
                      </c:pt>
                      <c:pt idx="2">
                        <c:v>3.7998999999999998E-2</c:v>
                      </c:pt>
                      <c:pt idx="3">
                        <c:v>4.3679000000000003E-2</c:v>
                      </c:pt>
                      <c:pt idx="4">
                        <c:v>4.3679000000000003E-2</c:v>
                      </c:pt>
                      <c:pt idx="5">
                        <c:v>4.9204999999999999E-2</c:v>
                      </c:pt>
                      <c:pt idx="6">
                        <c:v>4.9204999999999999E-2</c:v>
                      </c:pt>
                      <c:pt idx="7">
                        <c:v>4.9204999999999999E-2</c:v>
                      </c:pt>
                      <c:pt idx="8">
                        <c:v>4.9204999999999999E-2</c:v>
                      </c:pt>
                      <c:pt idx="9">
                        <c:v>4.9204999999999999E-2</c:v>
                      </c:pt>
                      <c:pt idx="10">
                        <c:v>4.9204999999999999E-2</c:v>
                      </c:pt>
                      <c:pt idx="11">
                        <c:v>4.9204999999999999E-2</c:v>
                      </c:pt>
                      <c:pt idx="12">
                        <c:v>4.9204999999999999E-2</c:v>
                      </c:pt>
                      <c:pt idx="13">
                        <c:v>4.9204999999999999E-2</c:v>
                      </c:pt>
                      <c:pt idx="14">
                        <c:v>4.9204999999999999E-2</c:v>
                      </c:pt>
                      <c:pt idx="15">
                        <c:v>5.4632E-2</c:v>
                      </c:pt>
                      <c:pt idx="16">
                        <c:v>5.9937999999999998E-2</c:v>
                      </c:pt>
                      <c:pt idx="17">
                        <c:v>5.9937999999999998E-2</c:v>
                      </c:pt>
                      <c:pt idx="18">
                        <c:v>5.9937999999999998E-2</c:v>
                      </c:pt>
                      <c:pt idx="19">
                        <c:v>7.0357000000000003E-2</c:v>
                      </c:pt>
                      <c:pt idx="20">
                        <c:v>7.0357000000000003E-2</c:v>
                      </c:pt>
                      <c:pt idx="21">
                        <c:v>7.0357000000000003E-2</c:v>
                      </c:pt>
                      <c:pt idx="22">
                        <c:v>7.0357000000000003E-2</c:v>
                      </c:pt>
                      <c:pt idx="23">
                        <c:v>7.5486999999999999E-2</c:v>
                      </c:pt>
                      <c:pt idx="24">
                        <c:v>7.5486999999999999E-2</c:v>
                      </c:pt>
                      <c:pt idx="25">
                        <c:v>7.5486999999999999E-2</c:v>
                      </c:pt>
                      <c:pt idx="26">
                        <c:v>8.0560999999999994E-2</c:v>
                      </c:pt>
                      <c:pt idx="27">
                        <c:v>8.0560999999999994E-2</c:v>
                      </c:pt>
                      <c:pt idx="28">
                        <c:v>8.0560999999999994E-2</c:v>
                      </c:pt>
                      <c:pt idx="29">
                        <c:v>8.0560999999999994E-2</c:v>
                      </c:pt>
                      <c:pt idx="30">
                        <c:v>8.0560999999999994E-2</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UCL (50-59)</c:v>
                      </c:pt>
                    </c:strCache>
                  </c:strRef>
                </c:tx>
                <c:spPr>
                  <a:ln w="47625">
                    <a:solidFill>
                      <a:schemeClr val="bg1">
                        <a:lumMod val="50000"/>
                        <a:lumOff val="50000"/>
                      </a:schemeClr>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Sheet1!$L$2:$L$32</c15:sqref>
                        </c15:formulaRef>
                      </c:ext>
                    </c:extLst>
                    <c:numCache>
                      <c:formatCode>General</c:formatCode>
                      <c:ptCount val="31"/>
                      <c:pt idx="0">
                        <c:v>0</c:v>
                      </c:pt>
                      <c:pt idx="1">
                        <c:v>0.109155</c:v>
                      </c:pt>
                      <c:pt idx="2">
                        <c:v>0.122186</c:v>
                      </c:pt>
                      <c:pt idx="3">
                        <c:v>0.13484099999999999</c:v>
                      </c:pt>
                      <c:pt idx="4">
                        <c:v>0.147201</c:v>
                      </c:pt>
                      <c:pt idx="5">
                        <c:v>0.147201</c:v>
                      </c:pt>
                      <c:pt idx="6">
                        <c:v>0.147201</c:v>
                      </c:pt>
                      <c:pt idx="7">
                        <c:v>0.159221</c:v>
                      </c:pt>
                      <c:pt idx="8">
                        <c:v>0.159221</c:v>
                      </c:pt>
                      <c:pt idx="9">
                        <c:v>0.17114799999999999</c:v>
                      </c:pt>
                      <c:pt idx="10">
                        <c:v>0.17114799999999999</c:v>
                      </c:pt>
                      <c:pt idx="11">
                        <c:v>0.17114799999999999</c:v>
                      </c:pt>
                      <c:pt idx="12">
                        <c:v>0.17114799999999999</c:v>
                      </c:pt>
                      <c:pt idx="13">
                        <c:v>0.18290300000000001</c:v>
                      </c:pt>
                      <c:pt idx="14">
                        <c:v>0.18290300000000001</c:v>
                      </c:pt>
                      <c:pt idx="15">
                        <c:v>0.18290300000000001</c:v>
                      </c:pt>
                      <c:pt idx="16">
                        <c:v>0.18290300000000001</c:v>
                      </c:pt>
                      <c:pt idx="17">
                        <c:v>0.18290300000000001</c:v>
                      </c:pt>
                      <c:pt idx="18">
                        <c:v>0.18290300000000001</c:v>
                      </c:pt>
                      <c:pt idx="19">
                        <c:v>0.18290300000000001</c:v>
                      </c:pt>
                      <c:pt idx="20">
                        <c:v>0.18290300000000001</c:v>
                      </c:pt>
                      <c:pt idx="21">
                        <c:v>0.18290300000000001</c:v>
                      </c:pt>
                      <c:pt idx="22">
                        <c:v>0.18290300000000001</c:v>
                      </c:pt>
                      <c:pt idx="23">
                        <c:v>0.18290300000000001</c:v>
                      </c:pt>
                      <c:pt idx="24">
                        <c:v>0.18290300000000001</c:v>
                      </c:pt>
                      <c:pt idx="25">
                        <c:v>0.18290300000000001</c:v>
                      </c:pt>
                      <c:pt idx="26">
                        <c:v>0.18290300000000001</c:v>
                      </c:pt>
                      <c:pt idx="27">
                        <c:v>0.18290300000000001</c:v>
                      </c:pt>
                      <c:pt idx="28">
                        <c:v>0.18290300000000001</c:v>
                      </c:pt>
                      <c:pt idx="29">
                        <c:v>0.18290300000000001</c:v>
                      </c:pt>
                      <c:pt idx="30">
                        <c:v>0.18290300000000001</c:v>
                      </c:pt>
                    </c:numCache>
                  </c:numRef>
                </c:yVal>
                <c:smooth val="0"/>
              </c15:ser>
            </c15:filteredScatterSeries>
          </c:ext>
        </c:extLst>
      </c:scatterChart>
      <c:valAx>
        <c:axId val="807357072"/>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7845632"/>
        <c:crosses val="autoZero"/>
        <c:crossBetween val="midCat"/>
        <c:majorUnit val="2"/>
      </c:valAx>
      <c:valAx>
        <c:axId val="617845632"/>
        <c:scaling>
          <c:orientation val="minMax"/>
          <c:max val="0.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807357072"/>
        <c:crosses val="autoZero"/>
        <c:crossBetween val="midCat"/>
      </c:valAx>
      <c:spPr>
        <a:solidFill>
          <a:schemeClr val="bg2"/>
        </a:solidFill>
        <a:ln>
          <a:solidFill>
            <a:schemeClr val="tx1"/>
          </a:solidFill>
        </a:ln>
      </c:spPr>
    </c:plotArea>
    <c:legend>
      <c:legendPos val="r"/>
      <c:layout>
        <c:manualLayout>
          <c:xMode val="edge"/>
          <c:yMode val="edge"/>
          <c:x val="0.12421735999814182"/>
          <c:y val="9.2879870785382596E-2"/>
          <c:w val="0.41560564885141571"/>
          <c:h val="0.13731718150615788"/>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0243885443523"/>
          <c:y val="3.6557377049180328E-2"/>
          <c:w val="0.86877337235500429"/>
          <c:h val="0.8331418613656898"/>
        </c:manualLayout>
      </c:layout>
      <c:barChart>
        <c:barDir val="col"/>
        <c:grouping val="stacked"/>
        <c:varyColors val="0"/>
        <c:ser>
          <c:idx val="0"/>
          <c:order val="0"/>
          <c:tx>
            <c:strRef>
              <c:f>Sheet1!$B$1</c:f>
              <c:strCache>
                <c:ptCount val="1"/>
                <c:pt idx="0">
                  <c:v>%</c:v>
                </c:pt>
              </c:strCache>
            </c:strRef>
          </c:tx>
          <c:spPr>
            <a:gradFill flip="none" rotWithShape="1">
              <a:gsLst>
                <a:gs pos="0">
                  <a:srgbClr val="CC6600"/>
                </a:gs>
                <a:gs pos="50000">
                  <a:srgbClr val="FF9900"/>
                </a:gs>
                <a:gs pos="100000">
                  <a:srgbClr val="CC6600"/>
                </a:gs>
              </a:gsLst>
              <a:lin ang="10800000" scaled="1"/>
              <a:tileRect/>
            </a:gradFill>
            <a:ln>
              <a:solidFill>
                <a:schemeClr val="bg2"/>
              </a:solidFill>
            </a:ln>
          </c:spPr>
          <c:invertIfNegative val="0"/>
          <c:cat>
            <c:strRef>
              <c:f>Sheet1!$A$2:$A$9</c:f>
              <c:strCache>
                <c:ptCount val="8"/>
                <c:pt idx="0">
                  <c:v>2005-2008
(N=201)</c:v>
                </c:pt>
                <c:pt idx="1">
                  <c:v>2009-2013
(N=173)</c:v>
                </c:pt>
                <c:pt idx="3">
                  <c:v>2005-2008
(N=122)</c:v>
                </c:pt>
                <c:pt idx="4">
                  <c:v>2009-2013
(N=145)</c:v>
                </c:pt>
                <c:pt idx="6">
                  <c:v>2005-2008
(N=25)</c:v>
                </c:pt>
                <c:pt idx="7">
                  <c:v>2009-2013
(N=21)</c:v>
                </c:pt>
              </c:strCache>
            </c:strRef>
          </c:cat>
          <c:val>
            <c:numRef>
              <c:f>Sheet1!$B$2:$B$9</c:f>
              <c:numCache>
                <c:formatCode>General</c:formatCode>
                <c:ptCount val="8"/>
                <c:pt idx="0">
                  <c:v>6.9650000000000004E-2</c:v>
                </c:pt>
                <c:pt idx="1">
                  <c:v>6.3579999999999998E-2</c:v>
                </c:pt>
                <c:pt idx="3">
                  <c:v>7.3770000000000002E-2</c:v>
                </c:pt>
                <c:pt idx="4">
                  <c:v>4.138E-2</c:v>
                </c:pt>
                <c:pt idx="6">
                  <c:v>0.12</c:v>
                </c:pt>
                <c:pt idx="7">
                  <c:v>0.19048000000000001</c:v>
                </c:pt>
              </c:numCache>
            </c:numRef>
          </c:val>
        </c:ser>
        <c:dLbls>
          <c:showLegendKey val="0"/>
          <c:showVal val="0"/>
          <c:showCatName val="0"/>
          <c:showSerName val="0"/>
          <c:showPercent val="0"/>
          <c:showBubbleSize val="0"/>
        </c:dLbls>
        <c:gapWidth val="35"/>
        <c:overlap val="100"/>
        <c:axId val="772157504"/>
        <c:axId val="772157896"/>
      </c:barChart>
      <c:catAx>
        <c:axId val="772157504"/>
        <c:scaling>
          <c:orientation val="minMax"/>
        </c:scaling>
        <c:delete val="0"/>
        <c:axPos val="b"/>
        <c:numFmt formatCode="General" sourceLinked="1"/>
        <c:majorTickMark val="out"/>
        <c:minorTickMark val="none"/>
        <c:tickLblPos val="nextTo"/>
        <c:txPr>
          <a:bodyPr rot="0"/>
          <a:lstStyle/>
          <a:p>
            <a:pPr>
              <a:defRPr sz="1400" b="1"/>
            </a:pPr>
            <a:endParaRPr lang="en-US"/>
          </a:p>
        </c:txPr>
        <c:crossAx val="772157896"/>
        <c:crosses val="autoZero"/>
        <c:auto val="1"/>
        <c:lblAlgn val="ctr"/>
        <c:lblOffset val="100"/>
        <c:noMultiLvlLbl val="0"/>
      </c:catAx>
      <c:valAx>
        <c:axId val="772157896"/>
        <c:scaling>
          <c:orientation val="minMax"/>
          <c:max val="0.2"/>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772157504"/>
        <c:crosses val="autoZero"/>
        <c:crossBetween val="between"/>
        <c:majorUnit val="5.000000000000001E-2"/>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30314960629921"/>
          <c:y val="4.2052347623213804E-2"/>
          <c:w val="0.71304012985218956"/>
          <c:h val="0.84527622555245119"/>
        </c:manualLayout>
      </c:layout>
      <c:barChart>
        <c:barDir val="col"/>
        <c:grouping val="percentStacked"/>
        <c:varyColors val="0"/>
        <c:ser>
          <c:idx val="0"/>
          <c:order val="0"/>
          <c:tx>
            <c:strRef>
              <c:f>Sheet1!$A$2</c:f>
              <c:strCache>
                <c:ptCount val="1"/>
                <c:pt idx="0">
                  <c:v>Congenital</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4.6642806012884746E-3"/>
                  <c:y val="0.1664097028194066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3.0303030303030312E-3"/>
                  <c:y val="0.2089166878333772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1.2774911756720064E-3"/>
                  <c:y val="0.1894313863752103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1982-1993 (N=1,284)</c:v>
                </c:pt>
                <c:pt idx="1">
                  <c:v>1994-2003 (N=1,309)</c:v>
                </c:pt>
                <c:pt idx="2">
                  <c:v>2004-6/2014 (N=763)</c:v>
                </c:pt>
                <c:pt idx="3">
                  <c:v>Column2</c:v>
                </c:pt>
              </c:strCache>
            </c:strRef>
          </c:cat>
          <c:val>
            <c:numRef>
              <c:f>Sheet1!$B$2:$E$2</c:f>
              <c:numCache>
                <c:formatCode>General</c:formatCode>
                <c:ptCount val="4"/>
                <c:pt idx="0">
                  <c:v>391</c:v>
                </c:pt>
                <c:pt idx="1">
                  <c:v>528</c:v>
                </c:pt>
                <c:pt idx="2">
                  <c:v>269</c:v>
                </c:pt>
              </c:numCache>
            </c:numRef>
          </c:val>
        </c:ser>
        <c:ser>
          <c:idx val="1"/>
          <c:order val="1"/>
          <c:tx>
            <c:strRef>
              <c:f>Sheet1!$A$3</c:f>
              <c:strCache>
                <c:ptCount val="1"/>
                <c:pt idx="0">
                  <c:v>IPAH</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Sheet1!$B$1:$E$1</c:f>
              <c:strCache>
                <c:ptCount val="4"/>
                <c:pt idx="0">
                  <c:v>1982-1993 (N=1,284)</c:v>
                </c:pt>
                <c:pt idx="1">
                  <c:v>1994-2003 (N=1,309)</c:v>
                </c:pt>
                <c:pt idx="2">
                  <c:v>2004-6/2014 (N=763)</c:v>
                </c:pt>
                <c:pt idx="3">
                  <c:v>Column2</c:v>
                </c:pt>
              </c:strCache>
            </c:strRef>
          </c:cat>
          <c:val>
            <c:numRef>
              <c:f>Sheet1!$B$3:$E$3</c:f>
              <c:numCache>
                <c:formatCode>General</c:formatCode>
                <c:ptCount val="4"/>
                <c:pt idx="0">
                  <c:v>380</c:v>
                </c:pt>
                <c:pt idx="1">
                  <c:v>333</c:v>
                </c:pt>
                <c:pt idx="2">
                  <c:v>214</c:v>
                </c:pt>
              </c:numCache>
            </c:numRef>
          </c:val>
        </c:ser>
        <c:ser>
          <c:idx val="2"/>
          <c:order val="2"/>
          <c:tx>
            <c:strRef>
              <c:f>Sheet1!$A$4</c:f>
              <c:strCache>
                <c:ptCount val="1"/>
                <c:pt idx="0">
                  <c:v>Cystic Fibrosis</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1982-1993 (N=1,284)</c:v>
                </c:pt>
                <c:pt idx="1">
                  <c:v>1994-2003 (N=1,309)</c:v>
                </c:pt>
                <c:pt idx="2">
                  <c:v>2004-6/2014 (N=763)</c:v>
                </c:pt>
                <c:pt idx="3">
                  <c:v>Column2</c:v>
                </c:pt>
              </c:strCache>
            </c:strRef>
          </c:cat>
          <c:val>
            <c:numRef>
              <c:f>Sheet1!$B$4:$E$4</c:f>
              <c:numCache>
                <c:formatCode>General</c:formatCode>
                <c:ptCount val="4"/>
                <c:pt idx="0">
                  <c:v>210</c:v>
                </c:pt>
                <c:pt idx="1">
                  <c:v>201</c:v>
                </c:pt>
                <c:pt idx="2">
                  <c:v>47</c:v>
                </c:pt>
              </c:numCache>
            </c:numRef>
          </c:val>
        </c:ser>
        <c:ser>
          <c:idx val="3"/>
          <c:order val="3"/>
          <c:tx>
            <c:strRef>
              <c:f>Sheet1!$A$5</c:f>
              <c:strCache>
                <c:ptCount val="1"/>
                <c:pt idx="0">
                  <c:v>Acquired Heart Disease</c:v>
                </c:pt>
              </c:strCache>
            </c:strRef>
          </c:tx>
          <c:spPr>
            <a:gradFill flip="none" rotWithShape="1">
              <a:gsLst>
                <a:gs pos="0">
                  <a:srgbClr val="000077"/>
                </a:gs>
                <a:gs pos="50000">
                  <a:srgbClr val="2626FF"/>
                </a:gs>
                <a:gs pos="100000">
                  <a:srgbClr val="000077"/>
                </a:gs>
              </a:gsLst>
              <a:lin ang="0" scaled="1"/>
              <a:tileRect/>
            </a:gradFill>
            <a:ln>
              <a:solidFill>
                <a:srgbClr val="000000"/>
              </a:solidFill>
            </a:ln>
          </c:spPr>
          <c:invertIfNegative val="0"/>
          <c:cat>
            <c:strRef>
              <c:f>Sheet1!$B$1:$E$1</c:f>
              <c:strCache>
                <c:ptCount val="4"/>
                <c:pt idx="0">
                  <c:v>1982-1993 (N=1,284)</c:v>
                </c:pt>
                <c:pt idx="1">
                  <c:v>1994-2003 (N=1,309)</c:v>
                </c:pt>
                <c:pt idx="2">
                  <c:v>2004-6/2014 (N=763)</c:v>
                </c:pt>
                <c:pt idx="3">
                  <c:v>Column2</c:v>
                </c:pt>
              </c:strCache>
            </c:strRef>
          </c:cat>
          <c:val>
            <c:numRef>
              <c:f>Sheet1!$B$5:$E$5</c:f>
              <c:numCache>
                <c:formatCode>General</c:formatCode>
                <c:ptCount val="4"/>
                <c:pt idx="0">
                  <c:v>37</c:v>
                </c:pt>
                <c:pt idx="1">
                  <c:v>65</c:v>
                </c:pt>
                <c:pt idx="2">
                  <c:v>84</c:v>
                </c:pt>
              </c:numCache>
            </c:numRef>
          </c:val>
        </c:ser>
        <c:ser>
          <c:idx val="4"/>
          <c:order val="4"/>
          <c:tx>
            <c:strRef>
              <c:f>Sheet1!$A$6</c:f>
              <c:strCache>
                <c:ptCount val="1"/>
                <c:pt idx="0">
                  <c:v>COPD/A1A</c:v>
                </c:pt>
              </c:strCache>
            </c:strRef>
          </c:tx>
          <c:spPr>
            <a:gradFill flip="none" rotWithShape="1">
              <a:gsLst>
                <a:gs pos="0">
                  <a:srgbClr val="6600CC"/>
                </a:gs>
                <a:gs pos="50000">
                  <a:srgbClr val="9933FF"/>
                </a:gs>
                <a:gs pos="100000">
                  <a:srgbClr val="6600CC"/>
                </a:gs>
              </a:gsLst>
              <a:lin ang="0" scaled="1"/>
              <a:tileRect/>
            </a:gradFill>
            <a:ln>
              <a:solidFill>
                <a:srgbClr val="000000"/>
              </a:solidFill>
            </a:ln>
          </c:spPr>
          <c:invertIfNegative val="0"/>
          <c:cat>
            <c:strRef>
              <c:f>Sheet1!$B$1:$E$1</c:f>
              <c:strCache>
                <c:ptCount val="4"/>
                <c:pt idx="0">
                  <c:v>1982-1993 (N=1,284)</c:v>
                </c:pt>
                <c:pt idx="1">
                  <c:v>1994-2003 (N=1,309)</c:v>
                </c:pt>
                <c:pt idx="2">
                  <c:v>2004-6/2014 (N=763)</c:v>
                </c:pt>
                <c:pt idx="3">
                  <c:v>Column2</c:v>
                </c:pt>
              </c:strCache>
            </c:strRef>
          </c:cat>
          <c:val>
            <c:numRef>
              <c:f>Sheet1!$B$6:$E$6</c:f>
              <c:numCache>
                <c:formatCode>General</c:formatCode>
                <c:ptCount val="4"/>
                <c:pt idx="0">
                  <c:v>126</c:v>
                </c:pt>
                <c:pt idx="1">
                  <c:v>58</c:v>
                </c:pt>
                <c:pt idx="2">
                  <c:v>21</c:v>
                </c:pt>
              </c:numCache>
            </c:numRef>
          </c:val>
        </c:ser>
        <c:ser>
          <c:idx val="5"/>
          <c:order val="5"/>
          <c:tx>
            <c:strRef>
              <c:f>Sheet1!$A$7</c:f>
              <c:strCache>
                <c:ptCount val="1"/>
                <c:pt idx="0">
                  <c:v>Idiopathic Pulmonary Fibrosis</c:v>
                </c:pt>
              </c:strCache>
            </c:strRef>
          </c:tx>
          <c:spPr>
            <a:gradFill flip="none" rotWithShape="1">
              <a:gsLst>
                <a:gs pos="0">
                  <a:srgbClr val="CC6600"/>
                </a:gs>
                <a:gs pos="50000">
                  <a:srgbClr val="FF9900"/>
                </a:gs>
                <a:gs pos="100000">
                  <a:srgbClr val="CC6600"/>
                </a:gs>
              </a:gsLst>
              <a:lin ang="0" scaled="1"/>
              <a:tileRect/>
            </a:gradFill>
            <a:ln>
              <a:solidFill>
                <a:srgbClr val="000000"/>
              </a:solidFill>
            </a:ln>
          </c:spPr>
          <c:invertIfNegative val="0"/>
          <c:cat>
            <c:strRef>
              <c:f>Sheet1!$B$1:$E$1</c:f>
              <c:strCache>
                <c:ptCount val="4"/>
                <c:pt idx="0">
                  <c:v>1982-1993 (N=1,284)</c:v>
                </c:pt>
                <c:pt idx="1">
                  <c:v>1994-2003 (N=1,309)</c:v>
                </c:pt>
                <c:pt idx="2">
                  <c:v>2004-6/2014 (N=763)</c:v>
                </c:pt>
                <c:pt idx="3">
                  <c:v>Column2</c:v>
                </c:pt>
              </c:strCache>
            </c:strRef>
          </c:cat>
          <c:val>
            <c:numRef>
              <c:f>Sheet1!$B$7:$E$7</c:f>
              <c:numCache>
                <c:formatCode>General</c:formatCode>
                <c:ptCount val="4"/>
                <c:pt idx="0">
                  <c:v>62</c:v>
                </c:pt>
                <c:pt idx="1">
                  <c:v>21</c:v>
                </c:pt>
                <c:pt idx="2">
                  <c:v>30</c:v>
                </c:pt>
              </c:numCache>
            </c:numRef>
          </c:val>
        </c:ser>
        <c:ser>
          <c:idx val="6"/>
          <c:order val="6"/>
          <c:tx>
            <c:strRef>
              <c:f>Sheet1!$A$8</c:f>
              <c:strCache>
                <c:ptCount val="1"/>
                <c:pt idx="0">
                  <c:v>Retx</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Sheet1!$B$1:$E$1</c:f>
              <c:strCache>
                <c:ptCount val="4"/>
                <c:pt idx="0">
                  <c:v>1982-1993 (N=1,284)</c:v>
                </c:pt>
                <c:pt idx="1">
                  <c:v>1994-2003 (N=1,309)</c:v>
                </c:pt>
                <c:pt idx="2">
                  <c:v>2004-6/2014 (N=763)</c:v>
                </c:pt>
                <c:pt idx="3">
                  <c:v>Column2</c:v>
                </c:pt>
              </c:strCache>
            </c:strRef>
          </c:cat>
          <c:val>
            <c:numRef>
              <c:f>Sheet1!$B$8:$E$8</c:f>
              <c:numCache>
                <c:formatCode>General</c:formatCode>
                <c:ptCount val="4"/>
                <c:pt idx="0">
                  <c:v>35</c:v>
                </c:pt>
                <c:pt idx="1">
                  <c:v>13</c:v>
                </c:pt>
                <c:pt idx="2">
                  <c:v>7</c:v>
                </c:pt>
              </c:numCache>
            </c:numRef>
          </c:val>
        </c:ser>
        <c:ser>
          <c:idx val="7"/>
          <c:order val="7"/>
          <c:tx>
            <c:strRef>
              <c:f>Sheet1!$A$9</c:f>
              <c:strCache>
                <c:ptCount val="1"/>
                <c:pt idx="0">
                  <c:v>Sarcoidosis</c:v>
                </c:pt>
              </c:strCache>
            </c:strRef>
          </c:tx>
          <c:spPr>
            <a:gradFill flip="none" rotWithShape="1">
              <a:gsLst>
                <a:gs pos="0">
                  <a:srgbClr val="006600"/>
                </a:gs>
                <a:gs pos="50000">
                  <a:srgbClr val="009900"/>
                </a:gs>
                <a:gs pos="100000">
                  <a:srgbClr val="006600"/>
                </a:gs>
              </a:gsLst>
              <a:lin ang="0" scaled="1"/>
              <a:tileRect/>
            </a:gradFill>
            <a:ln>
              <a:solidFill>
                <a:srgbClr val="000000"/>
              </a:solidFill>
            </a:ln>
          </c:spPr>
          <c:invertIfNegative val="0"/>
          <c:cat>
            <c:strRef>
              <c:f>Sheet1!$B$1:$E$1</c:f>
              <c:strCache>
                <c:ptCount val="4"/>
                <c:pt idx="0">
                  <c:v>1982-1993 (N=1,284)</c:v>
                </c:pt>
                <c:pt idx="1">
                  <c:v>1994-2003 (N=1,309)</c:v>
                </c:pt>
                <c:pt idx="2">
                  <c:v>2004-6/2014 (N=763)</c:v>
                </c:pt>
                <c:pt idx="3">
                  <c:v>Column2</c:v>
                </c:pt>
              </c:strCache>
            </c:strRef>
          </c:cat>
          <c:val>
            <c:numRef>
              <c:f>Sheet1!$B$9:$E$9</c:f>
              <c:numCache>
                <c:formatCode>General</c:formatCode>
                <c:ptCount val="4"/>
                <c:pt idx="0">
                  <c:v>14</c:v>
                </c:pt>
                <c:pt idx="1">
                  <c:v>14</c:v>
                </c:pt>
                <c:pt idx="2">
                  <c:v>29</c:v>
                </c:pt>
              </c:numCache>
            </c:numRef>
          </c:val>
        </c:ser>
        <c:ser>
          <c:idx val="8"/>
          <c:order val="8"/>
          <c:tx>
            <c:strRef>
              <c:f>Sheet1!$A$10</c:f>
              <c:strCache>
                <c:ptCount val="1"/>
                <c:pt idx="0">
                  <c:v>Other</c:v>
                </c:pt>
              </c:strCache>
            </c:strRef>
          </c:tx>
          <c:spPr>
            <a:gradFill flip="none" rotWithShape="1">
              <a:gsLst>
                <a:gs pos="0">
                  <a:srgbClr val="660066"/>
                </a:gs>
                <a:gs pos="50000">
                  <a:srgbClr val="CC00CC"/>
                </a:gs>
                <a:gs pos="100000">
                  <a:srgbClr val="660066"/>
                </a:gs>
              </a:gsLst>
              <a:lin ang="10800000" scaled="1"/>
              <a:tileRect/>
            </a:gradFill>
            <a:ln>
              <a:solidFill>
                <a:srgbClr val="000000"/>
              </a:solidFill>
            </a:ln>
          </c:spPr>
          <c:invertIfNegative val="0"/>
          <c:cat>
            <c:strRef>
              <c:f>Sheet1!$B$1:$E$1</c:f>
              <c:strCache>
                <c:ptCount val="4"/>
                <c:pt idx="0">
                  <c:v>1982-1993 (N=1,284)</c:v>
                </c:pt>
                <c:pt idx="1">
                  <c:v>1994-2003 (N=1,309)</c:v>
                </c:pt>
                <c:pt idx="2">
                  <c:v>2004-6/2014 (N=763)</c:v>
                </c:pt>
                <c:pt idx="3">
                  <c:v>Column2</c:v>
                </c:pt>
              </c:strCache>
            </c:strRef>
          </c:cat>
          <c:val>
            <c:numRef>
              <c:f>Sheet1!$B$10:$E$10</c:f>
              <c:numCache>
                <c:formatCode>General</c:formatCode>
                <c:ptCount val="4"/>
                <c:pt idx="0">
                  <c:v>29</c:v>
                </c:pt>
                <c:pt idx="1">
                  <c:v>76</c:v>
                </c:pt>
                <c:pt idx="2">
                  <c:v>62</c:v>
                </c:pt>
              </c:numCache>
            </c:numRef>
          </c:val>
        </c:ser>
        <c:dLbls>
          <c:showLegendKey val="0"/>
          <c:showVal val="0"/>
          <c:showCatName val="0"/>
          <c:showSerName val="0"/>
          <c:showPercent val="0"/>
          <c:showBubbleSize val="0"/>
        </c:dLbls>
        <c:gapWidth val="60"/>
        <c:overlap val="100"/>
        <c:axId val="432181608"/>
        <c:axId val="432182000"/>
      </c:barChart>
      <c:catAx>
        <c:axId val="432181608"/>
        <c:scaling>
          <c:orientation val="minMax"/>
        </c:scaling>
        <c:delete val="1"/>
        <c:axPos val="b"/>
        <c:numFmt formatCode="General" sourceLinked="0"/>
        <c:majorTickMark val="out"/>
        <c:minorTickMark val="none"/>
        <c:tickLblPos val="none"/>
        <c:crossAx val="432182000"/>
        <c:crosses val="autoZero"/>
        <c:auto val="1"/>
        <c:lblAlgn val="ctr"/>
        <c:lblOffset val="100"/>
        <c:noMultiLvlLbl val="0"/>
      </c:catAx>
      <c:valAx>
        <c:axId val="43218200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7812428051756687E-2"/>
              <c:y val="0.28554863477886161"/>
            </c:manualLayout>
          </c:layout>
          <c:overlay val="0"/>
        </c:title>
        <c:numFmt formatCode="0%" sourceLinked="1"/>
        <c:majorTickMark val="out"/>
        <c:minorTickMark val="none"/>
        <c:tickLblPos val="nextTo"/>
        <c:txPr>
          <a:bodyPr/>
          <a:lstStyle/>
          <a:p>
            <a:pPr>
              <a:defRPr sz="1500" b="1"/>
            </a:pPr>
            <a:endParaRPr lang="en-US"/>
          </a:p>
        </c:txPr>
        <c:crossAx val="432181608"/>
        <c:crosses val="autoZero"/>
        <c:crossBetween val="between"/>
      </c:valAx>
      <c:spPr>
        <a:solidFill>
          <a:srgbClr val="000000"/>
        </a:solidFill>
        <a:ln>
          <a:solidFill>
            <a:srgbClr val="FFFFFF"/>
          </a:solidFill>
        </a:ln>
      </c:spPr>
    </c:plotArea>
    <c:legend>
      <c:legendPos val="r"/>
      <c:layout>
        <c:manualLayout>
          <c:xMode val="edge"/>
          <c:yMode val="edge"/>
          <c:x val="0.66206943450251021"/>
          <c:y val="6.0681043600893173E-2"/>
          <c:w val="0.33490026246719301"/>
          <c:h val="0.80453245583108079"/>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0155389868302"/>
          <c:y val="4.9969665677036264E-2"/>
          <c:w val="0.8810742573107565"/>
          <c:h val="0.81461167763865583"/>
        </c:manualLayout>
      </c:layout>
      <c:barChart>
        <c:barDir val="col"/>
        <c:grouping val="stacked"/>
        <c:varyColors val="0"/>
        <c:ser>
          <c:idx val="0"/>
          <c:order val="0"/>
          <c:tx>
            <c:strRef>
              <c:f>Sheet1!$B$1</c:f>
              <c:strCache>
                <c:ptCount val="1"/>
                <c:pt idx="0">
                  <c:v>EGF</c:v>
                </c:pt>
              </c:strCache>
            </c:strRef>
          </c:tx>
          <c:spPr>
            <a:gradFill flip="none" rotWithShape="1">
              <a:gsLst>
                <a:gs pos="0">
                  <a:srgbClr val="CC6600"/>
                </a:gs>
                <a:gs pos="50000">
                  <a:srgbClr val="FF9900"/>
                </a:gs>
                <a:gs pos="100000">
                  <a:srgbClr val="CC6600"/>
                </a:gs>
              </a:gsLst>
              <a:lin ang="10800000" scaled="1"/>
              <a:tileRect/>
            </a:gradFill>
            <a:ln>
              <a:solidFill>
                <a:schemeClr val="bg2"/>
              </a:solidFill>
            </a:ln>
          </c:spPr>
          <c:invertIfNegative val="0"/>
          <c:cat>
            <c:strRef>
              <c:f>Sheet1!$A$2:$A$9</c:f>
              <c:strCache>
                <c:ptCount val="8"/>
                <c:pt idx="0">
                  <c:v>2005-2008
(N=201)</c:v>
                </c:pt>
                <c:pt idx="1">
                  <c:v>2009-2013
(N=173)</c:v>
                </c:pt>
                <c:pt idx="3">
                  <c:v>2005-2008
(N=122)</c:v>
                </c:pt>
                <c:pt idx="4">
                  <c:v>2009-2013
(N=145)</c:v>
                </c:pt>
                <c:pt idx="6">
                  <c:v>2005-2008
(N=25)</c:v>
                </c:pt>
                <c:pt idx="7">
                  <c:v>2009-2013
(N=21)</c:v>
                </c:pt>
              </c:strCache>
            </c:strRef>
          </c:cat>
          <c:val>
            <c:numRef>
              <c:f>Sheet1!$B$2:$B$9</c:f>
              <c:numCache>
                <c:formatCode>General</c:formatCode>
                <c:ptCount val="8"/>
                <c:pt idx="0">
                  <c:v>6.9650000000000004E-2</c:v>
                </c:pt>
                <c:pt idx="1">
                  <c:v>6.3579999999999998E-2</c:v>
                </c:pt>
                <c:pt idx="3">
                  <c:v>7.3770000000000002E-2</c:v>
                </c:pt>
                <c:pt idx="4">
                  <c:v>4.138E-2</c:v>
                </c:pt>
                <c:pt idx="6">
                  <c:v>0.12</c:v>
                </c:pt>
                <c:pt idx="7">
                  <c:v>0.19048000000000001</c:v>
                </c:pt>
              </c:numCache>
            </c:numRef>
          </c:val>
        </c:ser>
        <c:ser>
          <c:idx val="1"/>
          <c:order val="1"/>
          <c:tx>
            <c:strRef>
              <c:f>Sheet1!$C$1</c:f>
              <c:strCache>
                <c:ptCount val="1"/>
                <c:pt idx="0">
                  <c:v>non-EGF early failures*</c:v>
                </c:pt>
              </c:strCache>
            </c:strRef>
          </c:tx>
          <c:spPr>
            <a:gradFill flip="none" rotWithShape="1">
              <a:gsLst>
                <a:gs pos="50000">
                  <a:srgbClr val="00CCFF"/>
                </a:gs>
                <a:gs pos="0">
                  <a:srgbClr val="0099FF"/>
                </a:gs>
                <a:gs pos="100000">
                  <a:srgbClr val="0099FF"/>
                </a:gs>
              </a:gsLst>
              <a:lin ang="10800000" scaled="1"/>
              <a:tileRect/>
            </a:gradFill>
            <a:ln>
              <a:solidFill>
                <a:schemeClr val="bg2"/>
              </a:solidFill>
            </a:ln>
          </c:spPr>
          <c:invertIfNegative val="0"/>
          <c:cat>
            <c:strRef>
              <c:f>Sheet1!$A$2:$A$9</c:f>
              <c:strCache>
                <c:ptCount val="8"/>
                <c:pt idx="0">
                  <c:v>2005-2008
(N=201)</c:v>
                </c:pt>
                <c:pt idx="1">
                  <c:v>2009-2013
(N=173)</c:v>
                </c:pt>
                <c:pt idx="3">
                  <c:v>2005-2008
(N=122)</c:v>
                </c:pt>
                <c:pt idx="4">
                  <c:v>2009-2013
(N=145)</c:v>
                </c:pt>
                <c:pt idx="6">
                  <c:v>2005-2008
(N=25)</c:v>
                </c:pt>
                <c:pt idx="7">
                  <c:v>2009-2013
(N=21)</c:v>
                </c:pt>
              </c:strCache>
            </c:strRef>
          </c:cat>
          <c:val>
            <c:numRef>
              <c:f>Sheet1!$C$2:$C$9</c:f>
              <c:numCache>
                <c:formatCode>General</c:formatCode>
                <c:ptCount val="8"/>
                <c:pt idx="0">
                  <c:v>0.10987</c:v>
                </c:pt>
                <c:pt idx="1">
                  <c:v>0.13436000000000001</c:v>
                </c:pt>
                <c:pt idx="3">
                  <c:v>6.5850000000000006E-2</c:v>
                </c:pt>
                <c:pt idx="4">
                  <c:v>6.8970000000000004E-2</c:v>
                </c:pt>
                <c:pt idx="6">
                  <c:v>0</c:v>
                </c:pt>
                <c:pt idx="7">
                  <c:v>0.14285999999999999</c:v>
                </c:pt>
              </c:numCache>
            </c:numRef>
          </c:val>
        </c:ser>
        <c:dLbls>
          <c:showLegendKey val="0"/>
          <c:showVal val="0"/>
          <c:showCatName val="0"/>
          <c:showSerName val="0"/>
          <c:showPercent val="0"/>
          <c:showBubbleSize val="0"/>
        </c:dLbls>
        <c:gapWidth val="35"/>
        <c:overlap val="100"/>
        <c:axId val="772158680"/>
        <c:axId val="772159072"/>
      </c:barChart>
      <c:catAx>
        <c:axId val="772158680"/>
        <c:scaling>
          <c:orientation val="minMax"/>
        </c:scaling>
        <c:delete val="0"/>
        <c:axPos val="b"/>
        <c:numFmt formatCode="General" sourceLinked="1"/>
        <c:majorTickMark val="out"/>
        <c:minorTickMark val="none"/>
        <c:tickLblPos val="nextTo"/>
        <c:txPr>
          <a:bodyPr rot="0"/>
          <a:lstStyle/>
          <a:p>
            <a:pPr>
              <a:defRPr sz="1400" b="1"/>
            </a:pPr>
            <a:endParaRPr lang="en-US"/>
          </a:p>
        </c:txPr>
        <c:crossAx val="772159072"/>
        <c:crosses val="autoZero"/>
        <c:auto val="1"/>
        <c:lblAlgn val="ctr"/>
        <c:lblOffset val="100"/>
        <c:noMultiLvlLbl val="0"/>
      </c:catAx>
      <c:valAx>
        <c:axId val="772159072"/>
        <c:scaling>
          <c:orientation val="minMax"/>
          <c:max val="0.35000000000000003"/>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772158680"/>
        <c:crosses val="autoZero"/>
        <c:crossBetween val="between"/>
      </c:valAx>
      <c:spPr>
        <a:solidFill>
          <a:schemeClr val="bg2"/>
        </a:solidFill>
        <a:ln>
          <a:solidFill>
            <a:schemeClr val="tx1"/>
          </a:solidFill>
        </a:ln>
      </c:spPr>
    </c:plotArea>
    <c:legend>
      <c:legendPos val="t"/>
      <c:layout>
        <c:manualLayout>
          <c:xMode val="edge"/>
          <c:yMode val="edge"/>
          <c:x val="0.33461512554293543"/>
          <c:y val="6.5573770491803282E-2"/>
          <c:w val="0.34248647016468076"/>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Sheet1!$A$2:$A$5</c:f>
              <c:strCache>
                <c:ptCount val="4"/>
                <c:pt idx="0">
                  <c:v>1 (N=145)</c:v>
                </c:pt>
                <c:pt idx="1">
                  <c:v>2 (N=200)</c:v>
                </c:pt>
                <c:pt idx="2">
                  <c:v>3 (N=148)</c:v>
                </c:pt>
                <c:pt idx="3">
                  <c:v>4-9 (N=194)</c:v>
                </c:pt>
              </c:strCache>
            </c:strRef>
          </c:cat>
          <c:val>
            <c:numRef>
              <c:f>Sheet1!$B$2:$B$5</c:f>
              <c:numCache>
                <c:formatCode>General</c:formatCode>
                <c:ptCount val="4"/>
                <c:pt idx="0">
                  <c:v>6.2068999999999999E-2</c:v>
                </c:pt>
                <c:pt idx="1">
                  <c:v>0.05</c:v>
                </c:pt>
                <c:pt idx="2">
                  <c:v>9.4594999999999999E-2</c:v>
                </c:pt>
                <c:pt idx="3">
                  <c:v>6.701E-2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1 (N=145)</c:v>
                </c:pt>
                <c:pt idx="1">
                  <c:v>2 (N=200)</c:v>
                </c:pt>
                <c:pt idx="2">
                  <c:v>3 (N=148)</c:v>
                </c:pt>
                <c:pt idx="3">
                  <c:v>4-9 (N=194)</c:v>
                </c:pt>
              </c:strCache>
            </c:strRef>
          </c:cat>
          <c:val>
            <c:numRef>
              <c:f>Sheet1!$C$2:$C$5</c:f>
              <c:numCache>
                <c:formatCode>General</c:formatCode>
                <c:ptCount val="4"/>
                <c:pt idx="0">
                  <c:v>0</c:v>
                </c:pt>
                <c:pt idx="1">
                  <c:v>0</c:v>
                </c:pt>
                <c:pt idx="2">
                  <c:v>6.7567570000000004E-3</c:v>
                </c:pt>
                <c:pt idx="3">
                  <c:v>0</c:v>
                </c:pt>
              </c:numCache>
            </c:numRef>
          </c:val>
        </c:ser>
        <c:dLbls>
          <c:showLegendKey val="0"/>
          <c:showVal val="0"/>
          <c:showCatName val="0"/>
          <c:showSerName val="0"/>
          <c:showPercent val="0"/>
          <c:showBubbleSize val="0"/>
        </c:dLbls>
        <c:gapWidth val="35"/>
        <c:overlap val="100"/>
        <c:axId val="617849160"/>
        <c:axId val="617848768"/>
      </c:barChart>
      <c:catAx>
        <c:axId val="617849160"/>
        <c:scaling>
          <c:orientation val="minMax"/>
        </c:scaling>
        <c:delete val="0"/>
        <c:axPos val="b"/>
        <c:title>
          <c:tx>
            <c:rich>
              <a:bodyPr/>
              <a:lstStyle/>
              <a:p>
                <a:pPr>
                  <a:defRPr sz="1700"/>
                </a:pPr>
                <a:r>
                  <a:rPr lang="en-US" sz="1700" b="1" i="0" baseline="0" dirty="0" smtClean="0">
                    <a:effectLst/>
                  </a:rPr>
                  <a:t>Average number of adult heart-lung transplants per year</a:t>
                </a:r>
                <a:endParaRPr lang="en-US" sz="1700" dirty="0">
                  <a:effectLst/>
                </a:endParaRPr>
              </a:p>
            </c:rich>
          </c:tx>
          <c:layout/>
          <c:overlay val="0"/>
        </c:title>
        <c:numFmt formatCode="General" sourceLinked="1"/>
        <c:majorTickMark val="out"/>
        <c:minorTickMark val="none"/>
        <c:tickLblPos val="nextTo"/>
        <c:txPr>
          <a:bodyPr rot="0"/>
          <a:lstStyle/>
          <a:p>
            <a:pPr>
              <a:defRPr sz="1500" b="1"/>
            </a:pPr>
            <a:endParaRPr lang="en-US"/>
          </a:p>
        </c:txPr>
        <c:crossAx val="617848768"/>
        <c:crosses val="autoZero"/>
        <c:auto val="1"/>
        <c:lblAlgn val="ctr"/>
        <c:lblOffset val="100"/>
        <c:noMultiLvlLbl val="0"/>
      </c:catAx>
      <c:valAx>
        <c:axId val="617848768"/>
        <c:scaling>
          <c:orientation val="minMax"/>
          <c:max val="0.2"/>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617849160"/>
        <c:crosses val="autoZero"/>
        <c:crossBetween val="between"/>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7614684226418604"/>
          <c:h val="0.81644145288290582"/>
        </c:manualLayout>
      </c:layout>
      <c:scatterChart>
        <c:scatterStyle val="lineMarker"/>
        <c:varyColors val="0"/>
        <c:ser>
          <c:idx val="0"/>
          <c:order val="0"/>
          <c:tx>
            <c:strRef>
              <c:f>Sheet1!$B$1</c:f>
              <c:strCache>
                <c:ptCount val="1"/>
                <c:pt idx="0">
                  <c:v>2-&lt;4 (N=160)</c:v>
                </c:pt>
              </c:strCache>
            </c:strRef>
          </c:tx>
          <c:spPr>
            <a:ln w="4127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6.2500000000000003E-3</c:v>
                </c:pt>
                <c:pt idx="2">
                  <c:v>6.2500000000000003E-3</c:v>
                </c:pt>
                <c:pt idx="3">
                  <c:v>6.2500000000000003E-3</c:v>
                </c:pt>
                <c:pt idx="4">
                  <c:v>6.2500000000000003E-3</c:v>
                </c:pt>
                <c:pt idx="5">
                  <c:v>6.2500000000000003E-3</c:v>
                </c:pt>
                <c:pt idx="6">
                  <c:v>6.2500000000000003E-3</c:v>
                </c:pt>
                <c:pt idx="7">
                  <c:v>6.2500000000000003E-3</c:v>
                </c:pt>
                <c:pt idx="8">
                  <c:v>6.2500000000000003E-3</c:v>
                </c:pt>
                <c:pt idx="9">
                  <c:v>1.2500000000000001E-2</c:v>
                </c:pt>
                <c:pt idx="10">
                  <c:v>1.8749999999999999E-2</c:v>
                </c:pt>
                <c:pt idx="11">
                  <c:v>1.8749999999999999E-2</c:v>
                </c:pt>
                <c:pt idx="12">
                  <c:v>1.8749999999999999E-2</c:v>
                </c:pt>
                <c:pt idx="13">
                  <c:v>3.7499999999999999E-2</c:v>
                </c:pt>
                <c:pt idx="14">
                  <c:v>3.7499999999999999E-2</c:v>
                </c:pt>
                <c:pt idx="15">
                  <c:v>3.7499999999999999E-2</c:v>
                </c:pt>
                <c:pt idx="16">
                  <c:v>4.3749999999999997E-2</c:v>
                </c:pt>
                <c:pt idx="17">
                  <c:v>4.3749999999999997E-2</c:v>
                </c:pt>
                <c:pt idx="18">
                  <c:v>4.3749999999999997E-2</c:v>
                </c:pt>
                <c:pt idx="19">
                  <c:v>4.3749999999999997E-2</c:v>
                </c:pt>
                <c:pt idx="20">
                  <c:v>4.3749999999999997E-2</c:v>
                </c:pt>
                <c:pt idx="21">
                  <c:v>4.3749999999999997E-2</c:v>
                </c:pt>
                <c:pt idx="22">
                  <c:v>4.3749999999999997E-2</c:v>
                </c:pt>
                <c:pt idx="23">
                  <c:v>4.3749999999999997E-2</c:v>
                </c:pt>
                <c:pt idx="24">
                  <c:v>4.3749999999999997E-2</c:v>
                </c:pt>
                <c:pt idx="25">
                  <c:v>4.3749999999999997E-2</c:v>
                </c:pt>
                <c:pt idx="26">
                  <c:v>4.3749999999999997E-2</c:v>
                </c:pt>
                <c:pt idx="27">
                  <c:v>4.3749999999999997E-2</c:v>
                </c:pt>
                <c:pt idx="28">
                  <c:v>4.3749999999999997E-2</c:v>
                </c:pt>
                <c:pt idx="29">
                  <c:v>4.3749999999999997E-2</c:v>
                </c:pt>
                <c:pt idx="30">
                  <c:v>4.3749999999999997E-2</c:v>
                </c:pt>
              </c:numCache>
            </c:numRef>
          </c:yVal>
          <c:smooth val="0"/>
        </c:ser>
        <c:ser>
          <c:idx val="1"/>
          <c:order val="1"/>
          <c:tx>
            <c:strRef>
              <c:f>Sheet1!$C$1</c:f>
              <c:strCache>
                <c:ptCount val="1"/>
                <c:pt idx="0">
                  <c:v>4-&lt;6 (N=106)</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9.4339999999999997E-3</c:v>
                </c:pt>
                <c:pt idx="2">
                  <c:v>2.8302000000000001E-2</c:v>
                </c:pt>
                <c:pt idx="3">
                  <c:v>3.7735999999999999E-2</c:v>
                </c:pt>
                <c:pt idx="4">
                  <c:v>4.7169999999999997E-2</c:v>
                </c:pt>
                <c:pt idx="5">
                  <c:v>5.6604000000000002E-2</c:v>
                </c:pt>
                <c:pt idx="6">
                  <c:v>5.6604000000000002E-2</c:v>
                </c:pt>
                <c:pt idx="7">
                  <c:v>5.6604000000000002E-2</c:v>
                </c:pt>
                <c:pt idx="8">
                  <c:v>6.6037999999999999E-2</c:v>
                </c:pt>
                <c:pt idx="9">
                  <c:v>6.6037999999999999E-2</c:v>
                </c:pt>
                <c:pt idx="10">
                  <c:v>6.6037999999999999E-2</c:v>
                </c:pt>
                <c:pt idx="11">
                  <c:v>6.6037999999999999E-2</c:v>
                </c:pt>
                <c:pt idx="12">
                  <c:v>6.6037999999999999E-2</c:v>
                </c:pt>
                <c:pt idx="13">
                  <c:v>6.6037999999999999E-2</c:v>
                </c:pt>
                <c:pt idx="14">
                  <c:v>6.6037999999999999E-2</c:v>
                </c:pt>
                <c:pt idx="15">
                  <c:v>7.5471999999999997E-2</c:v>
                </c:pt>
                <c:pt idx="16">
                  <c:v>7.5471999999999997E-2</c:v>
                </c:pt>
                <c:pt idx="17">
                  <c:v>7.5471999999999997E-2</c:v>
                </c:pt>
                <c:pt idx="18">
                  <c:v>8.4905999999999995E-2</c:v>
                </c:pt>
                <c:pt idx="19">
                  <c:v>9.4339999999999993E-2</c:v>
                </c:pt>
                <c:pt idx="20">
                  <c:v>9.4339999999999993E-2</c:v>
                </c:pt>
                <c:pt idx="21">
                  <c:v>9.4339999999999993E-2</c:v>
                </c:pt>
                <c:pt idx="22">
                  <c:v>9.4339999999999993E-2</c:v>
                </c:pt>
                <c:pt idx="23">
                  <c:v>9.4339999999999993E-2</c:v>
                </c:pt>
                <c:pt idx="24">
                  <c:v>9.4339999999999993E-2</c:v>
                </c:pt>
                <c:pt idx="25">
                  <c:v>9.4339999999999993E-2</c:v>
                </c:pt>
                <c:pt idx="26">
                  <c:v>9.4339999999999993E-2</c:v>
                </c:pt>
                <c:pt idx="27">
                  <c:v>9.4339999999999993E-2</c:v>
                </c:pt>
                <c:pt idx="28">
                  <c:v>9.4339999999999993E-2</c:v>
                </c:pt>
                <c:pt idx="29">
                  <c:v>9.4339999999999993E-2</c:v>
                </c:pt>
                <c:pt idx="30">
                  <c:v>9.4339999999999993E-2</c:v>
                </c:pt>
              </c:numCache>
            </c:numRef>
          </c:yVal>
          <c:smooth val="0"/>
        </c:ser>
        <c:dLbls>
          <c:showLegendKey val="0"/>
          <c:showVal val="0"/>
          <c:showCatName val="0"/>
          <c:showSerName val="0"/>
          <c:showPercent val="0"/>
          <c:showBubbleSize val="0"/>
        </c:dLbls>
        <c:axId val="617847984"/>
        <c:axId val="617847592"/>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(2-&lt;4)</c:v>
                      </c:pt>
                    </c:strCache>
                  </c:strRef>
                </c:tx>
                <c:spPr>
                  <a:ln w="47625">
                    <a:solidFill>
                      <a:srgbClr val="FF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6.3599999999999996E-4</c:v>
                      </c:pt>
                      <c:pt idx="2">
                        <c:v>6.3599999999999996E-4</c:v>
                      </c:pt>
                      <c:pt idx="3">
                        <c:v>6.3599999999999996E-4</c:v>
                      </c:pt>
                      <c:pt idx="4">
                        <c:v>6.3599999999999996E-4</c:v>
                      </c:pt>
                      <c:pt idx="5">
                        <c:v>6.3599999999999996E-4</c:v>
                      </c:pt>
                      <c:pt idx="6">
                        <c:v>6.3599999999999996E-4</c:v>
                      </c:pt>
                      <c:pt idx="7">
                        <c:v>6.3599999999999996E-4</c:v>
                      </c:pt>
                      <c:pt idx="8">
                        <c:v>6.3599999999999996E-4</c:v>
                      </c:pt>
                      <c:pt idx="9">
                        <c:v>2.5839999999999999E-3</c:v>
                      </c:pt>
                      <c:pt idx="10">
                        <c:v>5.2599999999999999E-3</c:v>
                      </c:pt>
                      <c:pt idx="11">
                        <c:v>5.2599999999999999E-3</c:v>
                      </c:pt>
                      <c:pt idx="12">
                        <c:v>5.2599999999999999E-3</c:v>
                      </c:pt>
                      <c:pt idx="13">
                        <c:v>1.5709999999999998E-2</c:v>
                      </c:pt>
                      <c:pt idx="14">
                        <c:v>1.5709999999999998E-2</c:v>
                      </c:pt>
                      <c:pt idx="15">
                        <c:v>1.5709999999999998E-2</c:v>
                      </c:pt>
                      <c:pt idx="16">
                        <c:v>1.9667E-2</c:v>
                      </c:pt>
                      <c:pt idx="17">
                        <c:v>1.9667E-2</c:v>
                      </c:pt>
                      <c:pt idx="18">
                        <c:v>1.9667E-2</c:v>
                      </c:pt>
                      <c:pt idx="19">
                        <c:v>1.9667E-2</c:v>
                      </c:pt>
                      <c:pt idx="20">
                        <c:v>1.9667E-2</c:v>
                      </c:pt>
                      <c:pt idx="21">
                        <c:v>1.9667E-2</c:v>
                      </c:pt>
                      <c:pt idx="22">
                        <c:v>1.9667E-2</c:v>
                      </c:pt>
                      <c:pt idx="23">
                        <c:v>1.9667E-2</c:v>
                      </c:pt>
                      <c:pt idx="24">
                        <c:v>1.9667E-2</c:v>
                      </c:pt>
                      <c:pt idx="25">
                        <c:v>1.9667E-2</c:v>
                      </c:pt>
                      <c:pt idx="26">
                        <c:v>1.9667E-2</c:v>
                      </c:pt>
                      <c:pt idx="27">
                        <c:v>1.9667E-2</c:v>
                      </c:pt>
                      <c:pt idx="28">
                        <c:v>1.9667E-2</c:v>
                      </c:pt>
                      <c:pt idx="29">
                        <c:v>1.9667E-2</c:v>
                      </c:pt>
                      <c:pt idx="30">
                        <c:v>1.9667E-2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(4-&lt;6)</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8.7299999999999997E-4</c:v>
                      </c:pt>
                      <c:pt idx="2">
                        <c:v>7.8100000000000001E-3</c:v>
                      </c:pt>
                      <c:pt idx="3">
                        <c:v>1.2543E-2</c:v>
                      </c:pt>
                      <c:pt idx="4">
                        <c:v>1.7788999999999999E-2</c:v>
                      </c:pt>
                      <c:pt idx="5">
                        <c:v>2.3422999999999999E-2</c:v>
                      </c:pt>
                      <c:pt idx="6">
                        <c:v>2.3422999999999999E-2</c:v>
                      </c:pt>
                      <c:pt idx="7">
                        <c:v>2.3422999999999999E-2</c:v>
                      </c:pt>
                      <c:pt idx="8">
                        <c:v>2.9409000000000001E-2</c:v>
                      </c:pt>
                      <c:pt idx="9">
                        <c:v>2.9409000000000001E-2</c:v>
                      </c:pt>
                      <c:pt idx="10">
                        <c:v>2.9409000000000001E-2</c:v>
                      </c:pt>
                      <c:pt idx="11">
                        <c:v>2.9409000000000001E-2</c:v>
                      </c:pt>
                      <c:pt idx="12">
                        <c:v>2.9409000000000001E-2</c:v>
                      </c:pt>
                      <c:pt idx="13">
                        <c:v>2.9409000000000001E-2</c:v>
                      </c:pt>
                      <c:pt idx="14">
                        <c:v>2.9409000000000001E-2</c:v>
                      </c:pt>
                      <c:pt idx="15">
                        <c:v>3.5608000000000001E-2</c:v>
                      </c:pt>
                      <c:pt idx="16">
                        <c:v>3.5608000000000001E-2</c:v>
                      </c:pt>
                      <c:pt idx="17">
                        <c:v>3.5608000000000001E-2</c:v>
                      </c:pt>
                      <c:pt idx="18">
                        <c:v>4.2021999999999997E-2</c:v>
                      </c:pt>
                      <c:pt idx="19">
                        <c:v>4.8620999999999998E-2</c:v>
                      </c:pt>
                      <c:pt idx="20">
                        <c:v>4.8620999999999998E-2</c:v>
                      </c:pt>
                      <c:pt idx="21">
                        <c:v>4.8620999999999998E-2</c:v>
                      </c:pt>
                      <c:pt idx="22">
                        <c:v>4.8620999999999998E-2</c:v>
                      </c:pt>
                      <c:pt idx="23">
                        <c:v>4.8620999999999998E-2</c:v>
                      </c:pt>
                      <c:pt idx="24">
                        <c:v>4.8620999999999998E-2</c:v>
                      </c:pt>
                      <c:pt idx="25">
                        <c:v>4.8620999999999998E-2</c:v>
                      </c:pt>
                      <c:pt idx="26">
                        <c:v>4.8620999999999998E-2</c:v>
                      </c:pt>
                      <c:pt idx="27">
                        <c:v>4.8620999999999998E-2</c:v>
                      </c:pt>
                      <c:pt idx="28">
                        <c:v>4.8620999999999998E-2</c:v>
                      </c:pt>
                      <c:pt idx="29">
                        <c:v>4.8620999999999998E-2</c:v>
                      </c:pt>
                      <c:pt idx="30">
                        <c:v>4.8620999999999998E-2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(2-&lt;4)</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3.0209E-2</c:v>
                      </c:pt>
                      <c:pt idx="2">
                        <c:v>3.0209E-2</c:v>
                      </c:pt>
                      <c:pt idx="3">
                        <c:v>3.0209E-2</c:v>
                      </c:pt>
                      <c:pt idx="4">
                        <c:v>3.0209E-2</c:v>
                      </c:pt>
                      <c:pt idx="5">
                        <c:v>3.0209E-2</c:v>
                      </c:pt>
                      <c:pt idx="6">
                        <c:v>3.0209E-2</c:v>
                      </c:pt>
                      <c:pt idx="7">
                        <c:v>3.0209E-2</c:v>
                      </c:pt>
                      <c:pt idx="8">
                        <c:v>3.0209E-2</c:v>
                      </c:pt>
                      <c:pt idx="9">
                        <c:v>3.9844999999999998E-2</c:v>
                      </c:pt>
                      <c:pt idx="10">
                        <c:v>4.9125000000000002E-2</c:v>
                      </c:pt>
                      <c:pt idx="11">
                        <c:v>4.9125000000000002E-2</c:v>
                      </c:pt>
                      <c:pt idx="12">
                        <c:v>4.9125000000000002E-2</c:v>
                      </c:pt>
                      <c:pt idx="13">
                        <c:v>7.4597999999999998E-2</c:v>
                      </c:pt>
                      <c:pt idx="14">
                        <c:v>7.4597999999999998E-2</c:v>
                      </c:pt>
                      <c:pt idx="15">
                        <c:v>7.4597999999999998E-2</c:v>
                      </c:pt>
                      <c:pt idx="16">
                        <c:v>8.2709000000000005E-2</c:v>
                      </c:pt>
                      <c:pt idx="17">
                        <c:v>8.2709000000000005E-2</c:v>
                      </c:pt>
                      <c:pt idx="18">
                        <c:v>8.2709000000000005E-2</c:v>
                      </c:pt>
                      <c:pt idx="19">
                        <c:v>8.2709000000000005E-2</c:v>
                      </c:pt>
                      <c:pt idx="20">
                        <c:v>8.2709000000000005E-2</c:v>
                      </c:pt>
                      <c:pt idx="21">
                        <c:v>8.2709000000000005E-2</c:v>
                      </c:pt>
                      <c:pt idx="22">
                        <c:v>8.2709000000000005E-2</c:v>
                      </c:pt>
                      <c:pt idx="23">
                        <c:v>8.2709000000000005E-2</c:v>
                      </c:pt>
                      <c:pt idx="24">
                        <c:v>8.2709000000000005E-2</c:v>
                      </c:pt>
                      <c:pt idx="25">
                        <c:v>8.2709000000000005E-2</c:v>
                      </c:pt>
                      <c:pt idx="26">
                        <c:v>8.2709000000000005E-2</c:v>
                      </c:pt>
                      <c:pt idx="27">
                        <c:v>8.2709000000000005E-2</c:v>
                      </c:pt>
                      <c:pt idx="28">
                        <c:v>8.2709000000000005E-2</c:v>
                      </c:pt>
                      <c:pt idx="29">
                        <c:v>8.2709000000000005E-2</c:v>
                      </c:pt>
                      <c:pt idx="30">
                        <c:v>8.2709000000000005E-2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(4-&lt;6)</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4.5609999999999998E-2</c:v>
                      </c:pt>
                      <c:pt idx="2">
                        <c:v>7.288E-2</c:v>
                      </c:pt>
                      <c:pt idx="3">
                        <c:v>8.6054000000000005E-2</c:v>
                      </c:pt>
                      <c:pt idx="4">
                        <c:v>9.8781999999999995E-2</c:v>
                      </c:pt>
                      <c:pt idx="5">
                        <c:v>0.111167</c:v>
                      </c:pt>
                      <c:pt idx="6">
                        <c:v>0.111167</c:v>
                      </c:pt>
                      <c:pt idx="7">
                        <c:v>0.111167</c:v>
                      </c:pt>
                      <c:pt idx="8">
                        <c:v>0.123173</c:v>
                      </c:pt>
                      <c:pt idx="9">
                        <c:v>0.123173</c:v>
                      </c:pt>
                      <c:pt idx="10">
                        <c:v>0.123173</c:v>
                      </c:pt>
                      <c:pt idx="11">
                        <c:v>0.123173</c:v>
                      </c:pt>
                      <c:pt idx="12">
                        <c:v>0.123173</c:v>
                      </c:pt>
                      <c:pt idx="13">
                        <c:v>0.123173</c:v>
                      </c:pt>
                      <c:pt idx="14">
                        <c:v>0.123173</c:v>
                      </c:pt>
                      <c:pt idx="15">
                        <c:v>0.13506499999999999</c:v>
                      </c:pt>
                      <c:pt idx="16">
                        <c:v>0.13506499999999999</c:v>
                      </c:pt>
                      <c:pt idx="17">
                        <c:v>0.13506499999999999</c:v>
                      </c:pt>
                      <c:pt idx="18">
                        <c:v>0.146762</c:v>
                      </c:pt>
                      <c:pt idx="19">
                        <c:v>0.15829099999999999</c:v>
                      </c:pt>
                      <c:pt idx="20">
                        <c:v>0.15829099999999999</c:v>
                      </c:pt>
                      <c:pt idx="21">
                        <c:v>0.15829099999999999</c:v>
                      </c:pt>
                      <c:pt idx="22">
                        <c:v>0.15829099999999999</c:v>
                      </c:pt>
                      <c:pt idx="23">
                        <c:v>0.15829099999999999</c:v>
                      </c:pt>
                      <c:pt idx="24">
                        <c:v>0.15829099999999999</c:v>
                      </c:pt>
                      <c:pt idx="25">
                        <c:v>0.15829099999999999</c:v>
                      </c:pt>
                      <c:pt idx="26">
                        <c:v>0.15829099999999999</c:v>
                      </c:pt>
                      <c:pt idx="27">
                        <c:v>0.15829099999999999</c:v>
                      </c:pt>
                      <c:pt idx="28">
                        <c:v>0.15829099999999999</c:v>
                      </c:pt>
                      <c:pt idx="29">
                        <c:v>0.15829099999999999</c:v>
                      </c:pt>
                      <c:pt idx="30">
                        <c:v>0.15829099999999999</c:v>
                      </c:pt>
                    </c:numCache>
                  </c:numRef>
                </c:yVal>
                <c:smooth val="0"/>
              </c15:ser>
            </c15:filteredScatterSeries>
          </c:ext>
        </c:extLst>
      </c:scatterChart>
      <c:valAx>
        <c:axId val="617847984"/>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7847592"/>
        <c:crosses val="autoZero"/>
        <c:crossBetween val="midCat"/>
        <c:majorUnit val="2"/>
      </c:valAx>
      <c:valAx>
        <c:axId val="617847592"/>
        <c:scaling>
          <c:orientation val="minMax"/>
          <c:max val="0.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17847984"/>
        <c:crosses val="autoZero"/>
        <c:crossBetween val="midCat"/>
      </c:valAx>
      <c:spPr>
        <a:solidFill>
          <a:schemeClr val="bg2"/>
        </a:solidFill>
        <a:ln>
          <a:solidFill>
            <a:schemeClr val="tx1"/>
          </a:solidFill>
        </a:ln>
      </c:spPr>
    </c:plotArea>
    <c:legend>
      <c:legendPos val="r"/>
      <c:layout>
        <c:manualLayout>
          <c:xMode val="edge"/>
          <c:yMode val="edge"/>
          <c:x val="0.12075941281676077"/>
          <c:y val="6.2239248940036365E-2"/>
          <c:w val="0.38839267879125727"/>
          <c:h val="0.12355017161316374"/>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7451513251109E-2"/>
          <c:y val="3.1249949525540076E-2"/>
          <c:w val="0.87172206350312409"/>
          <c:h val="0.81644145288290582"/>
        </c:manualLayout>
      </c:layout>
      <c:scatterChart>
        <c:scatterStyle val="lineMarker"/>
        <c:varyColors val="0"/>
        <c:ser>
          <c:idx val="0"/>
          <c:order val="0"/>
          <c:tx>
            <c:strRef>
              <c:f>Sheet1!$B$1</c:f>
              <c:strCache>
                <c:ptCount val="1"/>
                <c:pt idx="0">
                  <c:v>&lt;0.85 (N=74)</c:v>
                </c:pt>
              </c:strCache>
            </c:strRef>
          </c:tx>
          <c:spPr>
            <a:ln w="4762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0</c:v>
                </c:pt>
                <c:pt idx="2">
                  <c:v>0</c:v>
                </c:pt>
                <c:pt idx="3">
                  <c:v>0</c:v>
                </c:pt>
                <c:pt idx="4">
                  <c:v>0</c:v>
                </c:pt>
                <c:pt idx="5">
                  <c:v>0</c:v>
                </c:pt>
                <c:pt idx="6">
                  <c:v>0</c:v>
                </c:pt>
                <c:pt idx="7">
                  <c:v>0</c:v>
                </c:pt>
                <c:pt idx="8">
                  <c:v>1.3514E-2</c:v>
                </c:pt>
                <c:pt idx="9">
                  <c:v>1.3514E-2</c:v>
                </c:pt>
                <c:pt idx="10">
                  <c:v>1.3514E-2</c:v>
                </c:pt>
                <c:pt idx="11">
                  <c:v>1.3514E-2</c:v>
                </c:pt>
                <c:pt idx="12">
                  <c:v>1.3514E-2</c:v>
                </c:pt>
                <c:pt idx="13">
                  <c:v>1.3514E-2</c:v>
                </c:pt>
                <c:pt idx="14">
                  <c:v>1.3514E-2</c:v>
                </c:pt>
                <c:pt idx="15">
                  <c:v>1.3514E-2</c:v>
                </c:pt>
                <c:pt idx="16">
                  <c:v>2.7026999999999999E-2</c:v>
                </c:pt>
                <c:pt idx="17">
                  <c:v>2.7026999999999999E-2</c:v>
                </c:pt>
                <c:pt idx="18">
                  <c:v>2.7026999999999999E-2</c:v>
                </c:pt>
                <c:pt idx="19">
                  <c:v>2.7026999999999999E-2</c:v>
                </c:pt>
                <c:pt idx="20">
                  <c:v>2.7026999999999999E-2</c:v>
                </c:pt>
                <c:pt idx="21">
                  <c:v>2.7026999999999999E-2</c:v>
                </c:pt>
                <c:pt idx="22">
                  <c:v>2.7026999999999999E-2</c:v>
                </c:pt>
                <c:pt idx="23">
                  <c:v>2.7026999999999999E-2</c:v>
                </c:pt>
                <c:pt idx="24">
                  <c:v>2.7026999999999999E-2</c:v>
                </c:pt>
                <c:pt idx="25">
                  <c:v>2.7026999999999999E-2</c:v>
                </c:pt>
                <c:pt idx="26">
                  <c:v>2.7026999999999999E-2</c:v>
                </c:pt>
                <c:pt idx="27">
                  <c:v>2.7026999999999999E-2</c:v>
                </c:pt>
                <c:pt idx="28">
                  <c:v>2.7026999999999999E-2</c:v>
                </c:pt>
                <c:pt idx="29">
                  <c:v>2.7026999999999999E-2</c:v>
                </c:pt>
                <c:pt idx="30">
                  <c:v>2.7026999999999999E-2</c:v>
                </c:pt>
              </c:numCache>
            </c:numRef>
          </c:yVal>
          <c:smooth val="0"/>
        </c:ser>
        <c:ser>
          <c:idx val="1"/>
          <c:order val="1"/>
          <c:tx>
            <c:strRef>
              <c:f>Sheet1!$C$1</c:f>
              <c:strCache>
                <c:ptCount val="1"/>
                <c:pt idx="0">
                  <c:v>0.85-&lt;1.15 (N=213)</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1.8779000000000001E-2</c:v>
                </c:pt>
                <c:pt idx="2">
                  <c:v>2.8169E-2</c:v>
                </c:pt>
                <c:pt idx="3">
                  <c:v>4.2254E-2</c:v>
                </c:pt>
                <c:pt idx="4">
                  <c:v>4.2254E-2</c:v>
                </c:pt>
                <c:pt idx="5">
                  <c:v>4.6947999999999997E-2</c:v>
                </c:pt>
                <c:pt idx="6">
                  <c:v>4.6947999999999997E-2</c:v>
                </c:pt>
                <c:pt idx="7">
                  <c:v>4.6947999999999997E-2</c:v>
                </c:pt>
                <c:pt idx="8">
                  <c:v>4.6947999999999997E-2</c:v>
                </c:pt>
                <c:pt idx="9">
                  <c:v>5.6337999999999999E-2</c:v>
                </c:pt>
                <c:pt idx="10">
                  <c:v>6.1032999999999997E-2</c:v>
                </c:pt>
                <c:pt idx="11">
                  <c:v>6.1032999999999997E-2</c:v>
                </c:pt>
                <c:pt idx="12">
                  <c:v>6.1032999999999997E-2</c:v>
                </c:pt>
                <c:pt idx="13">
                  <c:v>7.0422999999999999E-2</c:v>
                </c:pt>
                <c:pt idx="14">
                  <c:v>7.0422999999999999E-2</c:v>
                </c:pt>
                <c:pt idx="15">
                  <c:v>7.0422999999999999E-2</c:v>
                </c:pt>
                <c:pt idx="16">
                  <c:v>7.0422999999999999E-2</c:v>
                </c:pt>
                <c:pt idx="17">
                  <c:v>7.0422999999999999E-2</c:v>
                </c:pt>
                <c:pt idx="18">
                  <c:v>7.0422999999999999E-2</c:v>
                </c:pt>
                <c:pt idx="19">
                  <c:v>7.0422999999999999E-2</c:v>
                </c:pt>
                <c:pt idx="20">
                  <c:v>7.0422999999999999E-2</c:v>
                </c:pt>
                <c:pt idx="21">
                  <c:v>7.0422999999999999E-2</c:v>
                </c:pt>
                <c:pt idx="22">
                  <c:v>7.0422999999999999E-2</c:v>
                </c:pt>
                <c:pt idx="23">
                  <c:v>7.5117000000000003E-2</c:v>
                </c:pt>
                <c:pt idx="24">
                  <c:v>7.5117000000000003E-2</c:v>
                </c:pt>
                <c:pt idx="25">
                  <c:v>7.5117000000000003E-2</c:v>
                </c:pt>
                <c:pt idx="26">
                  <c:v>7.5117000000000003E-2</c:v>
                </c:pt>
                <c:pt idx="27">
                  <c:v>7.5117000000000003E-2</c:v>
                </c:pt>
                <c:pt idx="28">
                  <c:v>7.5117000000000003E-2</c:v>
                </c:pt>
                <c:pt idx="29">
                  <c:v>7.5117000000000003E-2</c:v>
                </c:pt>
                <c:pt idx="30">
                  <c:v>7.5117000000000003E-2</c:v>
                </c:pt>
              </c:numCache>
            </c:numRef>
          </c:yVal>
          <c:smooth val="0"/>
        </c:ser>
        <c:ser>
          <c:idx val="2"/>
          <c:order val="2"/>
          <c:tx>
            <c:strRef>
              <c:f>Sheet1!$D$1</c:f>
              <c:strCache>
                <c:ptCount val="1"/>
                <c:pt idx="0">
                  <c:v>1.15+ (N=178)</c:v>
                </c:pt>
              </c:strCache>
            </c:strRef>
          </c:tx>
          <c:spPr>
            <a:ln w="47625">
              <a:solidFill>
                <a:srgbClr val="FFCCCC"/>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5.6179999999999997E-3</c:v>
                </c:pt>
                <c:pt idx="2">
                  <c:v>5.6179999999999997E-3</c:v>
                </c:pt>
                <c:pt idx="3">
                  <c:v>1.1235999999999999E-2</c:v>
                </c:pt>
                <c:pt idx="4">
                  <c:v>2.2471999999999999E-2</c:v>
                </c:pt>
                <c:pt idx="5">
                  <c:v>2.2471999999999999E-2</c:v>
                </c:pt>
                <c:pt idx="6">
                  <c:v>2.2471999999999999E-2</c:v>
                </c:pt>
                <c:pt idx="7">
                  <c:v>2.809E-2</c:v>
                </c:pt>
                <c:pt idx="8">
                  <c:v>3.3708000000000002E-2</c:v>
                </c:pt>
                <c:pt idx="9">
                  <c:v>3.3708000000000002E-2</c:v>
                </c:pt>
                <c:pt idx="10">
                  <c:v>3.3708000000000002E-2</c:v>
                </c:pt>
                <c:pt idx="11">
                  <c:v>3.3708000000000002E-2</c:v>
                </c:pt>
                <c:pt idx="12">
                  <c:v>3.3708000000000002E-2</c:v>
                </c:pt>
                <c:pt idx="13">
                  <c:v>3.9326E-2</c:v>
                </c:pt>
                <c:pt idx="14">
                  <c:v>3.9326E-2</c:v>
                </c:pt>
                <c:pt idx="15">
                  <c:v>4.4943999999999998E-2</c:v>
                </c:pt>
                <c:pt idx="16">
                  <c:v>4.4943999999999998E-2</c:v>
                </c:pt>
                <c:pt idx="17">
                  <c:v>4.4943999999999998E-2</c:v>
                </c:pt>
                <c:pt idx="18">
                  <c:v>5.0562000000000003E-2</c:v>
                </c:pt>
                <c:pt idx="19">
                  <c:v>6.1797999999999999E-2</c:v>
                </c:pt>
                <c:pt idx="20">
                  <c:v>6.1797999999999999E-2</c:v>
                </c:pt>
                <c:pt idx="21">
                  <c:v>6.1797999999999999E-2</c:v>
                </c:pt>
                <c:pt idx="22">
                  <c:v>6.1797999999999999E-2</c:v>
                </c:pt>
                <c:pt idx="23">
                  <c:v>6.1797999999999999E-2</c:v>
                </c:pt>
                <c:pt idx="24">
                  <c:v>6.1797999999999999E-2</c:v>
                </c:pt>
                <c:pt idx="25">
                  <c:v>6.1797999999999999E-2</c:v>
                </c:pt>
                <c:pt idx="26">
                  <c:v>7.3034000000000002E-2</c:v>
                </c:pt>
                <c:pt idx="27">
                  <c:v>7.3034000000000002E-2</c:v>
                </c:pt>
                <c:pt idx="28">
                  <c:v>7.3034000000000002E-2</c:v>
                </c:pt>
                <c:pt idx="29">
                  <c:v>7.3034000000000002E-2</c:v>
                </c:pt>
                <c:pt idx="30">
                  <c:v>7.3034000000000002E-2</c:v>
                </c:pt>
              </c:numCache>
            </c:numRef>
          </c:yVal>
          <c:smooth val="0"/>
        </c:ser>
        <c:dLbls>
          <c:showLegendKey val="0"/>
          <c:showVal val="0"/>
          <c:showCatName val="0"/>
          <c:showSerName val="0"/>
          <c:showPercent val="0"/>
          <c:showBubbleSize val="0"/>
        </c:dLbls>
        <c:axId val="779621872"/>
        <c:axId val="779621480"/>
        <c:extLst/>
      </c:scatterChart>
      <c:valAx>
        <c:axId val="779621872"/>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79621480"/>
        <c:crosses val="autoZero"/>
        <c:crossBetween val="midCat"/>
        <c:majorUnit val="2"/>
      </c:valAx>
      <c:valAx>
        <c:axId val="779621480"/>
        <c:scaling>
          <c:orientation val="minMax"/>
          <c:max val="0.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779621872"/>
        <c:crosses val="autoZero"/>
        <c:crossBetween val="midCat"/>
      </c:valAx>
      <c:spPr>
        <a:solidFill>
          <a:schemeClr val="bg2"/>
        </a:solidFill>
        <a:ln>
          <a:solidFill>
            <a:schemeClr val="tx1"/>
          </a:solidFill>
        </a:ln>
      </c:spPr>
    </c:plotArea>
    <c:legend>
      <c:legendPos val="r"/>
      <c:layout>
        <c:manualLayout>
          <c:xMode val="edge"/>
          <c:yMode val="edge"/>
          <c:x val="0.1053316842031914"/>
          <c:y val="6.1888754290329091E-2"/>
          <c:w val="0.79641627761131628"/>
          <c:h val="9.1735513830002016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7451513251109E-2"/>
          <c:y val="3.1249949525540076E-2"/>
          <c:w val="0.87172206350312409"/>
          <c:h val="0.81644145288290582"/>
        </c:manualLayout>
      </c:layout>
      <c:scatterChart>
        <c:scatterStyle val="lineMarker"/>
        <c:varyColors val="0"/>
        <c:ser>
          <c:idx val="0"/>
          <c:order val="0"/>
          <c:tx>
            <c:strRef>
              <c:f>Sheet1!$B$1</c:f>
              <c:strCache>
                <c:ptCount val="1"/>
                <c:pt idx="0">
                  <c:v>Head trauma (N=176)</c:v>
                </c:pt>
              </c:strCache>
            </c:strRef>
          </c:tx>
          <c:spPr>
            <a:ln w="4127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1.1364000000000001E-2</c:v>
                </c:pt>
                <c:pt idx="2">
                  <c:v>2.2727000000000001E-2</c:v>
                </c:pt>
                <c:pt idx="3">
                  <c:v>3.4091000000000003E-2</c:v>
                </c:pt>
                <c:pt idx="4">
                  <c:v>3.4091000000000003E-2</c:v>
                </c:pt>
                <c:pt idx="5">
                  <c:v>3.4091000000000003E-2</c:v>
                </c:pt>
                <c:pt idx="6">
                  <c:v>3.4091000000000003E-2</c:v>
                </c:pt>
                <c:pt idx="7">
                  <c:v>3.4091000000000003E-2</c:v>
                </c:pt>
                <c:pt idx="8">
                  <c:v>3.9773000000000003E-2</c:v>
                </c:pt>
                <c:pt idx="9">
                  <c:v>4.5455000000000002E-2</c:v>
                </c:pt>
                <c:pt idx="10">
                  <c:v>5.1136000000000001E-2</c:v>
                </c:pt>
                <c:pt idx="11">
                  <c:v>5.1136000000000001E-2</c:v>
                </c:pt>
                <c:pt idx="12">
                  <c:v>5.1136000000000001E-2</c:v>
                </c:pt>
                <c:pt idx="13">
                  <c:v>5.6818E-2</c:v>
                </c:pt>
                <c:pt idx="14">
                  <c:v>5.6818E-2</c:v>
                </c:pt>
                <c:pt idx="15">
                  <c:v>5.6818E-2</c:v>
                </c:pt>
                <c:pt idx="16">
                  <c:v>5.6818E-2</c:v>
                </c:pt>
                <c:pt idx="17">
                  <c:v>5.6818E-2</c:v>
                </c:pt>
                <c:pt idx="18">
                  <c:v>5.6818E-2</c:v>
                </c:pt>
                <c:pt idx="19">
                  <c:v>6.25E-2</c:v>
                </c:pt>
                <c:pt idx="20">
                  <c:v>6.25E-2</c:v>
                </c:pt>
                <c:pt idx="21">
                  <c:v>6.25E-2</c:v>
                </c:pt>
                <c:pt idx="22">
                  <c:v>6.25E-2</c:v>
                </c:pt>
                <c:pt idx="23">
                  <c:v>6.25E-2</c:v>
                </c:pt>
                <c:pt idx="24">
                  <c:v>6.25E-2</c:v>
                </c:pt>
                <c:pt idx="25">
                  <c:v>6.25E-2</c:v>
                </c:pt>
                <c:pt idx="26">
                  <c:v>6.8182000000000006E-2</c:v>
                </c:pt>
                <c:pt idx="27">
                  <c:v>6.8182000000000006E-2</c:v>
                </c:pt>
                <c:pt idx="28">
                  <c:v>6.8182000000000006E-2</c:v>
                </c:pt>
                <c:pt idx="29">
                  <c:v>6.8182000000000006E-2</c:v>
                </c:pt>
                <c:pt idx="30">
                  <c:v>6.8182000000000006E-2</c:v>
                </c:pt>
              </c:numCache>
            </c:numRef>
          </c:yVal>
          <c:smooth val="0"/>
        </c:ser>
        <c:ser>
          <c:idx val="1"/>
          <c:order val="1"/>
          <c:tx>
            <c:strRef>
              <c:f>Sheet1!$C$1</c:f>
              <c:strCache>
                <c:ptCount val="1"/>
                <c:pt idx="0">
                  <c:v>Stroke (N=161)</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1.2422000000000001E-2</c:v>
                </c:pt>
                <c:pt idx="2">
                  <c:v>1.8634000000000001E-2</c:v>
                </c:pt>
                <c:pt idx="3">
                  <c:v>2.4844999999999999E-2</c:v>
                </c:pt>
                <c:pt idx="4">
                  <c:v>3.1056E-2</c:v>
                </c:pt>
                <c:pt idx="5">
                  <c:v>3.7267000000000002E-2</c:v>
                </c:pt>
                <c:pt idx="6">
                  <c:v>3.7267000000000002E-2</c:v>
                </c:pt>
                <c:pt idx="7">
                  <c:v>3.7267000000000002E-2</c:v>
                </c:pt>
                <c:pt idx="8">
                  <c:v>4.3478000000000003E-2</c:v>
                </c:pt>
                <c:pt idx="9">
                  <c:v>4.3478000000000003E-2</c:v>
                </c:pt>
                <c:pt idx="10">
                  <c:v>4.3478000000000003E-2</c:v>
                </c:pt>
                <c:pt idx="11">
                  <c:v>4.3478000000000003E-2</c:v>
                </c:pt>
                <c:pt idx="12">
                  <c:v>4.3478000000000003E-2</c:v>
                </c:pt>
                <c:pt idx="13">
                  <c:v>4.9688999999999997E-2</c:v>
                </c:pt>
                <c:pt idx="14">
                  <c:v>4.9688999999999997E-2</c:v>
                </c:pt>
                <c:pt idx="15">
                  <c:v>4.9688999999999997E-2</c:v>
                </c:pt>
                <c:pt idx="16">
                  <c:v>4.9688999999999997E-2</c:v>
                </c:pt>
                <c:pt idx="17">
                  <c:v>4.9688999999999997E-2</c:v>
                </c:pt>
                <c:pt idx="18">
                  <c:v>5.5900999999999999E-2</c:v>
                </c:pt>
                <c:pt idx="19">
                  <c:v>6.2112000000000001E-2</c:v>
                </c:pt>
                <c:pt idx="20">
                  <c:v>6.2112000000000001E-2</c:v>
                </c:pt>
                <c:pt idx="21">
                  <c:v>6.2112000000000001E-2</c:v>
                </c:pt>
                <c:pt idx="22">
                  <c:v>6.2112000000000001E-2</c:v>
                </c:pt>
                <c:pt idx="23">
                  <c:v>6.8322999999999995E-2</c:v>
                </c:pt>
                <c:pt idx="24">
                  <c:v>6.8322999999999995E-2</c:v>
                </c:pt>
                <c:pt idx="25">
                  <c:v>6.8322999999999995E-2</c:v>
                </c:pt>
                <c:pt idx="26">
                  <c:v>7.4534000000000003E-2</c:v>
                </c:pt>
                <c:pt idx="27">
                  <c:v>7.4534000000000003E-2</c:v>
                </c:pt>
                <c:pt idx="28">
                  <c:v>7.4534000000000003E-2</c:v>
                </c:pt>
                <c:pt idx="29">
                  <c:v>7.4534000000000003E-2</c:v>
                </c:pt>
                <c:pt idx="30">
                  <c:v>7.4534000000000003E-2</c:v>
                </c:pt>
              </c:numCache>
            </c:numRef>
          </c:yVal>
          <c:smooth val="0"/>
        </c:ser>
        <c:ser>
          <c:idx val="2"/>
          <c:order val="2"/>
          <c:tx>
            <c:strRef>
              <c:f>Sheet1!$D$1</c:f>
              <c:strCache>
                <c:ptCount val="1"/>
                <c:pt idx="0">
                  <c:v>Other (N=147)</c:v>
                </c:pt>
              </c:strCache>
            </c:strRef>
          </c:tx>
          <c:spPr>
            <a:ln w="47625">
              <a:solidFill>
                <a:srgbClr val="FFCCCC"/>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2.0407999999999999E-2</c:v>
                </c:pt>
                <c:pt idx="2">
                  <c:v>2.7210999999999999E-2</c:v>
                </c:pt>
                <c:pt idx="3">
                  <c:v>3.4014000000000003E-2</c:v>
                </c:pt>
                <c:pt idx="4">
                  <c:v>3.4014000000000003E-2</c:v>
                </c:pt>
                <c:pt idx="5">
                  <c:v>3.4014000000000003E-2</c:v>
                </c:pt>
                <c:pt idx="6">
                  <c:v>3.4014000000000003E-2</c:v>
                </c:pt>
                <c:pt idx="7">
                  <c:v>4.0815999999999998E-2</c:v>
                </c:pt>
                <c:pt idx="8">
                  <c:v>4.0815999999999998E-2</c:v>
                </c:pt>
                <c:pt idx="9">
                  <c:v>4.7619000000000002E-2</c:v>
                </c:pt>
                <c:pt idx="10">
                  <c:v>4.7619000000000002E-2</c:v>
                </c:pt>
                <c:pt idx="11">
                  <c:v>4.7619000000000002E-2</c:v>
                </c:pt>
                <c:pt idx="12">
                  <c:v>4.7619000000000002E-2</c:v>
                </c:pt>
                <c:pt idx="13">
                  <c:v>5.4421999999999998E-2</c:v>
                </c:pt>
                <c:pt idx="14">
                  <c:v>5.4421999999999998E-2</c:v>
                </c:pt>
                <c:pt idx="15">
                  <c:v>6.1224000000000001E-2</c:v>
                </c:pt>
                <c:pt idx="16">
                  <c:v>6.8027000000000004E-2</c:v>
                </c:pt>
                <c:pt idx="17">
                  <c:v>6.8027000000000004E-2</c:v>
                </c:pt>
                <c:pt idx="18">
                  <c:v>6.8027000000000004E-2</c:v>
                </c:pt>
                <c:pt idx="19">
                  <c:v>6.8027000000000004E-2</c:v>
                </c:pt>
                <c:pt idx="20">
                  <c:v>6.8027000000000004E-2</c:v>
                </c:pt>
                <c:pt idx="21">
                  <c:v>6.8027000000000004E-2</c:v>
                </c:pt>
                <c:pt idx="22">
                  <c:v>6.8027000000000004E-2</c:v>
                </c:pt>
                <c:pt idx="23">
                  <c:v>6.8027000000000004E-2</c:v>
                </c:pt>
                <c:pt idx="24">
                  <c:v>6.8027000000000004E-2</c:v>
                </c:pt>
                <c:pt idx="25">
                  <c:v>6.8027000000000004E-2</c:v>
                </c:pt>
                <c:pt idx="26">
                  <c:v>6.8027000000000004E-2</c:v>
                </c:pt>
                <c:pt idx="27">
                  <c:v>6.8027000000000004E-2</c:v>
                </c:pt>
                <c:pt idx="28">
                  <c:v>6.8027000000000004E-2</c:v>
                </c:pt>
                <c:pt idx="29">
                  <c:v>6.8027000000000004E-2</c:v>
                </c:pt>
                <c:pt idx="30">
                  <c:v>6.8027000000000004E-2</c:v>
                </c:pt>
              </c:numCache>
            </c:numRef>
          </c:yVal>
          <c:smooth val="0"/>
        </c:ser>
        <c:dLbls>
          <c:showLegendKey val="0"/>
          <c:showVal val="0"/>
          <c:showCatName val="0"/>
          <c:showSerName val="0"/>
          <c:showPercent val="0"/>
          <c:showBubbleSize val="0"/>
        </c:dLbls>
        <c:axId val="779623440"/>
        <c:axId val="779623832"/>
        <c:extLst>
          <c:ext xmlns:c15="http://schemas.microsoft.com/office/drawing/2012/chart" uri="{02D57815-91ED-43cb-92C2-25804820EDAC}">
            <c15:filteredScatterSeries>
              <c15:ser>
                <c:idx val="3"/>
                <c:order val="3"/>
                <c:tx>
                  <c:strRef>
                    <c:extLst>
                      <c:ext uri="{02D57815-91ED-43cb-92C2-25804820EDAC}">
                        <c15:formulaRef>
                          <c15:sqref>Sheet1!$E$1</c15:sqref>
                        </c15:formulaRef>
                      </c:ext>
                    </c:extLst>
                    <c:strCache>
                      <c:ptCount val="1"/>
                      <c:pt idx="0">
                        <c:v>LCL (Head trauma)</c:v>
                      </c:pt>
                    </c:strCache>
                  </c:strRef>
                </c:tx>
                <c:spPr>
                  <a:ln w="47625">
                    <a:solidFill>
                      <a:srgbClr val="FF00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Sheet1!$E$2:$E$32</c15:sqref>
                        </c15:formulaRef>
                      </c:ext>
                    </c:extLst>
                    <c:numCache>
                      <c:formatCode>General</c:formatCode>
                      <c:ptCount val="31"/>
                      <c:pt idx="0">
                        <c:v>0</c:v>
                      </c:pt>
                      <c:pt idx="1">
                        <c:v>2.3119999999999998E-3</c:v>
                      </c:pt>
                      <c:pt idx="2">
                        <c:v>7.6600000000000001E-3</c:v>
                      </c:pt>
                      <c:pt idx="3">
                        <c:v>1.4231000000000001E-2</c:v>
                      </c:pt>
                      <c:pt idx="4">
                        <c:v>1.4231000000000001E-2</c:v>
                      </c:pt>
                      <c:pt idx="5">
                        <c:v>1.4231000000000001E-2</c:v>
                      </c:pt>
                      <c:pt idx="6">
                        <c:v>1.4231000000000001E-2</c:v>
                      </c:pt>
                      <c:pt idx="7">
                        <c:v>1.4231000000000001E-2</c:v>
                      </c:pt>
                      <c:pt idx="8">
                        <c:v>1.7807E-2</c:v>
                      </c:pt>
                      <c:pt idx="9">
                        <c:v>2.1514999999999999E-2</c:v>
                      </c:pt>
                      <c:pt idx="10">
                        <c:v>2.5344999999999999E-2</c:v>
                      </c:pt>
                      <c:pt idx="11">
                        <c:v>2.5344999999999999E-2</c:v>
                      </c:pt>
                      <c:pt idx="12">
                        <c:v>2.5344999999999999E-2</c:v>
                      </c:pt>
                      <c:pt idx="13">
                        <c:v>2.9295000000000002E-2</c:v>
                      </c:pt>
                      <c:pt idx="14">
                        <c:v>2.9295000000000002E-2</c:v>
                      </c:pt>
                      <c:pt idx="15">
                        <c:v>2.9295000000000002E-2</c:v>
                      </c:pt>
                      <c:pt idx="16">
                        <c:v>2.9295000000000002E-2</c:v>
                      </c:pt>
                      <c:pt idx="17">
                        <c:v>2.9295000000000002E-2</c:v>
                      </c:pt>
                      <c:pt idx="18">
                        <c:v>2.9295000000000002E-2</c:v>
                      </c:pt>
                      <c:pt idx="19">
                        <c:v>3.3334999999999997E-2</c:v>
                      </c:pt>
                      <c:pt idx="20">
                        <c:v>3.3334999999999997E-2</c:v>
                      </c:pt>
                      <c:pt idx="21">
                        <c:v>3.3334999999999997E-2</c:v>
                      </c:pt>
                      <c:pt idx="22">
                        <c:v>3.3334999999999997E-2</c:v>
                      </c:pt>
                      <c:pt idx="23">
                        <c:v>3.3334999999999997E-2</c:v>
                      </c:pt>
                      <c:pt idx="24">
                        <c:v>3.3334999999999997E-2</c:v>
                      </c:pt>
                      <c:pt idx="25">
                        <c:v>3.3334999999999997E-2</c:v>
                      </c:pt>
                      <c:pt idx="26">
                        <c:v>3.7442000000000003E-2</c:v>
                      </c:pt>
                      <c:pt idx="27">
                        <c:v>3.7442000000000003E-2</c:v>
                      </c:pt>
                      <c:pt idx="28">
                        <c:v>3.7442000000000003E-2</c:v>
                      </c:pt>
                      <c:pt idx="29">
                        <c:v>3.7442000000000003E-2</c:v>
                      </c:pt>
                      <c:pt idx="30">
                        <c:v>3.7442000000000003E-2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LCL (Stroke)</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2.751E-3</c:v>
                      </c:pt>
                      <c:pt idx="2">
                        <c:v>5.4390000000000003E-3</c:v>
                      </c:pt>
                      <c:pt idx="3">
                        <c:v>8.5649999999999997E-3</c:v>
                      </c:pt>
                      <c:pt idx="4">
                        <c:v>1.2036E-2</c:v>
                      </c:pt>
                      <c:pt idx="5">
                        <c:v>1.5734000000000001E-2</c:v>
                      </c:pt>
                      <c:pt idx="6">
                        <c:v>1.5734000000000001E-2</c:v>
                      </c:pt>
                      <c:pt idx="7">
                        <c:v>1.5734000000000001E-2</c:v>
                      </c:pt>
                      <c:pt idx="8">
                        <c:v>1.9628E-2</c:v>
                      </c:pt>
                      <c:pt idx="9">
                        <c:v>1.9628E-2</c:v>
                      </c:pt>
                      <c:pt idx="10">
                        <c:v>1.9628E-2</c:v>
                      </c:pt>
                      <c:pt idx="11">
                        <c:v>1.9628E-2</c:v>
                      </c:pt>
                      <c:pt idx="12">
                        <c:v>1.9628E-2</c:v>
                      </c:pt>
                      <c:pt idx="13">
                        <c:v>2.3682000000000002E-2</c:v>
                      </c:pt>
                      <c:pt idx="14">
                        <c:v>2.3682000000000002E-2</c:v>
                      </c:pt>
                      <c:pt idx="15">
                        <c:v>2.3682000000000002E-2</c:v>
                      </c:pt>
                      <c:pt idx="16">
                        <c:v>2.3682000000000002E-2</c:v>
                      </c:pt>
                      <c:pt idx="17">
                        <c:v>2.3682000000000002E-2</c:v>
                      </c:pt>
                      <c:pt idx="18">
                        <c:v>2.7890000000000002E-2</c:v>
                      </c:pt>
                      <c:pt idx="19">
                        <c:v>3.2196000000000002E-2</c:v>
                      </c:pt>
                      <c:pt idx="20">
                        <c:v>3.2196000000000002E-2</c:v>
                      </c:pt>
                      <c:pt idx="21">
                        <c:v>3.2196000000000002E-2</c:v>
                      </c:pt>
                      <c:pt idx="22">
                        <c:v>3.2196000000000002E-2</c:v>
                      </c:pt>
                      <c:pt idx="23">
                        <c:v>3.6602000000000003E-2</c:v>
                      </c:pt>
                      <c:pt idx="24">
                        <c:v>3.6602000000000003E-2</c:v>
                      </c:pt>
                      <c:pt idx="25">
                        <c:v>3.6602000000000003E-2</c:v>
                      </c:pt>
                      <c:pt idx="26">
                        <c:v>4.1097000000000002E-2</c:v>
                      </c:pt>
                      <c:pt idx="27">
                        <c:v>4.1097000000000002E-2</c:v>
                      </c:pt>
                      <c:pt idx="28">
                        <c:v>4.1097000000000002E-2</c:v>
                      </c:pt>
                      <c:pt idx="29">
                        <c:v>4.1097000000000002E-2</c:v>
                      </c:pt>
                      <c:pt idx="30">
                        <c:v>4.1097000000000002E-2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(1.15+)</c:v>
                      </c:pt>
                    </c:strCache>
                  </c:strRef>
                </c:tx>
                <c:spPr>
                  <a:ln w="47625">
                    <a:solidFill>
                      <a:srgbClr val="FFCCCC"/>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5.7759999999999999E-3</c:v>
                      </c:pt>
                      <c:pt idx="2">
                        <c:v>9.1959999999999993E-3</c:v>
                      </c:pt>
                      <c:pt idx="3">
                        <c:v>1.2976E-2</c:v>
                      </c:pt>
                      <c:pt idx="4">
                        <c:v>1.2976E-2</c:v>
                      </c:pt>
                      <c:pt idx="5">
                        <c:v>1.2976E-2</c:v>
                      </c:pt>
                      <c:pt idx="6">
                        <c:v>1.2976E-2</c:v>
                      </c:pt>
                      <c:pt idx="7">
                        <c:v>1.7028999999999999E-2</c:v>
                      </c:pt>
                      <c:pt idx="8">
                        <c:v>1.7028999999999999E-2</c:v>
                      </c:pt>
                      <c:pt idx="9">
                        <c:v>2.1319999999999999E-2</c:v>
                      </c:pt>
                      <c:pt idx="10">
                        <c:v>2.1319999999999999E-2</c:v>
                      </c:pt>
                      <c:pt idx="11">
                        <c:v>2.1319999999999999E-2</c:v>
                      </c:pt>
                      <c:pt idx="12">
                        <c:v>2.1319999999999999E-2</c:v>
                      </c:pt>
                      <c:pt idx="13">
                        <c:v>2.5766000000000001E-2</c:v>
                      </c:pt>
                      <c:pt idx="14">
                        <c:v>2.5766000000000001E-2</c:v>
                      </c:pt>
                      <c:pt idx="15">
                        <c:v>3.0362E-2</c:v>
                      </c:pt>
                      <c:pt idx="16">
                        <c:v>3.5106999999999999E-2</c:v>
                      </c:pt>
                      <c:pt idx="17">
                        <c:v>3.5106999999999999E-2</c:v>
                      </c:pt>
                      <c:pt idx="18">
                        <c:v>3.5106999999999999E-2</c:v>
                      </c:pt>
                      <c:pt idx="19">
                        <c:v>3.5106999999999999E-2</c:v>
                      </c:pt>
                      <c:pt idx="20">
                        <c:v>3.5106999999999999E-2</c:v>
                      </c:pt>
                      <c:pt idx="21">
                        <c:v>3.5106999999999999E-2</c:v>
                      </c:pt>
                      <c:pt idx="22">
                        <c:v>3.5106999999999999E-2</c:v>
                      </c:pt>
                      <c:pt idx="23">
                        <c:v>3.5106999999999999E-2</c:v>
                      </c:pt>
                      <c:pt idx="24">
                        <c:v>3.5106999999999999E-2</c:v>
                      </c:pt>
                      <c:pt idx="25">
                        <c:v>3.5106999999999999E-2</c:v>
                      </c:pt>
                      <c:pt idx="26">
                        <c:v>3.5106999999999999E-2</c:v>
                      </c:pt>
                      <c:pt idx="27">
                        <c:v>3.5106999999999999E-2</c:v>
                      </c:pt>
                      <c:pt idx="28">
                        <c:v>3.5106999999999999E-2</c:v>
                      </c:pt>
                      <c:pt idx="29">
                        <c:v>3.5106999999999999E-2</c:v>
                      </c:pt>
                      <c:pt idx="30">
                        <c:v>3.5106999999999999E-2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UCL (Head trauma)</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3.6778999999999999E-2</c:v>
                      </c:pt>
                      <c:pt idx="2">
                        <c:v>5.2898000000000001E-2</c:v>
                      </c:pt>
                      <c:pt idx="3">
                        <c:v>6.8250000000000005E-2</c:v>
                      </c:pt>
                      <c:pt idx="4">
                        <c:v>6.8250000000000005E-2</c:v>
                      </c:pt>
                      <c:pt idx="5">
                        <c:v>6.8250000000000005E-2</c:v>
                      </c:pt>
                      <c:pt idx="6">
                        <c:v>6.8250000000000005E-2</c:v>
                      </c:pt>
                      <c:pt idx="7">
                        <c:v>6.8250000000000005E-2</c:v>
                      </c:pt>
                      <c:pt idx="8">
                        <c:v>7.5675000000000006E-2</c:v>
                      </c:pt>
                      <c:pt idx="9">
                        <c:v>8.3008999999999999E-2</c:v>
                      </c:pt>
                      <c:pt idx="10">
                        <c:v>9.0229000000000004E-2</c:v>
                      </c:pt>
                      <c:pt idx="11">
                        <c:v>9.0229000000000004E-2</c:v>
                      </c:pt>
                      <c:pt idx="12">
                        <c:v>9.0229000000000004E-2</c:v>
                      </c:pt>
                      <c:pt idx="13">
                        <c:v>9.7320000000000004E-2</c:v>
                      </c:pt>
                      <c:pt idx="14">
                        <c:v>9.7320000000000004E-2</c:v>
                      </c:pt>
                      <c:pt idx="15">
                        <c:v>9.7320000000000004E-2</c:v>
                      </c:pt>
                      <c:pt idx="16">
                        <c:v>9.7320000000000004E-2</c:v>
                      </c:pt>
                      <c:pt idx="17">
                        <c:v>9.7320000000000004E-2</c:v>
                      </c:pt>
                      <c:pt idx="18">
                        <c:v>9.7320000000000004E-2</c:v>
                      </c:pt>
                      <c:pt idx="19">
                        <c:v>0.10433000000000001</c:v>
                      </c:pt>
                      <c:pt idx="20">
                        <c:v>0.10433000000000001</c:v>
                      </c:pt>
                      <c:pt idx="21">
                        <c:v>0.10433000000000001</c:v>
                      </c:pt>
                      <c:pt idx="22">
                        <c:v>0.10433000000000001</c:v>
                      </c:pt>
                      <c:pt idx="23">
                        <c:v>0.10433000000000001</c:v>
                      </c:pt>
                      <c:pt idx="24">
                        <c:v>0.10433000000000001</c:v>
                      </c:pt>
                      <c:pt idx="25">
                        <c:v>0.10433000000000001</c:v>
                      </c:pt>
                      <c:pt idx="26">
                        <c:v>0.11129600000000001</c:v>
                      </c:pt>
                      <c:pt idx="27">
                        <c:v>0.11129600000000001</c:v>
                      </c:pt>
                      <c:pt idx="28">
                        <c:v>0.11129600000000001</c:v>
                      </c:pt>
                      <c:pt idx="29">
                        <c:v>0.11129600000000001</c:v>
                      </c:pt>
                      <c:pt idx="30">
                        <c:v>0.11129600000000001</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UCL (Stroke)</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3.8148000000000001E-2</c:v>
                      </c:pt>
                      <c:pt idx="2">
                        <c:v>4.7730000000000002E-2</c:v>
                      </c:pt>
                      <c:pt idx="3">
                        <c:v>5.6787999999999998E-2</c:v>
                      </c:pt>
                      <c:pt idx="4">
                        <c:v>6.5391000000000005E-2</c:v>
                      </c:pt>
                      <c:pt idx="5">
                        <c:v>7.3797000000000001E-2</c:v>
                      </c:pt>
                      <c:pt idx="6">
                        <c:v>7.3797000000000001E-2</c:v>
                      </c:pt>
                      <c:pt idx="7">
                        <c:v>7.3797000000000001E-2</c:v>
                      </c:pt>
                      <c:pt idx="8">
                        <c:v>8.1994999999999998E-2</c:v>
                      </c:pt>
                      <c:pt idx="9">
                        <c:v>8.1994999999999998E-2</c:v>
                      </c:pt>
                      <c:pt idx="10">
                        <c:v>8.1994999999999998E-2</c:v>
                      </c:pt>
                      <c:pt idx="11">
                        <c:v>8.1994999999999998E-2</c:v>
                      </c:pt>
                      <c:pt idx="12">
                        <c:v>8.1994999999999998E-2</c:v>
                      </c:pt>
                      <c:pt idx="13">
                        <c:v>9.0029999999999999E-2</c:v>
                      </c:pt>
                      <c:pt idx="14">
                        <c:v>9.0029999999999999E-2</c:v>
                      </c:pt>
                      <c:pt idx="15">
                        <c:v>9.0029999999999999E-2</c:v>
                      </c:pt>
                      <c:pt idx="16">
                        <c:v>9.0029999999999999E-2</c:v>
                      </c:pt>
                      <c:pt idx="17">
                        <c:v>9.0029999999999999E-2</c:v>
                      </c:pt>
                      <c:pt idx="18">
                        <c:v>9.7887000000000002E-2</c:v>
                      </c:pt>
                      <c:pt idx="19">
                        <c:v>0.10567600000000001</c:v>
                      </c:pt>
                      <c:pt idx="20">
                        <c:v>0.10567600000000001</c:v>
                      </c:pt>
                      <c:pt idx="21">
                        <c:v>0.10567600000000001</c:v>
                      </c:pt>
                      <c:pt idx="22">
                        <c:v>0.10567600000000001</c:v>
                      </c:pt>
                      <c:pt idx="23">
                        <c:v>0.11336599999999999</c:v>
                      </c:pt>
                      <c:pt idx="24">
                        <c:v>0.11336599999999999</c:v>
                      </c:pt>
                      <c:pt idx="25">
                        <c:v>0.11336599999999999</c:v>
                      </c:pt>
                      <c:pt idx="26">
                        <c:v>0.12096999999999999</c:v>
                      </c:pt>
                      <c:pt idx="27">
                        <c:v>0.12096999999999999</c:v>
                      </c:pt>
                      <c:pt idx="28">
                        <c:v>0.12096999999999999</c:v>
                      </c:pt>
                      <c:pt idx="29">
                        <c:v>0.12096999999999999</c:v>
                      </c:pt>
                      <c:pt idx="30">
                        <c:v>0.12096999999999999</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(Other)</c:v>
                      </c:pt>
                    </c:strCache>
                  </c:strRef>
                </c:tx>
                <c:spPr>
                  <a:ln w="47625">
                    <a:solidFill>
                      <a:srgbClr val="FFCCCC"/>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5.2934000000000002E-2</c:v>
                      </c:pt>
                      <c:pt idx="2">
                        <c:v>6.2644000000000005E-2</c:v>
                      </c:pt>
                      <c:pt idx="3">
                        <c:v>7.1998999999999994E-2</c:v>
                      </c:pt>
                      <c:pt idx="4">
                        <c:v>7.1998999999999994E-2</c:v>
                      </c:pt>
                      <c:pt idx="5">
                        <c:v>7.1998999999999994E-2</c:v>
                      </c:pt>
                      <c:pt idx="6">
                        <c:v>7.1998999999999994E-2</c:v>
                      </c:pt>
                      <c:pt idx="7">
                        <c:v>8.1093999999999999E-2</c:v>
                      </c:pt>
                      <c:pt idx="8">
                        <c:v>8.1093999999999999E-2</c:v>
                      </c:pt>
                      <c:pt idx="9">
                        <c:v>8.9928999999999995E-2</c:v>
                      </c:pt>
                      <c:pt idx="10">
                        <c:v>8.9928999999999995E-2</c:v>
                      </c:pt>
                      <c:pt idx="11">
                        <c:v>8.9928999999999995E-2</c:v>
                      </c:pt>
                      <c:pt idx="12">
                        <c:v>8.9928999999999995E-2</c:v>
                      </c:pt>
                      <c:pt idx="13">
                        <c:v>9.8657999999999996E-2</c:v>
                      </c:pt>
                      <c:pt idx="14">
                        <c:v>9.8657999999999996E-2</c:v>
                      </c:pt>
                      <c:pt idx="15">
                        <c:v>0.107248</c:v>
                      </c:pt>
                      <c:pt idx="16">
                        <c:v>0.115672</c:v>
                      </c:pt>
                      <c:pt idx="17">
                        <c:v>0.115672</c:v>
                      </c:pt>
                      <c:pt idx="18">
                        <c:v>0.115672</c:v>
                      </c:pt>
                      <c:pt idx="19">
                        <c:v>0.115672</c:v>
                      </c:pt>
                      <c:pt idx="20">
                        <c:v>0.115672</c:v>
                      </c:pt>
                      <c:pt idx="21">
                        <c:v>0.115672</c:v>
                      </c:pt>
                      <c:pt idx="22">
                        <c:v>0.115672</c:v>
                      </c:pt>
                      <c:pt idx="23">
                        <c:v>0.115672</c:v>
                      </c:pt>
                      <c:pt idx="24">
                        <c:v>0.115672</c:v>
                      </c:pt>
                      <c:pt idx="25">
                        <c:v>0.115672</c:v>
                      </c:pt>
                      <c:pt idx="26">
                        <c:v>0.115672</c:v>
                      </c:pt>
                      <c:pt idx="27">
                        <c:v>0.115672</c:v>
                      </c:pt>
                      <c:pt idx="28">
                        <c:v>0.115672</c:v>
                      </c:pt>
                      <c:pt idx="29">
                        <c:v>0.115672</c:v>
                      </c:pt>
                      <c:pt idx="30">
                        <c:v>0.115672</c:v>
                      </c:pt>
                    </c:numCache>
                  </c:numRef>
                </c:yVal>
                <c:smooth val="0"/>
              </c15:ser>
            </c15:filteredScatterSeries>
          </c:ext>
        </c:extLst>
      </c:scatterChart>
      <c:valAx>
        <c:axId val="779623440"/>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79623832"/>
        <c:crosses val="autoZero"/>
        <c:crossBetween val="midCat"/>
        <c:majorUnit val="2"/>
      </c:valAx>
      <c:valAx>
        <c:axId val="779623832"/>
        <c:scaling>
          <c:orientation val="minMax"/>
          <c:max val="0.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779623440"/>
        <c:crosses val="autoZero"/>
        <c:crossBetween val="midCat"/>
      </c:valAx>
      <c:spPr>
        <a:solidFill>
          <a:schemeClr val="bg2"/>
        </a:solidFill>
        <a:ln>
          <a:solidFill>
            <a:schemeClr val="tx1"/>
          </a:solidFill>
        </a:ln>
      </c:spPr>
    </c:plotArea>
    <c:legend>
      <c:legendPos val="r"/>
      <c:layout>
        <c:manualLayout>
          <c:xMode val="edge"/>
          <c:yMode val="edge"/>
          <c:x val="0.1053316842031914"/>
          <c:y val="6.1888754290329091E-2"/>
          <c:w val="0.79641627761131628"/>
          <c:h val="9.1735513830002016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870135798244244E-2"/>
          <c:y val="0.1280738294809923"/>
          <c:w val="0.87655779984022331"/>
          <c:h val="0.67860955888578445"/>
        </c:manualLayout>
      </c:layout>
      <c:areaChart>
        <c:grouping val="stacked"/>
        <c:varyColors val="0"/>
        <c:ser>
          <c:idx val="0"/>
          <c:order val="0"/>
          <c:tx>
            <c:strRef>
              <c:f>Sheet1!$B$1</c:f>
              <c:strCache>
                <c:ptCount val="1"/>
                <c:pt idx="0">
                  <c:v>Congenital Heart Disease</c:v>
                </c:pt>
              </c:strCache>
            </c:strRef>
          </c:tx>
          <c:spPr>
            <a:solidFill>
              <a:srgbClr val="FF0000"/>
            </a:solidFill>
            <a:ln>
              <a:solidFill>
                <a:schemeClr val="bg2"/>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Sheet1!$B$2:$B$25</c:f>
              <c:numCache>
                <c:formatCode>General</c:formatCode>
                <c:ptCount val="24"/>
                <c:pt idx="0">
                  <c:v>27.878799999999998</c:v>
                </c:pt>
                <c:pt idx="1">
                  <c:v>29.940100000000001</c:v>
                </c:pt>
                <c:pt idx="2">
                  <c:v>36.144599999999997</c:v>
                </c:pt>
                <c:pt idx="3">
                  <c:v>36.538499999999999</c:v>
                </c:pt>
                <c:pt idx="4">
                  <c:v>40.540500000000002</c:v>
                </c:pt>
                <c:pt idx="5">
                  <c:v>41.847799999999999</c:v>
                </c:pt>
                <c:pt idx="6">
                  <c:v>35.772399999999998</c:v>
                </c:pt>
                <c:pt idx="7">
                  <c:v>42.0732</c:v>
                </c:pt>
                <c:pt idx="8">
                  <c:v>33.076900000000002</c:v>
                </c:pt>
                <c:pt idx="9">
                  <c:v>43.0657</c:v>
                </c:pt>
                <c:pt idx="10">
                  <c:v>42.734999999999999</c:v>
                </c:pt>
                <c:pt idx="11">
                  <c:v>38.947400000000002</c:v>
                </c:pt>
                <c:pt idx="12">
                  <c:v>39.583300000000001</c:v>
                </c:pt>
                <c:pt idx="13">
                  <c:v>46.153799999999997</c:v>
                </c:pt>
                <c:pt idx="14">
                  <c:v>48.351599999999998</c:v>
                </c:pt>
                <c:pt idx="15">
                  <c:v>39.080500000000001</c:v>
                </c:pt>
                <c:pt idx="16">
                  <c:v>39.7727</c:v>
                </c:pt>
                <c:pt idx="17">
                  <c:v>29.411799999999999</c:v>
                </c:pt>
                <c:pt idx="18">
                  <c:v>40.506300000000003</c:v>
                </c:pt>
                <c:pt idx="19">
                  <c:v>40.579700000000003</c:v>
                </c:pt>
                <c:pt idx="20">
                  <c:v>32.142899999999997</c:v>
                </c:pt>
                <c:pt idx="21">
                  <c:v>28.0702</c:v>
                </c:pt>
                <c:pt idx="22">
                  <c:v>26.470600000000001</c:v>
                </c:pt>
                <c:pt idx="23">
                  <c:v>19.047599999999999</c:v>
                </c:pt>
              </c:numCache>
            </c:numRef>
          </c:val>
        </c:ser>
        <c:ser>
          <c:idx val="1"/>
          <c:order val="1"/>
          <c:tx>
            <c:strRef>
              <c:f>Sheet1!$C$1</c:f>
              <c:strCache>
                <c:ptCount val="1"/>
                <c:pt idx="0">
                  <c:v>IPAH</c:v>
                </c:pt>
              </c:strCache>
            </c:strRef>
          </c:tx>
          <c:spPr>
            <a:solidFill>
              <a:srgbClr val="FFFF00"/>
            </a:solidFill>
            <a:ln>
              <a:solidFill>
                <a:schemeClr val="bg2"/>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Sheet1!$C$2:$C$25</c:f>
              <c:numCache>
                <c:formatCode>General</c:formatCode>
                <c:ptCount val="24"/>
                <c:pt idx="0">
                  <c:v>24.848500000000001</c:v>
                </c:pt>
                <c:pt idx="1">
                  <c:v>23.353300000000001</c:v>
                </c:pt>
                <c:pt idx="2">
                  <c:v>19.277100000000001</c:v>
                </c:pt>
                <c:pt idx="3">
                  <c:v>27.5641</c:v>
                </c:pt>
                <c:pt idx="4">
                  <c:v>24.864899999999999</c:v>
                </c:pt>
                <c:pt idx="5">
                  <c:v>25</c:v>
                </c:pt>
                <c:pt idx="6">
                  <c:v>25.203299999999999</c:v>
                </c:pt>
                <c:pt idx="7">
                  <c:v>33.5366</c:v>
                </c:pt>
                <c:pt idx="8">
                  <c:v>23.8462</c:v>
                </c:pt>
                <c:pt idx="9">
                  <c:v>24.817499999999999</c:v>
                </c:pt>
                <c:pt idx="10">
                  <c:v>24.786300000000001</c:v>
                </c:pt>
                <c:pt idx="11">
                  <c:v>22.1053</c:v>
                </c:pt>
                <c:pt idx="12">
                  <c:v>28.125</c:v>
                </c:pt>
                <c:pt idx="13">
                  <c:v>16.666699999999999</c:v>
                </c:pt>
                <c:pt idx="14">
                  <c:v>20.879100000000001</c:v>
                </c:pt>
                <c:pt idx="15">
                  <c:v>28.735600000000002</c:v>
                </c:pt>
                <c:pt idx="16">
                  <c:v>38.636400000000002</c:v>
                </c:pt>
                <c:pt idx="17">
                  <c:v>32.941200000000002</c:v>
                </c:pt>
                <c:pt idx="18">
                  <c:v>27.848099999999999</c:v>
                </c:pt>
                <c:pt idx="19">
                  <c:v>21.739100000000001</c:v>
                </c:pt>
                <c:pt idx="20">
                  <c:v>22.619</c:v>
                </c:pt>
                <c:pt idx="21">
                  <c:v>28.0702</c:v>
                </c:pt>
                <c:pt idx="22">
                  <c:v>29.411799999999999</c:v>
                </c:pt>
                <c:pt idx="23">
                  <c:v>30.952400000000001</c:v>
                </c:pt>
              </c:numCache>
            </c:numRef>
          </c:val>
        </c:ser>
        <c:ser>
          <c:idx val="2"/>
          <c:order val="2"/>
          <c:tx>
            <c:strRef>
              <c:f>Sheet1!$D$1</c:f>
              <c:strCache>
                <c:ptCount val="1"/>
                <c:pt idx="0">
                  <c:v>Cystic Fibrosis</c:v>
                </c:pt>
              </c:strCache>
            </c:strRef>
          </c:tx>
          <c:spPr>
            <a:solidFill>
              <a:srgbClr val="20F703"/>
            </a:solidFill>
            <a:ln>
              <a:solidFill>
                <a:srgbClr val="000000"/>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Sheet1!$D$2:$D$25</c:f>
              <c:numCache>
                <c:formatCode>General</c:formatCode>
                <c:ptCount val="24"/>
                <c:pt idx="0">
                  <c:v>23.636399999999998</c:v>
                </c:pt>
                <c:pt idx="1">
                  <c:v>25.7485</c:v>
                </c:pt>
                <c:pt idx="2">
                  <c:v>16.8675</c:v>
                </c:pt>
                <c:pt idx="3">
                  <c:v>11.538500000000001</c:v>
                </c:pt>
                <c:pt idx="4">
                  <c:v>15.1351</c:v>
                </c:pt>
                <c:pt idx="5">
                  <c:v>15.2174</c:v>
                </c:pt>
                <c:pt idx="6">
                  <c:v>20.325199999999999</c:v>
                </c:pt>
                <c:pt idx="7">
                  <c:v>12.8049</c:v>
                </c:pt>
                <c:pt idx="8">
                  <c:v>19.230799999999999</c:v>
                </c:pt>
                <c:pt idx="9">
                  <c:v>15.3285</c:v>
                </c:pt>
                <c:pt idx="10">
                  <c:v>15.384600000000001</c:v>
                </c:pt>
                <c:pt idx="11">
                  <c:v>17.8947</c:v>
                </c:pt>
                <c:pt idx="12">
                  <c:v>9.375</c:v>
                </c:pt>
                <c:pt idx="13">
                  <c:v>11.538500000000001</c:v>
                </c:pt>
                <c:pt idx="14">
                  <c:v>5.4945000000000004</c:v>
                </c:pt>
                <c:pt idx="15">
                  <c:v>6.8966000000000003</c:v>
                </c:pt>
                <c:pt idx="16">
                  <c:v>3.4091</c:v>
                </c:pt>
                <c:pt idx="17">
                  <c:v>3.5293999999999999</c:v>
                </c:pt>
                <c:pt idx="18">
                  <c:v>5.0632999999999999</c:v>
                </c:pt>
                <c:pt idx="19">
                  <c:v>13.0435</c:v>
                </c:pt>
                <c:pt idx="20">
                  <c:v>5.9523999999999999</c:v>
                </c:pt>
                <c:pt idx="21">
                  <c:v>10.526300000000001</c:v>
                </c:pt>
                <c:pt idx="22">
                  <c:v>4.4118000000000004</c:v>
                </c:pt>
                <c:pt idx="23">
                  <c:v>4.7618999999999998</c:v>
                </c:pt>
              </c:numCache>
            </c:numRef>
          </c:val>
        </c:ser>
        <c:ser>
          <c:idx val="3"/>
          <c:order val="3"/>
          <c:tx>
            <c:strRef>
              <c:f>Sheet1!$E$1</c:f>
              <c:strCache>
                <c:ptCount val="1"/>
                <c:pt idx="0">
                  <c:v>COPD/Alpha-1</c:v>
                </c:pt>
              </c:strCache>
            </c:strRef>
          </c:tx>
          <c:spPr>
            <a:solidFill>
              <a:srgbClr val="9933FF"/>
            </a:solidFill>
            <a:ln>
              <a:solidFill>
                <a:srgbClr val="000000"/>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Sheet1!$E$2:$E$25</c:f>
              <c:numCache>
                <c:formatCode>General</c:formatCode>
                <c:ptCount val="24"/>
                <c:pt idx="0">
                  <c:v>12.7273</c:v>
                </c:pt>
                <c:pt idx="1">
                  <c:v>9.5808</c:v>
                </c:pt>
                <c:pt idx="2">
                  <c:v>13.253</c:v>
                </c:pt>
                <c:pt idx="3">
                  <c:v>5.1281999999999996</c:v>
                </c:pt>
                <c:pt idx="4">
                  <c:v>6.4865000000000004</c:v>
                </c:pt>
                <c:pt idx="5">
                  <c:v>4.8913000000000002</c:v>
                </c:pt>
                <c:pt idx="6">
                  <c:v>4.0650000000000004</c:v>
                </c:pt>
                <c:pt idx="7">
                  <c:v>2.4390000000000001</c:v>
                </c:pt>
                <c:pt idx="8">
                  <c:v>6.9230999999999998</c:v>
                </c:pt>
                <c:pt idx="9">
                  <c:v>5.8394000000000004</c:v>
                </c:pt>
                <c:pt idx="10">
                  <c:v>4.2735000000000003</c:v>
                </c:pt>
                <c:pt idx="11">
                  <c:v>0</c:v>
                </c:pt>
                <c:pt idx="12">
                  <c:v>3.125</c:v>
                </c:pt>
                <c:pt idx="13">
                  <c:v>3.8462000000000001</c:v>
                </c:pt>
                <c:pt idx="14">
                  <c:v>3.2967</c:v>
                </c:pt>
                <c:pt idx="15">
                  <c:v>1.1494</c:v>
                </c:pt>
                <c:pt idx="16">
                  <c:v>2.2726999999999999</c:v>
                </c:pt>
                <c:pt idx="17">
                  <c:v>1.1765000000000001</c:v>
                </c:pt>
                <c:pt idx="18">
                  <c:v>2.5316000000000001</c:v>
                </c:pt>
                <c:pt idx="19">
                  <c:v>1.4493</c:v>
                </c:pt>
                <c:pt idx="20">
                  <c:v>2.3809999999999998</c:v>
                </c:pt>
                <c:pt idx="21">
                  <c:v>1.7544</c:v>
                </c:pt>
                <c:pt idx="22">
                  <c:v>10.2941</c:v>
                </c:pt>
                <c:pt idx="23">
                  <c:v>2.3809999999999998</c:v>
                </c:pt>
              </c:numCache>
            </c:numRef>
          </c:val>
        </c:ser>
        <c:ser>
          <c:idx val="4"/>
          <c:order val="4"/>
          <c:tx>
            <c:strRef>
              <c:f>Sheet1!$F$1</c:f>
              <c:strCache>
                <c:ptCount val="1"/>
                <c:pt idx="0">
                  <c:v>Retransplant</c:v>
                </c:pt>
              </c:strCache>
            </c:strRef>
          </c:tx>
          <c:spPr>
            <a:solidFill>
              <a:srgbClr val="00FFFF"/>
            </a:solidFill>
            <a:ln>
              <a:solidFill>
                <a:srgbClr val="000000"/>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Sheet1!$F$2:$F$25</c:f>
              <c:numCache>
                <c:formatCode>General</c:formatCode>
                <c:ptCount val="24"/>
                <c:pt idx="0">
                  <c:v>3.0303</c:v>
                </c:pt>
                <c:pt idx="1">
                  <c:v>1.1976</c:v>
                </c:pt>
                <c:pt idx="2">
                  <c:v>0.60241</c:v>
                </c:pt>
                <c:pt idx="3">
                  <c:v>2.5640999999999998</c:v>
                </c:pt>
                <c:pt idx="4">
                  <c:v>0.54054000000000002</c:v>
                </c:pt>
                <c:pt idx="5">
                  <c:v>1.0869599999999999</c:v>
                </c:pt>
                <c:pt idx="6">
                  <c:v>0.81301000000000001</c:v>
                </c:pt>
                <c:pt idx="7">
                  <c:v>0.60975999999999997</c:v>
                </c:pt>
                <c:pt idx="8">
                  <c:v>3.0769199999999999</c:v>
                </c:pt>
                <c:pt idx="9">
                  <c:v>0.72992999999999997</c:v>
                </c:pt>
                <c:pt idx="10">
                  <c:v>0.85470000000000002</c:v>
                </c:pt>
                <c:pt idx="11">
                  <c:v>0</c:v>
                </c:pt>
                <c:pt idx="12">
                  <c:v>1.0416700000000001</c:v>
                </c:pt>
                <c:pt idx="13">
                  <c:v>1.2820499999999999</c:v>
                </c:pt>
                <c:pt idx="14">
                  <c:v>0</c:v>
                </c:pt>
                <c:pt idx="15">
                  <c:v>1.14943</c:v>
                </c:pt>
                <c:pt idx="16">
                  <c:v>0</c:v>
                </c:pt>
                <c:pt idx="17">
                  <c:v>2.3529399999999998</c:v>
                </c:pt>
                <c:pt idx="18">
                  <c:v>1.2658199999999999</c:v>
                </c:pt>
                <c:pt idx="19">
                  <c:v>0</c:v>
                </c:pt>
                <c:pt idx="20">
                  <c:v>2.3809499999999999</c:v>
                </c:pt>
                <c:pt idx="21">
                  <c:v>0</c:v>
                </c:pt>
                <c:pt idx="22">
                  <c:v>1.4705900000000001</c:v>
                </c:pt>
                <c:pt idx="23">
                  <c:v>0</c:v>
                </c:pt>
              </c:numCache>
            </c:numRef>
          </c:val>
        </c:ser>
        <c:ser>
          <c:idx val="5"/>
          <c:order val="5"/>
          <c:tx>
            <c:strRef>
              <c:f>Sheet1!$G$1</c:f>
              <c:strCache>
                <c:ptCount val="1"/>
                <c:pt idx="0">
                  <c:v>Acquired Heart Disease</c:v>
                </c:pt>
              </c:strCache>
            </c:strRef>
          </c:tx>
          <c:spPr>
            <a:solidFill>
              <a:srgbClr val="2626FF"/>
            </a:solidFill>
            <a:ln>
              <a:solidFill>
                <a:srgbClr val="000000"/>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Sheet1!$G$2:$G$25</c:f>
              <c:numCache>
                <c:formatCode>General</c:formatCode>
                <c:ptCount val="24"/>
                <c:pt idx="0">
                  <c:v>0.60609999999999997</c:v>
                </c:pt>
                <c:pt idx="1">
                  <c:v>2.3952</c:v>
                </c:pt>
                <c:pt idx="2">
                  <c:v>1.2048000000000001</c:v>
                </c:pt>
                <c:pt idx="3">
                  <c:v>5.7691999999999997</c:v>
                </c:pt>
                <c:pt idx="4">
                  <c:v>4.3243</c:v>
                </c:pt>
                <c:pt idx="5">
                  <c:v>4.3478000000000003</c:v>
                </c:pt>
                <c:pt idx="6">
                  <c:v>4.8780000000000001</c:v>
                </c:pt>
                <c:pt idx="7">
                  <c:v>4.8780000000000001</c:v>
                </c:pt>
                <c:pt idx="8">
                  <c:v>5.3845999999999998</c:v>
                </c:pt>
                <c:pt idx="9">
                  <c:v>1.4599</c:v>
                </c:pt>
                <c:pt idx="10">
                  <c:v>5.9828999999999999</c:v>
                </c:pt>
                <c:pt idx="11">
                  <c:v>2.1053000000000002</c:v>
                </c:pt>
                <c:pt idx="12">
                  <c:v>10.416700000000001</c:v>
                </c:pt>
                <c:pt idx="13">
                  <c:v>8.9743999999999993</c:v>
                </c:pt>
                <c:pt idx="14">
                  <c:v>7.6923000000000004</c:v>
                </c:pt>
                <c:pt idx="15">
                  <c:v>5.7470999999999997</c:v>
                </c:pt>
                <c:pt idx="16">
                  <c:v>5.6818</c:v>
                </c:pt>
                <c:pt idx="17">
                  <c:v>10.588200000000001</c:v>
                </c:pt>
                <c:pt idx="18">
                  <c:v>12.658200000000001</c:v>
                </c:pt>
                <c:pt idx="19">
                  <c:v>7.2464000000000004</c:v>
                </c:pt>
                <c:pt idx="20">
                  <c:v>13.0952</c:v>
                </c:pt>
                <c:pt idx="21">
                  <c:v>15.7895</c:v>
                </c:pt>
                <c:pt idx="22">
                  <c:v>13.235300000000001</c:v>
                </c:pt>
                <c:pt idx="23">
                  <c:v>28.571400000000001</c:v>
                </c:pt>
              </c:numCache>
            </c:numRef>
          </c:val>
        </c:ser>
        <c:dLbls>
          <c:showLegendKey val="0"/>
          <c:showVal val="0"/>
          <c:showCatName val="0"/>
          <c:showSerName val="0"/>
          <c:showPercent val="0"/>
          <c:showBubbleSize val="0"/>
        </c:dLbls>
        <c:axId val="618053088"/>
        <c:axId val="618053480"/>
      </c:areaChart>
      <c:catAx>
        <c:axId val="618053088"/>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0" sourceLinked="0"/>
        <c:majorTickMark val="out"/>
        <c:minorTickMark val="none"/>
        <c:tickLblPos val="nextTo"/>
        <c:txPr>
          <a:bodyPr rot="-2700000" vert="horz"/>
          <a:lstStyle/>
          <a:p>
            <a:pPr>
              <a:defRPr sz="1500" b="1"/>
            </a:pPr>
            <a:endParaRPr lang="en-US"/>
          </a:p>
        </c:txPr>
        <c:crossAx val="618053480"/>
        <c:crosses val="autoZero"/>
        <c:auto val="1"/>
        <c:lblAlgn val="ctr"/>
        <c:lblOffset val="100"/>
        <c:tickLblSkip val="1"/>
        <c:noMultiLvlLbl val="0"/>
      </c:catAx>
      <c:valAx>
        <c:axId val="618053480"/>
        <c:scaling>
          <c:orientation val="minMax"/>
          <c:max val="10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7841803865425948E-3"/>
              <c:y val="0.25766086698840773"/>
            </c:manualLayout>
          </c:layout>
          <c:overlay val="0"/>
        </c:title>
        <c:numFmt formatCode="General" sourceLinked="1"/>
        <c:majorTickMark val="out"/>
        <c:minorTickMark val="none"/>
        <c:tickLblPos val="nextTo"/>
        <c:txPr>
          <a:bodyPr/>
          <a:lstStyle/>
          <a:p>
            <a:pPr>
              <a:defRPr sz="1500" b="1"/>
            </a:pPr>
            <a:endParaRPr lang="en-US"/>
          </a:p>
        </c:txPr>
        <c:crossAx val="618053088"/>
        <c:crosses val="autoZero"/>
        <c:crossBetween val="midCat"/>
      </c:valAx>
      <c:spPr>
        <a:solidFill>
          <a:srgbClr val="000000"/>
        </a:solidFill>
        <a:ln>
          <a:solidFill>
            <a:srgbClr val="FFFFFF"/>
          </a:solidFill>
        </a:ln>
      </c:spPr>
    </c:plotArea>
    <c:legend>
      <c:legendPos val="t"/>
      <c:layout>
        <c:manualLayout>
          <c:xMode val="edge"/>
          <c:yMode val="edge"/>
          <c:x val="0.10570725668701898"/>
          <c:y val="1.5649471553080666E-2"/>
          <c:w val="0.84959336163961929"/>
          <c:h val="0.12130765310506117"/>
        </c:manualLayout>
      </c:layout>
      <c:overlay val="0"/>
      <c:spPr>
        <a:solidFill>
          <a:schemeClr val="bg2"/>
        </a:solidFill>
        <a:ln w="12700">
          <a:solidFill>
            <a:srgbClr val="FFFFFF"/>
          </a:solidFill>
        </a:ln>
      </c:spPr>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870135798244244E-2"/>
          <c:y val="0.15676457649695821"/>
          <c:w val="0.87655779984022308"/>
          <c:h val="0.6572640451953452"/>
        </c:manualLayout>
      </c:layout>
      <c:areaChart>
        <c:grouping val="stacked"/>
        <c:varyColors val="0"/>
        <c:ser>
          <c:idx val="0"/>
          <c:order val="0"/>
          <c:tx>
            <c:strRef>
              <c:f>Sheet1!$B$1</c:f>
              <c:strCache>
                <c:ptCount val="1"/>
                <c:pt idx="0">
                  <c:v>Congenital Heart Disease</c:v>
                </c:pt>
              </c:strCache>
            </c:strRef>
          </c:tx>
          <c:spPr>
            <a:solidFill>
              <a:srgbClr val="FF0000"/>
            </a:solidFill>
            <a:ln>
              <a:solidFill>
                <a:schemeClr val="bg2"/>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Sheet1!$B$2:$B$25</c:f>
              <c:numCache>
                <c:formatCode>General</c:formatCode>
                <c:ptCount val="24"/>
                <c:pt idx="0">
                  <c:v>46</c:v>
                </c:pt>
                <c:pt idx="1">
                  <c:v>50</c:v>
                </c:pt>
                <c:pt idx="2">
                  <c:v>60</c:v>
                </c:pt>
                <c:pt idx="3">
                  <c:v>57</c:v>
                </c:pt>
                <c:pt idx="4">
                  <c:v>75</c:v>
                </c:pt>
                <c:pt idx="5">
                  <c:v>77</c:v>
                </c:pt>
                <c:pt idx="6">
                  <c:v>44</c:v>
                </c:pt>
                <c:pt idx="7">
                  <c:v>69</c:v>
                </c:pt>
                <c:pt idx="8">
                  <c:v>43</c:v>
                </c:pt>
                <c:pt idx="9">
                  <c:v>59</c:v>
                </c:pt>
                <c:pt idx="10">
                  <c:v>50</c:v>
                </c:pt>
                <c:pt idx="11">
                  <c:v>37</c:v>
                </c:pt>
                <c:pt idx="12">
                  <c:v>38</c:v>
                </c:pt>
                <c:pt idx="13">
                  <c:v>36</c:v>
                </c:pt>
                <c:pt idx="14">
                  <c:v>44</c:v>
                </c:pt>
                <c:pt idx="15">
                  <c:v>34</c:v>
                </c:pt>
                <c:pt idx="16">
                  <c:v>35</c:v>
                </c:pt>
                <c:pt idx="17">
                  <c:v>25</c:v>
                </c:pt>
                <c:pt idx="18">
                  <c:v>32</c:v>
                </c:pt>
                <c:pt idx="19">
                  <c:v>28</c:v>
                </c:pt>
                <c:pt idx="20">
                  <c:v>27</c:v>
                </c:pt>
                <c:pt idx="21">
                  <c:v>16</c:v>
                </c:pt>
                <c:pt idx="22">
                  <c:v>18</c:v>
                </c:pt>
                <c:pt idx="23">
                  <c:v>8</c:v>
                </c:pt>
              </c:numCache>
            </c:numRef>
          </c:val>
        </c:ser>
        <c:ser>
          <c:idx val="1"/>
          <c:order val="1"/>
          <c:tx>
            <c:strRef>
              <c:f>Sheet1!$C$1</c:f>
              <c:strCache>
                <c:ptCount val="1"/>
                <c:pt idx="0">
                  <c:v>IPAH</c:v>
                </c:pt>
              </c:strCache>
            </c:strRef>
          </c:tx>
          <c:spPr>
            <a:solidFill>
              <a:srgbClr val="FFFF00"/>
            </a:solidFill>
            <a:ln>
              <a:solidFill>
                <a:schemeClr val="bg2"/>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Sheet1!$C$2:$C$25</c:f>
              <c:numCache>
                <c:formatCode>General</c:formatCode>
                <c:ptCount val="24"/>
                <c:pt idx="0">
                  <c:v>41</c:v>
                </c:pt>
                <c:pt idx="1">
                  <c:v>39</c:v>
                </c:pt>
                <c:pt idx="2">
                  <c:v>32</c:v>
                </c:pt>
                <c:pt idx="3">
                  <c:v>43</c:v>
                </c:pt>
                <c:pt idx="4">
                  <c:v>46</c:v>
                </c:pt>
                <c:pt idx="5">
                  <c:v>46</c:v>
                </c:pt>
                <c:pt idx="6">
                  <c:v>31</c:v>
                </c:pt>
                <c:pt idx="7">
                  <c:v>55</c:v>
                </c:pt>
                <c:pt idx="8">
                  <c:v>31</c:v>
                </c:pt>
                <c:pt idx="9">
                  <c:v>34</c:v>
                </c:pt>
                <c:pt idx="10">
                  <c:v>29</c:v>
                </c:pt>
                <c:pt idx="11">
                  <c:v>21</c:v>
                </c:pt>
                <c:pt idx="12">
                  <c:v>27</c:v>
                </c:pt>
                <c:pt idx="13">
                  <c:v>13</c:v>
                </c:pt>
                <c:pt idx="14">
                  <c:v>19</c:v>
                </c:pt>
                <c:pt idx="15">
                  <c:v>25</c:v>
                </c:pt>
                <c:pt idx="16">
                  <c:v>34</c:v>
                </c:pt>
                <c:pt idx="17">
                  <c:v>28</c:v>
                </c:pt>
                <c:pt idx="18">
                  <c:v>22</c:v>
                </c:pt>
                <c:pt idx="19">
                  <c:v>15</c:v>
                </c:pt>
                <c:pt idx="20">
                  <c:v>19</c:v>
                </c:pt>
                <c:pt idx="21">
                  <c:v>16</c:v>
                </c:pt>
                <c:pt idx="22">
                  <c:v>20</c:v>
                </c:pt>
                <c:pt idx="23">
                  <c:v>13</c:v>
                </c:pt>
              </c:numCache>
            </c:numRef>
          </c:val>
        </c:ser>
        <c:ser>
          <c:idx val="2"/>
          <c:order val="2"/>
          <c:tx>
            <c:strRef>
              <c:f>Sheet1!$D$1</c:f>
              <c:strCache>
                <c:ptCount val="1"/>
                <c:pt idx="0">
                  <c:v>Cystic Fibrosis</c:v>
                </c:pt>
              </c:strCache>
            </c:strRef>
          </c:tx>
          <c:spPr>
            <a:solidFill>
              <a:srgbClr val="20F703"/>
            </a:solidFill>
            <a:ln>
              <a:solidFill>
                <a:srgbClr val="000000"/>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Sheet1!$D$2:$D$25</c:f>
              <c:numCache>
                <c:formatCode>General</c:formatCode>
                <c:ptCount val="24"/>
                <c:pt idx="0">
                  <c:v>39</c:v>
                </c:pt>
                <c:pt idx="1">
                  <c:v>43</c:v>
                </c:pt>
                <c:pt idx="2">
                  <c:v>28</c:v>
                </c:pt>
                <c:pt idx="3">
                  <c:v>18</c:v>
                </c:pt>
                <c:pt idx="4">
                  <c:v>28</c:v>
                </c:pt>
                <c:pt idx="5">
                  <c:v>28</c:v>
                </c:pt>
                <c:pt idx="6">
                  <c:v>25</c:v>
                </c:pt>
                <c:pt idx="7">
                  <c:v>21</c:v>
                </c:pt>
                <c:pt idx="8">
                  <c:v>25</c:v>
                </c:pt>
                <c:pt idx="9">
                  <c:v>21</c:v>
                </c:pt>
                <c:pt idx="10">
                  <c:v>18</c:v>
                </c:pt>
                <c:pt idx="11">
                  <c:v>17</c:v>
                </c:pt>
                <c:pt idx="12">
                  <c:v>9</c:v>
                </c:pt>
                <c:pt idx="13">
                  <c:v>9</c:v>
                </c:pt>
                <c:pt idx="14">
                  <c:v>5</c:v>
                </c:pt>
                <c:pt idx="15">
                  <c:v>6</c:v>
                </c:pt>
                <c:pt idx="16">
                  <c:v>3</c:v>
                </c:pt>
                <c:pt idx="17">
                  <c:v>3</c:v>
                </c:pt>
                <c:pt idx="18">
                  <c:v>4</c:v>
                </c:pt>
                <c:pt idx="19">
                  <c:v>9</c:v>
                </c:pt>
                <c:pt idx="20">
                  <c:v>5</c:v>
                </c:pt>
                <c:pt idx="21">
                  <c:v>6</c:v>
                </c:pt>
                <c:pt idx="22">
                  <c:v>3</c:v>
                </c:pt>
                <c:pt idx="23">
                  <c:v>2</c:v>
                </c:pt>
              </c:numCache>
            </c:numRef>
          </c:val>
        </c:ser>
        <c:ser>
          <c:idx val="3"/>
          <c:order val="3"/>
          <c:tx>
            <c:strRef>
              <c:f>Sheet1!$E$1</c:f>
              <c:strCache>
                <c:ptCount val="1"/>
                <c:pt idx="0">
                  <c:v>COPD/Alpha-1</c:v>
                </c:pt>
              </c:strCache>
            </c:strRef>
          </c:tx>
          <c:spPr>
            <a:solidFill>
              <a:srgbClr val="9933FF"/>
            </a:solidFill>
            <a:ln>
              <a:solidFill>
                <a:srgbClr val="000000"/>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Sheet1!$E$2:$E$25</c:f>
              <c:numCache>
                <c:formatCode>General</c:formatCode>
                <c:ptCount val="24"/>
                <c:pt idx="0">
                  <c:v>21</c:v>
                </c:pt>
                <c:pt idx="1">
                  <c:v>16</c:v>
                </c:pt>
                <c:pt idx="2">
                  <c:v>22</c:v>
                </c:pt>
                <c:pt idx="3">
                  <c:v>8</c:v>
                </c:pt>
                <c:pt idx="4">
                  <c:v>12</c:v>
                </c:pt>
                <c:pt idx="5">
                  <c:v>9</c:v>
                </c:pt>
                <c:pt idx="6">
                  <c:v>5</c:v>
                </c:pt>
                <c:pt idx="7">
                  <c:v>4</c:v>
                </c:pt>
                <c:pt idx="8">
                  <c:v>9</c:v>
                </c:pt>
                <c:pt idx="9">
                  <c:v>8</c:v>
                </c:pt>
                <c:pt idx="10">
                  <c:v>5</c:v>
                </c:pt>
                <c:pt idx="11">
                  <c:v>0</c:v>
                </c:pt>
                <c:pt idx="12">
                  <c:v>3</c:v>
                </c:pt>
                <c:pt idx="13">
                  <c:v>3</c:v>
                </c:pt>
                <c:pt idx="14">
                  <c:v>3</c:v>
                </c:pt>
                <c:pt idx="15">
                  <c:v>1</c:v>
                </c:pt>
                <c:pt idx="16">
                  <c:v>2</c:v>
                </c:pt>
                <c:pt idx="17">
                  <c:v>1</c:v>
                </c:pt>
                <c:pt idx="18">
                  <c:v>2</c:v>
                </c:pt>
                <c:pt idx="19">
                  <c:v>1</c:v>
                </c:pt>
                <c:pt idx="20">
                  <c:v>2</c:v>
                </c:pt>
                <c:pt idx="21">
                  <c:v>1</c:v>
                </c:pt>
                <c:pt idx="22">
                  <c:v>7</c:v>
                </c:pt>
                <c:pt idx="23">
                  <c:v>1</c:v>
                </c:pt>
              </c:numCache>
            </c:numRef>
          </c:val>
        </c:ser>
        <c:ser>
          <c:idx val="4"/>
          <c:order val="4"/>
          <c:tx>
            <c:strRef>
              <c:f>Sheet1!$F$1</c:f>
              <c:strCache>
                <c:ptCount val="1"/>
                <c:pt idx="0">
                  <c:v>Retransplant</c:v>
                </c:pt>
              </c:strCache>
            </c:strRef>
          </c:tx>
          <c:spPr>
            <a:solidFill>
              <a:srgbClr val="00FFFF"/>
            </a:solidFill>
            <a:ln>
              <a:solidFill>
                <a:srgbClr val="000000"/>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Sheet1!$F$2:$F$25</c:f>
              <c:numCache>
                <c:formatCode>General</c:formatCode>
                <c:ptCount val="24"/>
                <c:pt idx="0">
                  <c:v>5</c:v>
                </c:pt>
                <c:pt idx="1">
                  <c:v>2</c:v>
                </c:pt>
                <c:pt idx="2">
                  <c:v>1</c:v>
                </c:pt>
                <c:pt idx="3">
                  <c:v>4</c:v>
                </c:pt>
                <c:pt idx="4">
                  <c:v>1</c:v>
                </c:pt>
                <c:pt idx="5">
                  <c:v>2</c:v>
                </c:pt>
                <c:pt idx="6">
                  <c:v>1</c:v>
                </c:pt>
                <c:pt idx="7">
                  <c:v>1</c:v>
                </c:pt>
                <c:pt idx="8">
                  <c:v>4</c:v>
                </c:pt>
                <c:pt idx="9">
                  <c:v>1</c:v>
                </c:pt>
                <c:pt idx="10">
                  <c:v>1</c:v>
                </c:pt>
                <c:pt idx="11">
                  <c:v>0</c:v>
                </c:pt>
                <c:pt idx="12">
                  <c:v>1</c:v>
                </c:pt>
                <c:pt idx="13">
                  <c:v>1</c:v>
                </c:pt>
                <c:pt idx="14">
                  <c:v>0</c:v>
                </c:pt>
                <c:pt idx="15">
                  <c:v>1</c:v>
                </c:pt>
                <c:pt idx="16">
                  <c:v>0</c:v>
                </c:pt>
                <c:pt idx="17">
                  <c:v>2</c:v>
                </c:pt>
                <c:pt idx="18">
                  <c:v>1</c:v>
                </c:pt>
                <c:pt idx="19">
                  <c:v>0</c:v>
                </c:pt>
                <c:pt idx="20">
                  <c:v>2</c:v>
                </c:pt>
                <c:pt idx="21">
                  <c:v>0</c:v>
                </c:pt>
                <c:pt idx="22">
                  <c:v>1</c:v>
                </c:pt>
                <c:pt idx="23">
                  <c:v>0</c:v>
                </c:pt>
              </c:numCache>
            </c:numRef>
          </c:val>
        </c:ser>
        <c:ser>
          <c:idx val="5"/>
          <c:order val="5"/>
          <c:tx>
            <c:strRef>
              <c:f>Sheet1!$G$1</c:f>
              <c:strCache>
                <c:ptCount val="1"/>
                <c:pt idx="0">
                  <c:v>Acquired Heart Disease</c:v>
                </c:pt>
              </c:strCache>
            </c:strRef>
          </c:tx>
          <c:spPr>
            <a:solidFill>
              <a:srgbClr val="2626FF"/>
            </a:solidFill>
            <a:ln>
              <a:solidFill>
                <a:srgbClr val="000000"/>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Sheet1!$G$2:$G$25</c:f>
              <c:numCache>
                <c:formatCode>General</c:formatCode>
                <c:ptCount val="24"/>
                <c:pt idx="0">
                  <c:v>1</c:v>
                </c:pt>
                <c:pt idx="1">
                  <c:v>4</c:v>
                </c:pt>
                <c:pt idx="2">
                  <c:v>2</c:v>
                </c:pt>
                <c:pt idx="3">
                  <c:v>9</c:v>
                </c:pt>
                <c:pt idx="4">
                  <c:v>8</c:v>
                </c:pt>
                <c:pt idx="5">
                  <c:v>8</c:v>
                </c:pt>
                <c:pt idx="6">
                  <c:v>6</c:v>
                </c:pt>
                <c:pt idx="7">
                  <c:v>8</c:v>
                </c:pt>
                <c:pt idx="8">
                  <c:v>7</c:v>
                </c:pt>
                <c:pt idx="9">
                  <c:v>2</c:v>
                </c:pt>
                <c:pt idx="10">
                  <c:v>7</c:v>
                </c:pt>
                <c:pt idx="11">
                  <c:v>2</c:v>
                </c:pt>
                <c:pt idx="12">
                  <c:v>10</c:v>
                </c:pt>
                <c:pt idx="13">
                  <c:v>7</c:v>
                </c:pt>
                <c:pt idx="14">
                  <c:v>7</c:v>
                </c:pt>
                <c:pt idx="15">
                  <c:v>5</c:v>
                </c:pt>
                <c:pt idx="16">
                  <c:v>5</c:v>
                </c:pt>
                <c:pt idx="17">
                  <c:v>9</c:v>
                </c:pt>
                <c:pt idx="18">
                  <c:v>10</c:v>
                </c:pt>
                <c:pt idx="19">
                  <c:v>5</c:v>
                </c:pt>
                <c:pt idx="20">
                  <c:v>11</c:v>
                </c:pt>
                <c:pt idx="21">
                  <c:v>9</c:v>
                </c:pt>
                <c:pt idx="22">
                  <c:v>9</c:v>
                </c:pt>
                <c:pt idx="23">
                  <c:v>12</c:v>
                </c:pt>
              </c:numCache>
            </c:numRef>
          </c:val>
        </c:ser>
        <c:dLbls>
          <c:showLegendKey val="0"/>
          <c:showVal val="0"/>
          <c:showCatName val="0"/>
          <c:showSerName val="0"/>
          <c:showPercent val="0"/>
          <c:showBubbleSize val="0"/>
        </c:dLbls>
        <c:axId val="531072336"/>
        <c:axId val="531072728"/>
      </c:areaChart>
      <c:catAx>
        <c:axId val="531072336"/>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0" sourceLinked="0"/>
        <c:majorTickMark val="out"/>
        <c:minorTickMark val="none"/>
        <c:tickLblPos val="nextTo"/>
        <c:txPr>
          <a:bodyPr rot="-2700000" vert="horz"/>
          <a:lstStyle/>
          <a:p>
            <a:pPr>
              <a:defRPr sz="1500" b="1"/>
            </a:pPr>
            <a:endParaRPr lang="en-US"/>
          </a:p>
        </c:txPr>
        <c:crossAx val="531072728"/>
        <c:crosses val="autoZero"/>
        <c:auto val="1"/>
        <c:lblAlgn val="ctr"/>
        <c:lblOffset val="100"/>
        <c:tickLblSkip val="1"/>
        <c:noMultiLvlLbl val="0"/>
      </c:catAx>
      <c:valAx>
        <c:axId val="531072728"/>
        <c:scaling>
          <c:orientation val="minMax"/>
          <c:max val="18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1.088554148122789E-3"/>
              <c:y val="0.23479670268509609"/>
            </c:manualLayout>
          </c:layout>
          <c:overlay val="0"/>
        </c:title>
        <c:numFmt formatCode="General" sourceLinked="1"/>
        <c:majorTickMark val="out"/>
        <c:minorTickMark val="none"/>
        <c:tickLblPos val="nextTo"/>
        <c:txPr>
          <a:bodyPr/>
          <a:lstStyle/>
          <a:p>
            <a:pPr>
              <a:defRPr sz="1500" b="1"/>
            </a:pPr>
            <a:endParaRPr lang="en-US"/>
          </a:p>
        </c:txPr>
        <c:crossAx val="531072336"/>
        <c:crosses val="autoZero"/>
        <c:crossBetween val="midCat"/>
      </c:valAx>
      <c:spPr>
        <a:solidFill>
          <a:srgbClr val="000000"/>
        </a:solidFill>
        <a:ln>
          <a:solidFill>
            <a:srgbClr val="FFFFFF"/>
          </a:solidFill>
        </a:ln>
      </c:spPr>
    </c:plotArea>
    <c:legend>
      <c:legendPos val="t"/>
      <c:layout>
        <c:manualLayout>
          <c:xMode val="edge"/>
          <c:yMode val="edge"/>
          <c:x val="0.11255551751683213"/>
          <c:y val="4.5544780918102684E-2"/>
          <c:w val="0.84300479287915087"/>
          <c:h val="0.11999766957107161"/>
        </c:manualLayout>
      </c:layout>
      <c:overlay val="0"/>
      <c:spPr>
        <a:solidFill>
          <a:schemeClr val="bg2"/>
        </a:solidFill>
        <a:ln w="12700">
          <a:solidFill>
            <a:srgbClr val="FFFFFF"/>
          </a:solidFill>
        </a:ln>
      </c:spPr>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034879429133858"/>
          <c:w val="0.85650245642371625"/>
          <c:h val="0.76488312007874026"/>
        </c:manualLayout>
      </c:layout>
      <c:barChart>
        <c:barDir val="col"/>
        <c:grouping val="percentStacked"/>
        <c:varyColors val="0"/>
        <c:ser>
          <c:idx val="0"/>
          <c:order val="0"/>
          <c:tx>
            <c:strRef>
              <c:f>Sheet1!$A$2</c:f>
              <c:strCache>
                <c:ptCount val="1"/>
                <c:pt idx="0">
                  <c:v>18-34 years</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173</c:v>
                </c:pt>
                <c:pt idx="1">
                  <c:v>94</c:v>
                </c:pt>
                <c:pt idx="2">
                  <c:v>23</c:v>
                </c:pt>
              </c:numCache>
            </c:numRef>
          </c:val>
        </c:ser>
        <c:ser>
          <c:idx val="1"/>
          <c:order val="1"/>
          <c:tx>
            <c:strRef>
              <c:f>Sheet1!$A$3</c:f>
              <c:strCache>
                <c:ptCount val="1"/>
                <c:pt idx="0">
                  <c:v>35-49 years</c:v>
                </c:pt>
              </c:strCache>
            </c:strRef>
          </c:tx>
          <c:spPr>
            <a:gradFill flip="none" rotWithShape="1">
              <a:gsLst>
                <a:gs pos="0">
                  <a:srgbClr val="000077"/>
                </a:gs>
                <a:gs pos="50000">
                  <a:srgbClr val="2626FF"/>
                </a:gs>
                <a:gs pos="100000">
                  <a:srgbClr val="000077"/>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181</c:v>
                </c:pt>
                <c:pt idx="1">
                  <c:v>123</c:v>
                </c:pt>
                <c:pt idx="2">
                  <c:v>28</c:v>
                </c:pt>
              </c:numCache>
            </c:numRef>
          </c:val>
        </c:ser>
        <c:ser>
          <c:idx val="2"/>
          <c:order val="2"/>
          <c:tx>
            <c:strRef>
              <c:f>Sheet1!$A$4</c:f>
              <c:strCache>
                <c:ptCount val="1"/>
                <c:pt idx="0">
                  <c:v>50-59 years</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86</c:v>
                </c:pt>
                <c:pt idx="1">
                  <c:v>74</c:v>
                </c:pt>
                <c:pt idx="2">
                  <c:v>5</c:v>
                </c:pt>
              </c:numCache>
            </c:numRef>
          </c:val>
        </c:ser>
        <c:ser>
          <c:idx val="3"/>
          <c:order val="3"/>
          <c:tx>
            <c:strRef>
              <c:f>Sheet1!$A$5</c:f>
              <c:strCache>
                <c:ptCount val="1"/>
                <c:pt idx="0">
                  <c:v>60+ years</c:v>
                </c:pt>
              </c:strCache>
            </c:strRef>
          </c:tx>
          <c:spPr>
            <a:gradFill flip="none" rotWithShape="1">
              <a:gsLst>
                <a:gs pos="0">
                  <a:srgbClr val="CC6600"/>
                </a:gs>
                <a:gs pos="50000">
                  <a:srgbClr val="FF9900"/>
                </a:gs>
                <a:gs pos="100000">
                  <a:srgbClr val="CC6600"/>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10</c:v>
                </c:pt>
                <c:pt idx="1">
                  <c:v>24</c:v>
                </c:pt>
                <c:pt idx="2">
                  <c:v>0</c:v>
                </c:pt>
              </c:numCache>
            </c:numRef>
          </c:val>
        </c:ser>
        <c:dLbls>
          <c:showLegendKey val="0"/>
          <c:showVal val="0"/>
          <c:showCatName val="0"/>
          <c:showSerName val="0"/>
          <c:showPercent val="0"/>
          <c:showBubbleSize val="0"/>
        </c:dLbls>
        <c:gapWidth val="40"/>
        <c:overlap val="100"/>
        <c:axId val="531073904"/>
        <c:axId val="618053872"/>
      </c:barChart>
      <c:catAx>
        <c:axId val="531073904"/>
        <c:scaling>
          <c:orientation val="minMax"/>
        </c:scaling>
        <c:delete val="0"/>
        <c:axPos val="b"/>
        <c:numFmt formatCode="General" sourceLinked="0"/>
        <c:majorTickMark val="out"/>
        <c:minorTickMark val="none"/>
        <c:tickLblPos val="nextTo"/>
        <c:txPr>
          <a:bodyPr/>
          <a:lstStyle/>
          <a:p>
            <a:pPr>
              <a:defRPr sz="1500" b="1"/>
            </a:pPr>
            <a:endParaRPr lang="en-US"/>
          </a:p>
        </c:txPr>
        <c:crossAx val="618053872"/>
        <c:crosses val="autoZero"/>
        <c:auto val="1"/>
        <c:lblAlgn val="ctr"/>
        <c:lblOffset val="100"/>
        <c:noMultiLvlLbl val="0"/>
      </c:catAx>
      <c:valAx>
        <c:axId val="61805387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531073904"/>
        <c:crosses val="autoZero"/>
        <c:crossBetween val="between"/>
        <c:majorUnit val="0.2"/>
      </c:valAx>
      <c:spPr>
        <a:solidFill>
          <a:srgbClr val="000000"/>
        </a:solidFill>
        <a:ln w="12700">
          <a:solidFill>
            <a:srgbClr val="FFFFFF"/>
          </a:solidFill>
        </a:ln>
      </c:spPr>
    </c:plotArea>
    <c:legend>
      <c:legendPos val="t"/>
      <c:layout>
        <c:manualLayout>
          <c:xMode val="edge"/>
          <c:yMode val="edge"/>
          <c:x val="0.11874105480404692"/>
          <c:y val="1.5625E-2"/>
          <c:w val="0.85415214123875516"/>
          <c:h val="7.96674048556430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529"/>
          <c:y val="0.11034879429133858"/>
          <c:w val="0.8629215879265093"/>
          <c:h val="0.76488312007874026"/>
        </c:manualLayout>
      </c:layout>
      <c:barChart>
        <c:barDir val="col"/>
        <c:grouping val="percentStacked"/>
        <c:varyColors val="0"/>
        <c:ser>
          <c:idx val="0"/>
          <c:order val="0"/>
          <c:tx>
            <c:strRef>
              <c:f>Sheet1!$A$2</c:f>
              <c:strCache>
                <c:ptCount val="1"/>
                <c:pt idx="0">
                  <c:v>Congenital Heart Disease</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142</c:v>
                </c:pt>
                <c:pt idx="1">
                  <c:v>105</c:v>
                </c:pt>
                <c:pt idx="2">
                  <c:v>22</c:v>
                </c:pt>
              </c:numCache>
            </c:numRef>
          </c:val>
        </c:ser>
        <c:ser>
          <c:idx val="1"/>
          <c:order val="1"/>
          <c:tx>
            <c:strRef>
              <c:f>Sheet1!$A$3</c:f>
              <c:strCache>
                <c:ptCount val="1"/>
                <c:pt idx="0">
                  <c:v>IPAH</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123</c:v>
                </c:pt>
                <c:pt idx="1">
                  <c:v>80</c:v>
                </c:pt>
                <c:pt idx="2">
                  <c:v>11</c:v>
                </c:pt>
              </c:numCache>
            </c:numRef>
          </c:val>
        </c:ser>
        <c:ser>
          <c:idx val="2"/>
          <c:order val="2"/>
          <c:tx>
            <c:strRef>
              <c:f>Sheet1!$A$4</c:f>
              <c:strCache>
                <c:ptCount val="1"/>
                <c:pt idx="0">
                  <c:v>Cystic Fibrosis</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32</c:v>
                </c:pt>
                <c:pt idx="1">
                  <c:v>7</c:v>
                </c:pt>
                <c:pt idx="2">
                  <c:v>8</c:v>
                </c:pt>
              </c:numCache>
            </c:numRef>
          </c:val>
        </c:ser>
        <c:ser>
          <c:idx val="3"/>
          <c:order val="3"/>
          <c:tx>
            <c:strRef>
              <c:f>Sheet1!$A$5</c:f>
              <c:strCache>
                <c:ptCount val="1"/>
                <c:pt idx="0">
                  <c:v>Acquired Heart Disease</c:v>
                </c:pt>
              </c:strCache>
            </c:strRef>
          </c:tx>
          <c:spPr>
            <a:gradFill flip="none" rotWithShape="1">
              <a:gsLst>
                <a:gs pos="0">
                  <a:srgbClr val="000077"/>
                </a:gs>
                <a:gs pos="50000">
                  <a:srgbClr val="2626FF"/>
                </a:gs>
                <a:gs pos="100000">
                  <a:srgbClr val="000077"/>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45</c:v>
                </c:pt>
                <c:pt idx="1">
                  <c:v>36</c:v>
                </c:pt>
                <c:pt idx="2">
                  <c:v>3</c:v>
                </c:pt>
              </c:numCache>
            </c:numRef>
          </c:val>
        </c:ser>
        <c:ser>
          <c:idx val="4"/>
          <c:order val="4"/>
          <c:tx>
            <c:strRef>
              <c:f>Sheet1!$A$6</c:f>
              <c:strCache>
                <c:ptCount val="1"/>
                <c:pt idx="0">
                  <c:v>IPF</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12</c:v>
                </c:pt>
                <c:pt idx="1">
                  <c:v>17</c:v>
                </c:pt>
                <c:pt idx="2">
                  <c:v>1</c:v>
                </c:pt>
              </c:numCache>
            </c:numRef>
          </c:val>
        </c:ser>
        <c:ser>
          <c:idx val="5"/>
          <c:order val="5"/>
          <c:tx>
            <c:strRef>
              <c:f>Sheet1!$A$7</c:f>
              <c:strCache>
                <c:ptCount val="1"/>
                <c:pt idx="0">
                  <c:v>Other</c:v>
                </c:pt>
              </c:strCache>
            </c:strRef>
          </c:tx>
          <c:spPr>
            <a:gradFill flip="none" rotWithShape="1">
              <a:gsLst>
                <a:gs pos="0">
                  <a:srgbClr val="6600CC"/>
                </a:gs>
                <a:gs pos="50000">
                  <a:srgbClr val="9933FF"/>
                </a:gs>
                <a:gs pos="100000">
                  <a:srgbClr val="6600CC"/>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Sheet1!$B$7:$D$7</c:f>
              <c:numCache>
                <c:formatCode>General</c:formatCode>
                <c:ptCount val="3"/>
                <c:pt idx="0">
                  <c:v>41</c:v>
                </c:pt>
                <c:pt idx="1">
                  <c:v>70</c:v>
                </c:pt>
                <c:pt idx="2">
                  <c:v>8</c:v>
                </c:pt>
              </c:numCache>
            </c:numRef>
          </c:val>
        </c:ser>
        <c:dLbls>
          <c:showLegendKey val="0"/>
          <c:showVal val="0"/>
          <c:showCatName val="0"/>
          <c:showSerName val="0"/>
          <c:showPercent val="0"/>
          <c:showBubbleSize val="0"/>
        </c:dLbls>
        <c:gapWidth val="45"/>
        <c:overlap val="100"/>
        <c:axId val="643009328"/>
        <c:axId val="643009720"/>
      </c:barChart>
      <c:catAx>
        <c:axId val="643009328"/>
        <c:scaling>
          <c:orientation val="minMax"/>
        </c:scaling>
        <c:delete val="0"/>
        <c:axPos val="b"/>
        <c:numFmt formatCode="General" sourceLinked="0"/>
        <c:majorTickMark val="out"/>
        <c:minorTickMark val="none"/>
        <c:tickLblPos val="nextTo"/>
        <c:txPr>
          <a:bodyPr/>
          <a:lstStyle/>
          <a:p>
            <a:pPr>
              <a:defRPr sz="1500" b="1"/>
            </a:pPr>
            <a:endParaRPr lang="en-US"/>
          </a:p>
        </c:txPr>
        <c:crossAx val="643009720"/>
        <c:crosses val="autoZero"/>
        <c:auto val="1"/>
        <c:lblAlgn val="ctr"/>
        <c:lblOffset val="100"/>
        <c:noMultiLvlLbl val="0"/>
      </c:catAx>
      <c:valAx>
        <c:axId val="64300972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643009328"/>
        <c:crosses val="autoZero"/>
        <c:crossBetween val="between"/>
        <c:majorUnit val="0.2"/>
      </c:valAx>
      <c:spPr>
        <a:solidFill>
          <a:srgbClr val="000000"/>
        </a:solidFill>
        <a:ln w="12700">
          <a:solidFill>
            <a:srgbClr val="FFFFFF"/>
          </a:solidFill>
        </a:ln>
      </c:spPr>
    </c:plotArea>
    <c:legend>
      <c:legendPos val="t"/>
      <c:layout>
        <c:manualLayout>
          <c:xMode val="edge"/>
          <c:yMode val="edge"/>
          <c:x val="0.10694247594050744"/>
          <c:y val="1.5625E-2"/>
          <c:w val="0.86723490813648307"/>
          <c:h val="7.7063238188976396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523"/>
          <c:y val="0.11034879429133858"/>
          <c:w val="0.85181045796000165"/>
          <c:h val="0.74925812007874015"/>
        </c:manualLayout>
      </c:layout>
      <c:barChart>
        <c:barDir val="col"/>
        <c:grouping val="percentStacked"/>
        <c:varyColors val="0"/>
        <c:ser>
          <c:idx val="0"/>
          <c:order val="0"/>
          <c:tx>
            <c:strRef>
              <c:f>Sheet1!$A$2</c:f>
              <c:strCache>
                <c:ptCount val="1"/>
                <c:pt idx="0">
                  <c:v>6-11</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c:v>
                </c:pt>
                <c:pt idx="1">
                  <c:v>2</c:v>
                </c:pt>
                <c:pt idx="2">
                  <c:v>2</c:v>
                </c:pt>
              </c:numCache>
            </c:numRef>
          </c:val>
        </c:ser>
        <c:ser>
          <c:idx val="1"/>
          <c:order val="1"/>
          <c:tx>
            <c:strRef>
              <c:f>Sheet1!$A$3</c:f>
              <c:strCache>
                <c:ptCount val="1"/>
                <c:pt idx="0">
                  <c:v>12-17</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39</c:v>
                </c:pt>
                <c:pt idx="1">
                  <c:v>45</c:v>
                </c:pt>
                <c:pt idx="2">
                  <c:v>9</c:v>
                </c:pt>
              </c:numCache>
            </c:numRef>
          </c:val>
        </c:ser>
        <c:ser>
          <c:idx val="2"/>
          <c:order val="2"/>
          <c:tx>
            <c:strRef>
              <c:f>Sheet1!$A$4</c:f>
              <c:strCache>
                <c:ptCount val="1"/>
                <c:pt idx="0">
                  <c:v>18-34</c:v>
                </c:pt>
              </c:strCache>
            </c:strRef>
          </c:tx>
          <c:spPr>
            <a:gradFill flip="none" rotWithShape="1">
              <a:gsLst>
                <a:gs pos="0">
                  <a:srgbClr val="A6A200"/>
                </a:gs>
                <a:gs pos="50000">
                  <a:srgbClr val="FFFF00"/>
                </a:gs>
                <a:gs pos="100000">
                  <a:srgbClr val="A6A2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140</c:v>
                </c:pt>
                <c:pt idx="1">
                  <c:v>139</c:v>
                </c:pt>
                <c:pt idx="2">
                  <c:v>18</c:v>
                </c:pt>
              </c:numCache>
            </c:numRef>
          </c:val>
        </c:ser>
        <c:ser>
          <c:idx val="3"/>
          <c:order val="3"/>
          <c:tx>
            <c:strRef>
              <c:f>Sheet1!$A$5</c:f>
              <c:strCache>
                <c:ptCount val="1"/>
                <c:pt idx="0">
                  <c:v>35-49</c:v>
                </c:pt>
              </c:strCache>
            </c:strRef>
          </c:tx>
          <c:spPr>
            <a:gradFill flip="none" rotWithShape="1">
              <a:gsLst>
                <a:gs pos="0">
                  <a:srgbClr val="000077"/>
                </a:gs>
                <a:gs pos="50000">
                  <a:srgbClr val="2626FF"/>
                </a:gs>
                <a:gs pos="100000">
                  <a:srgbClr val="000077"/>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177</c:v>
                </c:pt>
                <c:pt idx="1">
                  <c:v>89</c:v>
                </c:pt>
                <c:pt idx="2">
                  <c:v>12</c:v>
                </c:pt>
              </c:numCache>
            </c:numRef>
          </c:val>
        </c:ser>
        <c:ser>
          <c:idx val="4"/>
          <c:order val="4"/>
          <c:tx>
            <c:strRef>
              <c:f>Sheet1!$A$6</c:f>
              <c:strCache>
                <c:ptCount val="1"/>
                <c:pt idx="0">
                  <c:v>50-59</c:v>
                </c:pt>
              </c:strCache>
            </c:strRef>
          </c:tx>
          <c:spPr>
            <a:gradFill>
              <a:gsLst>
                <a:gs pos="0">
                  <a:srgbClr val="6600CC"/>
                </a:gs>
                <a:gs pos="50000">
                  <a:srgbClr val="9933FF"/>
                </a:gs>
                <a:gs pos="100000">
                  <a:srgbClr val="6600CC"/>
                </a:gs>
              </a:gsLst>
              <a:lin ang="0" scaled="1"/>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85</c:v>
                </c:pt>
                <c:pt idx="1">
                  <c:v>34</c:v>
                </c:pt>
                <c:pt idx="2">
                  <c:v>10</c:v>
                </c:pt>
              </c:numCache>
            </c:numRef>
          </c:val>
        </c:ser>
        <c:ser>
          <c:idx val="5"/>
          <c:order val="5"/>
          <c:tx>
            <c:strRef>
              <c:f>Sheet1!$A$7</c:f>
              <c:strCache>
                <c:ptCount val="1"/>
                <c:pt idx="0">
                  <c:v>60+</c:v>
                </c:pt>
              </c:strCache>
            </c:strRef>
          </c:tx>
          <c:spPr>
            <a:gradFill flip="none" rotWithShape="1">
              <a:gsLst>
                <a:gs pos="0">
                  <a:srgbClr val="CC6600"/>
                </a:gs>
                <a:gs pos="50000">
                  <a:srgbClr val="FF9900"/>
                </a:gs>
                <a:gs pos="100000">
                  <a:srgbClr val="CC6600"/>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Sheet1!$B$7:$D$7</c:f>
              <c:numCache>
                <c:formatCode>General</c:formatCode>
                <c:ptCount val="3"/>
                <c:pt idx="0">
                  <c:v>8</c:v>
                </c:pt>
                <c:pt idx="1">
                  <c:v>5</c:v>
                </c:pt>
                <c:pt idx="2">
                  <c:v>3</c:v>
                </c:pt>
              </c:numCache>
            </c:numRef>
          </c:val>
        </c:ser>
        <c:dLbls>
          <c:showLegendKey val="0"/>
          <c:showVal val="0"/>
          <c:showCatName val="0"/>
          <c:showSerName val="0"/>
          <c:showPercent val="0"/>
          <c:showBubbleSize val="0"/>
        </c:dLbls>
        <c:gapWidth val="45"/>
        <c:overlap val="100"/>
        <c:axId val="643010504"/>
        <c:axId val="643010896"/>
      </c:barChart>
      <c:catAx>
        <c:axId val="643010504"/>
        <c:scaling>
          <c:orientation val="minMax"/>
        </c:scaling>
        <c:delete val="0"/>
        <c:axPos val="b"/>
        <c:numFmt formatCode="General" sourceLinked="0"/>
        <c:majorTickMark val="out"/>
        <c:minorTickMark val="none"/>
        <c:tickLblPos val="nextTo"/>
        <c:txPr>
          <a:bodyPr/>
          <a:lstStyle/>
          <a:p>
            <a:pPr>
              <a:defRPr sz="1500" b="1"/>
            </a:pPr>
            <a:endParaRPr lang="en-US"/>
          </a:p>
        </c:txPr>
        <c:crossAx val="643010896"/>
        <c:crosses val="autoZero"/>
        <c:auto val="1"/>
        <c:lblAlgn val="ctr"/>
        <c:lblOffset val="100"/>
        <c:noMultiLvlLbl val="0"/>
      </c:catAx>
      <c:valAx>
        <c:axId val="64301089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Donors</a:t>
                </a:r>
                <a:endParaRPr lang="en-US" sz="1700" dirty="0"/>
              </a:p>
            </c:rich>
          </c:tx>
          <c:layout>
            <c:manualLayout>
              <c:xMode val="edge"/>
              <c:yMode val="edge"/>
              <c:x val="6.6714182278939228E-4"/>
              <c:y val="0.34301160597112856"/>
            </c:manualLayout>
          </c:layout>
          <c:overlay val="0"/>
        </c:title>
        <c:numFmt formatCode="0%" sourceLinked="1"/>
        <c:majorTickMark val="out"/>
        <c:minorTickMark val="none"/>
        <c:tickLblPos val="nextTo"/>
        <c:txPr>
          <a:bodyPr/>
          <a:lstStyle/>
          <a:p>
            <a:pPr>
              <a:defRPr sz="1500" b="1"/>
            </a:pPr>
            <a:endParaRPr lang="en-US"/>
          </a:p>
        </c:txPr>
        <c:crossAx val="643010504"/>
        <c:crosses val="autoZero"/>
        <c:crossBetween val="between"/>
        <c:majorUnit val="0.2"/>
      </c:valAx>
      <c:spPr>
        <a:solidFill>
          <a:srgbClr val="000000"/>
        </a:solidFill>
        <a:ln w="12700">
          <a:solidFill>
            <a:srgbClr val="FFFFFF"/>
          </a:solidFill>
        </a:ln>
      </c:spPr>
    </c:plotArea>
    <c:legend>
      <c:legendPos val="t"/>
      <c:layout>
        <c:manualLayout>
          <c:xMode val="edge"/>
          <c:yMode val="edge"/>
          <c:x val="0.1092039236620846"/>
          <c:y val="1.5625E-2"/>
          <c:w val="0.8552074158103119"/>
          <c:h val="7.706323818897692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0.37783</cdr:x>
      <cdr:y>0.31746</cdr:y>
    </cdr:from>
    <cdr:to>
      <cdr:x>0.51942</cdr:x>
      <cdr:y>0.40366</cdr:y>
    </cdr:to>
    <cdr:sp macro="" textlink="">
      <cdr:nvSpPr>
        <cdr:cNvPr id="2" name="TextBox 1"/>
        <cdr:cNvSpPr txBox="1"/>
      </cdr:nvSpPr>
      <cdr:spPr>
        <a:xfrm xmlns:a="http://schemas.openxmlformats.org/drawingml/2006/main">
          <a:off x="3253306" y="1524000"/>
          <a:ext cx="1219174" cy="4138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N = 3,762 </a:t>
          </a:r>
          <a:endParaRPr lang="en-US" sz="1400" b="1" dirty="0">
            <a:solidFill>
              <a:schemeClr val="tx1"/>
            </a:solidFill>
          </a:endParaRPr>
        </a:p>
      </cdr:txBody>
    </cdr:sp>
  </cdr:relSizeAnchor>
  <cdr:relSizeAnchor xmlns:cdr="http://schemas.openxmlformats.org/drawingml/2006/chartDrawing">
    <cdr:from>
      <cdr:x>0.53982</cdr:x>
      <cdr:y>0.07937</cdr:y>
    </cdr:from>
    <cdr:to>
      <cdr:x>0.96459</cdr:x>
      <cdr:y>0.20005</cdr:y>
    </cdr:to>
    <cdr:sp macro="" textlink="">
      <cdr:nvSpPr>
        <cdr:cNvPr id="3" name="TextBox 2"/>
        <cdr:cNvSpPr txBox="1"/>
      </cdr:nvSpPr>
      <cdr:spPr>
        <a:xfrm xmlns:a="http://schemas.openxmlformats.org/drawingml/2006/main">
          <a:off x="4648200" y="381000"/>
          <a:ext cx="3657524" cy="579384"/>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a:t>
          </a:r>
          <a:r>
            <a:rPr lang="en-US" sz="1400" b="1" dirty="0">
              <a:solidFill>
                <a:schemeClr val="tx1"/>
              </a:solidFill>
            </a:rPr>
            <a:t>= </a:t>
          </a:r>
          <a:r>
            <a:rPr lang="en-US" sz="1400" b="1" dirty="0" smtClean="0">
              <a:solidFill>
                <a:schemeClr val="tx1"/>
              </a:solidFill>
            </a:rPr>
            <a:t> 3.3 </a:t>
          </a:r>
          <a:r>
            <a:rPr lang="en-US" sz="1400" b="1" dirty="0">
              <a:solidFill>
                <a:schemeClr val="tx1"/>
              </a:solidFill>
            </a:rPr>
            <a:t>years</a:t>
          </a:r>
        </a:p>
        <a:p xmlns:a="http://schemas.openxmlformats.org/drawingml/2006/main">
          <a:r>
            <a:rPr lang="en-US" sz="1400" b="1" dirty="0">
              <a:solidFill>
                <a:schemeClr val="tx1"/>
              </a:solidFill>
            </a:rPr>
            <a:t>Conditional </a:t>
          </a:r>
          <a:r>
            <a:rPr lang="en-US" sz="1400" b="1" dirty="0" smtClean="0">
              <a:solidFill>
                <a:schemeClr val="tx1"/>
              </a:solidFill>
            </a:rPr>
            <a:t>median survival </a:t>
          </a:r>
          <a:r>
            <a:rPr lang="en-US" sz="1400" b="1" dirty="0">
              <a:solidFill>
                <a:schemeClr val="tx1"/>
              </a:solidFill>
            </a:rPr>
            <a:t>= </a:t>
          </a:r>
          <a:r>
            <a:rPr lang="en-US" sz="1400" b="1" dirty="0" smtClean="0">
              <a:solidFill>
                <a:schemeClr val="tx1"/>
              </a:solidFill>
            </a:rPr>
            <a:t>10.0 </a:t>
          </a:r>
          <a:r>
            <a:rPr lang="en-US" sz="1400" b="1" dirty="0">
              <a:solidFill>
                <a:schemeClr val="tx1"/>
              </a:solidFill>
            </a:rPr>
            <a:t>years </a:t>
          </a:r>
          <a:r>
            <a:rPr lang="en-US" sz="1400" b="1" dirty="0" smtClean="0"/>
            <a:t>f</a:t>
          </a:r>
          <a:endParaRPr lang="en-US" sz="1400" b="1" dirty="0"/>
        </a:p>
      </cdr:txBody>
    </cdr:sp>
  </cdr:relSizeAnchor>
  <cdr:relSizeAnchor xmlns:cdr="http://schemas.openxmlformats.org/drawingml/2006/chartDrawing">
    <cdr:from>
      <cdr:x>0.74336</cdr:x>
      <cdr:y>0.57143</cdr:y>
    </cdr:from>
    <cdr:to>
      <cdr:x>0.97345</cdr:x>
      <cdr:y>0.6404</cdr:y>
    </cdr:to>
    <cdr:sp macro="" textlink="">
      <cdr:nvSpPr>
        <cdr:cNvPr id="4" name="TextBox 3"/>
        <cdr:cNvSpPr txBox="1"/>
      </cdr:nvSpPr>
      <cdr:spPr>
        <a:xfrm xmlns:a="http://schemas.openxmlformats.org/drawingml/2006/main">
          <a:off x="6400800" y="2743200"/>
          <a:ext cx="1981213" cy="3310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rgbClr val="4DEAF1"/>
              </a:solidFill>
            </a:rPr>
            <a:t>N at risk at 26 years = 11</a:t>
          </a:r>
          <a:endParaRPr lang="en-US" sz="1200" b="1" dirty="0">
            <a:solidFill>
              <a:srgbClr val="4DEAF1"/>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0.00885</cdr:x>
      <cdr:y>0</cdr:y>
    </cdr:from>
    <cdr:to>
      <cdr:x>0.0708</cdr:x>
      <cdr:y>0.8871</cdr:y>
    </cdr:to>
    <cdr:sp macro="" textlink="">
      <cdr:nvSpPr>
        <cdr:cNvPr id="3" name="TextBox 2"/>
        <cdr:cNvSpPr txBox="1"/>
      </cdr:nvSpPr>
      <cdr:spPr>
        <a:xfrm xmlns:a="http://schemas.openxmlformats.org/drawingml/2006/main">
          <a:off x="76200" y="0"/>
          <a:ext cx="533400" cy="41910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i="0" baseline="0" dirty="0" smtClean="0">
              <a:solidFill>
                <a:schemeClr val="tx1"/>
              </a:solidFill>
            </a:rPr>
            <a:t>% Free from Severe Renal Dysfunction</a:t>
          </a:r>
        </a:p>
        <a:p xmlns:a="http://schemas.openxmlformats.org/drawingml/2006/main">
          <a:endParaRPr lang="en-US" sz="1100" dirty="0"/>
        </a:p>
      </cdr:txBody>
    </cdr:sp>
  </cdr:relSizeAnchor>
  <cdr:relSizeAnchor xmlns:cdr="http://schemas.openxmlformats.org/drawingml/2006/chartDrawing">
    <cdr:from>
      <cdr:x>0.12389</cdr:x>
      <cdr:y>0.70313</cdr:y>
    </cdr:from>
    <cdr:to>
      <cdr:x>0.67257</cdr:x>
      <cdr:y>0.82812</cdr:y>
    </cdr:to>
    <cdr:sp macro="" textlink="">
      <cdr:nvSpPr>
        <cdr:cNvPr id="4" name="TextBox 3"/>
        <cdr:cNvSpPr txBox="1"/>
      </cdr:nvSpPr>
      <cdr:spPr>
        <a:xfrm xmlns:a="http://schemas.openxmlformats.org/drawingml/2006/main">
          <a:off x="1066800" y="3429000"/>
          <a:ext cx="4724464" cy="609576"/>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500" b="1" dirty="0">
              <a:solidFill>
                <a:schemeClr val="tx1"/>
              </a:solidFill>
            </a:rPr>
            <a:t>*Severe renal dysfunction = </a:t>
          </a:r>
          <a:r>
            <a:rPr lang="en-US" sz="1500" b="1" dirty="0" err="1">
              <a:solidFill>
                <a:schemeClr val="tx1"/>
              </a:solidFill>
            </a:rPr>
            <a:t>Creatinine</a:t>
          </a:r>
          <a:r>
            <a:rPr lang="en-US" sz="1500" b="1" dirty="0">
              <a:solidFill>
                <a:schemeClr val="tx1"/>
              </a:solidFill>
            </a:rPr>
            <a:t> &gt; 2.5 mg/dl (221 </a:t>
          </a:r>
          <a:r>
            <a:rPr lang="en-US" sz="1500" b="1" dirty="0" err="1">
              <a:solidFill>
                <a:schemeClr val="tx1"/>
              </a:solidFill>
            </a:rPr>
            <a:t>μmol</a:t>
          </a:r>
          <a:r>
            <a:rPr lang="en-US" sz="1500" b="1" dirty="0">
              <a:solidFill>
                <a:schemeClr val="tx1"/>
              </a:solidFill>
            </a:rPr>
            <a:t>/L), dialysis or renal transplant</a:t>
          </a:r>
        </a:p>
      </cdr:txBody>
    </cdr:sp>
  </cdr:relSizeAnchor>
</c:userShapes>
</file>

<file path=ppt/drawings/drawing11.xml><?xml version="1.0" encoding="utf-8"?>
<c:userShapes xmlns:c="http://schemas.openxmlformats.org/drawingml/2006/chart">
  <cdr:relSizeAnchor xmlns:cdr="http://schemas.openxmlformats.org/drawingml/2006/chartDrawing">
    <cdr:from>
      <cdr:x>0.13274</cdr:x>
      <cdr:y>0.19672</cdr:y>
    </cdr:from>
    <cdr:to>
      <cdr:x>0.80531</cdr:x>
      <cdr:y>0.27049</cdr:y>
    </cdr:to>
    <cdr:sp macro="" textlink="">
      <cdr:nvSpPr>
        <cdr:cNvPr id="2" name="TextBox 1"/>
        <cdr:cNvSpPr txBox="1"/>
      </cdr:nvSpPr>
      <cdr:spPr>
        <a:xfrm xmlns:a="http://schemas.openxmlformats.org/drawingml/2006/main">
          <a:off x="1143000" y="914400"/>
          <a:ext cx="5791200" cy="342900"/>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solidFill>
                <a:srgbClr val="FFFF00"/>
              </a:solidFill>
            </a:rPr>
            <a:t>No pair-wise comparisons of % with EGF were significant at p &lt; 0.05.</a:t>
          </a:r>
          <a:endParaRPr lang="en-US" sz="1300" b="1" dirty="0">
            <a:solidFill>
              <a:srgbClr val="FFFF00"/>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0.53913</cdr:x>
      <cdr:y>0.92818</cdr:y>
    </cdr:from>
    <cdr:to>
      <cdr:x>0.78691</cdr:x>
      <cdr:y>0.99375</cdr:y>
    </cdr:to>
    <cdr:sp macro="" textlink="">
      <cdr:nvSpPr>
        <cdr:cNvPr id="3" name="TextBox 1"/>
        <cdr:cNvSpPr txBox="1"/>
      </cdr:nvSpPr>
      <cdr:spPr>
        <a:xfrm xmlns:a="http://schemas.openxmlformats.org/drawingml/2006/main">
          <a:off x="4724400" y="4314352"/>
          <a:ext cx="2171296" cy="3047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rgbClr val="FFFF00"/>
              </a:solidFill>
            </a:rPr>
            <a:t>IPAH</a:t>
          </a:r>
          <a:endParaRPr lang="en-US" sz="1600" b="1" dirty="0">
            <a:solidFill>
              <a:srgbClr val="FFFF00"/>
            </a:solidFill>
          </a:endParaRPr>
        </a:p>
      </cdr:txBody>
    </cdr:sp>
  </cdr:relSizeAnchor>
  <cdr:relSizeAnchor xmlns:cdr="http://schemas.openxmlformats.org/drawingml/2006/chartDrawing">
    <cdr:from>
      <cdr:x>0.81739</cdr:x>
      <cdr:y>0.93443</cdr:y>
    </cdr:from>
    <cdr:to>
      <cdr:x>1</cdr:x>
      <cdr:y>1</cdr:y>
    </cdr:to>
    <cdr:sp macro="" textlink="">
      <cdr:nvSpPr>
        <cdr:cNvPr id="4" name="TextBox 1"/>
        <cdr:cNvSpPr txBox="1"/>
      </cdr:nvSpPr>
      <cdr:spPr>
        <a:xfrm xmlns:a="http://schemas.openxmlformats.org/drawingml/2006/main">
          <a:off x="7162800" y="4343417"/>
          <a:ext cx="1600200" cy="3047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rgbClr val="FFFF00"/>
              </a:solidFill>
            </a:rPr>
            <a:t>Other</a:t>
          </a:r>
          <a:endParaRPr lang="en-US" sz="1600" b="1" dirty="0">
            <a:solidFill>
              <a:srgbClr val="FFFF00"/>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0.52114</cdr:x>
      <cdr:y>0.29231</cdr:y>
    </cdr:from>
    <cdr:to>
      <cdr:x>0.64503</cdr:x>
      <cdr:y>0.35134</cdr:y>
    </cdr:to>
    <cdr:sp macro="" textlink="">
      <cdr:nvSpPr>
        <cdr:cNvPr id="2" name="TextBox 2"/>
        <cdr:cNvSpPr txBox="1"/>
      </cdr:nvSpPr>
      <cdr:spPr>
        <a:xfrm xmlns:a="http://schemas.openxmlformats.org/drawingml/2006/main">
          <a:off x="4487334" y="1447800"/>
          <a:ext cx="106680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solidFill>
                <a:srgbClr val="FFFF00"/>
              </a:solidFill>
            </a:rPr>
            <a:t>p = 0.9649</a:t>
          </a:r>
          <a:endParaRPr lang="en-US" sz="1300" b="1" dirty="0">
            <a:solidFill>
              <a:srgbClr val="FFFF00"/>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0.12389</cdr:x>
      <cdr:y>0.24615</cdr:y>
    </cdr:from>
    <cdr:to>
      <cdr:x>0.65487</cdr:x>
      <cdr:y>0.31538</cdr:y>
    </cdr:to>
    <cdr:sp macro="" textlink="">
      <cdr:nvSpPr>
        <cdr:cNvPr id="2" name="TextBox 1"/>
        <cdr:cNvSpPr txBox="1"/>
      </cdr:nvSpPr>
      <cdr:spPr>
        <a:xfrm xmlns:a="http://schemas.openxmlformats.org/drawingml/2006/main">
          <a:off x="1066801" y="1219200"/>
          <a:ext cx="4572000" cy="342898"/>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pair-wise comparisons were significant at p &lt; 0.05.</a:t>
          </a:r>
          <a:endParaRPr lang="en-US" sz="1300" b="1" dirty="0">
            <a:solidFill>
              <a:srgbClr val="FFFF00"/>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0.13274</cdr:x>
      <cdr:y>0.18779</cdr:y>
    </cdr:from>
    <cdr:to>
      <cdr:x>0.80531</cdr:x>
      <cdr:y>0.25822</cdr:y>
    </cdr:to>
    <cdr:sp macro="" textlink="">
      <cdr:nvSpPr>
        <cdr:cNvPr id="2" name="TextBox 1"/>
        <cdr:cNvSpPr txBox="1"/>
      </cdr:nvSpPr>
      <cdr:spPr>
        <a:xfrm xmlns:a="http://schemas.openxmlformats.org/drawingml/2006/main">
          <a:off x="1143000" y="914400"/>
          <a:ext cx="5791200" cy="342900"/>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pair-wise comparisons of % with EGF were significant at p &lt; 0.05</a:t>
          </a:r>
          <a:endParaRPr lang="en-US" sz="1300" b="1" dirty="0">
            <a:solidFill>
              <a:srgbClr val="FFFF00"/>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0.12389</cdr:x>
      <cdr:y>0.27692</cdr:y>
    </cdr:from>
    <cdr:to>
      <cdr:x>0.65487</cdr:x>
      <cdr:y>0.34615</cdr:y>
    </cdr:to>
    <cdr:sp macro="" textlink="">
      <cdr:nvSpPr>
        <cdr:cNvPr id="2" name="TextBox 1"/>
        <cdr:cNvSpPr txBox="1"/>
      </cdr:nvSpPr>
      <cdr:spPr>
        <a:xfrm xmlns:a="http://schemas.openxmlformats.org/drawingml/2006/main">
          <a:off x="1066800" y="1371600"/>
          <a:ext cx="4572000" cy="342898"/>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pair-wise comparisons were significant at p &lt; 0.05.</a:t>
          </a:r>
          <a:endParaRPr lang="en-US" sz="1300" b="1" dirty="0">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0.61947</cdr:x>
      <cdr:y>0.23455</cdr:y>
    </cdr:from>
    <cdr:to>
      <cdr:x>0.9646</cdr:x>
      <cdr:y>0.40634</cdr:y>
    </cdr:to>
    <cdr:sp macro="" textlink="">
      <cdr:nvSpPr>
        <cdr:cNvPr id="5" name="TextBox 4"/>
        <cdr:cNvSpPr txBox="1"/>
      </cdr:nvSpPr>
      <cdr:spPr>
        <a:xfrm xmlns:a="http://schemas.openxmlformats.org/drawingml/2006/main">
          <a:off x="5334000" y="1125989"/>
          <a:ext cx="2971826" cy="824696"/>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Primary: 3.4; Conditional=10.3</a:t>
          </a:r>
        </a:p>
        <a:p xmlns:a="http://schemas.openxmlformats.org/drawingml/2006/main">
          <a:r>
            <a:rPr lang="en-US" sz="1400" b="1" dirty="0" smtClean="0">
              <a:solidFill>
                <a:schemeClr val="tx1"/>
              </a:solidFill>
            </a:rPr>
            <a:t>Retransplant: 0.3; Conditional=NA</a:t>
          </a:r>
        </a:p>
      </cdr:txBody>
    </cdr:sp>
  </cdr:relSizeAnchor>
</c:userShapes>
</file>

<file path=ppt/drawings/drawing3.xml><?xml version="1.0" encoding="utf-8"?>
<c:userShapes xmlns:c="http://schemas.openxmlformats.org/drawingml/2006/chart">
  <cdr:relSizeAnchor xmlns:cdr="http://schemas.openxmlformats.org/drawingml/2006/chartDrawing">
    <cdr:from>
      <cdr:x>0.09735</cdr:x>
      <cdr:y>0.73404</cdr:y>
    </cdr:from>
    <cdr:to>
      <cdr:x>0.51059</cdr:x>
      <cdr:y>0.83777</cdr:y>
    </cdr:to>
    <cdr:sp macro="" textlink="">
      <cdr:nvSpPr>
        <cdr:cNvPr id="2" name="TextBox 1"/>
        <cdr:cNvSpPr txBox="1"/>
      </cdr:nvSpPr>
      <cdr:spPr>
        <a:xfrm xmlns:a="http://schemas.openxmlformats.org/drawingml/2006/main">
          <a:off x="838242" y="3505200"/>
          <a:ext cx="3558271" cy="4953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rgbClr val="FFFF00"/>
              </a:solidFill>
            </a:rPr>
            <a:t>All pair-wise comparisons were significant at p &lt; 0.05 except for 1994-2003 vs. 2004-6/2013</a:t>
          </a:r>
        </a:p>
      </cdr:txBody>
    </cdr:sp>
  </cdr:relSizeAnchor>
  <cdr:relSizeAnchor xmlns:cdr="http://schemas.openxmlformats.org/drawingml/2006/chartDrawing">
    <cdr:from>
      <cdr:x>0.46018</cdr:x>
      <cdr:y>0.06822</cdr:y>
    </cdr:from>
    <cdr:to>
      <cdr:x>0.94691</cdr:x>
      <cdr:y>0.27182</cdr:y>
    </cdr:to>
    <cdr:sp macro="" textlink="">
      <cdr:nvSpPr>
        <cdr:cNvPr id="3" name="TextBox 2"/>
        <cdr:cNvSpPr txBox="1"/>
      </cdr:nvSpPr>
      <cdr:spPr>
        <a:xfrm xmlns:a="http://schemas.openxmlformats.org/drawingml/2006/main">
          <a:off x="3962400" y="325762"/>
          <a:ext cx="4191040" cy="972228"/>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1982-1993=2.1; 1994-2003=3.9; 2004-6/2013=5.8 </a:t>
          </a:r>
        </a:p>
        <a:p xmlns:a="http://schemas.openxmlformats.org/drawingml/2006/main">
          <a:r>
            <a:rPr lang="en-US" sz="1400" b="1" dirty="0" smtClean="0">
              <a:solidFill>
                <a:schemeClr val="tx1"/>
              </a:solidFill>
            </a:rPr>
            <a:t>Conditional median survival (years): </a:t>
          </a:r>
        </a:p>
        <a:p xmlns:a="http://schemas.openxmlformats.org/drawingml/2006/main">
          <a:r>
            <a:rPr lang="en-US" sz="1400" b="1" dirty="0" smtClean="0">
              <a:solidFill>
                <a:schemeClr val="tx1"/>
              </a:solidFill>
            </a:rPr>
            <a:t>1982-1993=9.0; 1994-2003=12.0; 2004-6/2013=NA</a:t>
          </a:r>
          <a:endParaRPr lang="en-US" sz="14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0.13877</cdr:x>
      <cdr:y>0.71875</cdr:y>
    </cdr:from>
    <cdr:to>
      <cdr:x>0.44851</cdr:x>
      <cdr:y>0.83165</cdr:y>
    </cdr:to>
    <cdr:sp macro="" textlink="">
      <cdr:nvSpPr>
        <cdr:cNvPr id="2" name="TextBox 1"/>
        <cdr:cNvSpPr txBox="1"/>
      </cdr:nvSpPr>
      <cdr:spPr>
        <a:xfrm xmlns:a="http://schemas.openxmlformats.org/drawingml/2006/main">
          <a:off x="1194888" y="3505200"/>
          <a:ext cx="2667040" cy="5505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FF00"/>
              </a:solidFill>
            </a:rPr>
            <a:t>No pair-wise comparisons were significant at p &lt; 0.05</a:t>
          </a:r>
          <a:endParaRPr lang="en-US" sz="1400" b="1" dirty="0">
            <a:solidFill>
              <a:srgbClr val="FFFF00"/>
            </a:solidFill>
          </a:endParaRPr>
        </a:p>
      </cdr:txBody>
    </cdr:sp>
  </cdr:relSizeAnchor>
  <cdr:relSizeAnchor xmlns:cdr="http://schemas.openxmlformats.org/drawingml/2006/chartDrawing">
    <cdr:from>
      <cdr:x>0.52028</cdr:x>
      <cdr:y>0.26563</cdr:y>
    </cdr:from>
    <cdr:to>
      <cdr:x>0.96276</cdr:x>
      <cdr:y>0.36875</cdr:y>
    </cdr:to>
    <cdr:sp macro="" textlink="">
      <cdr:nvSpPr>
        <cdr:cNvPr id="4" name="TextBox 3"/>
        <cdr:cNvSpPr txBox="1"/>
      </cdr:nvSpPr>
      <cdr:spPr>
        <a:xfrm xmlns:a="http://schemas.openxmlformats.org/drawingml/2006/main">
          <a:off x="4479900" y="1295400"/>
          <a:ext cx="3810000" cy="502920"/>
        </a:xfrm>
        <a:prstGeom xmlns:a="http://schemas.openxmlformats.org/drawingml/2006/main" prst="rect">
          <a:avLst/>
        </a:prstGeom>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chemeClr val="tx1"/>
              </a:solidFill>
            </a:rPr>
            <a:t>Median survival (years): </a:t>
          </a:r>
        </a:p>
        <a:p xmlns:a="http://schemas.openxmlformats.org/drawingml/2006/main">
          <a:r>
            <a:rPr lang="en-US" sz="1300" b="1" dirty="0" smtClean="0">
              <a:solidFill>
                <a:schemeClr val="tx1"/>
              </a:solidFill>
            </a:rPr>
            <a:t>Congenital=3.3; </a:t>
          </a:r>
          <a:r>
            <a:rPr lang="en-US" sz="1300" b="1" dirty="0" err="1" smtClean="0">
              <a:solidFill>
                <a:schemeClr val="tx1"/>
              </a:solidFill>
            </a:rPr>
            <a:t>Eisenmenger's</a:t>
          </a:r>
          <a:r>
            <a:rPr lang="en-US" sz="1300" b="1" dirty="0" smtClean="0">
              <a:solidFill>
                <a:schemeClr val="tx1"/>
              </a:solidFill>
            </a:rPr>
            <a:t>=5.5; IPAH=4.5</a:t>
          </a:r>
          <a:endParaRPr lang="en-US" sz="1300" b="1"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0.13877</cdr:x>
      <cdr:y>0.7088</cdr:y>
    </cdr:from>
    <cdr:to>
      <cdr:x>0.6432</cdr:x>
      <cdr:y>0.82171</cdr:y>
    </cdr:to>
    <cdr:sp macro="" textlink="">
      <cdr:nvSpPr>
        <cdr:cNvPr id="4" name="TextBox 3"/>
        <cdr:cNvSpPr txBox="1"/>
      </cdr:nvSpPr>
      <cdr:spPr>
        <a:xfrm xmlns:a="http://schemas.openxmlformats.org/drawingml/2006/main">
          <a:off x="1194888" y="3348659"/>
          <a:ext cx="4343437" cy="533432"/>
        </a:xfrm>
        <a:prstGeom xmlns:a="http://schemas.openxmlformats.org/drawingml/2006/main" prst="rect">
          <a:avLst/>
        </a:prstGeom>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Congenital=13.3; </a:t>
          </a:r>
          <a:r>
            <a:rPr lang="en-US" sz="1400" b="1" dirty="0" err="1" smtClean="0">
              <a:solidFill>
                <a:schemeClr val="tx1"/>
              </a:solidFill>
            </a:rPr>
            <a:t>Eisenmenger's</a:t>
          </a:r>
          <a:r>
            <a:rPr lang="en-US" sz="1400" b="1" dirty="0" smtClean="0">
              <a:solidFill>
                <a:schemeClr val="tx1"/>
              </a:solidFill>
            </a:rPr>
            <a:t>=11.3; IPAH=10.1 </a:t>
          </a:r>
          <a:endParaRPr lang="en-US" sz="1400" b="1"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0.17391</cdr:x>
      <cdr:y>0.90625</cdr:y>
    </cdr:from>
    <cdr:to>
      <cdr:x>0.3913</cdr:x>
      <cdr:y>0.97405</cdr:y>
    </cdr:to>
    <cdr:sp macro="" textlink="">
      <cdr:nvSpPr>
        <cdr:cNvPr id="2" name="TextBox 1"/>
        <cdr:cNvSpPr txBox="1"/>
      </cdr:nvSpPr>
      <cdr:spPr>
        <a:xfrm xmlns:a="http://schemas.openxmlformats.org/drawingml/2006/main">
          <a:off x="1524000" y="4419600"/>
          <a:ext cx="1905000" cy="3306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rgbClr val="FFFF00"/>
              </a:solidFill>
            </a:rPr>
            <a:t>4/1994 - 2003</a:t>
          </a:r>
          <a:endParaRPr lang="en-US" sz="1800" b="1" dirty="0">
            <a:solidFill>
              <a:srgbClr val="FFFF00"/>
            </a:solidFill>
          </a:endParaRPr>
        </a:p>
      </cdr:txBody>
    </cdr:sp>
  </cdr:relSizeAnchor>
  <cdr:relSizeAnchor xmlns:cdr="http://schemas.openxmlformats.org/drawingml/2006/chartDrawing">
    <cdr:from>
      <cdr:x>0.73043</cdr:x>
      <cdr:y>0.90625</cdr:y>
    </cdr:from>
    <cdr:to>
      <cdr:x>0.94783</cdr:x>
      <cdr:y>0.97405</cdr:y>
    </cdr:to>
    <cdr:sp macro="" textlink="">
      <cdr:nvSpPr>
        <cdr:cNvPr id="3" name="TextBox 1"/>
        <cdr:cNvSpPr txBox="1"/>
      </cdr:nvSpPr>
      <cdr:spPr>
        <a:xfrm xmlns:a="http://schemas.openxmlformats.org/drawingml/2006/main">
          <a:off x="6400800" y="4419600"/>
          <a:ext cx="1905000" cy="3306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800" b="1" dirty="0" smtClean="0">
              <a:solidFill>
                <a:srgbClr val="FFFF00"/>
              </a:solidFill>
            </a:rPr>
            <a:t>2004 - 6/2014</a:t>
          </a:r>
          <a:endParaRPr lang="en-US" sz="1800" b="1" dirty="0">
            <a:solidFill>
              <a:srgbClr val="FFFF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0.06957</cdr:x>
      <cdr:y>0.88525</cdr:y>
    </cdr:from>
    <cdr:to>
      <cdr:x>0.28696</cdr:x>
      <cdr:y>0.96721</cdr:y>
    </cdr:to>
    <cdr:sp macro="" textlink="">
      <cdr:nvSpPr>
        <cdr:cNvPr id="2" name="TextBox 1"/>
        <cdr:cNvSpPr txBox="1"/>
      </cdr:nvSpPr>
      <cdr:spPr>
        <a:xfrm xmlns:a="http://schemas.openxmlformats.org/drawingml/2006/main">
          <a:off x="609642" y="4114819"/>
          <a:ext cx="1904988" cy="3809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Any Induction</a:t>
          </a:r>
          <a:endParaRPr lang="en-US" sz="1600" b="1" dirty="0">
            <a:solidFill>
              <a:srgbClr val="FFFF00"/>
            </a:solidFill>
          </a:endParaRPr>
        </a:p>
      </cdr:txBody>
    </cdr:sp>
  </cdr:relSizeAnchor>
  <cdr:relSizeAnchor xmlns:cdr="http://schemas.openxmlformats.org/drawingml/2006/chartDrawing">
    <cdr:from>
      <cdr:x>0.27826</cdr:x>
      <cdr:y>0.88525</cdr:y>
    </cdr:from>
    <cdr:to>
      <cdr:x>0.54783</cdr:x>
      <cdr:y>0.96721</cdr:y>
    </cdr:to>
    <cdr:sp macro="" textlink="">
      <cdr:nvSpPr>
        <cdr:cNvPr id="3" name="TextBox 1"/>
        <cdr:cNvSpPr txBox="1"/>
      </cdr:nvSpPr>
      <cdr:spPr>
        <a:xfrm xmlns:a="http://schemas.openxmlformats.org/drawingml/2006/main">
          <a:off x="2438392" y="4114819"/>
          <a:ext cx="2362242" cy="3809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Polyclonal ALG/ATG        </a:t>
          </a:r>
          <a:endParaRPr lang="en-US" sz="1600" dirty="0">
            <a:solidFill>
              <a:srgbClr val="FFFF00"/>
            </a:solidFill>
          </a:endParaRPr>
        </a:p>
      </cdr:txBody>
    </cdr:sp>
  </cdr:relSizeAnchor>
  <cdr:relSizeAnchor xmlns:cdr="http://schemas.openxmlformats.org/drawingml/2006/chartDrawing">
    <cdr:from>
      <cdr:x>0.52174</cdr:x>
      <cdr:y>0.88525</cdr:y>
    </cdr:from>
    <cdr:to>
      <cdr:x>0.73913</cdr:x>
      <cdr:y>0.96721</cdr:y>
    </cdr:to>
    <cdr:sp macro="" textlink="">
      <cdr:nvSpPr>
        <cdr:cNvPr id="5" name="TextBox 1"/>
        <cdr:cNvSpPr txBox="1"/>
      </cdr:nvSpPr>
      <cdr:spPr>
        <a:xfrm xmlns:a="http://schemas.openxmlformats.org/drawingml/2006/main">
          <a:off x="4572008" y="4114819"/>
          <a:ext cx="1904988" cy="3809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OKT3</a:t>
          </a:r>
          <a:endParaRPr lang="en-US" sz="1600" dirty="0">
            <a:solidFill>
              <a:srgbClr val="FFFF00"/>
            </a:solidFill>
          </a:endParaRPr>
        </a:p>
      </cdr:txBody>
    </cdr:sp>
  </cdr:relSizeAnchor>
  <cdr:relSizeAnchor xmlns:cdr="http://schemas.openxmlformats.org/drawingml/2006/chartDrawing">
    <cdr:from>
      <cdr:x>0.75652</cdr:x>
      <cdr:y>0.88525</cdr:y>
    </cdr:from>
    <cdr:to>
      <cdr:x>0.97391</cdr:x>
      <cdr:y>0.96721</cdr:y>
    </cdr:to>
    <cdr:sp macro="" textlink="">
      <cdr:nvSpPr>
        <cdr:cNvPr id="6" name="TextBox 1"/>
        <cdr:cNvSpPr txBox="1"/>
      </cdr:nvSpPr>
      <cdr:spPr>
        <a:xfrm xmlns:a="http://schemas.openxmlformats.org/drawingml/2006/main">
          <a:off x="6629400" y="4114800"/>
          <a:ext cx="19050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IL-2R Antagonist</a:t>
          </a:r>
          <a:endParaRPr lang="en-US" sz="1600" dirty="0">
            <a:solidFill>
              <a:srgbClr val="FFFF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0.48673</cdr:x>
      <cdr:y>0.3906</cdr:y>
    </cdr:from>
    <cdr:to>
      <cdr:x>0.6118</cdr:x>
      <cdr:y>0.47124</cdr:y>
    </cdr:to>
    <cdr:sp macro="" textlink="">
      <cdr:nvSpPr>
        <cdr:cNvPr id="2" name="TextBox 1"/>
        <cdr:cNvSpPr txBox="1"/>
      </cdr:nvSpPr>
      <cdr:spPr>
        <a:xfrm xmlns:a="http://schemas.openxmlformats.org/drawingml/2006/main">
          <a:off x="4191000" y="1845330"/>
          <a:ext cx="1076971" cy="3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FF00"/>
              </a:solidFill>
              <a:latin typeface="+mn-lt"/>
              <a:ea typeface="+mn-ea"/>
              <a:cs typeface="+mn-cs"/>
            </a:rPr>
            <a:t>p </a:t>
          </a:r>
          <a:r>
            <a:rPr lang="en-US" sz="1400" b="1" dirty="0">
              <a:solidFill>
                <a:srgbClr val="FFFF00"/>
              </a:solidFill>
              <a:latin typeface="+mn-lt"/>
              <a:ea typeface="+mn-ea"/>
              <a:cs typeface="+mn-cs"/>
            </a:rPr>
            <a:t>= </a:t>
          </a:r>
          <a:r>
            <a:rPr lang="en-US" sz="1400" b="1" dirty="0" smtClean="0">
              <a:solidFill>
                <a:srgbClr val="FFFF00"/>
              </a:solidFill>
              <a:latin typeface="+mn-lt"/>
              <a:ea typeface="+mn-ea"/>
              <a:cs typeface="+mn-cs"/>
            </a:rPr>
            <a:t>0.4675</a:t>
          </a:r>
          <a:endParaRPr lang="en-US" sz="1400" b="1" dirty="0" smtClean="0">
            <a:solidFill>
              <a:srgbClr val="FFFF00"/>
            </a:solidFill>
          </a:endParaRPr>
        </a:p>
        <a:p xmlns:a="http://schemas.openxmlformats.org/drawingml/2006/main">
          <a:endParaRPr lang="en-US" sz="1400" dirty="0">
            <a:solidFill>
              <a:srgbClr val="FFFF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0.70796</cdr:x>
      <cdr:y>0.22581</cdr:y>
    </cdr:from>
    <cdr:to>
      <cdr:x>0.84956</cdr:x>
      <cdr:y>0.30645</cdr:y>
    </cdr:to>
    <cdr:sp macro="" textlink="">
      <cdr:nvSpPr>
        <cdr:cNvPr id="2" name="TextBox 1"/>
        <cdr:cNvSpPr txBox="1"/>
      </cdr:nvSpPr>
      <cdr:spPr>
        <a:xfrm xmlns:a="http://schemas.openxmlformats.org/drawingml/2006/main">
          <a:off x="6096000" y="1066800"/>
          <a:ext cx="1219214" cy="3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a:t>
          </a:r>
          <a:r>
            <a:rPr lang="en-US" sz="1400" b="1" dirty="0" smtClean="0">
              <a:solidFill>
                <a:srgbClr val="FFFF00"/>
              </a:solidFill>
              <a:latin typeface="+mn-lt"/>
              <a:ea typeface="+mn-ea"/>
              <a:cs typeface="+mn-cs"/>
            </a:rPr>
            <a:t>= 0.7326</a:t>
          </a:r>
          <a:endParaRPr lang="en-US" sz="1400" dirty="0" smtClean="0">
            <a:solidFill>
              <a:srgbClr val="FFFF00"/>
            </a:solidFill>
          </a:endParaRPr>
        </a:p>
        <a:p xmlns:a="http://schemas.openxmlformats.org/drawingml/2006/main">
          <a:endParaRPr lang="en-US" sz="1400" b="1" dirty="0" smtClean="0">
            <a:solidFill>
              <a:srgbClr val="FFFF00"/>
            </a:solidFill>
          </a:endParaRPr>
        </a:p>
        <a:p xmlns:a="http://schemas.openxmlformats.org/drawingml/2006/main">
          <a:endParaRPr lang="en-US" sz="1400" dirty="0">
            <a:solidFill>
              <a:srgbClr val="FFFF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B252C-2B20-4579-B4F5-6B70C5EC6897}" type="datetimeFigureOut">
              <a:rPr lang="en-US" smtClean="0"/>
              <a:pPr/>
              <a:t>10/8/2015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FF3A6-B03F-4710-AAA0-E3CB014C4A59}" type="slidenum">
              <a:rPr lang="en-US" smtClean="0"/>
              <a:pPr/>
              <a:t>‹#›</a:t>
            </a:fld>
            <a:endParaRPr lang="en-US"/>
          </a:p>
        </p:txBody>
      </p:sp>
    </p:spTree>
    <p:extLst>
      <p:ext uri="{BB962C8B-B14F-4D97-AF65-F5344CB8AC3E}">
        <p14:creationId xmlns:p14="http://schemas.microsoft.com/office/powerpoint/2010/main" val="97009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a:t>
            </a:fld>
            <a:endParaRPr lang="en-US"/>
          </a:p>
        </p:txBody>
      </p:sp>
    </p:spTree>
    <p:extLst>
      <p:ext uri="{BB962C8B-B14F-4D97-AF65-F5344CB8AC3E}">
        <p14:creationId xmlns:p14="http://schemas.microsoft.com/office/powerpoint/2010/main" val="677030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a:p>
        </p:txBody>
      </p:sp>
    </p:spTree>
    <p:extLst>
      <p:ext uri="{BB962C8B-B14F-4D97-AF65-F5344CB8AC3E}">
        <p14:creationId xmlns:p14="http://schemas.microsoft.com/office/powerpoint/2010/main" val="151833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a:p>
        </p:txBody>
      </p:sp>
    </p:spTree>
    <p:extLst>
      <p:ext uri="{BB962C8B-B14F-4D97-AF65-F5344CB8AC3E}">
        <p14:creationId xmlns:p14="http://schemas.microsoft.com/office/powerpoint/2010/main" val="3141989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Transplants with unknown donor ages 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a:p>
        </p:txBody>
      </p:sp>
    </p:spTree>
    <p:extLst>
      <p:ext uri="{BB962C8B-B14F-4D97-AF65-F5344CB8AC3E}">
        <p14:creationId xmlns:p14="http://schemas.microsoft.com/office/powerpoint/2010/main" val="251025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Therefore, 95% confidence limits are provided about the survival rate estimate; the survival rate shown is the best estimate but the true rate will most likely fall within these limits.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a:p>
        </p:txBody>
      </p:sp>
    </p:spTree>
    <p:extLst>
      <p:ext uri="{BB962C8B-B14F-4D97-AF65-F5344CB8AC3E}">
        <p14:creationId xmlns:p14="http://schemas.microsoft.com/office/powerpoint/2010/main" val="1605525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a:p>
        </p:txBody>
      </p:sp>
    </p:spTree>
    <p:extLst>
      <p:ext uri="{BB962C8B-B14F-4D97-AF65-F5344CB8AC3E}">
        <p14:creationId xmlns:p14="http://schemas.microsoft.com/office/powerpoint/2010/main" val="483310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a:p>
        </p:txBody>
      </p:sp>
    </p:spTree>
    <p:extLst>
      <p:ext uri="{BB962C8B-B14F-4D97-AF65-F5344CB8AC3E}">
        <p14:creationId xmlns:p14="http://schemas.microsoft.com/office/powerpoint/2010/main" val="1834183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a:p>
        </p:txBody>
      </p:sp>
    </p:spTree>
    <p:extLst>
      <p:ext uri="{BB962C8B-B14F-4D97-AF65-F5344CB8AC3E}">
        <p14:creationId xmlns:p14="http://schemas.microsoft.com/office/powerpoint/2010/main" val="4113364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a:p>
        </p:txBody>
      </p:sp>
    </p:spTree>
    <p:extLst>
      <p:ext uri="{BB962C8B-B14F-4D97-AF65-F5344CB8AC3E}">
        <p14:creationId xmlns:p14="http://schemas.microsoft.com/office/powerpoint/2010/main" val="1025850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Karnofsky score for adult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March 2005 and June 2014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a:p>
        </p:txBody>
      </p:sp>
    </p:spTree>
    <p:extLst>
      <p:ext uri="{BB962C8B-B14F-4D97-AF65-F5344CB8AC3E}">
        <p14:creationId xmlns:p14="http://schemas.microsoft.com/office/powerpoint/2010/main" val="785360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the 1-year, 3-year and 5-year annual follow-ups.  Because all follow-ups between April 1994 and June 2014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a:p>
        </p:txBody>
      </p:sp>
    </p:spTree>
    <p:extLst>
      <p:ext uri="{BB962C8B-B14F-4D97-AF65-F5344CB8AC3E}">
        <p14:creationId xmlns:p14="http://schemas.microsoft.com/office/powerpoint/2010/main" val="178438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1431554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the 1-year, 3-year and 5-year annual follow-ups.  Because all follow-ups between April 1994 and June 2014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a:p>
        </p:txBody>
      </p:sp>
    </p:spTree>
    <p:extLst>
      <p:ext uri="{BB962C8B-B14F-4D97-AF65-F5344CB8AC3E}">
        <p14:creationId xmlns:p14="http://schemas.microsoft.com/office/powerpoint/2010/main" val="2581518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and 5-year annual follow-ups, representing the hospitalizations between discharge and 1 year, between the 2-year and 3-year follow-up and between the 4-year and 5-year follow-up, respectively.  Because all follow-ups between April 1994 and June 2014 were included, the bars do not include the same patients.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a:p>
        </p:txBody>
      </p:sp>
    </p:spTree>
    <p:extLst>
      <p:ext uri="{BB962C8B-B14F-4D97-AF65-F5344CB8AC3E}">
        <p14:creationId xmlns:p14="http://schemas.microsoft.com/office/powerpoint/2010/main" val="2129262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a:p>
        </p:txBody>
      </p:sp>
    </p:spTree>
    <p:extLst>
      <p:ext uri="{BB962C8B-B14F-4D97-AF65-F5344CB8AC3E}">
        <p14:creationId xmlns:p14="http://schemas.microsoft.com/office/powerpoint/2010/main" val="829316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a:p>
        </p:txBody>
      </p:sp>
    </p:spTree>
    <p:extLst>
      <p:ext uri="{BB962C8B-B14F-4D97-AF65-F5344CB8AC3E}">
        <p14:creationId xmlns:p14="http://schemas.microsoft.com/office/powerpoint/2010/main" val="3909780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a:p>
        </p:txBody>
      </p:sp>
    </p:spTree>
    <p:extLst>
      <p:ext uri="{BB962C8B-B14F-4D97-AF65-F5344CB8AC3E}">
        <p14:creationId xmlns:p14="http://schemas.microsoft.com/office/powerpoint/2010/main" val="2973745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2004 and June 2014 were included.  Therefore, this figure does not represent changes in practice between the 1-year follow-up and 5-year follow-up on a cohort of patients.  The patients in the 1-year tabulation are not the same patients as in the 5-year tabulation.</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a:p>
        </p:txBody>
      </p:sp>
    </p:spTree>
    <p:extLst>
      <p:ext uri="{BB962C8B-B14F-4D97-AF65-F5344CB8AC3E}">
        <p14:creationId xmlns:p14="http://schemas.microsoft.com/office/powerpoint/2010/main" val="109965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smtClean="0">
                <a:solidFill>
                  <a:schemeClr val="tx1"/>
                </a:solidFill>
                <a:latin typeface="+mn-lt"/>
                <a:ea typeface="+mn-ea"/>
                <a:cs typeface="+mn-cs"/>
              </a:rPr>
              <a:t>immunosuppression </a:t>
            </a:r>
            <a:r>
              <a:rPr lang="en-US" sz="1200" kern="1200" dirty="0" smtClean="0">
                <a:solidFill>
                  <a:schemeClr val="tx1"/>
                </a:solidFill>
                <a:latin typeface="+mn-lt"/>
                <a:ea typeface="+mn-ea"/>
                <a:cs typeface="+mn-cs"/>
              </a:rPr>
              <a:t>reported as being provided at the time of the 1-year and 5-year annual follow-up forms.  To provide a snapshot of current practice, only follow-ups occurring between January 2004 and June 2014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a:p>
        </p:txBody>
      </p:sp>
    </p:spTree>
    <p:extLst>
      <p:ext uri="{BB962C8B-B14F-4D97-AF65-F5344CB8AC3E}">
        <p14:creationId xmlns:p14="http://schemas.microsoft.com/office/powerpoint/2010/main" val="2103427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a:p>
        </p:txBody>
      </p:sp>
    </p:spTree>
    <p:extLst>
      <p:ext uri="{BB962C8B-B14F-4D97-AF65-F5344CB8AC3E}">
        <p14:creationId xmlns:p14="http://schemas.microsoft.com/office/powerpoint/2010/main" val="3866902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and from </a:t>
            </a:r>
            <a:r>
              <a:rPr lang="en-US" sz="1200" kern="1200" dirty="0" err="1" smtClean="0">
                <a:solidFill>
                  <a:schemeClr val="tx1"/>
                </a:solidFill>
                <a:latin typeface="+mn-lt"/>
                <a:ea typeface="+mn-ea"/>
                <a:cs typeface="+mn-cs"/>
              </a:rPr>
              <a:t>bronchiolitis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obliterans</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and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 </a:t>
            </a:r>
            <a:r>
              <a:rPr lang="en-US" sz="1200" kern="1200" dirty="0" smtClean="0">
                <a:solidFill>
                  <a:schemeClr val="tx1"/>
                </a:solidFill>
                <a:latin typeface="+mn-lt"/>
                <a:ea typeface="+mn-ea"/>
                <a:cs typeface="+mn-cs"/>
              </a:rPr>
              <a:t>Patients were included in the analysis until an unknown response for CAV was reported.  Therefore, the rates seen here may differ from those reported in the cumulative prevalence slide which is based on only those patients with known responses for CAV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a:p>
        </p:txBody>
      </p:sp>
    </p:spTree>
    <p:extLst>
      <p:ext uri="{BB962C8B-B14F-4D97-AF65-F5344CB8AC3E}">
        <p14:creationId xmlns:p14="http://schemas.microsoft.com/office/powerpoint/2010/main" val="3824125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CAV was reported.  Therefore, the rates seen here may differ from those reported in the cumulative prevalence slide which is based on only those patients with known responses for CAV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Rates were compared using the log-rank test statistic.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a:p>
        </p:txBody>
      </p:sp>
    </p:spTree>
    <p:extLst>
      <p:ext uri="{BB962C8B-B14F-4D97-AF65-F5344CB8AC3E}">
        <p14:creationId xmlns:p14="http://schemas.microsoft.com/office/powerpoint/2010/main" val="300295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a:p>
        </p:txBody>
      </p:sp>
    </p:spTree>
    <p:extLst>
      <p:ext uri="{BB962C8B-B14F-4D97-AF65-F5344CB8AC3E}">
        <p14:creationId xmlns:p14="http://schemas.microsoft.com/office/powerpoint/2010/main" val="1766924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a:t>
            </a:r>
            <a:r>
              <a:rPr lang="en-US" sz="1200" kern="1200" dirty="0" err="1" smtClean="0">
                <a:solidFill>
                  <a:schemeClr val="tx1"/>
                </a:solidFill>
                <a:latin typeface="+mn-lt"/>
                <a:ea typeface="+mn-ea"/>
                <a:cs typeface="+mn-cs"/>
              </a:rPr>
              <a:t>bronchiolitis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obliterans</a:t>
            </a:r>
            <a:r>
              <a:rPr lang="en-US" sz="1200" kern="1200" dirty="0" smtClean="0">
                <a:solidFill>
                  <a:schemeClr val="tx1"/>
                </a:solidFill>
                <a:latin typeface="+mn-lt"/>
                <a:ea typeface="+mn-ea"/>
                <a:cs typeface="+mn-cs"/>
              </a:rPr>
              <a:t>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a:t>
            </a:r>
            <a:r>
              <a:rPr lang="en-US" sz="1200" kern="1200" dirty="0" err="1" smtClean="0">
                <a:solidFill>
                  <a:schemeClr val="tx1"/>
                </a:solidFill>
                <a:latin typeface="+mn-lt"/>
                <a:ea typeface="+mn-ea"/>
                <a:cs typeface="+mn-cs"/>
              </a:rPr>
              <a:t>bronchiolitis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obliterans</a:t>
            </a:r>
            <a:r>
              <a:rPr lang="en-US" sz="1200" kern="1200" dirty="0" smtClean="0">
                <a:solidFill>
                  <a:schemeClr val="tx1"/>
                </a:solidFill>
                <a:latin typeface="+mn-lt"/>
                <a:ea typeface="+mn-ea"/>
                <a:cs typeface="+mn-cs"/>
              </a:rPr>
              <a:t> was reported.  Therefore, the rates seen here may differ from those reported in the cumulative prevalence slide which is based on only those patients with known responses for </a:t>
            </a:r>
            <a:r>
              <a:rPr lang="en-US" sz="1200" kern="1200" dirty="0" err="1" smtClean="0">
                <a:solidFill>
                  <a:schemeClr val="tx1"/>
                </a:solidFill>
                <a:latin typeface="+mn-lt"/>
                <a:ea typeface="+mn-ea"/>
                <a:cs typeface="+mn-cs"/>
              </a:rPr>
              <a:t>bronchiolitis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obliterans</a:t>
            </a:r>
            <a:r>
              <a:rPr lang="en-US" sz="1200" kern="1200" dirty="0" smtClean="0">
                <a:solidFill>
                  <a:schemeClr val="tx1"/>
                </a:solidFill>
                <a:latin typeface="+mn-lt"/>
                <a:ea typeface="+mn-ea"/>
                <a:cs typeface="+mn-cs"/>
              </a:rPr>
              <a:t>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a:p>
        </p:txBody>
      </p:sp>
    </p:spTree>
    <p:extLst>
      <p:ext uri="{BB962C8B-B14F-4D97-AF65-F5344CB8AC3E}">
        <p14:creationId xmlns:p14="http://schemas.microsoft.com/office/powerpoint/2010/main" val="2614482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a:p>
        </p:txBody>
      </p:sp>
    </p:spTree>
    <p:extLst>
      <p:ext uri="{BB962C8B-B14F-4D97-AF65-F5344CB8AC3E}">
        <p14:creationId xmlns:p14="http://schemas.microsoft.com/office/powerpoint/2010/main" val="1531266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year, within 5 years and within 10 years following transplantation. The percentages are based on patients with known responses.  To reduce bias, only patients with responses reported on every follow-up through the 5-year (or 10-year) annual follow-up were included in the “5-Year Survivors” (or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a:p>
        </p:txBody>
      </p:sp>
    </p:spTree>
    <p:extLst>
      <p:ext uri="{BB962C8B-B14F-4D97-AF65-F5344CB8AC3E}">
        <p14:creationId xmlns:p14="http://schemas.microsoft.com/office/powerpoint/2010/main" val="1346074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a:p>
        </p:txBody>
      </p:sp>
    </p:spTree>
    <p:extLst>
      <p:ext uri="{BB962C8B-B14F-4D97-AF65-F5344CB8AC3E}">
        <p14:creationId xmlns:p14="http://schemas.microsoft.com/office/powerpoint/2010/main" val="601751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a:p>
        </p:txBody>
      </p:sp>
    </p:spTree>
    <p:extLst>
      <p:ext uri="{BB962C8B-B14F-4D97-AF65-F5344CB8AC3E}">
        <p14:creationId xmlns:p14="http://schemas.microsoft.com/office/powerpoint/2010/main" val="1611286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a:p>
        </p:txBody>
      </p:sp>
    </p:spTree>
    <p:extLst>
      <p:ext uri="{BB962C8B-B14F-4D97-AF65-F5344CB8AC3E}">
        <p14:creationId xmlns:p14="http://schemas.microsoft.com/office/powerpoint/2010/main" val="709352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a:p>
        </p:txBody>
      </p:sp>
    </p:spTree>
    <p:extLst>
      <p:ext uri="{BB962C8B-B14F-4D97-AF65-F5344CB8AC3E}">
        <p14:creationId xmlns:p14="http://schemas.microsoft.com/office/powerpoint/2010/main" val="1874057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41</a:t>
            </a:fld>
            <a:endParaRPr lang="en-US"/>
          </a:p>
        </p:txBody>
      </p:sp>
    </p:spTree>
    <p:extLst>
      <p:ext uri="{BB962C8B-B14F-4D97-AF65-F5344CB8AC3E}">
        <p14:creationId xmlns:p14="http://schemas.microsoft.com/office/powerpoint/2010/main" val="3773000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a:p>
        </p:txBody>
      </p:sp>
    </p:spTree>
    <p:extLst>
      <p:ext uri="{BB962C8B-B14F-4D97-AF65-F5344CB8AC3E}">
        <p14:creationId xmlns:p14="http://schemas.microsoft.com/office/powerpoint/2010/main" val="624099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43</a:t>
            </a:fld>
            <a:endParaRPr lang="en-US"/>
          </a:p>
        </p:txBody>
      </p:sp>
    </p:spTree>
    <p:extLst>
      <p:ext uri="{BB962C8B-B14F-4D97-AF65-F5344CB8AC3E}">
        <p14:creationId xmlns:p14="http://schemas.microsoft.com/office/powerpoint/2010/main" val="278624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3624734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439731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3848033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9107934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dirty="0"/>
          </a:p>
        </p:txBody>
      </p:sp>
    </p:spTree>
    <p:extLst>
      <p:ext uri="{BB962C8B-B14F-4D97-AF65-F5344CB8AC3E}">
        <p14:creationId xmlns:p14="http://schemas.microsoft.com/office/powerpoint/2010/main" val="39089761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3575302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or </a:t>
            </a:r>
            <a:r>
              <a:rPr lang="en-US" sz="1200" kern="1200" dirty="0" smtClean="0">
                <a:solidFill>
                  <a:schemeClr val="tx1"/>
                </a:solidFill>
                <a:effectLst/>
                <a:latin typeface="+mn-lt"/>
                <a:ea typeface="+mn-ea"/>
                <a:cs typeface="+mn-cs"/>
              </a:rPr>
              <a:t>Fisher's exact test</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26983352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or </a:t>
            </a:r>
            <a:r>
              <a:rPr lang="en-US" sz="1200" kern="1200" dirty="0" smtClean="0">
                <a:solidFill>
                  <a:schemeClr val="tx1"/>
                </a:solidFill>
                <a:effectLst/>
                <a:latin typeface="+mn-lt"/>
                <a:ea typeface="+mn-ea"/>
                <a:cs typeface="+mn-cs"/>
              </a:rPr>
              <a:t>Fisher's exact test</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13919762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1834758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20199897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327260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342557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dirty="0"/>
          </a:p>
        </p:txBody>
      </p:sp>
    </p:spTree>
    <p:extLst>
      <p:ext uri="{BB962C8B-B14F-4D97-AF65-F5344CB8AC3E}">
        <p14:creationId xmlns:p14="http://schemas.microsoft.com/office/powerpoint/2010/main" val="3715220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29703907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39495010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6859487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14047551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a:t>
            </a:r>
            <a:r>
              <a:rPr lang="en-US" sz="1200" kern="1200" smtClean="0">
                <a:solidFill>
                  <a:schemeClr val="tx1"/>
                </a:solidFill>
                <a:latin typeface="+mn-lt"/>
                <a:ea typeface="+mn-ea"/>
                <a:cs typeface="+mn-cs"/>
              </a:rPr>
              <a:t>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a:p>
        </p:txBody>
      </p:sp>
    </p:spTree>
    <p:extLst>
      <p:ext uri="{BB962C8B-B14F-4D97-AF65-F5344CB8AC3E}">
        <p14:creationId xmlns:p14="http://schemas.microsoft.com/office/powerpoint/2010/main" val="2978660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a:p>
        </p:txBody>
      </p:sp>
    </p:spTree>
    <p:extLst>
      <p:ext uri="{BB962C8B-B14F-4D97-AF65-F5344CB8AC3E}">
        <p14:creationId xmlns:p14="http://schemas.microsoft.com/office/powerpoint/2010/main" val="3392034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a:p>
        </p:txBody>
      </p:sp>
    </p:spTree>
    <p:extLst>
      <p:ext uri="{BB962C8B-B14F-4D97-AF65-F5344CB8AC3E}">
        <p14:creationId xmlns:p14="http://schemas.microsoft.com/office/powerpoint/2010/main" val="366039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a:p>
        </p:txBody>
      </p:sp>
    </p:spTree>
    <p:extLst>
      <p:ext uri="{BB962C8B-B14F-4D97-AF65-F5344CB8AC3E}">
        <p14:creationId xmlns:p14="http://schemas.microsoft.com/office/powerpoint/2010/main" val="534706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a:p>
        </p:txBody>
      </p:sp>
    </p:spTree>
    <p:extLst>
      <p:ext uri="{BB962C8B-B14F-4D97-AF65-F5344CB8AC3E}">
        <p14:creationId xmlns:p14="http://schemas.microsoft.com/office/powerpoint/2010/main" val="274804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HEART-LUNG TRANSPLANTATION</a:t>
            </a:r>
            <a:endParaRPr lang="en-US" dirty="0"/>
          </a:p>
        </p:txBody>
      </p:sp>
      <p:sp>
        <p:nvSpPr>
          <p:cNvPr id="3" name="Subtitle 2"/>
          <p:cNvSpPr>
            <a:spLocks noGrp="1"/>
          </p:cNvSpPr>
          <p:nvPr>
            <p:ph type="subTitle" idx="1"/>
          </p:nvPr>
        </p:nvSpPr>
        <p:spPr/>
        <p:txBody>
          <a:bodyPr/>
          <a:lstStyle/>
          <a:p>
            <a:r>
              <a:rPr lang="en-US" dirty="0" smtClean="0"/>
              <a:t>Adult Recipients</a:t>
            </a:r>
            <a:endParaRPr lang="en-US" dirty="0"/>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600" dirty="0" smtClean="0"/>
              <a:t>Adult Heart-Lung Transplants</a:t>
            </a:r>
            <a:r>
              <a:rPr lang="en-US" sz="2400" dirty="0" smtClean="0"/>
              <a:t/>
            </a:r>
            <a:br>
              <a:rPr lang="en-US" sz="2400" dirty="0" smtClean="0"/>
            </a:br>
            <a:r>
              <a:rPr lang="en-US" sz="2400" dirty="0" smtClean="0"/>
              <a:t>Major Indications by Year (Number)</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44372889"/>
              </p:ext>
            </p:extLst>
          </p:nvPr>
        </p:nvGraphicFramePr>
        <p:xfrm>
          <a:off x="152400" y="990600"/>
          <a:ext cx="8839200" cy="52501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p:spPr>
        <p:txBody>
          <a:bodyPr/>
          <a:lstStyle/>
          <a:p>
            <a:r>
              <a:rPr lang="en-US" sz="2600" dirty="0" smtClean="0"/>
              <a:t>Adult Heart-Lung Transplants</a:t>
            </a:r>
            <a:br>
              <a:rPr lang="en-US" sz="2600" dirty="0" smtClean="0"/>
            </a:br>
            <a:r>
              <a:rPr lang="en-US" sz="2400" dirty="0" smtClean="0"/>
              <a:t>Age Distribution by Location</a:t>
            </a:r>
            <a:br>
              <a:rPr lang="en-US" sz="2400" dirty="0" smtClean="0"/>
            </a:br>
            <a:r>
              <a:rPr lang="en-US" sz="2000" dirty="0" smtClean="0"/>
              <a:t>(Transplants: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54118171"/>
              </p:ext>
            </p:extLst>
          </p:nvPr>
        </p:nvGraphicFramePr>
        <p:xfrm>
          <a:off x="1524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Heart-Lung Transplants</a:t>
            </a:r>
            <a:r>
              <a:rPr lang="en-US" sz="2400" dirty="0" smtClean="0"/>
              <a:t/>
            </a:r>
            <a:br>
              <a:rPr lang="en-US" sz="2400" dirty="0" smtClean="0"/>
            </a:br>
            <a:r>
              <a:rPr lang="en-US" sz="2400" dirty="0" smtClean="0"/>
              <a:t>Diagnosis Distribution by Location</a:t>
            </a:r>
            <a:br>
              <a:rPr lang="en-US" sz="2400" dirty="0" smtClean="0"/>
            </a:br>
            <a:r>
              <a:rPr lang="en-US" sz="2000" dirty="0" smtClean="0"/>
              <a:t>(Transplants: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13217160"/>
              </p:ext>
            </p:extLst>
          </p:nvPr>
        </p:nvGraphicFramePr>
        <p:xfrm>
          <a:off x="76200" y="1447800"/>
          <a:ext cx="9067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Heart-Lung Transplants</a:t>
            </a:r>
            <a:r>
              <a:rPr lang="en-US" sz="2400" dirty="0" smtClean="0"/>
              <a:t/>
            </a:r>
            <a:br>
              <a:rPr lang="en-US" sz="2400" dirty="0" smtClean="0"/>
            </a:br>
            <a:r>
              <a:rPr lang="en-US" sz="2800" dirty="0" smtClean="0"/>
              <a:t> </a:t>
            </a:r>
            <a:r>
              <a:rPr lang="en-US" sz="2400" dirty="0" smtClean="0"/>
              <a:t>Donor Age Distribution by Location</a:t>
            </a:r>
            <a:br>
              <a:rPr lang="en-US" sz="2400" dirty="0" smtClean="0"/>
            </a:br>
            <a:r>
              <a:rPr lang="en-US" sz="2000" dirty="0" smtClean="0"/>
              <a:t>(Transplants: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50956411"/>
              </p:ext>
            </p:extLst>
          </p:nvPr>
        </p:nvGraphicFramePr>
        <p:xfrm>
          <a:off x="152400" y="1524000"/>
          <a:ext cx="8991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Post Transplant Survival and Other Outcomes</a:t>
            </a:r>
            <a:endParaRPr lang="en-US" dirty="0"/>
          </a:p>
        </p:txBody>
      </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2"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Heart-Lung Transplants</a:t>
            </a:r>
            <a:r>
              <a:rPr lang="en-US" sz="3200" dirty="0" smtClean="0"/>
              <a:t/>
            </a:r>
            <a:br>
              <a:rPr lang="en-US" sz="3200" dirty="0" smtClean="0"/>
            </a:br>
            <a:r>
              <a:rPr lang="en-US" sz="2600" dirty="0" smtClean="0"/>
              <a:t> </a:t>
            </a:r>
            <a:r>
              <a:rPr lang="en-US" sz="2400" dirty="0" smtClean="0"/>
              <a:t>Kaplan-Meier Survival</a:t>
            </a:r>
            <a:br>
              <a:rPr lang="en-US" sz="2400" dirty="0" smtClean="0"/>
            </a:br>
            <a:r>
              <a:rPr lang="en-US" sz="2000" dirty="0" smtClean="0"/>
              <a:t> (Transplants: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7328808"/>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Heart-Lung Transplants</a:t>
            </a:r>
            <a:r>
              <a:rPr lang="en-US" sz="2800" dirty="0" smtClean="0"/>
              <a:t/>
            </a:r>
            <a:br>
              <a:rPr lang="en-US" sz="2800" dirty="0" smtClean="0"/>
            </a:br>
            <a:r>
              <a:rPr lang="en-US" sz="2400" dirty="0" smtClean="0"/>
              <a:t>Kaplan-Meier Survival by Transplant Type</a:t>
            </a:r>
            <a:r>
              <a:rPr lang="en-US" sz="2800" dirty="0" smtClean="0"/>
              <a:t/>
            </a:r>
            <a:br>
              <a:rPr lang="en-US" sz="2800" dirty="0" smtClean="0"/>
            </a:b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6915788"/>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343400" y="3520217"/>
            <a:ext cx="1143000" cy="307777"/>
          </a:xfrm>
          <a:prstGeom prst="rect">
            <a:avLst/>
          </a:prstGeom>
          <a:noFill/>
        </p:spPr>
        <p:txBody>
          <a:bodyPr wrap="square" rtlCol="0">
            <a:spAutoFit/>
          </a:bodyPr>
          <a:lstStyle/>
          <a:p>
            <a:r>
              <a:rPr lang="en-US" sz="1400" b="1" dirty="0" smtClean="0">
                <a:solidFill>
                  <a:srgbClr val="FFFF00"/>
                </a:solidFill>
              </a:rPr>
              <a:t>p = 0.0017</a:t>
            </a:r>
            <a:endParaRPr lang="en-US" sz="14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23637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Heart-Lung Transplants</a:t>
            </a:r>
            <a:r>
              <a:rPr lang="en-US" sz="3200" dirty="0" smtClean="0"/>
              <a:t/>
            </a:r>
            <a:br>
              <a:rPr lang="en-US" sz="3200" dirty="0" smtClean="0"/>
            </a:br>
            <a:r>
              <a:rPr lang="en-US" sz="2400" dirty="0" smtClean="0"/>
              <a:t> Kaplan-Meier Survival by Era</a:t>
            </a:r>
            <a:r>
              <a:rPr lang="en-US" sz="2600" dirty="0" smtClean="0"/>
              <a:t/>
            </a:r>
            <a:br>
              <a:rPr lang="en-US" sz="2600" dirty="0" smtClean="0"/>
            </a:br>
            <a:r>
              <a:rPr lang="en-US" sz="2000" dirty="0" smtClean="0"/>
              <a:t> (Transplants: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5348761"/>
              </p:ext>
            </p:extLst>
          </p:nvPr>
        </p:nvGraphicFramePr>
        <p:xfrm>
          <a:off x="228600" y="1371600"/>
          <a:ext cx="86106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Heart-Lung Transplants</a:t>
            </a:r>
            <a:r>
              <a:rPr lang="en-US" sz="3200" dirty="0" smtClean="0"/>
              <a:t/>
            </a:r>
            <a:br>
              <a:rPr lang="en-US" sz="3200" dirty="0" smtClean="0"/>
            </a:br>
            <a:r>
              <a:rPr lang="en-US" sz="2400" dirty="0" smtClean="0"/>
              <a:t>Kaplan-Meier Survival by Diagnosis </a:t>
            </a:r>
            <a:r>
              <a:rPr lang="en-US" sz="2600" dirty="0" smtClean="0"/>
              <a:t/>
            </a:r>
            <a:br>
              <a:rPr lang="en-US" sz="2600" dirty="0" smtClean="0"/>
            </a:br>
            <a:r>
              <a:rPr lang="en-US" sz="2000" dirty="0" smtClean="0"/>
              <a:t> (Transplants: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6689666"/>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Heart-Lung Transplants</a:t>
            </a:r>
            <a:r>
              <a:rPr lang="en-US" sz="2400" dirty="0" smtClean="0"/>
              <a:t/>
            </a:r>
            <a:br>
              <a:rPr lang="en-US" sz="2400" dirty="0" smtClean="0"/>
            </a:br>
            <a:r>
              <a:rPr lang="en-US" sz="2400" dirty="0" smtClean="0"/>
              <a:t>Kaplan-Meier Survival by Diagnosis Conditional on Survival to 1 Year  </a:t>
            </a: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4220219"/>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1"/>
          <p:cNvSpPr txBox="1"/>
          <p:nvPr/>
        </p:nvSpPr>
        <p:spPr>
          <a:xfrm>
            <a:off x="1423488" y="3657600"/>
            <a:ext cx="2667040" cy="55059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No pair-wise comparisons were significant at p &lt; 0.05</a:t>
            </a:r>
            <a:endParaRPr lang="en-US" sz="1400" b="1" dirty="0">
              <a:solidFill>
                <a:srgbClr val="FFFF00"/>
              </a:solidFill>
            </a:endParaRPr>
          </a:p>
        </p:txBody>
      </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228600" y="1600200"/>
            <a:ext cx="8382000" cy="4640574"/>
          </a:xfrm>
        </p:spPr>
        <p:txBody>
          <a:bodyPr lIns="9144" rIns="9144"/>
          <a:lstStyle/>
          <a:p>
            <a:pPr>
              <a:lnSpc>
                <a:spcPct val="120000"/>
              </a:lnSpc>
              <a:spcBef>
                <a:spcPts val="500"/>
              </a:spcBef>
            </a:pPr>
            <a:r>
              <a:rPr lang="en-US" sz="2400" b="1" dirty="0" smtClean="0"/>
              <a:t>Donor and recipient characteristics: slides 3-13</a:t>
            </a:r>
          </a:p>
          <a:p>
            <a:pPr>
              <a:lnSpc>
                <a:spcPct val="120000"/>
              </a:lnSpc>
              <a:spcBef>
                <a:spcPts val="500"/>
              </a:spcBef>
            </a:pPr>
            <a:r>
              <a:rPr lang="en-US" sz="2400" b="1" dirty="0"/>
              <a:t>Post </a:t>
            </a:r>
            <a:r>
              <a:rPr lang="en-US" sz="2400" b="1" dirty="0" smtClean="0"/>
              <a:t>transplant survival </a:t>
            </a:r>
            <a:r>
              <a:rPr lang="en-US" sz="2400" b="1" dirty="0"/>
              <a:t>and </a:t>
            </a:r>
            <a:r>
              <a:rPr lang="en-US" sz="2400" b="1" dirty="0" smtClean="0"/>
              <a:t>other outcomes: slides 14-23</a:t>
            </a:r>
          </a:p>
          <a:p>
            <a:pPr>
              <a:lnSpc>
                <a:spcPct val="120000"/>
              </a:lnSpc>
              <a:spcBef>
                <a:spcPts val="500"/>
              </a:spcBef>
            </a:pPr>
            <a:r>
              <a:rPr lang="en-US" sz="2400" b="1" dirty="0" smtClean="0"/>
              <a:t>Induction </a:t>
            </a:r>
            <a:r>
              <a:rPr lang="en-US" sz="2400" b="1" dirty="0"/>
              <a:t>and </a:t>
            </a:r>
            <a:r>
              <a:rPr lang="en-US" sz="2400" b="1" dirty="0" smtClean="0"/>
              <a:t>maintenance immunosuppression: slides 24-29</a:t>
            </a:r>
          </a:p>
          <a:p>
            <a:pPr>
              <a:lnSpc>
                <a:spcPct val="120000"/>
              </a:lnSpc>
              <a:spcBef>
                <a:spcPts val="500"/>
              </a:spcBef>
            </a:pPr>
            <a:r>
              <a:rPr lang="en-US" sz="2400" b="1" dirty="0" smtClean="0"/>
              <a:t>Post transplant morbidities: slides 30-40</a:t>
            </a:r>
          </a:p>
          <a:p>
            <a:pPr>
              <a:lnSpc>
                <a:spcPct val="120000"/>
              </a:lnSpc>
              <a:spcBef>
                <a:spcPts val="500"/>
              </a:spcBef>
            </a:pPr>
            <a:r>
              <a:rPr lang="en-US" sz="2400" b="1" dirty="0" smtClean="0"/>
              <a:t>Multivariable analyses: </a:t>
            </a:r>
            <a:r>
              <a:rPr lang="en-US" sz="2400" b="1" dirty="0"/>
              <a:t>slides </a:t>
            </a:r>
            <a:r>
              <a:rPr lang="en-US" sz="2400" b="1" dirty="0" smtClean="0"/>
              <a:t>41-42</a:t>
            </a:r>
          </a:p>
          <a:p>
            <a:pPr>
              <a:lnSpc>
                <a:spcPct val="120000"/>
              </a:lnSpc>
              <a:spcBef>
                <a:spcPts val="500"/>
              </a:spcBef>
            </a:pPr>
            <a:r>
              <a:rPr lang="en-US" sz="2400" b="1" dirty="0" smtClean="0"/>
              <a:t>Early Graft Failure (EGF): slides 43-59</a:t>
            </a:r>
            <a:endParaRPr lang="en-US" sz="2400" b="1" dirty="0"/>
          </a:p>
        </p:txBody>
      </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76543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pPr>
              <a:lnSpc>
                <a:spcPct val="90000"/>
              </a:lnSpc>
            </a:pPr>
            <a:r>
              <a:rPr lang="en-US" sz="2600" dirty="0" smtClean="0"/>
              <a:t>Adult Heart-Lung Transplants</a:t>
            </a:r>
            <a:r>
              <a:rPr lang="en-US" sz="2800" dirty="0" smtClean="0"/>
              <a:t/>
            </a:r>
            <a:br>
              <a:rPr lang="en-US" sz="2800" dirty="0" smtClean="0"/>
            </a:br>
            <a:r>
              <a:rPr lang="en-US" sz="2400" dirty="0" smtClean="0"/>
              <a:t>Functional Status of Surviving Recipients </a:t>
            </a:r>
            <a:br>
              <a:rPr lang="en-US" sz="2400" dirty="0" smtClean="0"/>
            </a:br>
            <a:r>
              <a:rPr lang="en-US" sz="2000" dirty="0" smtClean="0"/>
              <a:t>(Follow-ups: March 2005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414930111"/>
              </p:ext>
            </p:extLst>
          </p:nvPr>
        </p:nvGraphicFramePr>
        <p:xfrm>
          <a:off x="0" y="13716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pPr>
              <a:lnSpc>
                <a:spcPct val="90000"/>
              </a:lnSpc>
            </a:pPr>
            <a:r>
              <a:rPr lang="en-US" sz="2600" dirty="0" smtClean="0"/>
              <a:t>Adult Heart-Lung Transplants</a:t>
            </a:r>
            <a:r>
              <a:rPr lang="en-US" sz="2400" dirty="0" smtClean="0"/>
              <a:t/>
            </a:r>
            <a:br>
              <a:rPr lang="en-US" sz="2400" dirty="0" smtClean="0"/>
            </a:br>
            <a:r>
              <a:rPr lang="en-US" sz="2400" dirty="0" smtClean="0"/>
              <a:t>Employment Status of Surviving Recipients</a:t>
            </a:r>
            <a:br>
              <a:rPr lang="en-US" sz="2400" dirty="0" smtClean="0"/>
            </a:br>
            <a:r>
              <a:rPr lang="en-US" sz="2000" dirty="0" smtClean="0"/>
              <a:t>(Follow-ups: April 1994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85317872"/>
              </p:ext>
            </p:extLst>
          </p:nvPr>
        </p:nvGraphicFramePr>
        <p:xfrm>
          <a:off x="152400" y="12954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pPr>
              <a:lnSpc>
                <a:spcPct val="90000"/>
              </a:lnSpc>
            </a:pPr>
            <a:r>
              <a:rPr lang="en-US" sz="2600" dirty="0" smtClean="0"/>
              <a:t>Adult Heart-Lung Transplants</a:t>
            </a:r>
            <a:r>
              <a:rPr lang="en-US" sz="2400" dirty="0" smtClean="0"/>
              <a:t/>
            </a:r>
            <a:br>
              <a:rPr lang="en-US" sz="2400" dirty="0" smtClean="0"/>
            </a:br>
            <a:r>
              <a:rPr lang="en-US" sz="2400" dirty="0" smtClean="0"/>
              <a:t>Employment Status of Surviving Recipients by Era</a:t>
            </a:r>
            <a:br>
              <a:rPr lang="en-US" sz="2400" dirty="0" smtClean="0"/>
            </a:br>
            <a:r>
              <a:rPr lang="en-US" sz="2000" dirty="0" smtClean="0"/>
              <a:t>(Follow-ups: April 1994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040180972"/>
              </p:ext>
            </p:extLst>
          </p:nvPr>
        </p:nvGraphicFramePr>
        <p:xfrm>
          <a:off x="2286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pPr>
              <a:lnSpc>
                <a:spcPct val="90000"/>
              </a:lnSpc>
            </a:pPr>
            <a:r>
              <a:rPr lang="en-US" sz="2600" dirty="0" smtClean="0"/>
              <a:t>Adult Heart-Lung Transplants</a:t>
            </a:r>
            <a:r>
              <a:rPr lang="en-US" sz="2400" dirty="0" smtClean="0"/>
              <a:t/>
            </a:r>
            <a:br>
              <a:rPr lang="en-US" sz="2400" dirty="0" smtClean="0"/>
            </a:br>
            <a:r>
              <a:rPr lang="en-US" sz="2400" dirty="0" smtClean="0"/>
              <a:t>Rehospitalization Post-transplant of Surviving Recipients </a:t>
            </a:r>
            <a:r>
              <a:rPr lang="en-US" sz="2600" dirty="0" smtClean="0"/>
              <a:t/>
            </a:r>
            <a:br>
              <a:rPr lang="en-US" sz="2600" dirty="0" smtClean="0"/>
            </a:br>
            <a:r>
              <a:rPr lang="en-US" sz="2000" dirty="0" smtClean="0"/>
              <a:t>(Follow-ups: April 1994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67930086"/>
              </p:ext>
            </p:extLst>
          </p:nvPr>
        </p:nvGraphicFramePr>
        <p:xfrm>
          <a:off x="152400" y="1371600"/>
          <a:ext cx="87630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Induction and Maintenance Immunosuppression</a:t>
            </a:r>
            <a:endParaRPr lang="en-US" dirty="0"/>
          </a:p>
        </p:txBody>
      </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2"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Heart-Lung Transplants </a:t>
            </a:r>
            <a:r>
              <a:rPr lang="en-US" sz="2800" dirty="0" smtClean="0"/>
              <a:t/>
            </a:r>
            <a:br>
              <a:rPr lang="en-US" sz="2800" dirty="0" smtClean="0"/>
            </a:br>
            <a:r>
              <a:rPr lang="en-US" sz="2400" dirty="0" smtClean="0"/>
              <a:t>Induction Immunosuppression</a:t>
            </a:r>
            <a:br>
              <a:rPr lang="en-US" sz="2400" dirty="0" smtClean="0"/>
            </a:br>
            <a:r>
              <a:rPr lang="en-US" sz="2000" dirty="0" smtClean="0"/>
              <a:t>(Transplants: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79234922"/>
              </p:ext>
            </p:extLst>
          </p:nvPr>
        </p:nvGraphicFramePr>
        <p:xfrm>
          <a:off x="152400" y="13716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160413"/>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Heart-Lung Transplants </a:t>
            </a:r>
            <a:r>
              <a:rPr lang="en-US" sz="2400" dirty="0" smtClean="0"/>
              <a:t/>
            </a:r>
            <a:br>
              <a:rPr lang="en-US" sz="2400" dirty="0" smtClean="0"/>
            </a:br>
            <a:r>
              <a:rPr lang="en-US" sz="2400" dirty="0" smtClean="0"/>
              <a:t>Induction Immunosuppression by Year</a:t>
            </a:r>
            <a:br>
              <a:rPr lang="en-US" sz="2400" dirty="0" smtClean="0"/>
            </a:br>
            <a:r>
              <a:rPr lang="en-US" sz="2000" dirty="0" smtClean="0"/>
              <a:t>(Transplants: January 2004 – December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47568410"/>
              </p:ext>
            </p:extLst>
          </p:nvPr>
        </p:nvGraphicFramePr>
        <p:xfrm>
          <a:off x="1524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5486400" y="6160413"/>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Heart-Lung Transplants </a:t>
            </a:r>
            <a:br>
              <a:rPr lang="en-US" sz="2600" dirty="0" smtClean="0"/>
            </a:br>
            <a:r>
              <a:rPr lang="en-US" sz="2400" dirty="0" smtClean="0"/>
              <a:t>Induction Immunosuppression</a:t>
            </a:r>
            <a:br>
              <a:rPr lang="en-US" sz="2400" dirty="0" smtClean="0"/>
            </a:br>
            <a:r>
              <a:rPr lang="en-US" sz="2000" dirty="0" smtClean="0"/>
              <a:t>(Transplants: January 2004 – December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431633897"/>
              </p:ext>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5486400" y="6160413"/>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Heart-Lung Transplants </a:t>
            </a:r>
            <a:r>
              <a:rPr lang="en-US" sz="2400" dirty="0" smtClean="0"/>
              <a:t/>
            </a:r>
            <a:br>
              <a:rPr lang="en-US" sz="2400" dirty="0" smtClean="0"/>
            </a:br>
            <a:r>
              <a:rPr lang="en-US" sz="2400" dirty="0" smtClean="0"/>
              <a:t> Maintenance Immunosuppression at Time of Follow-up</a:t>
            </a:r>
            <a:br>
              <a:rPr lang="en-US" sz="2400" dirty="0" smtClean="0"/>
            </a:br>
            <a:r>
              <a:rPr lang="en-US" sz="2000" dirty="0" smtClean="0"/>
              <a:t> (Follow-ups: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9268099"/>
              </p:ext>
            </p:extLst>
          </p:nvPr>
        </p:nvGraphicFramePr>
        <p:xfrm>
          <a:off x="152400" y="13716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1677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1" name="TextBox 10"/>
          <p:cNvSpPr txBox="1"/>
          <p:nvPr/>
        </p:nvSpPr>
        <p:spPr>
          <a:xfrm>
            <a:off x="1676400" y="5715000"/>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sp>
        <p:nvSpPr>
          <p:cNvPr id="12" name="TextBox 11"/>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pPr>
              <a:lnSpc>
                <a:spcPct val="90000"/>
              </a:lnSpc>
            </a:pPr>
            <a:r>
              <a:rPr lang="en-US" sz="2600" dirty="0" smtClean="0"/>
              <a:t>Adult Heart-Lung Transplants </a:t>
            </a:r>
            <a:r>
              <a:rPr lang="en-US" sz="2400" dirty="0" smtClean="0"/>
              <a:t/>
            </a:r>
            <a:br>
              <a:rPr lang="en-US" sz="2400" dirty="0" smtClean="0"/>
            </a:br>
            <a:r>
              <a:rPr lang="en-US" sz="2800" dirty="0" smtClean="0"/>
              <a:t> </a:t>
            </a:r>
            <a:r>
              <a:rPr lang="en-US" sz="2400" dirty="0" smtClean="0"/>
              <a:t>Maintenance Immunosuppression Drug Combinations at Time of Follow-up </a:t>
            </a:r>
            <a:r>
              <a:rPr lang="en-US" sz="2000" dirty="0" smtClean="0"/>
              <a:t>(Follow-ups: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95481720"/>
              </p:ext>
            </p:extLst>
          </p:nvPr>
        </p:nvGraphicFramePr>
        <p:xfrm>
          <a:off x="152400" y="13716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676400" y="5715000"/>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sp>
        <p:nvSpPr>
          <p:cNvPr id="11" name="TextBox 10"/>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6" name="TextBox 15"/>
          <p:cNvSpPr txBox="1"/>
          <p:nvPr/>
        </p:nvSpPr>
        <p:spPr>
          <a:xfrm>
            <a:off x="5486400" y="61677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Donor and Recipient Characteristics</a:t>
            </a:r>
            <a:endParaRPr lang="en-US" dirty="0"/>
          </a:p>
        </p:txBody>
      </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2"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Post Transplant Morbidities</a:t>
            </a:r>
            <a:endParaRPr lang="en-US" dirty="0"/>
          </a:p>
        </p:txBody>
      </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2"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Heart-Lung Transplants</a:t>
            </a:r>
            <a:br>
              <a:rPr lang="en-US" sz="2600" dirty="0" smtClean="0"/>
            </a:br>
            <a:r>
              <a:rPr lang="en-US" sz="2400" dirty="0" smtClean="0"/>
              <a:t>Cumulative Post Transplant Morbidity Rates in </a:t>
            </a:r>
            <a:r>
              <a:rPr lang="en-US" sz="2400" u="sng" dirty="0" smtClean="0"/>
              <a:t>Survivors</a:t>
            </a:r>
            <a:r>
              <a:rPr lang="en-US" sz="2400" dirty="0" smtClean="0"/>
              <a:t> within 1 and 5 Years </a:t>
            </a:r>
            <a:r>
              <a:rPr lang="en-US" sz="2000" dirty="0" smtClean="0"/>
              <a:t>(Follow-ups: April 1994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564548675"/>
              </p:ext>
            </p:extLst>
          </p:nvPr>
        </p:nvGraphicFramePr>
        <p:xfrm>
          <a:off x="381000" y="1524003"/>
          <a:ext cx="8458200" cy="4439253"/>
        </p:xfrm>
        <a:graphic>
          <a:graphicData uri="http://schemas.openxmlformats.org/drawingml/2006/table">
            <a:tbl>
              <a:tblPr bandRow="1">
                <a:tableStyleId>{5C22544A-7EE6-4342-B048-85BDC9FD1C3A}</a:tableStyleId>
              </a:tblPr>
              <a:tblGrid>
                <a:gridCol w="3581400"/>
                <a:gridCol w="1219200"/>
                <a:gridCol w="1219200"/>
                <a:gridCol w="1219200"/>
                <a:gridCol w="1219200"/>
              </a:tblGrid>
              <a:tr h="1066797">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1 </a:t>
                      </a:r>
                      <a:r>
                        <a:rPr lang="en-US" sz="1500" b="1" u="none"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8451">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smtClean="0">
                          <a:solidFill>
                            <a:srgbClr val="FFFFFF"/>
                          </a:solidFill>
                          <a:latin typeface="+mn-lt"/>
                          <a:ea typeface="Times New Roman"/>
                          <a:cs typeface="Times New Roman"/>
                        </a:rPr>
                        <a:t>59.1%</a:t>
                      </a:r>
                      <a:endParaRPr lang="en-US" sz="1500" b="1" kern="0" dirty="0">
                        <a:solidFill>
                          <a:srgbClr val="FFFFFF"/>
                        </a:solidFill>
                        <a:latin typeface="+mn-lt"/>
                        <a:ea typeface="Times New Roman"/>
                        <a:cs typeface="Times New Roman"/>
                      </a:endParaRPr>
                    </a:p>
                  </a:txBody>
                  <a:tcPr marL="0" marR="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N=447</a:t>
                      </a:r>
                      <a:r>
                        <a:rPr lang="en-US" sz="1500" b="1" kern="0" dirty="0">
                          <a:solidFill>
                            <a:srgbClr val="FFFFFF"/>
                          </a:solidFill>
                          <a:latin typeface="+mn-lt"/>
                          <a:ea typeface="Times New Roman"/>
                          <a:cs typeface="Times New Roman"/>
                        </a:rPr>
                        <a:t>)</a:t>
                      </a:r>
                    </a:p>
                  </a:txBody>
                  <a:tcPr marL="0" marR="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smtClean="0">
                          <a:solidFill>
                            <a:srgbClr val="FFFFFF"/>
                          </a:solidFill>
                          <a:latin typeface="+mn-lt"/>
                          <a:ea typeface="Times New Roman"/>
                          <a:cs typeface="Times New Roman"/>
                        </a:rPr>
                        <a:t>88.2%</a:t>
                      </a:r>
                      <a:endParaRPr lang="en-US" sz="1500" b="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N=153</a:t>
                      </a:r>
                      <a:r>
                        <a:rPr lang="en-US" sz="1500" b="1" kern="0" dirty="0">
                          <a:solidFill>
                            <a:srgbClr val="FFFFFF"/>
                          </a:solidFill>
                          <a:latin typeface="+mn-lt"/>
                          <a:ea typeface="Times New Roman"/>
                          <a:cs typeface="Times New Roman"/>
                        </a:rPr>
                        <a:t>)</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58451">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smtClean="0">
                          <a:solidFill>
                            <a:srgbClr val="FFFFFF"/>
                          </a:solidFill>
                          <a:latin typeface="+mn-lt"/>
                          <a:ea typeface="Times New Roman"/>
                          <a:cs typeface="Times New Roman"/>
                        </a:rPr>
                        <a:t>19.0%</a:t>
                      </a:r>
                      <a:endParaRPr lang="en-US" sz="1500" b="1" kern="0" dirty="0">
                        <a:solidFill>
                          <a:srgbClr val="FFFFFF"/>
                        </a:solidFill>
                        <a:latin typeface="+mn-lt"/>
                        <a:ea typeface="Times New Roman"/>
                        <a:cs typeface="Times New Roman"/>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N=505</a:t>
                      </a:r>
                      <a:r>
                        <a:rPr lang="en-US" sz="1500" b="1" kern="0" dirty="0">
                          <a:solidFill>
                            <a:srgbClr val="FFFFFF"/>
                          </a:solidFill>
                          <a:latin typeface="+mn-lt"/>
                          <a:ea typeface="Times New Roman"/>
                          <a:cs typeface="Times New Roman"/>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smtClean="0">
                          <a:solidFill>
                            <a:srgbClr val="FFFFFF"/>
                          </a:solidFill>
                          <a:latin typeface="+mn-lt"/>
                          <a:ea typeface="Times New Roman"/>
                          <a:cs typeface="Times New Roman"/>
                        </a:rPr>
                        <a:t>44.7%</a:t>
                      </a:r>
                      <a:endParaRPr lang="en-US" sz="1500" b="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N=197</a:t>
                      </a:r>
                      <a:r>
                        <a:rPr lang="en-US" sz="1500" b="1" kern="0" dirty="0">
                          <a:solidFill>
                            <a:srgbClr val="FFFFFF"/>
                          </a:solidFill>
                          <a:latin typeface="+mn-lt"/>
                          <a:ea typeface="Times New Roman"/>
                          <a:cs typeface="Times New Roman"/>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6988">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a:t>
                      </a:r>
                      <a:r>
                        <a:rPr lang="en-US" sz="1600" b="1" i="1" dirty="0" smtClean="0">
                          <a:solidFill>
                            <a:srgbClr val="FFFFFF"/>
                          </a:solidFill>
                          <a:latin typeface="+mn-lt"/>
                          <a:ea typeface="Times New Roman"/>
                          <a:cs typeface="Times New Roman"/>
                        </a:rPr>
                        <a:t> </a:t>
                      </a:r>
                      <a:r>
                        <a:rPr lang="en-US" sz="1500" b="1" i="1" dirty="0" smtClean="0">
                          <a:solidFill>
                            <a:srgbClr val="FFFFFF"/>
                          </a:solidFill>
                          <a:latin typeface="+mn-lt"/>
                          <a:ea typeface="Times New Roman"/>
                          <a:cs typeface="Times New Roman"/>
                        </a:rPr>
                        <a:t>2.5 </a:t>
                      </a:r>
                      <a:r>
                        <a:rPr lang="en-US" sz="1500" b="1" i="1" dirty="0">
                          <a:solidFill>
                            <a:srgbClr val="FFFFFF"/>
                          </a:solidFill>
                          <a:latin typeface="+mn-lt"/>
                          <a:ea typeface="Times New Roman"/>
                          <a:cs typeface="Times New Roman"/>
                        </a:rPr>
                        <a:t>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kern="0" dirty="0" smtClean="0">
                          <a:solidFill>
                            <a:srgbClr val="FFFFFF"/>
                          </a:solidFill>
                          <a:latin typeface="+mn-lt"/>
                          <a:ea typeface="Times New Roman"/>
                          <a:cs typeface="Times New Roman"/>
                        </a:rPr>
                        <a:t>11.9%</a:t>
                      </a:r>
                      <a:endParaRPr lang="en-US" sz="1500" b="1" i="1" kern="0" dirty="0">
                        <a:solidFill>
                          <a:srgbClr val="FFFFFF"/>
                        </a:solidFill>
                        <a:latin typeface="+mn-lt"/>
                        <a:ea typeface="Times New Roman"/>
                        <a:cs typeface="Times New Roman"/>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kern="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kern="0" dirty="0" smtClean="0">
                          <a:solidFill>
                            <a:srgbClr val="FFFFFF"/>
                          </a:solidFill>
                          <a:latin typeface="+mn-lt"/>
                          <a:ea typeface="Times New Roman"/>
                          <a:cs typeface="Times New Roman"/>
                        </a:rPr>
                        <a:t>30.5%</a:t>
                      </a:r>
                      <a:endParaRPr lang="en-US" sz="1500" b="1" i="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8254">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kern="0" dirty="0" smtClean="0">
                          <a:solidFill>
                            <a:srgbClr val="FFFFFF"/>
                          </a:solidFill>
                          <a:latin typeface="+mn-lt"/>
                          <a:ea typeface="Times New Roman"/>
                          <a:cs typeface="Times New Roman"/>
                        </a:rPr>
                        <a:t>3.0%</a:t>
                      </a:r>
                      <a:endParaRPr lang="en-US" sz="1500" b="1" i="1" kern="0" dirty="0">
                        <a:solidFill>
                          <a:srgbClr val="FFFFFF"/>
                        </a:solidFill>
                        <a:latin typeface="+mn-lt"/>
                        <a:ea typeface="Times New Roman"/>
                        <a:cs typeface="Times New Roman"/>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kern="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kern="0" dirty="0" smtClean="0">
                          <a:solidFill>
                            <a:srgbClr val="FFFFFF"/>
                          </a:solidFill>
                          <a:latin typeface="+mn-lt"/>
                          <a:ea typeface="Times New Roman"/>
                          <a:cs typeface="Times New Roman"/>
                        </a:rPr>
                        <a:t>10.7%</a:t>
                      </a:r>
                      <a:endParaRPr lang="en-US" sz="1500" b="1" i="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8254">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kern="0" dirty="0" smtClean="0">
                          <a:solidFill>
                            <a:srgbClr val="FFFFFF"/>
                          </a:solidFill>
                          <a:latin typeface="+mn-lt"/>
                          <a:ea typeface="Times New Roman"/>
                          <a:cs typeface="Times New Roman"/>
                        </a:rPr>
                        <a:t>4.0%</a:t>
                      </a:r>
                      <a:endParaRPr lang="en-US" sz="1500" b="1" i="1" kern="0" dirty="0">
                        <a:solidFill>
                          <a:srgbClr val="FFFFFF"/>
                        </a:solidFill>
                        <a:latin typeface="+mn-lt"/>
                        <a:ea typeface="Times New Roman"/>
                        <a:cs typeface="Times New Roman"/>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kern="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kern="0" dirty="0" smtClean="0">
                          <a:solidFill>
                            <a:srgbClr val="FFFFFF"/>
                          </a:solidFill>
                          <a:latin typeface="+mn-lt"/>
                          <a:ea typeface="Times New Roman"/>
                          <a:cs typeface="Times New Roman"/>
                        </a:rPr>
                        <a:t>2.5%</a:t>
                      </a:r>
                      <a:endParaRPr lang="en-US" sz="1500" b="1" i="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98254">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kern="0" dirty="0" smtClean="0">
                          <a:solidFill>
                            <a:srgbClr val="FFFFFF"/>
                          </a:solidFill>
                          <a:latin typeface="+mn-lt"/>
                          <a:ea typeface="Times New Roman"/>
                          <a:cs typeface="Times New Roman"/>
                        </a:rPr>
                        <a:t>0.2%</a:t>
                      </a:r>
                      <a:endParaRPr lang="en-US" sz="1500" b="1" i="1" kern="0" dirty="0">
                        <a:solidFill>
                          <a:srgbClr val="FFFFFF"/>
                        </a:solidFill>
                        <a:latin typeface="+mn-lt"/>
                        <a:ea typeface="Times New Roman"/>
                        <a:cs typeface="Times New Roman"/>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kern="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kern="0" dirty="0" smtClean="0">
                          <a:solidFill>
                            <a:srgbClr val="FFFFFF"/>
                          </a:solidFill>
                          <a:latin typeface="+mn-lt"/>
                          <a:ea typeface="Times New Roman"/>
                          <a:cs typeface="Times New Roman"/>
                        </a:rPr>
                        <a:t>1.0%</a:t>
                      </a:r>
                      <a:endParaRPr lang="en-US" sz="1500" b="1" i="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8451">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smtClean="0">
                          <a:solidFill>
                            <a:srgbClr val="FFFFFF"/>
                          </a:solidFill>
                          <a:latin typeface="+mn-lt"/>
                          <a:ea typeface="Times New Roman"/>
                          <a:cs typeface="Times New Roman"/>
                        </a:rPr>
                        <a:t>26.8%</a:t>
                      </a:r>
                      <a:endParaRPr lang="en-US" sz="1500" b="1" kern="0" dirty="0">
                        <a:solidFill>
                          <a:srgbClr val="FFFFFF"/>
                        </a:solidFill>
                        <a:latin typeface="+mn-lt"/>
                        <a:ea typeface="Times New Roman"/>
                        <a:cs typeface="Times New Roman"/>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N=467</a:t>
                      </a:r>
                      <a:r>
                        <a:rPr lang="en-US" sz="1500" b="1" kern="0" dirty="0">
                          <a:solidFill>
                            <a:srgbClr val="FFFFFF"/>
                          </a:solidFill>
                          <a:latin typeface="+mn-lt"/>
                          <a:ea typeface="Times New Roman"/>
                          <a:cs typeface="Times New Roman"/>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smtClean="0">
                          <a:solidFill>
                            <a:srgbClr val="FFFFFF"/>
                          </a:solidFill>
                          <a:latin typeface="+mn-lt"/>
                          <a:ea typeface="Times New Roman"/>
                          <a:cs typeface="Times New Roman"/>
                        </a:rPr>
                        <a:t>70.4%</a:t>
                      </a:r>
                      <a:endParaRPr lang="en-US" sz="1500" b="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N=162</a:t>
                      </a:r>
                      <a:r>
                        <a:rPr lang="en-US" sz="1500" b="1" kern="0" dirty="0">
                          <a:solidFill>
                            <a:srgbClr val="FFFFFF"/>
                          </a:solidFill>
                          <a:latin typeface="+mn-lt"/>
                          <a:ea typeface="Times New Roman"/>
                          <a:cs typeface="Times New Roman"/>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8451">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smtClean="0">
                          <a:solidFill>
                            <a:srgbClr val="FFFFFF"/>
                          </a:solidFill>
                          <a:latin typeface="+mn-lt"/>
                          <a:ea typeface="Times New Roman"/>
                          <a:cs typeface="Times New Roman"/>
                        </a:rPr>
                        <a:t>18.0%</a:t>
                      </a:r>
                      <a:endParaRPr lang="en-US" sz="1500" b="1" kern="0" dirty="0">
                        <a:solidFill>
                          <a:srgbClr val="FFFFFF"/>
                        </a:solidFill>
                        <a:latin typeface="+mn-lt"/>
                        <a:ea typeface="Times New Roman"/>
                        <a:cs typeface="Times New Roman"/>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N=512</a:t>
                      </a:r>
                      <a:r>
                        <a:rPr lang="en-US" sz="1500" b="1" kern="0" dirty="0">
                          <a:solidFill>
                            <a:srgbClr val="FFFFFF"/>
                          </a:solidFill>
                          <a:latin typeface="+mn-lt"/>
                          <a:ea typeface="Times New Roman"/>
                          <a:cs typeface="Times New Roman"/>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smtClean="0">
                          <a:solidFill>
                            <a:srgbClr val="FFFFFF"/>
                          </a:solidFill>
                          <a:latin typeface="+mn-lt"/>
                          <a:ea typeface="Times New Roman"/>
                          <a:cs typeface="Times New Roman"/>
                        </a:rPr>
                        <a:t>28.9%</a:t>
                      </a:r>
                      <a:endParaRPr lang="en-US" sz="1500" b="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N=194</a:t>
                      </a:r>
                      <a:r>
                        <a:rPr lang="en-US" sz="1500" b="1" kern="0" dirty="0">
                          <a:solidFill>
                            <a:srgbClr val="FFFFFF"/>
                          </a:solidFill>
                          <a:latin typeface="+mn-lt"/>
                          <a:ea typeface="Times New Roman"/>
                          <a:cs typeface="Times New Roman"/>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8451">
                <a:tc>
                  <a:txBody>
                    <a:bodyPr/>
                    <a:lstStyle/>
                    <a:p>
                      <a:pPr marL="0" marR="0">
                        <a:spcBef>
                          <a:spcPts val="0"/>
                        </a:spcBef>
                        <a:spcAft>
                          <a:spcPts val="0"/>
                        </a:spcAft>
                      </a:pPr>
                      <a:r>
                        <a:rPr lang="en-US" sz="1500" b="1" dirty="0">
                          <a:solidFill>
                            <a:srgbClr val="FFFFFF"/>
                          </a:solidFill>
                          <a:latin typeface="+mn-lt"/>
                          <a:ea typeface="Times New Roman"/>
                          <a:cs typeface="Times New Roman"/>
                        </a:rPr>
                        <a:t>Coronary Artery Vasculopathy</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smtClean="0">
                          <a:solidFill>
                            <a:srgbClr val="FFFFFF"/>
                          </a:solidFill>
                          <a:latin typeface="+mn-lt"/>
                          <a:ea typeface="Times New Roman"/>
                          <a:cs typeface="Times New Roman"/>
                        </a:rPr>
                        <a:t>2.7%</a:t>
                      </a:r>
                      <a:endParaRPr lang="en-US" sz="1500" b="1" kern="0" dirty="0">
                        <a:solidFill>
                          <a:srgbClr val="FFFFFF"/>
                        </a:solidFill>
                        <a:latin typeface="+mn-lt"/>
                        <a:ea typeface="Times New Roman"/>
                        <a:cs typeface="Times New Roman"/>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N=405</a:t>
                      </a:r>
                      <a:r>
                        <a:rPr lang="en-US" sz="1500" b="1" kern="0" dirty="0">
                          <a:solidFill>
                            <a:srgbClr val="FFFFFF"/>
                          </a:solidFill>
                          <a:latin typeface="+mn-lt"/>
                          <a:ea typeface="Times New Roman"/>
                          <a:cs typeface="Times New Roman"/>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smtClean="0">
                          <a:solidFill>
                            <a:srgbClr val="FFFFFF"/>
                          </a:solidFill>
                          <a:latin typeface="+mn-lt"/>
                          <a:ea typeface="Times New Roman"/>
                          <a:cs typeface="Times New Roman"/>
                        </a:rPr>
                        <a:t>9.0%</a:t>
                      </a:r>
                      <a:endParaRPr lang="en-US" sz="1500" b="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N=100</a:t>
                      </a:r>
                      <a:r>
                        <a:rPr lang="en-US" sz="1500" b="1" kern="0" dirty="0">
                          <a:solidFill>
                            <a:srgbClr val="FFFFFF"/>
                          </a:solidFill>
                          <a:latin typeface="+mn-lt"/>
                          <a:ea typeface="Times New Roman"/>
                          <a:cs typeface="Times New Roman"/>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8451">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kern="0" dirty="0" smtClean="0">
                          <a:solidFill>
                            <a:srgbClr val="FFFFFF"/>
                          </a:solidFill>
                          <a:latin typeface="+mn-lt"/>
                          <a:ea typeface="Times New Roman"/>
                          <a:cs typeface="Times New Roman"/>
                        </a:rPr>
                        <a:t>7.6%</a:t>
                      </a:r>
                      <a:endParaRPr lang="en-US" sz="1500" b="1" kern="0" dirty="0">
                        <a:solidFill>
                          <a:srgbClr val="FFFFFF"/>
                        </a:solidFill>
                        <a:latin typeface="+mn-lt"/>
                        <a:ea typeface="Times New Roman"/>
                        <a:cs typeface="Times New Roman"/>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N=473</a:t>
                      </a:r>
                      <a:r>
                        <a:rPr lang="en-US" sz="1500" b="1" kern="0" dirty="0">
                          <a:solidFill>
                            <a:srgbClr val="FFFFFF"/>
                          </a:solidFill>
                          <a:latin typeface="+mn-lt"/>
                          <a:ea typeface="Times New Roman"/>
                          <a:cs typeface="Times New Roman"/>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kern="0" dirty="0" smtClean="0">
                          <a:solidFill>
                            <a:srgbClr val="FFFFFF"/>
                          </a:solidFill>
                          <a:latin typeface="+mn-lt"/>
                          <a:ea typeface="Times New Roman"/>
                          <a:cs typeface="Times New Roman"/>
                        </a:rPr>
                        <a:t>29.0</a:t>
                      </a:r>
                      <a:r>
                        <a:rPr lang="en-US" sz="1500" b="1" kern="0" dirty="0">
                          <a:solidFill>
                            <a:srgbClr val="FFFFFF"/>
                          </a:solidFill>
                          <a:latin typeface="+mn-lt"/>
                          <a:ea typeface="Times New Roman"/>
                          <a:cs typeface="Times New Roman"/>
                        </a:rPr>
                        <a:t>%</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N=162</a:t>
                      </a:r>
                      <a:r>
                        <a:rPr lang="en-US" sz="1500" b="1" kern="0" dirty="0">
                          <a:solidFill>
                            <a:srgbClr val="FFFFFF"/>
                          </a:solidFill>
                          <a:latin typeface="+mn-lt"/>
                          <a:ea typeface="Times New Roman"/>
                          <a:cs typeface="Times New Roman"/>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Heart-Lung Transplants</a:t>
            </a:r>
            <a:r>
              <a:rPr lang="en-US" sz="2400" dirty="0" smtClean="0"/>
              <a:t/>
            </a:r>
            <a:br>
              <a:rPr lang="en-US" sz="2400" dirty="0" smtClean="0"/>
            </a:br>
            <a:r>
              <a:rPr lang="en-US" sz="2400" dirty="0" smtClean="0"/>
              <a:t>Freedom from Coronary Artery Vasculopathy and Bronchiolitis Obliterans Syndrome</a:t>
            </a:r>
            <a:br>
              <a:rPr lang="en-US" sz="2400" dirty="0" smtClean="0"/>
            </a:b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7078216"/>
              </p:ext>
            </p:extLst>
          </p:nvPr>
        </p:nvGraphicFramePr>
        <p:xfrm>
          <a:off x="228600" y="16002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Heart-Lung Transplants</a:t>
            </a:r>
            <a:r>
              <a:rPr lang="en-US" sz="2800" dirty="0" smtClean="0"/>
              <a:t/>
            </a:r>
            <a:br>
              <a:rPr lang="en-US" sz="2800" dirty="0" smtClean="0"/>
            </a:br>
            <a:r>
              <a:rPr lang="en-US" sz="2400" dirty="0" smtClean="0"/>
              <a:t>Freedom from Coronary Artery Vasculopathy </a:t>
            </a:r>
            <a:br>
              <a:rPr lang="en-US" sz="2400" dirty="0" smtClean="0"/>
            </a:br>
            <a:r>
              <a:rPr lang="en-US" sz="2400" dirty="0" smtClean="0"/>
              <a:t>by Diagnosis Type </a:t>
            </a: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2232321"/>
              </p:ext>
            </p:extLst>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Heart-Lung Transplants</a:t>
            </a:r>
            <a:r>
              <a:rPr lang="en-US" sz="2800" dirty="0" smtClean="0"/>
              <a:t/>
            </a:r>
            <a:br>
              <a:rPr lang="en-US" sz="2800" dirty="0" smtClean="0"/>
            </a:br>
            <a:r>
              <a:rPr lang="en-US" sz="2400" dirty="0" smtClean="0"/>
              <a:t>Freedom from Bronchiolitis Obliterans Syndrome </a:t>
            </a:r>
            <a:br>
              <a:rPr lang="en-US" sz="2400" dirty="0" smtClean="0"/>
            </a:br>
            <a:r>
              <a:rPr lang="en-US" sz="2400" dirty="0" smtClean="0"/>
              <a:t>by Diagnosis Type </a:t>
            </a: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9685584"/>
              </p:ext>
            </p:extLst>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Heart-Lung Transplants</a:t>
            </a:r>
            <a:r>
              <a:rPr lang="en-US" sz="2800" dirty="0" smtClean="0"/>
              <a:t/>
            </a:r>
            <a:br>
              <a:rPr lang="en-US" sz="2800" dirty="0" smtClean="0"/>
            </a:br>
            <a:r>
              <a:rPr lang="en-US" sz="2400" dirty="0" smtClean="0"/>
              <a:t>Freedom from Severe Renal Dysfunction*</a:t>
            </a:r>
            <a:r>
              <a:rPr lang="en-US" sz="2800" dirty="0" smtClean="0"/>
              <a:t/>
            </a:r>
            <a:br>
              <a:rPr lang="en-US" sz="2800" dirty="0" smtClean="0"/>
            </a:br>
            <a:r>
              <a:rPr lang="en-US" sz="2000" dirty="0" smtClean="0"/>
              <a:t> (Follow-ups: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9824824"/>
              </p:ext>
            </p:extLst>
          </p:nvPr>
        </p:nvGraphicFramePr>
        <p:xfrm>
          <a:off x="2286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1"/>
          <p:cNvSpPr txBox="1"/>
          <p:nvPr/>
        </p:nvSpPr>
        <p:spPr>
          <a:xfrm>
            <a:off x="6629400" y="1752600"/>
            <a:ext cx="1219174" cy="4138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N = 506 </a:t>
            </a:r>
            <a:endParaRPr lang="en-US" sz="1400" b="1" dirty="0">
              <a:solidFill>
                <a:schemeClr val="tx1"/>
              </a:solidFill>
            </a:endParaRPr>
          </a:p>
        </p:txBody>
      </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Heart-Lung Transplants</a:t>
            </a:r>
            <a:br>
              <a:rPr lang="en-US" sz="2600" dirty="0" smtClean="0"/>
            </a:br>
            <a:r>
              <a:rPr lang="en-US" sz="2400" dirty="0" smtClean="0"/>
              <a:t>Cumulative Post Transplant Malignancy </a:t>
            </a:r>
            <a:r>
              <a:rPr lang="en-US" sz="2400" dirty="0"/>
              <a:t>Rates in </a:t>
            </a:r>
            <a:r>
              <a:rPr lang="en-US" sz="2400" u="sng" dirty="0" smtClean="0"/>
              <a:t>Survivors </a:t>
            </a:r>
            <a:r>
              <a:rPr lang="en-US" sz="2000" dirty="0" smtClean="0"/>
              <a:t>(Follow-ups: April 1994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826621050"/>
              </p:ext>
            </p:extLst>
          </p:nvPr>
        </p:nvGraphicFramePr>
        <p:xfrm>
          <a:off x="762000" y="1676400"/>
          <a:ext cx="7543801" cy="3154204"/>
        </p:xfrm>
        <a:graphic>
          <a:graphicData uri="http://schemas.openxmlformats.org/drawingml/2006/table">
            <a:tbl>
              <a:tblPr bandRow="1">
                <a:tableStyleId>{5C22544A-7EE6-4342-B048-85BDC9FD1C3A}</a:tableStyleId>
              </a:tblPr>
              <a:tblGrid>
                <a:gridCol w="1418978"/>
                <a:gridCol w="2010022"/>
                <a:gridCol w="1295400"/>
                <a:gridCol w="1295400"/>
                <a:gridCol w="1524001"/>
              </a:tblGrid>
              <a:tr h="581236">
                <a:tc gridSpan="2">
                  <a:txBody>
                    <a:bodyPr/>
                    <a:lstStyle/>
                    <a:p>
                      <a:pP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10-Year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82054">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t"/>
                      <a:r>
                        <a:rPr lang="en-US" sz="1600" b="1" kern="1200" dirty="0">
                          <a:solidFill>
                            <a:schemeClr val="tx1"/>
                          </a:solidFill>
                          <a:latin typeface="+mn-lt"/>
                          <a:ea typeface="+mn-ea"/>
                          <a:cs typeface="+mn-cs"/>
                        </a:rPr>
                        <a:t>491 (94.2%)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kern="1200" dirty="0">
                          <a:solidFill>
                            <a:schemeClr val="tx1"/>
                          </a:solidFill>
                          <a:latin typeface="+mn-lt"/>
                          <a:ea typeface="+mn-ea"/>
                          <a:cs typeface="+mn-cs"/>
                        </a:rPr>
                        <a:t>181 (89.2%)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kern="1200">
                          <a:solidFill>
                            <a:schemeClr val="tx1"/>
                          </a:solidFill>
                          <a:latin typeface="+mn-lt"/>
                          <a:ea typeface="+mn-ea"/>
                          <a:cs typeface="+mn-cs"/>
                        </a:rPr>
                        <a:t>66 (84.6%)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82054">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t"/>
                      <a:r>
                        <a:rPr lang="en-US" sz="1600" b="1" kern="1200">
                          <a:solidFill>
                            <a:schemeClr val="tx1"/>
                          </a:solidFill>
                          <a:latin typeface="+mn-lt"/>
                          <a:ea typeface="+mn-ea"/>
                          <a:cs typeface="+mn-cs"/>
                        </a:rPr>
                        <a:t>30 (5.8%)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kern="1200" dirty="0">
                          <a:solidFill>
                            <a:schemeClr val="tx1"/>
                          </a:solidFill>
                          <a:latin typeface="+mn-lt"/>
                          <a:ea typeface="+mn-ea"/>
                          <a:cs typeface="+mn-cs"/>
                        </a:rPr>
                        <a:t>22 (10.8%)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kern="1200" dirty="0">
                          <a:solidFill>
                            <a:schemeClr val="tx1"/>
                          </a:solidFill>
                          <a:latin typeface="+mn-lt"/>
                          <a:ea typeface="+mn-ea"/>
                          <a:cs typeface="+mn-cs"/>
                        </a:rPr>
                        <a:t>12 (15.4%)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2215">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dirty="0" smtClean="0">
                          <a:solidFill>
                            <a:schemeClr val="tx1"/>
                          </a:solidFill>
                        </a:rPr>
                        <a:t>Malignancy Type*</a:t>
                      </a:r>
                    </a:p>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Skin </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a:solidFill>
                            <a:schemeClr val="tx2">
                              <a:lumMod val="20000"/>
                              <a:lumOff val="80000"/>
                            </a:schemeClr>
                          </a:solidFill>
                          <a:effectLst/>
                          <a:latin typeface="+mj-lt"/>
                        </a:rPr>
                        <a:t>2</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a:solidFill>
                            <a:schemeClr val="tx2">
                              <a:lumMod val="20000"/>
                              <a:lumOff val="80000"/>
                            </a:schemeClr>
                          </a:solidFill>
                          <a:effectLst/>
                          <a:latin typeface="+mj-lt"/>
                        </a:rPr>
                        <a:t>8</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a:solidFill>
                            <a:schemeClr val="tx2">
                              <a:lumMod val="20000"/>
                              <a:lumOff val="80000"/>
                            </a:schemeClr>
                          </a:solidFill>
                          <a:effectLst/>
                          <a:latin typeface="+mj-lt"/>
                        </a:rPr>
                        <a:t>10</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2215">
                <a:tc vMerge="1">
                  <a:txBody>
                    <a:bodyPr/>
                    <a:lstStyle/>
                    <a:p>
                      <a:endParaRPr lang="en-US"/>
                    </a:p>
                  </a:txBody>
                  <a:tcPr/>
                </a:tc>
                <a:tc>
                  <a:txBody>
                    <a:bodyPr/>
                    <a:lstStyle/>
                    <a:p>
                      <a:pPr algn="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smtClean="0">
                          <a:solidFill>
                            <a:schemeClr val="tx2">
                              <a:lumMod val="20000"/>
                              <a:lumOff val="80000"/>
                            </a:schemeClr>
                          </a:solidFill>
                          <a:effectLst/>
                          <a:latin typeface="+mj-lt"/>
                        </a:rPr>
                        <a:t>21</a:t>
                      </a:r>
                      <a:endParaRPr lang="en-US" sz="1600" b="1" i="1" u="none" strike="noStrike" dirty="0">
                        <a:solidFill>
                          <a:schemeClr val="tx2">
                            <a:lumMod val="20000"/>
                            <a:lumOff val="80000"/>
                          </a:schemeClr>
                        </a:solidFill>
                        <a:effectLst/>
                        <a:latin typeface="+mj-lt"/>
                      </a:endParaRP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effectLst/>
                          <a:latin typeface="+mj-lt"/>
                        </a:rPr>
                        <a:t>6</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a:solidFill>
                            <a:schemeClr val="tx2">
                              <a:lumMod val="20000"/>
                              <a:lumOff val="80000"/>
                            </a:schemeClr>
                          </a:solidFill>
                          <a:effectLst/>
                          <a:latin typeface="+mj-lt"/>
                        </a:rPr>
                        <a:t>1</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2215">
                <a:tc vMerge="1">
                  <a:txBody>
                    <a:bodyPr/>
                    <a:lstStyle/>
                    <a:p>
                      <a:pPr marL="0" marR="0">
                        <a:spcBef>
                          <a:spcPts val="0"/>
                        </a:spcBef>
                        <a:spcAft>
                          <a:spcPts val="0"/>
                        </a:spcAft>
                      </a:pP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rtl="0" fontAlgn="t"/>
                      <a:r>
                        <a:rPr lang="en-US" sz="1600" b="1" i="1" baseline="0" dirty="0">
                          <a:solidFill>
                            <a:schemeClr val="tx2">
                              <a:lumMod val="20000"/>
                              <a:lumOff val="80000"/>
                            </a:schemeClr>
                          </a:solidFill>
                        </a:rPr>
                        <a:t>Other</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effectLst/>
                          <a:latin typeface="+mj-lt"/>
                        </a:rPr>
                        <a:t>4</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effectLst/>
                          <a:latin typeface="+mj-lt"/>
                        </a:rPr>
                        <a:t>6</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a:solidFill>
                            <a:schemeClr val="tx2">
                              <a:lumMod val="20000"/>
                              <a:lumOff val="80000"/>
                            </a:schemeClr>
                          </a:solidFill>
                          <a:effectLst/>
                          <a:latin typeface="+mj-lt"/>
                        </a:rPr>
                        <a:t>2</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2215">
                <a:tc vMerge="1">
                  <a:txBody>
                    <a:bodyPr/>
                    <a:lstStyle/>
                    <a:p>
                      <a:pPr marL="0" marR="0">
                        <a:spcBef>
                          <a:spcPts val="0"/>
                        </a:spcBef>
                        <a:spcAft>
                          <a:spcPts val="0"/>
                        </a:spcAft>
                      </a:pP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rtl="0" fontAlgn="t"/>
                      <a:r>
                        <a:rPr lang="en-US" sz="1600" b="1" i="1" baseline="0" dirty="0">
                          <a:solidFill>
                            <a:schemeClr val="tx2">
                              <a:lumMod val="20000"/>
                              <a:lumOff val="80000"/>
                            </a:schemeClr>
                          </a:solidFill>
                        </a:rPr>
                        <a:t>Type Not Reported</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smtClean="0">
                          <a:solidFill>
                            <a:schemeClr val="tx2">
                              <a:lumMod val="20000"/>
                              <a:lumOff val="80000"/>
                            </a:schemeClr>
                          </a:solidFill>
                          <a:effectLst/>
                          <a:latin typeface="+mj-lt"/>
                        </a:rPr>
                        <a:t>3</a:t>
                      </a:r>
                      <a:endParaRPr lang="en-US" sz="1600" b="1" i="1" u="none" strike="noStrike" dirty="0">
                        <a:solidFill>
                          <a:schemeClr val="tx2">
                            <a:lumMod val="20000"/>
                            <a:lumOff val="80000"/>
                          </a:schemeClr>
                        </a:solidFill>
                        <a:effectLst/>
                        <a:latin typeface="+mj-lt"/>
                      </a:endParaRP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effectLst/>
                          <a:latin typeface="+mj-lt"/>
                        </a:rPr>
                        <a:t>2</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a:solidFill>
                            <a:schemeClr val="tx2">
                              <a:lumMod val="20000"/>
                              <a:lumOff val="80000"/>
                            </a:schemeClr>
                          </a:solidFill>
                          <a:effectLst/>
                          <a:latin typeface="+mj-lt"/>
                        </a:rPr>
                        <a:t>0</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685800" y="5257800"/>
            <a:ext cx="8229600" cy="553998"/>
          </a:xfrm>
          <a:prstGeom prst="rect">
            <a:avLst/>
          </a:prstGeom>
          <a:noFill/>
        </p:spPr>
        <p:txBody>
          <a:bodyPr wrap="square" rtlCol="0">
            <a:spAutoFit/>
          </a:bodyPr>
          <a:lstStyle/>
          <a:p>
            <a:r>
              <a:rPr lang="en-US" sz="1500" b="1" dirty="0" smtClean="0"/>
              <a:t>* Recipients may have experienced more than one type of malignancy so the sum of individual malignancy types may be greater than the total number with malignancy.</a:t>
            </a:r>
            <a:endParaRPr lang="en-US" sz="1500" dirty="0"/>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Heart-Lung Transplants</a:t>
            </a:r>
            <a:r>
              <a:rPr lang="en-US" sz="2800" dirty="0" smtClean="0"/>
              <a:t/>
            </a:r>
            <a:br>
              <a:rPr lang="en-US" sz="2800" dirty="0" smtClean="0"/>
            </a:br>
            <a:r>
              <a:rPr lang="en-US" sz="2400" dirty="0" smtClean="0"/>
              <a:t>Freedom from Malignancy</a:t>
            </a:r>
            <a:r>
              <a:rPr lang="en-US" sz="2000" dirty="0" smtClean="0"/>
              <a:t/>
            </a:r>
            <a:br>
              <a:rPr lang="en-US" sz="2000" dirty="0" smtClean="0"/>
            </a:b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1099135"/>
              </p:ext>
            </p:extLst>
          </p:nvPr>
        </p:nvGraphicFramePr>
        <p:xfrm>
          <a:off x="0" y="1371600"/>
          <a:ext cx="9067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Adult-Heart Lung Transplants</a:t>
            </a:r>
            <a:r>
              <a:rPr lang="en-US" sz="2800" dirty="0" smtClean="0"/>
              <a:t/>
            </a:r>
            <a:br>
              <a:rPr lang="en-US" sz="2800" dirty="0" smtClean="0"/>
            </a:br>
            <a:r>
              <a:rPr lang="en-US" sz="2400" dirty="0" smtClean="0"/>
              <a:t>Cause of Death </a:t>
            </a:r>
            <a:r>
              <a:rPr lang="en-US" sz="2000" dirty="0" smtClean="0"/>
              <a:t>(Deaths: January 1992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71078142"/>
              </p:ext>
            </p:extLst>
          </p:nvPr>
        </p:nvGraphicFramePr>
        <p:xfrm>
          <a:off x="304800" y="1295400"/>
          <a:ext cx="8534399" cy="4576427"/>
        </p:xfrm>
        <a:graphic>
          <a:graphicData uri="http://schemas.openxmlformats.org/drawingml/2006/table">
            <a:tbl>
              <a:tblPr>
                <a:tableStyleId>{5C22544A-7EE6-4342-B048-85BDC9FD1C3A}</a:tableStyleId>
              </a:tblPr>
              <a:tblGrid>
                <a:gridCol w="1981200"/>
                <a:gridCol w="1143000"/>
                <a:gridCol w="1371600"/>
                <a:gridCol w="1524000"/>
                <a:gridCol w="1524000"/>
                <a:gridCol w="990599"/>
              </a:tblGrid>
              <a:tr h="606182">
                <a:tc>
                  <a:txBody>
                    <a:bodyPr/>
                    <a:lstStyle/>
                    <a:p>
                      <a:pPr algn="ctr" rtl="0" fontAlgn="t"/>
                      <a:r>
                        <a:rPr lang="en-US" sz="1400" b="1" dirty="0">
                          <a:solidFill>
                            <a:srgbClr val="FFFF00"/>
                          </a:solidFill>
                        </a:rPr>
                        <a:t>CAUSE OF DEATH</a:t>
                      </a:r>
                      <a:endParaRPr lang="en-US" b="1"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300" b="1" dirty="0">
                          <a:solidFill>
                            <a:schemeClr val="tx1"/>
                          </a:solidFill>
                        </a:rPr>
                        <a:t>0-30 Days  </a:t>
                      </a:r>
                    </a:p>
                    <a:p>
                      <a:pPr algn="ctr" rtl="0" fontAlgn="t"/>
                      <a:r>
                        <a:rPr lang="en-US" sz="1300" b="1" dirty="0">
                          <a:solidFill>
                            <a:schemeClr val="tx1"/>
                          </a:solidFill>
                        </a:rPr>
                        <a:t> (</a:t>
                      </a:r>
                      <a:r>
                        <a:rPr lang="en-US" sz="1300" b="1" dirty="0" smtClean="0">
                          <a:solidFill>
                            <a:schemeClr val="tx1"/>
                          </a:solidFill>
                        </a:rPr>
                        <a:t>N=437)</a:t>
                      </a:r>
                      <a:endParaRPr lang="en-US" dirty="0">
                        <a:solidFill>
                          <a:schemeClr val="tx1"/>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300" b="1" dirty="0">
                          <a:solidFill>
                            <a:schemeClr val="tx1"/>
                          </a:solidFill>
                        </a:rPr>
                        <a:t>31 Days - 1 </a:t>
                      </a:r>
                      <a:r>
                        <a:rPr lang="en-US" sz="1300" b="1" dirty="0" smtClean="0">
                          <a:solidFill>
                            <a:schemeClr val="tx1"/>
                          </a:solidFill>
                        </a:rPr>
                        <a:t>Year  (N=344)</a:t>
                      </a:r>
                      <a:endParaRPr lang="en-US" dirty="0">
                        <a:solidFill>
                          <a:schemeClr val="tx1"/>
                        </a:solidFill>
                      </a:endParaRPr>
                    </a:p>
                  </a:txBody>
                  <a:tcPr marL="0" marR="0"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300" b="1" dirty="0">
                          <a:solidFill>
                            <a:schemeClr val="tx1"/>
                          </a:solidFill>
                        </a:rPr>
                        <a:t>&gt;1 </a:t>
                      </a:r>
                      <a:r>
                        <a:rPr lang="en-US" sz="1300" b="1" dirty="0" smtClean="0">
                          <a:solidFill>
                            <a:schemeClr val="tx1"/>
                          </a:solidFill>
                        </a:rPr>
                        <a:t>Year </a:t>
                      </a:r>
                      <a:r>
                        <a:rPr lang="en-US" sz="1300" b="1" dirty="0">
                          <a:solidFill>
                            <a:schemeClr val="tx1"/>
                          </a:solidFill>
                        </a:rPr>
                        <a:t>- 3 </a:t>
                      </a:r>
                      <a:r>
                        <a:rPr lang="en-US" sz="1300" b="1" dirty="0" smtClean="0">
                          <a:solidFill>
                            <a:schemeClr val="tx1"/>
                          </a:solidFill>
                        </a:rPr>
                        <a:t>Years  </a:t>
                      </a:r>
                      <a:r>
                        <a:rPr lang="en-US" sz="1300" b="1" dirty="0">
                          <a:solidFill>
                            <a:schemeClr val="tx1"/>
                          </a:solidFill>
                        </a:rPr>
                        <a:t>(</a:t>
                      </a:r>
                      <a:r>
                        <a:rPr lang="en-US" sz="1300" b="1" dirty="0" smtClean="0">
                          <a:solidFill>
                            <a:schemeClr val="tx1"/>
                          </a:solidFill>
                        </a:rPr>
                        <a:t>N=279)</a:t>
                      </a:r>
                      <a:endParaRPr lang="en-US" dirty="0">
                        <a:solidFill>
                          <a:schemeClr val="tx1"/>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300" b="1" dirty="0">
                          <a:solidFill>
                            <a:schemeClr val="tx1"/>
                          </a:solidFill>
                        </a:rPr>
                        <a:t>&gt;3 </a:t>
                      </a:r>
                      <a:r>
                        <a:rPr lang="en-US" sz="1300" b="1" dirty="0" smtClean="0">
                          <a:solidFill>
                            <a:schemeClr val="tx1"/>
                          </a:solidFill>
                        </a:rPr>
                        <a:t>Years </a:t>
                      </a:r>
                      <a:r>
                        <a:rPr lang="en-US" sz="1300" b="1" dirty="0">
                          <a:solidFill>
                            <a:schemeClr val="tx1"/>
                          </a:solidFill>
                        </a:rPr>
                        <a:t>- 5 </a:t>
                      </a:r>
                      <a:r>
                        <a:rPr lang="en-US" sz="1300" b="1" dirty="0" smtClean="0">
                          <a:solidFill>
                            <a:schemeClr val="tx1"/>
                          </a:solidFill>
                        </a:rPr>
                        <a:t>Years (N=170)</a:t>
                      </a:r>
                      <a:endParaRPr lang="en-US" dirty="0">
                        <a:solidFill>
                          <a:schemeClr val="tx1"/>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300" b="1" dirty="0">
                          <a:solidFill>
                            <a:schemeClr val="tx1"/>
                          </a:solidFill>
                        </a:rPr>
                        <a:t>&gt;5 </a:t>
                      </a:r>
                      <a:r>
                        <a:rPr lang="en-US" sz="1300" b="1" dirty="0" smtClean="0">
                          <a:solidFill>
                            <a:schemeClr val="tx1"/>
                          </a:solidFill>
                        </a:rPr>
                        <a:t>Years  </a:t>
                      </a:r>
                      <a:endParaRPr lang="en-US" sz="1300" b="1" dirty="0">
                        <a:solidFill>
                          <a:schemeClr val="tx1"/>
                        </a:solidFill>
                      </a:endParaRPr>
                    </a:p>
                    <a:p>
                      <a:pPr algn="ctr" rtl="0" fontAlgn="t"/>
                      <a:r>
                        <a:rPr lang="en-US" sz="1300" b="1" dirty="0">
                          <a:solidFill>
                            <a:schemeClr val="tx1"/>
                          </a:solidFill>
                        </a:rPr>
                        <a:t> (N = </a:t>
                      </a:r>
                      <a:r>
                        <a:rPr lang="en-US" sz="1300" b="1" dirty="0" smtClean="0">
                          <a:solidFill>
                            <a:schemeClr val="tx1"/>
                          </a:solidFill>
                        </a:rPr>
                        <a:t>465)</a:t>
                      </a:r>
                      <a:endParaRPr lang="en-US" dirty="0">
                        <a:solidFill>
                          <a:schemeClr val="tx1"/>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8805">
                <a:tc>
                  <a:txBody>
                    <a:bodyPr/>
                    <a:lstStyle/>
                    <a:p>
                      <a:pPr rtl="0" fontAlgn="t"/>
                      <a:r>
                        <a:rPr lang="en-US" sz="1300" b="1" dirty="0">
                          <a:solidFill>
                            <a:schemeClr val="tx1"/>
                          </a:solidFill>
                        </a:rPr>
                        <a:t>BRONCHIOLITIS</a:t>
                      </a:r>
                      <a:endParaRPr lang="en-US" sz="1300" dirty="0">
                        <a:solidFill>
                          <a:schemeClr val="tx1"/>
                        </a:solidFill>
                      </a:endParaRPr>
                    </a:p>
                  </a:txBody>
                  <a:tcPr marT="91440" marB="9144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13 (3.8%)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68 (24.4%)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38 (22.4%)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99 (21.3%)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8805">
                <a:tc>
                  <a:txBody>
                    <a:bodyPr/>
                    <a:lstStyle/>
                    <a:p>
                      <a:pPr rtl="0" fontAlgn="t"/>
                      <a:r>
                        <a:rPr lang="en-US" sz="1300" b="1" dirty="0">
                          <a:solidFill>
                            <a:schemeClr val="tx1"/>
                          </a:solidFill>
                        </a:rPr>
                        <a:t>ACUTE REJECTION</a:t>
                      </a:r>
                      <a:endParaRPr lang="en-US" sz="1300" dirty="0">
                        <a:solidFill>
                          <a:schemeClr val="tx1"/>
                        </a:solidFill>
                      </a:endParaRPr>
                    </a:p>
                  </a:txBody>
                  <a:tcPr marT="91440" marB="9144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7 (1.6%)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 (2.6%)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 (2.2%)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2 (1.2%)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3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8805">
                <a:tc>
                  <a:txBody>
                    <a:bodyPr/>
                    <a:lstStyle/>
                    <a:p>
                      <a:pPr rtl="0" fontAlgn="t"/>
                      <a:r>
                        <a:rPr lang="en-US" sz="1300" b="1" dirty="0">
                          <a:solidFill>
                            <a:schemeClr val="tx1"/>
                          </a:solidFill>
                        </a:rPr>
                        <a:t>LYMPHOMA</a:t>
                      </a:r>
                      <a:endParaRPr lang="en-US" sz="1300" dirty="0">
                        <a:solidFill>
                          <a:schemeClr val="tx1"/>
                        </a:solidFill>
                      </a:endParaRPr>
                    </a:p>
                  </a:txBody>
                  <a:tcPr marT="91440" marB="9144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8 (2.3%)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12 (4.3%)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 (5.3%)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10 (2.2%)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8805">
                <a:tc>
                  <a:txBody>
                    <a:bodyPr/>
                    <a:lstStyle/>
                    <a:p>
                      <a:pPr rtl="0" fontAlgn="t"/>
                      <a:r>
                        <a:rPr lang="en-US" sz="1300" b="1" dirty="0">
                          <a:solidFill>
                            <a:schemeClr val="tx1"/>
                          </a:solidFill>
                        </a:rPr>
                        <a:t>MALIGNANCY, OTHER</a:t>
                      </a:r>
                      <a:endParaRPr lang="en-US" sz="1300" dirty="0">
                        <a:solidFill>
                          <a:schemeClr val="tx1"/>
                        </a:solidFill>
                      </a:endParaRPr>
                    </a:p>
                  </a:txBody>
                  <a:tcPr marT="91440" marB="9144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7 (2.0%)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12 (4.3%)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 (3.5%)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33 (7.1%)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6576">
                <a:tc>
                  <a:txBody>
                    <a:bodyPr/>
                    <a:lstStyle/>
                    <a:p>
                      <a:pPr rtl="0" fontAlgn="t"/>
                      <a:r>
                        <a:rPr lang="en-US" sz="1300" b="1" dirty="0">
                          <a:solidFill>
                            <a:schemeClr val="tx1"/>
                          </a:solidFill>
                        </a:rPr>
                        <a:t>CMV</a:t>
                      </a:r>
                      <a:endParaRPr lang="en-US" sz="1300" dirty="0">
                        <a:solidFill>
                          <a:schemeClr val="tx1"/>
                        </a:solidFill>
                      </a:endParaRPr>
                    </a:p>
                  </a:txBody>
                  <a:tcPr marT="91440" marB="9144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2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2 (0.7%)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1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8805">
                <a:tc>
                  <a:txBody>
                    <a:bodyPr/>
                    <a:lstStyle/>
                    <a:p>
                      <a:pPr rtl="0" fontAlgn="t"/>
                      <a:r>
                        <a:rPr lang="en-US" sz="1300" b="1" dirty="0">
                          <a:solidFill>
                            <a:schemeClr val="tx1"/>
                          </a:solidFill>
                        </a:rPr>
                        <a:t>INFECTION, NON-CMV</a:t>
                      </a:r>
                      <a:endParaRPr lang="en-US" sz="1300" dirty="0">
                        <a:solidFill>
                          <a:schemeClr val="tx1"/>
                        </a:solidFill>
                      </a:endParaRPr>
                    </a:p>
                  </a:txBody>
                  <a:tcPr marT="91440" marB="9144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73 (16.7%)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117 (34.0%)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78 (28.0%)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41 (24.1%)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107 (23.0%)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8805">
                <a:tc>
                  <a:txBody>
                    <a:bodyPr/>
                    <a:lstStyle/>
                    <a:p>
                      <a:pPr rtl="0" fontAlgn="t"/>
                      <a:r>
                        <a:rPr lang="en-US" sz="1300" b="1" dirty="0">
                          <a:solidFill>
                            <a:schemeClr val="tx1"/>
                          </a:solidFill>
                        </a:rPr>
                        <a:t>GRAFT FAILURE</a:t>
                      </a:r>
                      <a:endParaRPr lang="en-US" sz="1300" dirty="0">
                        <a:solidFill>
                          <a:schemeClr val="tx1"/>
                        </a:solidFill>
                      </a:endParaRPr>
                    </a:p>
                  </a:txBody>
                  <a:tcPr marT="91440" marB="9144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119 (27.2%)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69 (20.1%)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37 (13.3%)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30 (17.6%)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63 (13.5%)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8805">
                <a:tc>
                  <a:txBody>
                    <a:bodyPr/>
                    <a:lstStyle/>
                    <a:p>
                      <a:pPr rtl="0" fontAlgn="t"/>
                      <a:r>
                        <a:rPr lang="en-US" sz="1300" b="1" dirty="0">
                          <a:solidFill>
                            <a:schemeClr val="tx1"/>
                          </a:solidFill>
                        </a:rPr>
                        <a:t>CARDIOVASCULAR</a:t>
                      </a:r>
                      <a:endParaRPr lang="en-US" sz="1300" dirty="0">
                        <a:solidFill>
                          <a:schemeClr val="tx1"/>
                        </a:solidFill>
                      </a:endParaRPr>
                    </a:p>
                  </a:txBody>
                  <a:tcPr marT="91440" marB="9144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32 (7.3%)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15 (4.4%)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23 (8.2%)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19 (11.2%)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44 (9.5%)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8805">
                <a:tc>
                  <a:txBody>
                    <a:bodyPr/>
                    <a:lstStyle/>
                    <a:p>
                      <a:pPr rtl="0" fontAlgn="t"/>
                      <a:r>
                        <a:rPr lang="en-US" sz="1300" b="1" dirty="0">
                          <a:solidFill>
                            <a:schemeClr val="tx1"/>
                          </a:solidFill>
                        </a:rPr>
                        <a:t>TECHNICAL</a:t>
                      </a:r>
                      <a:endParaRPr lang="en-US" sz="1300" dirty="0">
                        <a:solidFill>
                          <a:schemeClr val="tx1"/>
                        </a:solidFill>
                      </a:endParaRPr>
                    </a:p>
                  </a:txBody>
                  <a:tcPr marT="91440" marB="9144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95 (21.7%)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12 (3.5%)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3 (1.1%)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6 (1.3%)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8805">
                <a:tc>
                  <a:txBody>
                    <a:bodyPr/>
                    <a:lstStyle/>
                    <a:p>
                      <a:pPr rtl="0" fontAlgn="t"/>
                      <a:r>
                        <a:rPr lang="en-US" sz="1300" b="1" dirty="0">
                          <a:solidFill>
                            <a:schemeClr val="tx1"/>
                          </a:solidFill>
                        </a:rPr>
                        <a:t>OTHER</a:t>
                      </a:r>
                      <a:endParaRPr lang="en-US" sz="1300" dirty="0">
                        <a:solidFill>
                          <a:schemeClr val="tx1"/>
                        </a:solidFill>
                      </a:endParaRPr>
                    </a:p>
                  </a:txBody>
                  <a:tcPr marT="91440" marB="9144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110 (25.2%)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92 (26.7%)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38 (13.6%)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21 (12.4%)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99 (21.3%)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Heart-Lung Transplants</a:t>
            </a:r>
            <a:br>
              <a:rPr lang="en-US" sz="2600" dirty="0" smtClean="0"/>
            </a:br>
            <a:r>
              <a:rPr lang="en-US" sz="2400" dirty="0" smtClean="0"/>
              <a:t>Cause of Death Stratified by Transplant Type</a:t>
            </a:r>
            <a:br>
              <a:rPr lang="en-US" sz="2400" dirty="0" smtClean="0"/>
            </a:br>
            <a:r>
              <a:rPr lang="en-US" sz="2000" dirty="0" smtClean="0"/>
              <a:t> (Deaths: January 1992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020494323"/>
              </p:ext>
            </p:extLst>
          </p:nvPr>
        </p:nvGraphicFramePr>
        <p:xfrm>
          <a:off x="228600" y="1447800"/>
          <a:ext cx="8534401" cy="4731506"/>
        </p:xfrm>
        <a:graphic>
          <a:graphicData uri="http://schemas.openxmlformats.org/drawingml/2006/table">
            <a:tbl>
              <a:tblPr>
                <a:tableStyleId>{5C22544A-7EE6-4342-B048-85BDC9FD1C3A}</a:tableStyleId>
              </a:tblPr>
              <a:tblGrid>
                <a:gridCol w="1219200"/>
                <a:gridCol w="1524000"/>
                <a:gridCol w="1066800"/>
                <a:gridCol w="1295400"/>
                <a:gridCol w="1143000"/>
                <a:gridCol w="1187514"/>
                <a:gridCol w="1098487"/>
              </a:tblGrid>
              <a:tr h="53340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00" b="1" kern="1200" dirty="0" smtClean="0">
                          <a:solidFill>
                            <a:srgbClr val="FFFF00"/>
                          </a:solidFill>
                          <a:latin typeface="+mn-lt"/>
                          <a:ea typeface="+mn-ea"/>
                          <a:cs typeface="+mn-cs"/>
                        </a:rPr>
                        <a:t>Transplant Type</a:t>
                      </a:r>
                      <a:endParaRPr lang="en-US" sz="1300" dirty="0" smtClean="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300" b="1" dirty="0" smtClean="0">
                          <a:solidFill>
                            <a:srgbClr val="FFFF00"/>
                          </a:solidFill>
                        </a:rPr>
                        <a:t>Cause of Death</a:t>
                      </a:r>
                      <a:r>
                        <a:rPr lang="en-US" sz="1300" b="1" baseline="0" dirty="0" smtClean="0">
                          <a:solidFill>
                            <a:srgbClr val="FFFF00"/>
                          </a:solidFill>
                        </a:rPr>
                        <a:t> </a:t>
                      </a:r>
                      <a:endParaRPr lang="en-US" sz="1300"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0-30 </a:t>
                      </a:r>
                      <a:r>
                        <a:rPr lang="en-US" sz="1300" b="1" dirty="0" smtClean="0">
                          <a:solidFill>
                            <a:schemeClr val="tx1"/>
                          </a:solidFill>
                        </a:rPr>
                        <a:t>Days</a:t>
                      </a:r>
                      <a:endParaRPr lang="en-US" sz="13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31 </a:t>
                      </a:r>
                      <a:r>
                        <a:rPr lang="en-US" sz="1300" b="1" dirty="0" smtClean="0">
                          <a:solidFill>
                            <a:schemeClr val="tx1"/>
                          </a:solidFill>
                        </a:rPr>
                        <a:t>Days - 1 Year </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 &gt;1 </a:t>
                      </a:r>
                      <a:r>
                        <a:rPr lang="en-US" sz="1300" b="1" dirty="0" smtClean="0">
                          <a:solidFill>
                            <a:schemeClr val="tx1"/>
                          </a:solidFill>
                        </a:rPr>
                        <a:t>Year - 3 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&gt;3 </a:t>
                      </a:r>
                      <a:r>
                        <a:rPr lang="en-US" sz="1300" b="1" dirty="0" smtClean="0">
                          <a:solidFill>
                            <a:schemeClr val="tx1"/>
                          </a:solidFill>
                        </a:rPr>
                        <a:t>Years - 5 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&gt;5 </a:t>
                      </a:r>
                      <a:r>
                        <a:rPr lang="en-US" sz="1300" b="1" dirty="0" smtClean="0">
                          <a:solidFill>
                            <a:schemeClr val="tx1"/>
                          </a:solidFill>
                        </a:rPr>
                        <a:t>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rowSpan="7">
                  <a:txBody>
                    <a:bodyPr/>
                    <a:lstStyle/>
                    <a:p>
                      <a:pPr algn="ctr"/>
                      <a:r>
                        <a:rPr lang="en-US" sz="1300" b="1" dirty="0" smtClean="0">
                          <a:solidFill>
                            <a:schemeClr val="tx1"/>
                          </a:solidFill>
                        </a:rPr>
                        <a:t>Primary</a:t>
                      </a:r>
                      <a:endParaRPr lang="en-US" sz="13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300" b="1" dirty="0" smtClean="0">
                          <a:solidFill>
                            <a:schemeClr val="tx1"/>
                          </a:solidFill>
                        </a:rPr>
                        <a:t>Bronchiolitis</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13 (3.9%)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68 (24.6%)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38 (22.6%)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97 (21.0%)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Malignancy</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15 (4.5%)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23 (8.3%)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15 (8.9%)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43 (9.3%)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Infection</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71 (16.7%)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114 (33.9%)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79 (28.6%)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42 (25.0%)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107 (23.2%)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Graft Failure</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115 (27.0%)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69 (20.5%)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37 (13.4%)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30 (17.9%)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63 (13.7%)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Cardiovascular</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32 (7.5%)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13 (3.9%)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22 (8.0%)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19 (11.3%)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43 (9.3%)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Technical</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94 (22.1%)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12 (3.6%)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3 (1.1%)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6 (1.3%)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All known causes</a:t>
                      </a:r>
                      <a:endParaRPr lang="en-US" sz="1300" b="1"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426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336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276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168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461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rowSpan="7">
                  <a:txBody>
                    <a:bodyPr/>
                    <a:lstStyle/>
                    <a:p>
                      <a:pPr algn="ctr"/>
                      <a:r>
                        <a:rPr lang="en-US" sz="1300" b="1" kern="1200" dirty="0" smtClean="0">
                          <a:solidFill>
                            <a:schemeClr val="tx1"/>
                          </a:solidFill>
                          <a:latin typeface="+mn-lt"/>
                          <a:ea typeface="+mn-ea"/>
                          <a:cs typeface="+mn-cs"/>
                        </a:rPr>
                        <a:t>Retransplant</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300" b="1" dirty="0" smtClean="0">
                          <a:solidFill>
                            <a:schemeClr val="tx1"/>
                          </a:solidFill>
                        </a:rPr>
                        <a:t>Bronchiolitis</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2 (50.0%)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Malignancy</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1 (33.3%)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Infection</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2 (18.2%)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5 (62.5%)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 (33.3%)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 (25.0%)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Graft Failure</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300" b="1" kern="1200">
                          <a:solidFill>
                            <a:schemeClr val="tx1"/>
                          </a:solidFill>
                          <a:latin typeface="+mn-lt"/>
                          <a:ea typeface="+mn-ea"/>
                          <a:cs typeface="+mn-cs"/>
                        </a:rPr>
                        <a:t>4 (36.4%)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Cardiovascular</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2 (25.0%)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 (33.3%)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 (25.0%)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Technical</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300" b="1" kern="1200">
                          <a:solidFill>
                            <a:schemeClr val="tx1"/>
                          </a:solidFill>
                          <a:latin typeface="+mn-lt"/>
                          <a:ea typeface="+mn-ea"/>
                          <a:cs typeface="+mn-cs"/>
                        </a:rPr>
                        <a:t>1 (9.1%)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All known causes</a:t>
                      </a:r>
                      <a:endParaRPr lang="en-US" sz="1300" b="1"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5105400" y="6291677"/>
            <a:ext cx="2819400" cy="461665"/>
          </a:xfrm>
          <a:prstGeom prst="rect">
            <a:avLst/>
          </a:prstGeom>
          <a:noFill/>
        </p:spPr>
        <p:txBody>
          <a:bodyPr wrap="square" rtlCol="0">
            <a:spAutoFit/>
          </a:bodyPr>
          <a:lstStyle/>
          <a:p>
            <a:r>
              <a:rPr lang="en-US" sz="1200" b="1" dirty="0" smtClean="0">
                <a:solidFill>
                  <a:srgbClr val="FFFF00"/>
                </a:solidFill>
              </a:rPr>
              <a:t>Acute rejection and other causes of death are not shown on the slide.</a:t>
            </a: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53066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52400"/>
            <a:ext cx="9143998" cy="1143000"/>
          </a:xfrm>
        </p:spPr>
        <p:txBody>
          <a:bodyPr/>
          <a:lstStyle/>
          <a:p>
            <a:r>
              <a:rPr lang="en-US" sz="2600" dirty="0" smtClean="0"/>
              <a:t>Adult Heart-Lung Transplants</a:t>
            </a:r>
            <a:br>
              <a:rPr lang="en-US" sz="2600" dirty="0" smtClean="0"/>
            </a:br>
            <a:r>
              <a:rPr lang="en-US" sz="2300" dirty="0" smtClean="0"/>
              <a:t>Number of Transplants Reported by Year</a:t>
            </a:r>
            <a:endParaRPr lang="en-US" sz="23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8570376"/>
              </p:ext>
            </p:extLst>
          </p:nvPr>
        </p:nvGraphicFramePr>
        <p:xfrm>
          <a:off x="228600" y="11430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5715000"/>
            <a:ext cx="4038600" cy="1015663"/>
          </a:xfrm>
          <a:prstGeom prst="rect">
            <a:avLst/>
          </a:prstGeom>
          <a:noFill/>
        </p:spPr>
        <p:txBody>
          <a:bodyPr wrap="square" rtlCol="0">
            <a:spAutoFit/>
          </a:bodyPr>
          <a:lstStyle/>
          <a:p>
            <a:r>
              <a:rPr lang="en-US" sz="1200" b="1" dirty="0" smtClean="0">
                <a:solidFill>
                  <a:srgbClr val="FFFF00"/>
                </a:solidFill>
              </a:rPr>
              <a:t>NOTE: This figure includes only the heart-lung transplants that are reported to the ISHLT Transplant Registry.  As such, this should not be construed as evidence that the number of heart-lung transplants worldwide has declined in recent years.</a:t>
            </a:r>
            <a:endParaRPr lang="en-US" dirty="0">
              <a:solidFill>
                <a:srgbClr val="FFFF00"/>
              </a:solidFill>
            </a:endParaRPr>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83765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Heart-Lung Transplants</a:t>
            </a:r>
            <a:r>
              <a:rPr lang="en-US" sz="2800" dirty="0" smtClean="0"/>
              <a:t/>
            </a:r>
            <a:br>
              <a:rPr lang="en-US" sz="2800" dirty="0" smtClean="0"/>
            </a:br>
            <a:r>
              <a:rPr lang="en-US" sz="2400" dirty="0" smtClean="0"/>
              <a:t>Relative Incidence of Leading Causes of Death</a:t>
            </a:r>
            <a:r>
              <a:rPr lang="en-US" sz="2800" dirty="0" smtClean="0"/>
              <a:t/>
            </a:r>
            <a:br>
              <a:rPr lang="en-US" sz="2800" dirty="0" smtClean="0"/>
            </a:br>
            <a:r>
              <a:rPr lang="en-US" sz="2000" dirty="0" smtClean="0"/>
              <a:t>(Deaths: January 1992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403203"/>
              </p:ext>
            </p:extLst>
          </p:nvPr>
        </p:nvGraphicFramePr>
        <p:xfrm>
          <a:off x="76200" y="1371600"/>
          <a:ext cx="9067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Multivariable Analysis</a:t>
            </a:r>
            <a:endParaRPr lang="en-US" sz="4000" dirty="0"/>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6" name="TextBox 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71964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Adult Heart-Lung Transplants </a:t>
            </a:r>
            <a:r>
              <a:rPr lang="en-US" sz="2000" dirty="0" smtClean="0"/>
              <a:t>(January 1996 – June 2013)</a:t>
            </a:r>
            <a:br>
              <a:rPr lang="en-US" sz="2000" dirty="0" smtClean="0"/>
            </a:br>
            <a:r>
              <a:rPr lang="en-US" sz="2400" dirty="0" smtClean="0"/>
              <a:t>Risk Factors For 1 Year Mortality</a:t>
            </a:r>
            <a:endParaRPr lang="en-US" sz="2400" dirty="0"/>
          </a:p>
        </p:txBody>
      </p:sp>
      <p:sp>
        <p:nvSpPr>
          <p:cNvPr id="9" name="TextBox 8"/>
          <p:cNvSpPr txBox="1"/>
          <p:nvPr/>
        </p:nvSpPr>
        <p:spPr>
          <a:xfrm>
            <a:off x="3863113" y="5844849"/>
            <a:ext cx="1524000" cy="461665"/>
          </a:xfrm>
          <a:prstGeom prst="rect">
            <a:avLst/>
          </a:prstGeom>
          <a:noFill/>
        </p:spPr>
        <p:txBody>
          <a:bodyPr wrap="square" rtlCol="0">
            <a:spAutoFit/>
          </a:bodyPr>
          <a:lstStyle/>
          <a:p>
            <a:pPr algn="ctr"/>
            <a:r>
              <a:rPr lang="en-US" sz="2400" b="1" dirty="0" smtClean="0">
                <a:solidFill>
                  <a:srgbClr val="FFFF00"/>
                </a:solidFill>
              </a:rPr>
              <a:t>N = 1,622</a:t>
            </a:r>
            <a:endParaRPr lang="en-US" sz="2400" b="1" dirty="0">
              <a:solidFill>
                <a:srgbClr val="FFFF00"/>
              </a:solidFill>
            </a:endParaRPr>
          </a:p>
        </p:txBody>
      </p:sp>
      <p:sp>
        <p:nvSpPr>
          <p:cNvPr id="12" name="TextBox 11"/>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084582"/>
            <a:ext cx="7239009" cy="4826006"/>
          </a:xfrm>
          <a:prstGeom prst="rect">
            <a:avLst/>
          </a:prstGeom>
        </p:spPr>
      </p:pic>
      <p:sp>
        <p:nvSpPr>
          <p:cNvPr id="14" name="TextBox 13"/>
          <p:cNvSpPr txBox="1"/>
          <p:nvPr/>
        </p:nvSpPr>
        <p:spPr>
          <a:xfrm>
            <a:off x="4883331" y="6395494"/>
            <a:ext cx="4267200" cy="307777"/>
          </a:xfrm>
          <a:prstGeom prst="rect">
            <a:avLst/>
          </a:prstGeom>
          <a:noFill/>
        </p:spPr>
        <p:txBody>
          <a:bodyPr wrap="square" rtlCol="0">
            <a:spAutoFit/>
          </a:bodyPr>
          <a:lstStyle/>
          <a:p>
            <a:r>
              <a:rPr lang="en-US" sz="1400" b="1" dirty="0" smtClean="0"/>
              <a:t>NOTE: No continuous factors were significant.</a:t>
            </a:r>
            <a:endParaRPr lang="en-US" sz="1400" b="1" dirty="0"/>
          </a:p>
        </p:txBody>
      </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459795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Early Graft Failure (EGF)</a:t>
            </a:r>
            <a:endParaRPr lang="en-US" sz="4000" dirty="0"/>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6" name="TextBox 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76855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Heart-Lung Transplants</a:t>
            </a:r>
            <a:r>
              <a:rPr lang="en-US" sz="2800" dirty="0" smtClean="0"/>
              <a:t/>
            </a:r>
            <a:br>
              <a:rPr lang="en-US" sz="2800" dirty="0" smtClean="0"/>
            </a:br>
            <a:r>
              <a:rPr lang="en-US" sz="2400" dirty="0" smtClean="0"/>
              <a:t>Cumulative </a:t>
            </a:r>
            <a:r>
              <a:rPr lang="en-US" sz="2400" dirty="0"/>
              <a:t>Incidence of </a:t>
            </a:r>
            <a:r>
              <a:rPr lang="en-US" sz="2400" dirty="0" smtClean="0"/>
              <a:t>EGF</a:t>
            </a:r>
            <a:r>
              <a:rPr lang="en-US" sz="2400" dirty="0"/>
              <a:t/>
            </a:r>
            <a:br>
              <a:rPr lang="en-US" sz="2400" dirty="0"/>
            </a:br>
            <a:r>
              <a:rPr lang="en-US" sz="2000" dirty="0" smtClean="0"/>
              <a:t>(Primary 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3" name="TextBox 2"/>
          <p:cNvSpPr txBox="1"/>
          <p:nvPr/>
        </p:nvSpPr>
        <p:spPr>
          <a:xfrm>
            <a:off x="1537808" y="1905000"/>
            <a:ext cx="1219200" cy="323165"/>
          </a:xfrm>
          <a:prstGeom prst="rect">
            <a:avLst/>
          </a:prstGeom>
          <a:noFill/>
        </p:spPr>
        <p:txBody>
          <a:bodyPr wrap="square" rtlCol="0">
            <a:spAutoFit/>
          </a:bodyPr>
          <a:lstStyle/>
          <a:p>
            <a:r>
              <a:rPr lang="en-US" sz="1500" b="1" dirty="0" smtClean="0"/>
              <a:t>N = 687</a:t>
            </a:r>
            <a:endParaRPr lang="en-US" sz="1500" b="1" dirty="0"/>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407101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Heart-Lung Transplants</a:t>
            </a:r>
            <a:r>
              <a:rPr lang="en-US" sz="2800" dirty="0" smtClean="0"/>
              <a:t/>
            </a:r>
            <a:br>
              <a:rPr lang="en-US" sz="2800" dirty="0" smtClean="0"/>
            </a:br>
            <a:r>
              <a:rPr lang="en-US" sz="2400" dirty="0" smtClean="0"/>
              <a:t>% with EGF </a:t>
            </a:r>
            <a:r>
              <a:rPr lang="en-US" sz="2400" dirty="0"/>
              <a:t>by EGF Type and </a:t>
            </a:r>
            <a:r>
              <a:rPr lang="en-US" sz="2400" dirty="0" smtClean="0"/>
              <a:t>Year</a:t>
            </a:r>
            <a:br>
              <a:rPr lang="en-US" sz="2400" dirty="0" smtClean="0"/>
            </a:br>
            <a:r>
              <a:rPr lang="en-US" sz="2400" dirty="0" smtClean="0"/>
              <a:t>for </a:t>
            </a:r>
            <a:r>
              <a:rPr lang="en-US" sz="2400" dirty="0"/>
              <a:t>Primary Transplants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9733332"/>
              </p:ext>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04771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Heart-Lung Transplants</a:t>
            </a:r>
            <a:r>
              <a:rPr lang="en-US" sz="2800" dirty="0" smtClean="0"/>
              <a:t/>
            </a:r>
            <a:br>
              <a:rPr lang="en-US" sz="2800" dirty="0" smtClean="0"/>
            </a:br>
            <a:r>
              <a:rPr lang="en-US" sz="2400" dirty="0" smtClean="0"/>
              <a:t>Cumulative </a:t>
            </a:r>
            <a:r>
              <a:rPr lang="en-US" sz="2400" dirty="0"/>
              <a:t>Incidence of </a:t>
            </a:r>
            <a:r>
              <a:rPr lang="en-US" sz="2400" dirty="0" smtClean="0"/>
              <a:t>EGF by Era</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3" name="TextBox 2"/>
          <p:cNvSpPr txBox="1"/>
          <p:nvPr/>
        </p:nvSpPr>
        <p:spPr>
          <a:xfrm>
            <a:off x="5486400" y="3124200"/>
            <a:ext cx="1066800" cy="292388"/>
          </a:xfrm>
          <a:prstGeom prst="rect">
            <a:avLst/>
          </a:prstGeom>
          <a:noFill/>
        </p:spPr>
        <p:txBody>
          <a:bodyPr wrap="square" rtlCol="0">
            <a:spAutoFit/>
          </a:bodyPr>
          <a:lstStyle/>
          <a:p>
            <a:r>
              <a:rPr lang="en-US" sz="1300" b="1" dirty="0" smtClean="0">
                <a:solidFill>
                  <a:srgbClr val="FFFF00"/>
                </a:solidFill>
              </a:rPr>
              <a:t>p = 0.4306</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69543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Heart-Lung Transplants</a:t>
            </a:r>
            <a:r>
              <a:rPr lang="en-US" sz="2800" dirty="0" smtClean="0"/>
              <a:t/>
            </a:r>
            <a:br>
              <a:rPr lang="en-US" sz="2800" dirty="0" smtClean="0"/>
            </a:br>
            <a:r>
              <a:rPr lang="en-US" sz="2400" dirty="0" smtClean="0"/>
              <a:t>Cumulative </a:t>
            </a:r>
            <a:r>
              <a:rPr lang="en-US" sz="2400" dirty="0"/>
              <a:t>Incidence of </a:t>
            </a:r>
            <a:r>
              <a:rPr lang="en-US" sz="2400" dirty="0" smtClean="0"/>
              <a:t>EGF by Diagnosis</a:t>
            </a:r>
            <a:br>
              <a:rPr lang="en-US" sz="2400" dirty="0" smtClean="0"/>
            </a:br>
            <a:r>
              <a:rPr lang="en-US" sz="2000" dirty="0" smtClean="0"/>
              <a:t>(Primary 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3" name="TextBox 2"/>
          <p:cNvSpPr txBox="1"/>
          <p:nvPr/>
        </p:nvSpPr>
        <p:spPr>
          <a:xfrm>
            <a:off x="2590800" y="2819400"/>
            <a:ext cx="5334000" cy="292388"/>
          </a:xfrm>
          <a:prstGeom prst="rect">
            <a:avLst/>
          </a:prstGeom>
          <a:noFill/>
        </p:spPr>
        <p:txBody>
          <a:bodyPr wrap="square" rtlCol="0">
            <a:spAutoFit/>
          </a:bodyPr>
          <a:lstStyle/>
          <a:p>
            <a:r>
              <a:rPr lang="en-US" sz="1300" b="1" dirty="0" smtClean="0">
                <a:solidFill>
                  <a:srgbClr val="FFFF00"/>
                </a:solidFill>
              </a:rPr>
              <a:t>No pair-wise comparisons were significant at p &lt; 0.05.</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822221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Heart-Lung Transplants</a:t>
            </a:r>
            <a:r>
              <a:rPr lang="en-US" sz="2800" dirty="0" smtClean="0"/>
              <a:t/>
            </a:r>
            <a:br>
              <a:rPr lang="en-US" sz="2800" dirty="0" smtClean="0"/>
            </a:br>
            <a:r>
              <a:rPr lang="en-US" sz="2400" dirty="0" smtClean="0"/>
              <a:t>Cumulative </a:t>
            </a:r>
            <a:r>
              <a:rPr lang="en-US" sz="2400" dirty="0"/>
              <a:t>Incidence of </a:t>
            </a:r>
            <a:r>
              <a:rPr lang="en-US" sz="2400" dirty="0" smtClean="0"/>
              <a:t>EGF by Diagnosis and Era</a:t>
            </a:r>
            <a:br>
              <a:rPr lang="en-US" sz="2400" dirty="0" smtClean="0"/>
            </a:br>
            <a:r>
              <a:rPr lang="en-US" sz="2000" dirty="0" smtClean="0"/>
              <a:t>(Primary 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1143000" y="2362200"/>
            <a:ext cx="4267200" cy="692497"/>
          </a:xfrm>
          <a:prstGeom prst="rect">
            <a:avLst/>
          </a:prstGeom>
          <a:solidFill>
            <a:schemeClr val="bg2"/>
          </a:solidFill>
        </p:spPr>
        <p:txBody>
          <a:bodyPr wrap="square" rtlCol="0">
            <a:spAutoFit/>
          </a:bodyPr>
          <a:lstStyle/>
          <a:p>
            <a:r>
              <a:rPr lang="en-US" sz="1300" b="1" dirty="0" smtClean="0">
                <a:solidFill>
                  <a:srgbClr val="FFFF00"/>
                </a:solidFill>
              </a:rPr>
              <a:t>No pair-wise comparisons between eras within each diagnosis and </a:t>
            </a:r>
            <a:r>
              <a:rPr lang="en-US" sz="1300" b="1" dirty="0">
                <a:solidFill>
                  <a:srgbClr val="FFFF00"/>
                </a:solidFill>
              </a:rPr>
              <a:t>between </a:t>
            </a:r>
            <a:r>
              <a:rPr lang="en-US" sz="1300" b="1" dirty="0" smtClean="0">
                <a:solidFill>
                  <a:srgbClr val="FFFF00"/>
                </a:solidFill>
              </a:rPr>
              <a:t>diagnoses within </a:t>
            </a:r>
            <a:r>
              <a:rPr lang="en-US" sz="1300" b="1" dirty="0">
                <a:solidFill>
                  <a:srgbClr val="FFFF00"/>
                </a:solidFill>
              </a:rPr>
              <a:t>each </a:t>
            </a:r>
            <a:r>
              <a:rPr lang="en-US" sz="1300" b="1" dirty="0" smtClean="0">
                <a:solidFill>
                  <a:srgbClr val="FFFF00"/>
                </a:solidFill>
              </a:rPr>
              <a:t>era </a:t>
            </a:r>
            <a:r>
              <a:rPr lang="en-US" sz="1300" b="1" dirty="0">
                <a:solidFill>
                  <a:srgbClr val="FFFF00"/>
                </a:solidFill>
              </a:rPr>
              <a:t>were significant at p &lt; 0.05</a:t>
            </a:r>
            <a:r>
              <a:rPr lang="en-US" sz="1300" b="1" dirty="0" smtClean="0">
                <a:solidFill>
                  <a:srgbClr val="FFFF00"/>
                </a:solidFill>
              </a:rPr>
              <a:t>.</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664985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Heart-Lung Transplants</a:t>
            </a:r>
            <a:r>
              <a:rPr lang="en-US" sz="2800" dirty="0" smtClean="0"/>
              <a:t/>
            </a:r>
            <a:br>
              <a:rPr lang="en-US" sz="2800" dirty="0" smtClean="0"/>
            </a:br>
            <a:r>
              <a:rPr lang="en-US" sz="2400" dirty="0" smtClean="0"/>
              <a:t>% with EGF </a:t>
            </a:r>
            <a:r>
              <a:rPr lang="en-US" sz="2400" dirty="0"/>
              <a:t>by EGF Type and </a:t>
            </a:r>
            <a:r>
              <a:rPr lang="en-US" sz="2400" dirty="0" smtClean="0"/>
              <a:t>Age Group</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33285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z="2600" dirty="0" smtClean="0"/>
              <a:t>Adult Heart-Lung Transplants</a:t>
            </a:r>
            <a:br>
              <a:rPr lang="en-US" sz="2600" dirty="0" smtClean="0"/>
            </a:br>
            <a:r>
              <a:rPr lang="en-US" sz="2400" dirty="0" smtClean="0"/>
              <a:t>Average Center Volume by Location</a:t>
            </a:r>
            <a:br>
              <a:rPr lang="en-US" sz="2400" dirty="0" smtClean="0"/>
            </a:br>
            <a:r>
              <a:rPr lang="en-US" sz="2000" dirty="0" smtClean="0"/>
              <a:t>(Transplants: January  2009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0433118"/>
              </p:ext>
            </p:extLst>
          </p:nvPr>
        </p:nvGraphicFramePr>
        <p:xfrm>
          <a:off x="152400" y="1219200"/>
          <a:ext cx="8839200" cy="533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2" y="6146792"/>
            <a:ext cx="4715932" cy="711201"/>
            <a:chOff x="1" y="6067776"/>
            <a:chExt cx="4952999" cy="790224"/>
          </a:xfrm>
        </p:grpSpPr>
        <p:pic>
          <p:nvPicPr>
            <p:cNvPr id="7" name="Picture 6"/>
            <p:cNvPicPr>
              <a:picLocks noChangeAspect="1"/>
            </p:cNvPicPr>
            <p:nvPr/>
          </p:nvPicPr>
          <p:blipFill>
            <a:blip r:embed="rId4" cstate="print"/>
            <a:stretch>
              <a:fillRect/>
            </a:stretch>
          </p:blipFill>
          <p:spPr>
            <a:xfrm>
              <a:off x="1" y="6172200"/>
              <a:ext cx="4952999" cy="685800"/>
            </a:xfrm>
            <a:prstGeom prst="rect">
              <a:avLst/>
            </a:prstGeom>
          </p:spPr>
        </p:pic>
        <p:sp>
          <p:nvSpPr>
            <p:cNvPr id="8" name="TextBox 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156839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Heart-Lung Transplants</a:t>
            </a:r>
            <a:r>
              <a:rPr lang="en-US" sz="2800" dirty="0" smtClean="0"/>
              <a:t/>
            </a:r>
            <a:br>
              <a:rPr lang="en-US" sz="2800" dirty="0" smtClean="0"/>
            </a:br>
            <a:r>
              <a:rPr lang="en-US" sz="2400" dirty="0" smtClean="0"/>
              <a:t>% with EGF </a:t>
            </a:r>
            <a:r>
              <a:rPr lang="en-US" sz="2400" dirty="0"/>
              <a:t>by EGF </a:t>
            </a:r>
            <a:r>
              <a:rPr lang="en-US" sz="2400" dirty="0" smtClean="0"/>
              <a:t>Type, Gender and Diagnosis</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3" name="Rectangle 2"/>
          <p:cNvSpPr/>
          <p:nvPr/>
        </p:nvSpPr>
        <p:spPr>
          <a:xfrm>
            <a:off x="886576" y="5685952"/>
            <a:ext cx="1835263" cy="338554"/>
          </a:xfrm>
          <a:prstGeom prst="rect">
            <a:avLst/>
          </a:prstGeom>
        </p:spPr>
        <p:txBody>
          <a:bodyPr wrap="square">
            <a:spAutoFit/>
          </a:bodyPr>
          <a:lstStyle/>
          <a:p>
            <a:r>
              <a:rPr lang="en-US" sz="1600" b="1" dirty="0" smtClean="0">
                <a:solidFill>
                  <a:srgbClr val="FFFF00"/>
                </a:solidFill>
              </a:rPr>
              <a:t>Other Congenital</a:t>
            </a:r>
            <a:endParaRPr lang="en-US" sz="1600" b="1" dirty="0">
              <a:solidFill>
                <a:srgbClr val="FFFF00"/>
              </a:solidFill>
            </a:endParaRPr>
          </a:p>
        </p:txBody>
      </p:sp>
      <p:sp>
        <p:nvSpPr>
          <p:cNvPr id="5" name="Rectangle 4"/>
          <p:cNvSpPr/>
          <p:nvPr/>
        </p:nvSpPr>
        <p:spPr>
          <a:xfrm>
            <a:off x="3093876" y="5700104"/>
            <a:ext cx="1633781" cy="338554"/>
          </a:xfrm>
          <a:prstGeom prst="rect">
            <a:avLst/>
          </a:prstGeom>
        </p:spPr>
        <p:txBody>
          <a:bodyPr wrap="none">
            <a:spAutoFit/>
          </a:bodyPr>
          <a:lstStyle/>
          <a:p>
            <a:r>
              <a:rPr lang="en-US" sz="1600" b="1" dirty="0">
                <a:solidFill>
                  <a:srgbClr val="FFFF00"/>
                </a:solidFill>
              </a:rPr>
              <a:t>Eisenmenger's</a:t>
            </a:r>
          </a:p>
        </p:txBody>
      </p:sp>
      <p:sp>
        <p:nvSpPr>
          <p:cNvPr id="11" name="TextBox 1"/>
          <p:cNvSpPr txBox="1"/>
          <p:nvPr/>
        </p:nvSpPr>
        <p:spPr>
          <a:xfrm>
            <a:off x="1143000" y="2209800"/>
            <a:ext cx="6705600" cy="342900"/>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comparisons of % with EGF within each diagnosis were significant at p &lt; 0.05.</a:t>
            </a:r>
            <a:endParaRPr lang="en-US" sz="1300" b="1" dirty="0">
              <a:solidFill>
                <a:srgbClr val="FFFF00"/>
              </a:solidFill>
            </a:endParaRPr>
          </a:p>
        </p:txBody>
      </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873948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Heart-Lung Transplants</a:t>
            </a:r>
            <a:r>
              <a:rPr lang="en-US" sz="2800" dirty="0" smtClean="0"/>
              <a:t/>
            </a:r>
            <a:br>
              <a:rPr lang="en-US" sz="2800" dirty="0" smtClean="0"/>
            </a:br>
            <a:r>
              <a:rPr lang="en-US" sz="2400" dirty="0"/>
              <a:t>Cumulative Incidence of EGF by Donor </a:t>
            </a:r>
            <a:r>
              <a:rPr lang="en-US" sz="2400" dirty="0" smtClean="0"/>
              <a:t>Gender</a:t>
            </a:r>
            <a:br>
              <a:rPr lang="en-US" sz="2400" dirty="0" smtClean="0"/>
            </a:br>
            <a:r>
              <a:rPr lang="en-US" sz="2000" dirty="0" smtClean="0"/>
              <a:t>(Primary 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45391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Heart-Lung Transplants</a:t>
            </a:r>
            <a:r>
              <a:rPr lang="en-US" sz="2800" dirty="0" smtClean="0"/>
              <a:t/>
            </a:r>
            <a:br>
              <a:rPr lang="en-US" sz="2800" dirty="0" smtClean="0"/>
            </a:br>
            <a:r>
              <a:rPr lang="en-US" sz="2400" dirty="0"/>
              <a:t>Cumulative Incidence of EGF by Donor Age Group</a:t>
            </a:r>
            <a:br>
              <a:rPr lang="en-US" sz="2400" dirty="0"/>
            </a:br>
            <a:r>
              <a:rPr lang="en-US" sz="2000" dirty="0"/>
              <a:t>(Transplants: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956295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Heart-Lung Transplants</a:t>
            </a:r>
            <a:r>
              <a:rPr lang="en-US" sz="2800" dirty="0" smtClean="0"/>
              <a:t/>
            </a:r>
            <a:br>
              <a:rPr lang="en-US" sz="2800" dirty="0" smtClean="0"/>
            </a:br>
            <a:r>
              <a:rPr lang="en-US" sz="2400" dirty="0" smtClean="0"/>
              <a:t>% with EGF </a:t>
            </a:r>
            <a:r>
              <a:rPr lang="en-US" sz="2400" dirty="0"/>
              <a:t>by </a:t>
            </a:r>
            <a:r>
              <a:rPr lang="en-US" sz="2400" dirty="0" smtClean="0"/>
              <a:t>Location and Era </a:t>
            </a:r>
            <a:br>
              <a:rPr lang="en-US" sz="2400" dirty="0" smtClean="0"/>
            </a:br>
            <a:r>
              <a:rPr lang="en-US" sz="2400" dirty="0" smtClean="0"/>
              <a:t>for </a:t>
            </a:r>
            <a:r>
              <a:rPr lang="en-US" sz="2400" dirty="0"/>
              <a:t>Primary Transplants</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
          <p:cNvSpPr txBox="1"/>
          <p:nvPr/>
        </p:nvSpPr>
        <p:spPr>
          <a:xfrm>
            <a:off x="990600" y="586601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Europe</a:t>
            </a:r>
            <a:endParaRPr lang="en-US" sz="1700" b="1" dirty="0">
              <a:solidFill>
                <a:srgbClr val="FFFF00"/>
              </a:solidFill>
            </a:endParaRPr>
          </a:p>
        </p:txBody>
      </p:sp>
      <p:sp>
        <p:nvSpPr>
          <p:cNvPr id="12" name="TextBox 1"/>
          <p:cNvSpPr txBox="1"/>
          <p:nvPr/>
        </p:nvSpPr>
        <p:spPr>
          <a:xfrm>
            <a:off x="3896371" y="588749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North America</a:t>
            </a:r>
            <a:endParaRPr lang="en-US" sz="1700" b="1" dirty="0">
              <a:solidFill>
                <a:srgbClr val="FFFF00"/>
              </a:solidFill>
            </a:endParaRPr>
          </a:p>
        </p:txBody>
      </p:sp>
      <p:sp>
        <p:nvSpPr>
          <p:cNvPr id="13" name="TextBox 1"/>
          <p:cNvSpPr txBox="1"/>
          <p:nvPr/>
        </p:nvSpPr>
        <p:spPr>
          <a:xfrm>
            <a:off x="6649718" y="588749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Other</a:t>
            </a:r>
            <a:endParaRPr lang="en-US" sz="1700" b="1" dirty="0">
              <a:solidFill>
                <a:srgbClr val="FFFF00"/>
              </a:solidFill>
            </a:endParaRPr>
          </a:p>
        </p:txBody>
      </p:sp>
      <p:sp>
        <p:nvSpPr>
          <p:cNvPr id="14" name="TextBox 1"/>
          <p:cNvSpPr txBox="1"/>
          <p:nvPr/>
        </p:nvSpPr>
        <p:spPr>
          <a:xfrm>
            <a:off x="1219200" y="1752600"/>
            <a:ext cx="6324600" cy="685800"/>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pair-wise comparisons between eras within each location and between locations within each era were significant at p &lt; 0.05.</a:t>
            </a:r>
            <a:endParaRPr lang="en-US" sz="1300" b="1" dirty="0">
              <a:solidFill>
                <a:srgbClr val="FFFF00"/>
              </a:solidFill>
            </a:endParaRPr>
          </a:p>
        </p:txBody>
      </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082179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Heart-Lung Transplants</a:t>
            </a:r>
            <a:r>
              <a:rPr lang="en-US" sz="2800" dirty="0" smtClean="0"/>
              <a:t/>
            </a:r>
            <a:br>
              <a:rPr lang="en-US" sz="2800" dirty="0" smtClean="0"/>
            </a:br>
            <a:r>
              <a:rPr lang="en-US" sz="2400" dirty="0" smtClean="0"/>
              <a:t>% with EGF and non-EGF Early Failures by Location and Era for </a:t>
            </a:r>
            <a:r>
              <a:rPr lang="en-US" sz="2400" dirty="0"/>
              <a:t>Primary Transplants</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
          <p:cNvSpPr txBox="1"/>
          <p:nvPr/>
        </p:nvSpPr>
        <p:spPr>
          <a:xfrm>
            <a:off x="990600" y="586601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Europe</a:t>
            </a:r>
            <a:endParaRPr lang="en-US" sz="1700" b="1" dirty="0">
              <a:solidFill>
                <a:srgbClr val="FFFF00"/>
              </a:solidFill>
            </a:endParaRPr>
          </a:p>
        </p:txBody>
      </p:sp>
      <p:sp>
        <p:nvSpPr>
          <p:cNvPr id="12" name="TextBox 1"/>
          <p:cNvSpPr txBox="1"/>
          <p:nvPr/>
        </p:nvSpPr>
        <p:spPr>
          <a:xfrm>
            <a:off x="3896371" y="588749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North America</a:t>
            </a:r>
            <a:endParaRPr lang="en-US" sz="1700" b="1" dirty="0">
              <a:solidFill>
                <a:srgbClr val="FFFF00"/>
              </a:solidFill>
            </a:endParaRPr>
          </a:p>
        </p:txBody>
      </p:sp>
      <p:sp>
        <p:nvSpPr>
          <p:cNvPr id="13" name="TextBox 1"/>
          <p:cNvSpPr txBox="1"/>
          <p:nvPr/>
        </p:nvSpPr>
        <p:spPr>
          <a:xfrm>
            <a:off x="6649718" y="588749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Other</a:t>
            </a:r>
            <a:endParaRPr lang="en-US" sz="1700" b="1" dirty="0">
              <a:solidFill>
                <a:srgbClr val="FFFF00"/>
              </a:solidFill>
            </a:endParaRPr>
          </a:p>
        </p:txBody>
      </p:sp>
      <p:sp>
        <p:nvSpPr>
          <p:cNvPr id="3" name="TextBox 2"/>
          <p:cNvSpPr txBox="1"/>
          <p:nvPr/>
        </p:nvSpPr>
        <p:spPr>
          <a:xfrm>
            <a:off x="5105400" y="6240774"/>
            <a:ext cx="3789658" cy="492443"/>
          </a:xfrm>
          <a:prstGeom prst="rect">
            <a:avLst/>
          </a:prstGeom>
          <a:noFill/>
        </p:spPr>
        <p:txBody>
          <a:bodyPr wrap="square" rtlCol="0">
            <a:spAutoFit/>
          </a:bodyPr>
          <a:lstStyle/>
          <a:p>
            <a:r>
              <a:rPr lang="en-US" sz="1300" b="1" dirty="0" smtClean="0"/>
              <a:t>* </a:t>
            </a:r>
            <a:r>
              <a:rPr lang="en-US" sz="1300" b="1" dirty="0"/>
              <a:t>non-EGF early failures include non-EGF retransplants and deaths within 30 days</a:t>
            </a:r>
          </a:p>
        </p:txBody>
      </p:sp>
      <p:sp>
        <p:nvSpPr>
          <p:cNvPr id="14" name="TextBox 1"/>
          <p:cNvSpPr txBox="1"/>
          <p:nvPr/>
        </p:nvSpPr>
        <p:spPr>
          <a:xfrm>
            <a:off x="1371600" y="2209800"/>
            <a:ext cx="5562600" cy="630506"/>
          </a:xfrm>
          <a:prstGeom prst="rect">
            <a:avLst/>
          </a:prstGeom>
          <a:solidFill>
            <a:schemeClr val="bg2"/>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rgbClr val="FFFF00"/>
                </a:solidFill>
              </a:rPr>
              <a:t>No pair-wise comparisons </a:t>
            </a:r>
            <a:r>
              <a:rPr lang="en-US" sz="1300" b="1" dirty="0" smtClean="0">
                <a:solidFill>
                  <a:srgbClr val="FFFF00"/>
                </a:solidFill>
              </a:rPr>
              <a:t>of % with EGF and % with non-EGF early failures between </a:t>
            </a:r>
            <a:r>
              <a:rPr lang="en-US" sz="1300" b="1" dirty="0">
                <a:solidFill>
                  <a:srgbClr val="FFFF00"/>
                </a:solidFill>
              </a:rPr>
              <a:t>eras within each location and between locations within each era were significant at p &lt; </a:t>
            </a:r>
            <a:r>
              <a:rPr lang="en-US" sz="1300" b="1" dirty="0" smtClean="0">
                <a:solidFill>
                  <a:srgbClr val="FFFF00"/>
                </a:solidFill>
              </a:rPr>
              <a:t>0.05.</a:t>
            </a:r>
            <a:endParaRPr lang="en-US" sz="1300" b="1" dirty="0">
              <a:solidFill>
                <a:srgbClr val="FFFF00"/>
              </a:solidFill>
            </a:endParaRPr>
          </a:p>
        </p:txBody>
      </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785814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Heart-Lung Transplants</a:t>
            </a:r>
            <a:r>
              <a:rPr lang="en-US" sz="2800" dirty="0" smtClean="0"/>
              <a:t/>
            </a:r>
            <a:br>
              <a:rPr lang="en-US" sz="2800" dirty="0" smtClean="0"/>
            </a:br>
            <a:r>
              <a:rPr lang="en-US" sz="2400" dirty="0" smtClean="0"/>
              <a:t>% with EGF </a:t>
            </a:r>
            <a:r>
              <a:rPr lang="en-US" sz="2400" dirty="0"/>
              <a:t>by EGF Type and </a:t>
            </a:r>
            <a:r>
              <a:rPr lang="en-US" sz="2400" dirty="0" smtClean="0"/>
              <a:t>Center Volume</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8691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492929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Heart-Lung Transplants</a:t>
            </a:r>
            <a:r>
              <a:rPr lang="en-US" sz="2800" dirty="0" smtClean="0"/>
              <a:t/>
            </a:r>
            <a:br>
              <a:rPr lang="en-US" sz="2800" dirty="0" smtClean="0"/>
            </a:br>
            <a:r>
              <a:rPr lang="en-US" sz="2400" dirty="0" smtClean="0"/>
              <a:t>Cumulative </a:t>
            </a:r>
            <a:r>
              <a:rPr lang="en-US" sz="2400" dirty="0"/>
              <a:t>Incidence of </a:t>
            </a:r>
            <a:r>
              <a:rPr lang="en-US" sz="2400" dirty="0" smtClean="0"/>
              <a:t>EGF by </a:t>
            </a:r>
            <a:r>
              <a:rPr lang="en-US" sz="2400" dirty="0"/>
              <a:t>Ischemic </a:t>
            </a:r>
            <a:r>
              <a:rPr lang="en-US" sz="2400" dirty="0" smtClean="0"/>
              <a:t>Time</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2"/>
          <p:cNvSpPr txBox="1"/>
          <p:nvPr/>
        </p:nvSpPr>
        <p:spPr>
          <a:xfrm>
            <a:off x="4715934" y="2819400"/>
            <a:ext cx="1066800" cy="2923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p = 0.0956</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231800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Heart-Lung Transplants</a:t>
            </a:r>
            <a:r>
              <a:rPr lang="en-US" sz="2800" dirty="0" smtClean="0"/>
              <a:t/>
            </a:r>
            <a:br>
              <a:rPr lang="en-US" sz="2800" dirty="0" smtClean="0"/>
            </a:br>
            <a:r>
              <a:rPr lang="en-US" sz="2400" dirty="0"/>
              <a:t>Cumulative Incidence of EGF by </a:t>
            </a:r>
            <a:r>
              <a:rPr lang="en-US" sz="2400" dirty="0" smtClean="0"/>
              <a:t>Donor/Recipient BMI Ratio</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322892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Heart-Lung Transplants</a:t>
            </a:r>
            <a:r>
              <a:rPr lang="en-US" sz="2800" dirty="0" smtClean="0"/>
              <a:t/>
            </a:r>
            <a:br>
              <a:rPr lang="en-US" sz="2800" dirty="0" smtClean="0"/>
            </a:br>
            <a:r>
              <a:rPr lang="en-US" sz="2400" dirty="0"/>
              <a:t>Cumulative Incidence of EGF by Donor </a:t>
            </a:r>
            <a:r>
              <a:rPr lang="en-US" sz="2400" dirty="0" smtClean="0"/>
              <a:t>Cause of Death</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1"/>
          <p:cNvSpPr txBox="1"/>
          <p:nvPr/>
        </p:nvSpPr>
        <p:spPr>
          <a:xfrm>
            <a:off x="1143000" y="2743200"/>
            <a:ext cx="4572000" cy="342898"/>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pair-wise comparisons were significant at p &lt; 0.05.</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167033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Heart-Lung Transplants</a:t>
            </a:r>
            <a:br>
              <a:rPr lang="en-US" sz="2600" dirty="0" smtClean="0"/>
            </a:br>
            <a:r>
              <a:rPr lang="en-US" sz="2400" dirty="0" smtClean="0"/>
              <a:t>% with EGF by Donor and Recipient Characteristics</a:t>
            </a:r>
            <a:br>
              <a:rPr lang="en-US" sz="2400" dirty="0" smtClean="0"/>
            </a:br>
            <a:r>
              <a:rPr lang="en-US" sz="2000" dirty="0" smtClean="0"/>
              <a:t>(Primary Transplants: January 2005 –  December 2013)</a:t>
            </a:r>
            <a:endParaRPr lang="en-US" sz="2000" dirty="0"/>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4532" t="2083" r="937" b="2083"/>
          <a:stretch>
            <a:fillRect/>
          </a:stretch>
        </p:blipFill>
        <p:spPr bwMode="auto">
          <a:xfrm>
            <a:off x="1676400" y="1266092"/>
            <a:ext cx="6477000" cy="492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5957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Heart-Lung Retransplants</a:t>
            </a:r>
            <a:r>
              <a:rPr lang="en-US" sz="2800" dirty="0" smtClean="0"/>
              <a:t/>
            </a:r>
            <a:br>
              <a:rPr lang="en-US" sz="2800" dirty="0" smtClean="0"/>
            </a:br>
            <a:r>
              <a:rPr lang="en-US" sz="2400" dirty="0" smtClean="0"/>
              <a:t>Retransplants by Year and Location</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4529799"/>
              </p:ext>
            </p:extLst>
          </p:nvPr>
        </p:nvGraphicFramePr>
        <p:xfrm>
          <a:off x="228600" y="1143000"/>
          <a:ext cx="8763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2" y="6146792"/>
            <a:ext cx="4715932" cy="711201"/>
            <a:chOff x="1" y="6067776"/>
            <a:chExt cx="4952999" cy="790224"/>
          </a:xfrm>
        </p:grpSpPr>
        <p:pic>
          <p:nvPicPr>
            <p:cNvPr id="8" name="Picture 7"/>
            <p:cNvPicPr>
              <a:picLocks noChangeAspect="1"/>
            </p:cNvPicPr>
            <p:nvPr/>
          </p:nvPicPr>
          <p:blipFill>
            <a:blip r:embed="rId4" cstate="print"/>
            <a:stretch>
              <a:fillRect/>
            </a:stretch>
          </p:blipFill>
          <p:spPr>
            <a:xfrm>
              <a:off x="1" y="6172200"/>
              <a:ext cx="4952999" cy="685800"/>
            </a:xfrm>
            <a:prstGeom prst="rect">
              <a:avLst/>
            </a:prstGeom>
          </p:spPr>
        </p:pic>
        <p:sp>
          <p:nvSpPr>
            <p:cNvPr id="9" name="TextBox 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97410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Heart-Lung Transplants</a:t>
            </a:r>
            <a:br>
              <a:rPr lang="en-US" sz="2600" dirty="0" smtClean="0"/>
            </a:br>
            <a:r>
              <a:rPr lang="en-US" sz="2400" dirty="0" smtClean="0"/>
              <a:t>Diagnosis </a:t>
            </a:r>
            <a:r>
              <a:rPr lang="en-US" sz="2000" dirty="0" smtClean="0"/>
              <a:t>(Transplants: January 1982 – June 2014)</a:t>
            </a:r>
            <a:endParaRPr lang="en-US" sz="2000" dirty="0"/>
          </a:p>
        </p:txBody>
      </p:sp>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97563111"/>
              </p:ext>
            </p:extLst>
          </p:nvPr>
        </p:nvGraphicFramePr>
        <p:xfrm>
          <a:off x="1676400" y="1295400"/>
          <a:ext cx="5715000" cy="4571994"/>
        </p:xfrm>
        <a:graphic>
          <a:graphicData uri="http://schemas.openxmlformats.org/drawingml/2006/table">
            <a:tbl>
              <a:tblPr bandRow="1">
                <a:tableStyleId>{5C22544A-7EE6-4342-B048-85BDC9FD1C3A}</a:tableStyleId>
              </a:tblPr>
              <a:tblGrid>
                <a:gridCol w="3962400"/>
                <a:gridCol w="1752600"/>
              </a:tblGrid>
              <a:tr h="326571">
                <a:tc>
                  <a:txBody>
                    <a:bodyPr/>
                    <a:lstStyle/>
                    <a:p>
                      <a:pPr rtl="0" fontAlgn="t"/>
                      <a:r>
                        <a:rPr lang="en-US" sz="1700" b="1" dirty="0">
                          <a:solidFill>
                            <a:srgbClr val="FFFF00"/>
                          </a:solidFill>
                        </a:rPr>
                        <a:t>Diagnosis</a:t>
                      </a:r>
                      <a:endParaRPr lang="en-US" dirty="0">
                        <a:solidFill>
                          <a:srgbClr val="FFFF00"/>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600" b="1" dirty="0">
                          <a:solidFill>
                            <a:srgbClr val="FFFF00"/>
                          </a:solidFill>
                        </a:rPr>
                        <a:t>N  (%)</a:t>
                      </a:r>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26571">
                <a:tc>
                  <a:txBody>
                    <a:bodyPr/>
                    <a:lstStyle/>
                    <a:p>
                      <a:pPr rtl="0" fontAlgn="t"/>
                      <a:r>
                        <a:rPr lang="en-US" sz="1400" b="1" dirty="0">
                          <a:solidFill>
                            <a:schemeClr val="tx1"/>
                          </a:solidFill>
                        </a:rPr>
                        <a:t>Congenital Heart Disease</a:t>
                      </a:r>
                      <a:endParaRPr lang="en-US" dirty="0">
                        <a:solidFill>
                          <a:schemeClr val="tx1"/>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400" b="1" kern="1200" dirty="0">
                          <a:solidFill>
                            <a:schemeClr val="tx1"/>
                          </a:solidFill>
                          <a:latin typeface="+mn-lt"/>
                          <a:ea typeface="+mn-ea"/>
                          <a:cs typeface="+mn-cs"/>
                        </a:rPr>
                        <a:t>1188 (35.4%)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26571">
                <a:tc>
                  <a:txBody>
                    <a:bodyPr/>
                    <a:lstStyle/>
                    <a:p>
                      <a:pPr rtl="0" fontAlgn="t"/>
                      <a:r>
                        <a:rPr lang="en-US" sz="1400" b="1" dirty="0" smtClean="0">
                          <a:solidFill>
                            <a:schemeClr val="tx1"/>
                          </a:solidFill>
                        </a:rPr>
                        <a:t>Idiopathic</a:t>
                      </a:r>
                      <a:r>
                        <a:rPr lang="en-US" sz="1400" b="1" baseline="0" dirty="0" smtClean="0">
                          <a:solidFill>
                            <a:schemeClr val="tx1"/>
                          </a:solidFill>
                        </a:rPr>
                        <a:t> Pulmonary </a:t>
                      </a:r>
                      <a:r>
                        <a:rPr lang="en-US" sz="1400" b="1" dirty="0" smtClean="0">
                          <a:solidFill>
                            <a:schemeClr val="tx1"/>
                          </a:solidFill>
                        </a:rPr>
                        <a:t>Arterial Hypertension</a:t>
                      </a:r>
                      <a:endParaRPr lang="en-US" dirty="0">
                        <a:solidFill>
                          <a:schemeClr val="tx1"/>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400" b="1" kern="1200" dirty="0">
                          <a:solidFill>
                            <a:schemeClr val="tx1"/>
                          </a:solidFill>
                          <a:latin typeface="+mn-lt"/>
                          <a:ea typeface="+mn-ea"/>
                          <a:cs typeface="+mn-cs"/>
                        </a:rPr>
                        <a:t>927 (27.6%)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26571">
                <a:tc>
                  <a:txBody>
                    <a:bodyPr/>
                    <a:lstStyle/>
                    <a:p>
                      <a:pPr rtl="0" fontAlgn="t"/>
                      <a:r>
                        <a:rPr lang="en-US" sz="1400" b="1" dirty="0">
                          <a:solidFill>
                            <a:schemeClr val="tx1"/>
                          </a:solidFill>
                        </a:rPr>
                        <a:t>Cystic Fibrosis</a:t>
                      </a:r>
                      <a:endParaRPr lang="en-US" dirty="0">
                        <a:solidFill>
                          <a:schemeClr val="tx1"/>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400" b="1" kern="1200" dirty="0">
                          <a:solidFill>
                            <a:schemeClr val="tx1"/>
                          </a:solidFill>
                          <a:latin typeface="+mn-lt"/>
                          <a:ea typeface="+mn-ea"/>
                          <a:cs typeface="+mn-cs"/>
                        </a:rPr>
                        <a:t>458 (13.6%)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26571">
                <a:tc>
                  <a:txBody>
                    <a:bodyPr/>
                    <a:lstStyle/>
                    <a:p>
                      <a:pPr rtl="0" fontAlgn="t"/>
                      <a:r>
                        <a:rPr lang="en-US" sz="1400" b="1" dirty="0">
                          <a:solidFill>
                            <a:schemeClr val="tx1"/>
                          </a:solidFill>
                        </a:rPr>
                        <a:t>Acquired Heart Disease</a:t>
                      </a:r>
                      <a:endParaRPr lang="en-US" dirty="0">
                        <a:solidFill>
                          <a:schemeClr val="tx1"/>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400" b="1" kern="1200" dirty="0">
                          <a:solidFill>
                            <a:schemeClr val="tx1"/>
                          </a:solidFill>
                          <a:latin typeface="+mn-lt"/>
                          <a:ea typeface="+mn-ea"/>
                          <a:cs typeface="+mn-cs"/>
                        </a:rPr>
                        <a:t>186 </a:t>
                      </a:r>
                      <a:r>
                        <a:rPr lang="en-US" sz="1400" b="1" kern="1200" dirty="0" smtClean="0">
                          <a:solidFill>
                            <a:schemeClr val="tx1"/>
                          </a:solidFill>
                          <a:latin typeface="+mn-lt"/>
                          <a:ea typeface="+mn-ea"/>
                          <a:cs typeface="+mn-cs"/>
                        </a:rPr>
                        <a:t>(5.5</a:t>
                      </a:r>
                      <a:r>
                        <a:rPr lang="en-US" sz="14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26571">
                <a:tc>
                  <a:txBody>
                    <a:bodyPr/>
                    <a:lstStyle/>
                    <a:p>
                      <a:pPr rtl="0" fontAlgn="t"/>
                      <a:r>
                        <a:rPr lang="en-US" sz="1400" b="1" dirty="0">
                          <a:solidFill>
                            <a:schemeClr val="tx1"/>
                          </a:solidFill>
                        </a:rPr>
                        <a:t>COPD/Emphysema</a:t>
                      </a:r>
                      <a:endParaRPr lang="en-US" dirty="0">
                        <a:solidFill>
                          <a:schemeClr val="tx1"/>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400" b="1" kern="1200" dirty="0">
                          <a:solidFill>
                            <a:schemeClr val="tx1"/>
                          </a:solidFill>
                          <a:latin typeface="+mn-lt"/>
                          <a:ea typeface="+mn-ea"/>
                          <a:cs typeface="+mn-cs"/>
                        </a:rPr>
                        <a:t>142 </a:t>
                      </a:r>
                      <a:r>
                        <a:rPr lang="en-US" sz="1400" b="1" kern="1200" dirty="0" smtClean="0">
                          <a:solidFill>
                            <a:schemeClr val="tx1"/>
                          </a:solidFill>
                          <a:latin typeface="+mn-lt"/>
                          <a:ea typeface="+mn-ea"/>
                          <a:cs typeface="+mn-cs"/>
                        </a:rPr>
                        <a:t>(4.2</a:t>
                      </a:r>
                      <a:r>
                        <a:rPr lang="en-US" sz="14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26571">
                <a:tc>
                  <a:txBody>
                    <a:bodyPr/>
                    <a:lstStyle/>
                    <a:p>
                      <a:pPr rtl="0" fontAlgn="t"/>
                      <a:r>
                        <a:rPr lang="en-US" sz="1400" b="1" dirty="0">
                          <a:solidFill>
                            <a:schemeClr val="tx1"/>
                          </a:solidFill>
                        </a:rPr>
                        <a:t>Idiopathic Pulmonary Fibrosis</a:t>
                      </a:r>
                      <a:endParaRPr lang="en-US" dirty="0">
                        <a:solidFill>
                          <a:schemeClr val="tx1"/>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400" b="1" kern="1200" dirty="0">
                          <a:solidFill>
                            <a:schemeClr val="tx1"/>
                          </a:solidFill>
                          <a:latin typeface="+mn-lt"/>
                          <a:ea typeface="+mn-ea"/>
                          <a:cs typeface="+mn-cs"/>
                        </a:rPr>
                        <a:t>113 </a:t>
                      </a:r>
                      <a:r>
                        <a:rPr lang="en-US" sz="1400" b="1" kern="1200" dirty="0" smtClean="0">
                          <a:solidFill>
                            <a:schemeClr val="tx1"/>
                          </a:solidFill>
                          <a:latin typeface="+mn-lt"/>
                          <a:ea typeface="+mn-ea"/>
                          <a:cs typeface="+mn-cs"/>
                        </a:rPr>
                        <a:t>(3.4</a:t>
                      </a:r>
                      <a:r>
                        <a:rPr lang="en-US" sz="14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26571">
                <a:tc>
                  <a:txBody>
                    <a:bodyPr/>
                    <a:lstStyle/>
                    <a:p>
                      <a:pPr rtl="0" fontAlgn="t"/>
                      <a:r>
                        <a:rPr lang="en-US" sz="1400" b="1" dirty="0">
                          <a:solidFill>
                            <a:schemeClr val="tx1"/>
                          </a:solidFill>
                        </a:rPr>
                        <a:t>Alpha-1</a:t>
                      </a:r>
                      <a:endParaRPr lang="en-US" dirty="0">
                        <a:solidFill>
                          <a:schemeClr val="tx1"/>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400" b="1" kern="1200" dirty="0">
                          <a:solidFill>
                            <a:schemeClr val="tx1"/>
                          </a:solidFill>
                          <a:latin typeface="+mn-lt"/>
                          <a:ea typeface="+mn-ea"/>
                          <a:cs typeface="+mn-cs"/>
                        </a:rPr>
                        <a:t>63 </a:t>
                      </a:r>
                      <a:r>
                        <a:rPr lang="en-US" sz="1400" b="1" kern="1200" dirty="0" smtClean="0">
                          <a:solidFill>
                            <a:schemeClr val="tx1"/>
                          </a:solidFill>
                          <a:latin typeface="+mn-lt"/>
                          <a:ea typeface="+mn-ea"/>
                          <a:cs typeface="+mn-cs"/>
                        </a:rPr>
                        <a:t>(1.9</a:t>
                      </a:r>
                      <a:r>
                        <a:rPr lang="en-US" sz="14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26571">
                <a:tc>
                  <a:txBody>
                    <a:bodyPr/>
                    <a:lstStyle/>
                    <a:p>
                      <a:pPr rtl="0" fontAlgn="t"/>
                      <a:r>
                        <a:rPr lang="en-US" sz="1400" b="1" dirty="0">
                          <a:solidFill>
                            <a:schemeClr val="tx1"/>
                          </a:solidFill>
                        </a:rPr>
                        <a:t>Sarcoidosis</a:t>
                      </a:r>
                      <a:endParaRPr lang="en-US" dirty="0">
                        <a:solidFill>
                          <a:schemeClr val="tx1"/>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400" b="1" kern="1200" dirty="0">
                          <a:solidFill>
                            <a:schemeClr val="tx1"/>
                          </a:solidFill>
                          <a:latin typeface="+mn-lt"/>
                          <a:ea typeface="+mn-ea"/>
                          <a:cs typeface="+mn-cs"/>
                        </a:rPr>
                        <a:t>57 </a:t>
                      </a:r>
                      <a:r>
                        <a:rPr lang="en-US" sz="1400" b="1" kern="1200" dirty="0" smtClean="0">
                          <a:solidFill>
                            <a:schemeClr val="tx1"/>
                          </a:solidFill>
                          <a:latin typeface="+mn-lt"/>
                          <a:ea typeface="+mn-ea"/>
                          <a:cs typeface="+mn-cs"/>
                        </a:rPr>
                        <a:t>(1.7</a:t>
                      </a:r>
                      <a:r>
                        <a:rPr lang="en-US" sz="14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26571">
                <a:tc>
                  <a:txBody>
                    <a:bodyPr/>
                    <a:lstStyle/>
                    <a:p>
                      <a:pPr rtl="0" fontAlgn="t"/>
                      <a:r>
                        <a:rPr lang="en-US" sz="1400" b="1" dirty="0" smtClean="0">
                          <a:solidFill>
                            <a:schemeClr val="tx1"/>
                          </a:solidFill>
                        </a:rPr>
                        <a:t>Retransplant</a:t>
                      </a:r>
                      <a:r>
                        <a:rPr lang="en-US" sz="1400" b="1" dirty="0">
                          <a:solidFill>
                            <a:schemeClr val="tx1"/>
                          </a:solidFill>
                        </a:rPr>
                        <a:t>: Not Obliterative Bronchiolitis</a:t>
                      </a:r>
                      <a:endParaRPr lang="en-US" dirty="0">
                        <a:solidFill>
                          <a:schemeClr val="tx1"/>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400" b="1" kern="1200" dirty="0">
                          <a:solidFill>
                            <a:schemeClr val="tx1"/>
                          </a:solidFill>
                          <a:latin typeface="+mn-lt"/>
                          <a:ea typeface="+mn-ea"/>
                          <a:cs typeface="+mn-cs"/>
                        </a:rPr>
                        <a:t>33 </a:t>
                      </a:r>
                      <a:r>
                        <a:rPr lang="en-US" sz="1400" b="1" kern="1200" dirty="0" smtClean="0">
                          <a:solidFill>
                            <a:schemeClr val="tx1"/>
                          </a:solidFill>
                          <a:latin typeface="+mn-lt"/>
                          <a:ea typeface="+mn-ea"/>
                          <a:cs typeface="+mn-cs"/>
                        </a:rPr>
                        <a:t>(1.0</a:t>
                      </a:r>
                      <a:r>
                        <a:rPr lang="en-US" sz="14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26571">
                <a:tc>
                  <a:txBody>
                    <a:bodyPr/>
                    <a:lstStyle/>
                    <a:p>
                      <a:pPr rtl="0" fontAlgn="t"/>
                      <a:r>
                        <a:rPr lang="en-US" sz="1400" b="1" dirty="0" smtClean="0">
                          <a:solidFill>
                            <a:schemeClr val="tx1"/>
                          </a:solidFill>
                        </a:rPr>
                        <a:t>Retransplant</a:t>
                      </a:r>
                      <a:r>
                        <a:rPr lang="en-US" sz="1400" b="1" dirty="0">
                          <a:solidFill>
                            <a:schemeClr val="tx1"/>
                          </a:solidFill>
                        </a:rPr>
                        <a:t>: Obliterative Bronchiolitis</a:t>
                      </a:r>
                      <a:endParaRPr lang="en-US" dirty="0">
                        <a:solidFill>
                          <a:schemeClr val="tx1"/>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400" b="1" kern="1200" dirty="0">
                          <a:solidFill>
                            <a:schemeClr val="tx1"/>
                          </a:solidFill>
                          <a:latin typeface="+mn-lt"/>
                          <a:ea typeface="+mn-ea"/>
                          <a:cs typeface="+mn-cs"/>
                        </a:rPr>
                        <a:t>22 </a:t>
                      </a:r>
                      <a:r>
                        <a:rPr lang="en-US" sz="1400" b="1" kern="1200" dirty="0" smtClean="0">
                          <a:solidFill>
                            <a:schemeClr val="tx1"/>
                          </a:solidFill>
                          <a:latin typeface="+mn-lt"/>
                          <a:ea typeface="+mn-ea"/>
                          <a:cs typeface="+mn-cs"/>
                        </a:rPr>
                        <a:t>(0.7</a:t>
                      </a:r>
                      <a:r>
                        <a:rPr lang="en-US" sz="14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26571">
                <a:tc>
                  <a:txBody>
                    <a:bodyPr/>
                    <a:lstStyle/>
                    <a:p>
                      <a:pPr rtl="0" fontAlgn="t"/>
                      <a:r>
                        <a:rPr lang="en-US" sz="1400" b="1" dirty="0">
                          <a:solidFill>
                            <a:schemeClr val="tx1"/>
                          </a:solidFill>
                        </a:rPr>
                        <a:t>Bronchiectasis</a:t>
                      </a:r>
                      <a:endParaRPr lang="en-US" dirty="0">
                        <a:solidFill>
                          <a:schemeClr val="tx1"/>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400" b="1" kern="1200" dirty="0">
                          <a:solidFill>
                            <a:schemeClr val="tx1"/>
                          </a:solidFill>
                          <a:latin typeface="+mn-lt"/>
                          <a:ea typeface="+mn-ea"/>
                          <a:cs typeface="+mn-cs"/>
                        </a:rPr>
                        <a:t>30 </a:t>
                      </a:r>
                      <a:r>
                        <a:rPr lang="en-US" sz="1400" b="1" kern="1200" dirty="0" smtClean="0">
                          <a:solidFill>
                            <a:schemeClr val="tx1"/>
                          </a:solidFill>
                          <a:latin typeface="+mn-lt"/>
                          <a:ea typeface="+mn-ea"/>
                          <a:cs typeface="+mn-cs"/>
                        </a:rPr>
                        <a:t>(0.9</a:t>
                      </a:r>
                      <a:r>
                        <a:rPr lang="en-US" sz="14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326571">
                <a:tc>
                  <a:txBody>
                    <a:bodyPr/>
                    <a:lstStyle/>
                    <a:p>
                      <a:pPr rtl="0" fontAlgn="t"/>
                      <a:r>
                        <a:rPr lang="en-US" sz="1400" b="1" dirty="0" err="1">
                          <a:solidFill>
                            <a:schemeClr val="tx1"/>
                          </a:solidFill>
                        </a:rPr>
                        <a:t>Obliterative</a:t>
                      </a:r>
                      <a:r>
                        <a:rPr lang="en-US" sz="1400" b="1" dirty="0">
                          <a:solidFill>
                            <a:schemeClr val="tx1"/>
                          </a:solidFill>
                        </a:rPr>
                        <a:t> Bronchiolitis (not </a:t>
                      </a:r>
                      <a:r>
                        <a:rPr lang="en-US" sz="1400" b="1" dirty="0" smtClean="0">
                          <a:solidFill>
                            <a:schemeClr val="tx1"/>
                          </a:solidFill>
                        </a:rPr>
                        <a:t>Retransplant</a:t>
                      </a:r>
                      <a:r>
                        <a:rPr lang="en-US" sz="1400" b="1" dirty="0">
                          <a:solidFill>
                            <a:schemeClr val="tx1"/>
                          </a:solidFill>
                        </a:rPr>
                        <a:t>)</a:t>
                      </a:r>
                      <a:endParaRPr lang="en-US" dirty="0">
                        <a:solidFill>
                          <a:schemeClr val="tx1"/>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400" b="1" kern="1200" dirty="0">
                          <a:solidFill>
                            <a:schemeClr val="tx1"/>
                          </a:solidFill>
                          <a:latin typeface="+mn-lt"/>
                          <a:ea typeface="+mn-ea"/>
                          <a:cs typeface="+mn-cs"/>
                        </a:rPr>
                        <a:t>25 </a:t>
                      </a:r>
                      <a:r>
                        <a:rPr lang="en-US" sz="1400" b="1" kern="1200" dirty="0" smtClean="0">
                          <a:solidFill>
                            <a:schemeClr val="tx1"/>
                          </a:solidFill>
                          <a:latin typeface="+mn-lt"/>
                          <a:ea typeface="+mn-ea"/>
                          <a:cs typeface="+mn-cs"/>
                        </a:rPr>
                        <a:t>(0.7</a:t>
                      </a:r>
                      <a:r>
                        <a:rPr lang="en-US" sz="14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26571">
                <a:tc>
                  <a:txBody>
                    <a:bodyPr/>
                    <a:lstStyle/>
                    <a:p>
                      <a:pPr rtl="0" fontAlgn="t"/>
                      <a:r>
                        <a:rPr lang="en-US" sz="1400" b="1" dirty="0">
                          <a:solidFill>
                            <a:schemeClr val="tx1"/>
                          </a:solidFill>
                        </a:rPr>
                        <a:t>Other</a:t>
                      </a:r>
                      <a:endParaRPr lang="en-US" dirty="0">
                        <a:solidFill>
                          <a:schemeClr val="tx1"/>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400" b="1" kern="1200" dirty="0">
                          <a:solidFill>
                            <a:schemeClr val="tx1"/>
                          </a:solidFill>
                          <a:latin typeface="+mn-lt"/>
                          <a:ea typeface="+mn-ea"/>
                          <a:cs typeface="+mn-cs"/>
                        </a:rPr>
                        <a:t>112 </a:t>
                      </a:r>
                      <a:r>
                        <a:rPr lang="en-US" sz="1400" b="1" kern="1200" dirty="0" smtClean="0">
                          <a:solidFill>
                            <a:schemeClr val="tx1"/>
                          </a:solidFill>
                          <a:latin typeface="+mn-lt"/>
                          <a:ea typeface="+mn-ea"/>
                          <a:cs typeface="+mn-cs"/>
                        </a:rPr>
                        <a:t>(3.3</a:t>
                      </a:r>
                      <a:r>
                        <a:rPr lang="en-US" sz="14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00FF"/>
                    </a:solidFill>
                  </a:tcPr>
                </a:tc>
              </a:tr>
            </a:tbl>
          </a:graphicData>
        </a:graphic>
      </p:graphicFrame>
      <p:sp>
        <p:nvSpPr>
          <p:cNvPr id="14" name="TextBox 13"/>
          <p:cNvSpPr txBox="1"/>
          <p:nvPr/>
        </p:nvSpPr>
        <p:spPr>
          <a:xfrm>
            <a:off x="5181600" y="6135999"/>
            <a:ext cx="3657600" cy="553998"/>
          </a:xfrm>
          <a:prstGeom prst="rect">
            <a:avLst/>
          </a:prstGeom>
          <a:noFill/>
        </p:spPr>
        <p:txBody>
          <a:bodyPr wrap="square" lIns="0" tIns="0" rIns="0" bIns="0" rtlCol="0">
            <a:spAutoFit/>
          </a:bodyPr>
          <a:lstStyle/>
          <a:p>
            <a:r>
              <a:rPr lang="en-US" sz="1200" b="1" dirty="0" smtClean="0">
                <a:solidFill>
                  <a:srgbClr val="FFFF00"/>
                </a:solidFill>
              </a:rPr>
              <a:t>For some retransplants a diagnosis other than retransplant is reported, so the total number and percentage of retransplants may be greater.</a:t>
            </a:r>
            <a:endParaRPr lang="en-US" sz="12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600" dirty="0" smtClean="0"/>
              <a:t>Adult Heart-Lung Transplants</a:t>
            </a:r>
            <a:r>
              <a:rPr lang="en-US" sz="2400" dirty="0" smtClean="0"/>
              <a:t/>
            </a:r>
            <a:br>
              <a:rPr lang="en-US" sz="2400" dirty="0" smtClean="0"/>
            </a:br>
            <a:r>
              <a:rPr lang="en-US" sz="2400" dirty="0" smtClean="0"/>
              <a:t>Diagnosis by Era </a:t>
            </a:r>
            <a:r>
              <a:rPr lang="en-US" sz="2000" dirty="0" smtClean="0"/>
              <a:t>(Transplants: January 1982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13006317"/>
              </p:ext>
            </p:extLst>
          </p:nvPr>
        </p:nvGraphicFramePr>
        <p:xfrm>
          <a:off x="76200" y="1066800"/>
          <a:ext cx="88392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334000" y="6213277"/>
            <a:ext cx="3505200" cy="461665"/>
          </a:xfrm>
          <a:prstGeom prst="rect">
            <a:avLst/>
          </a:prstGeom>
          <a:noFill/>
        </p:spPr>
        <p:txBody>
          <a:bodyPr wrap="square" rtlCol="0">
            <a:spAutoFit/>
          </a:bodyPr>
          <a:lstStyle/>
          <a:p>
            <a:r>
              <a:rPr lang="en-US" sz="1200" b="1" dirty="0" smtClean="0">
                <a:solidFill>
                  <a:srgbClr val="FFFF00"/>
                </a:solidFill>
              </a:rPr>
              <a:t>NOTE: “Other” includes OB (non-</a:t>
            </a:r>
            <a:r>
              <a:rPr lang="en-US" sz="1200" b="1" dirty="0" err="1" smtClean="0">
                <a:solidFill>
                  <a:srgbClr val="FFFF00"/>
                </a:solidFill>
              </a:rPr>
              <a:t>retx</a:t>
            </a:r>
            <a:r>
              <a:rPr lang="en-US" sz="1200" b="1" dirty="0" smtClean="0">
                <a:solidFill>
                  <a:srgbClr val="FFFF00"/>
                </a:solidFill>
              </a:rPr>
              <a:t>) and Bronchiectasis.</a:t>
            </a: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600" dirty="0" smtClean="0"/>
              <a:t>Adult Heart-Lung Transplants</a:t>
            </a:r>
            <a:br>
              <a:rPr lang="en-US" sz="2600" dirty="0" smtClean="0"/>
            </a:br>
            <a:r>
              <a:rPr lang="en-US" sz="2400" dirty="0" smtClean="0"/>
              <a:t>Major Indications by Year (%)</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97773914"/>
              </p:ext>
            </p:extLst>
          </p:nvPr>
        </p:nvGraphicFramePr>
        <p:xfrm>
          <a:off x="122663" y="1143000"/>
          <a:ext cx="8868937" cy="50977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5105400" y="6261780"/>
            <a:ext cx="3810000" cy="461665"/>
          </a:xfrm>
          <a:prstGeom prst="rect">
            <a:avLst/>
          </a:prstGeom>
          <a:noFill/>
        </p:spPr>
        <p:txBody>
          <a:bodyPr wrap="square" rtlCol="0">
            <a:spAutoFit/>
          </a:bodyPr>
          <a:lstStyle/>
          <a:p>
            <a:r>
              <a:rPr lang="en-US" sz="1200" b="1" dirty="0" smtClean="0">
                <a:solidFill>
                  <a:srgbClr val="FFFF00"/>
                </a:solidFill>
              </a:rPr>
              <a:t>Since only major indications are shown, sum of percentages for each year is less than 100%.</a:t>
            </a:r>
            <a:endParaRPr lang="en-US" sz="1200" b="1" dirty="0">
              <a:solidFill>
                <a:srgbClr val="FFFF00"/>
              </a:solidFill>
            </a:endParaRPr>
          </a:p>
        </p:txBody>
      </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http://departments/research/PMO/Private/Document Management and Control/Templates/Document Request and Tracking Form.doc</xsnLocation>
  <cached>True</cached>
  <openByDefault>False</openByDefault>
  <xsnScope>http://departments/research/Staff/ISHLT</xsnScope>
</customXsn>
</file>

<file path=customXml/item2.xml><?xml version="1.0" encoding="utf-8"?>
<p:properties xmlns:p="http://schemas.microsoft.com/office/2006/metadata/properties" xmlns:xsi="http://www.w3.org/2001/XMLSchema-instance">
  <documentManagement>
    <Description0 xmlns="1df23a4e-d417-4e0a-a778-b7db59ac479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AF5245B14F216408B1953D66C9FE43C" ma:contentTypeVersion="2" ma:contentTypeDescription="Create a new document." ma:contentTypeScope="" ma:versionID="212fae072ff62d657a319b9d824494e7">
  <xsd:schema xmlns:xsd="http://www.w3.org/2001/XMLSchema" xmlns:xs="http://www.w3.org/2001/XMLSchema" xmlns:p="http://schemas.microsoft.com/office/2006/metadata/properties" xmlns:ns2="1df23a4e-d417-4e0a-a778-b7db59ac479a" targetNamespace="http://schemas.microsoft.com/office/2006/metadata/properties" ma:root="true" ma:fieldsID="781f64c5e4f3ea1ee91cc0eec9e377a6" ns2:_="">
    <xsd:import namespace="1df23a4e-d417-4e0a-a778-b7db59ac479a"/>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23a4e-d417-4e0a-a778-b7db59ac479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C3B656-E6B5-4AAB-8944-E19268E21A82}">
  <ds:schemaRefs>
    <ds:schemaRef ds:uri="http://schemas.microsoft.com/office/2006/metadata/customXsn"/>
  </ds:schemaRefs>
</ds:datastoreItem>
</file>

<file path=customXml/itemProps2.xml><?xml version="1.0" encoding="utf-8"?>
<ds:datastoreItem xmlns:ds="http://schemas.openxmlformats.org/officeDocument/2006/customXml" ds:itemID="{C91805D6-AC72-435D-A51A-1C2C01D7BD28}">
  <ds:schemaRefs>
    <ds:schemaRef ds:uri="http://schemas.microsoft.com/office/2006/documentManagement/types"/>
    <ds:schemaRef ds:uri="http://www.w3.org/XML/1998/namespace"/>
    <ds:schemaRef ds:uri="http://schemas.microsoft.com/office/2006/metadata/properties"/>
    <ds:schemaRef ds:uri="http://purl.org/dc/elements/1.1/"/>
    <ds:schemaRef ds:uri="http://schemas.microsoft.com/office/infopath/2007/PartnerControls"/>
    <ds:schemaRef ds:uri="http://purl.org/dc/terms/"/>
    <ds:schemaRef ds:uri="http://schemas.openxmlformats.org/package/2006/metadata/core-properties"/>
    <ds:schemaRef ds:uri="1df23a4e-d417-4e0a-a778-b7db59ac479a"/>
    <ds:schemaRef ds:uri="http://purl.org/dc/dcmitype/"/>
  </ds:schemaRefs>
</ds:datastoreItem>
</file>

<file path=customXml/itemProps3.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4.xml><?xml version="1.0" encoding="utf-8"?>
<ds:datastoreItem xmlns:ds="http://schemas.openxmlformats.org/officeDocument/2006/customXml" ds:itemID="{3B22AB51-8F42-482B-80FB-3DAA6F5D4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UNOSTemplate</Template>
  <TotalTime>4144</TotalTime>
  <Words>4852</Words>
  <Application>Microsoft Office PowerPoint</Application>
  <PresentationFormat>On-screen Show (4:3)</PresentationFormat>
  <Paragraphs>797</Paragraphs>
  <Slides>59</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Times</vt:lpstr>
      <vt:lpstr>Times New Roman</vt:lpstr>
      <vt:lpstr>Webdings</vt:lpstr>
      <vt:lpstr>UNOSTemplate</vt:lpstr>
      <vt:lpstr>HEART-LUNG TRANSPLANTATION</vt:lpstr>
      <vt:lpstr>Table of Contents</vt:lpstr>
      <vt:lpstr>Donor and Recipient Characteristics</vt:lpstr>
      <vt:lpstr>Adult Heart-Lung Transplants Number of Transplants Reported by Year</vt:lpstr>
      <vt:lpstr>Adult Heart-Lung Transplants Average Center Volume by Location (Transplants: January  2009 – June 2014)</vt:lpstr>
      <vt:lpstr>Adult Heart-Lung Retransplants Retransplants by Year and Location</vt:lpstr>
      <vt:lpstr>Adult Heart-Lung Transplants Diagnosis (Transplants: January 1982 – June 2014)</vt:lpstr>
      <vt:lpstr>Adult Heart-Lung Transplants Diagnosis by Era (Transplants: January 1982 – June 2014)</vt:lpstr>
      <vt:lpstr>Adult Heart-Lung Transplants Major Indications by Year (%)</vt:lpstr>
      <vt:lpstr>Adult Heart-Lung Transplants Major Indications by Year (Number)</vt:lpstr>
      <vt:lpstr>Adult Heart-Lung Transplants Age Distribution by Location (Transplants: January 2004 – June 2014)</vt:lpstr>
      <vt:lpstr>Adult Heart-Lung Transplants Diagnosis Distribution by Location (Transplants: January 2004 – June 2014)</vt:lpstr>
      <vt:lpstr>Adult Heart-Lung Transplants  Donor Age Distribution by Location (Transplants: January 2004 – June 2014)</vt:lpstr>
      <vt:lpstr>Post Transplant Survival and Other Outcomes</vt:lpstr>
      <vt:lpstr>Adult Heart-Lung Transplants  Kaplan-Meier Survival  (Transplants: January 1982 – June 2013)</vt:lpstr>
      <vt:lpstr>Adult Heart-Lung Transplants Kaplan-Meier Survival by Transplant Type (Transplants: January 1982 – June 2013)</vt:lpstr>
      <vt:lpstr>Adult Heart-Lung Transplants  Kaplan-Meier Survival by Era  (Transplants: January 1982 – June 2013)</vt:lpstr>
      <vt:lpstr>Adult Heart-Lung Transplants Kaplan-Meier Survival by Diagnosis   (Transplants: January 1990 – June 2013)</vt:lpstr>
      <vt:lpstr>Adult Heart-Lung Transplants Kaplan-Meier Survival by Diagnosis Conditional on Survival to 1 Year  (Transplants: January 1990 – June 2013)</vt:lpstr>
      <vt:lpstr>Adult Heart-Lung Transplants Functional Status of Surviving Recipients  (Follow-ups: March 2005 – June 2014)</vt:lpstr>
      <vt:lpstr>Adult Heart-Lung Transplants Employment Status of Surviving Recipients (Follow-ups: April 1994 – June 2014)</vt:lpstr>
      <vt:lpstr>Adult Heart-Lung Transplants Employment Status of Surviving Recipients by Era (Follow-ups: April 1994 – June 2014)</vt:lpstr>
      <vt:lpstr>Adult Heart-Lung Transplants Rehospitalization Post-transplant of Surviving Recipients  (Follow-ups: April 1994 – June 2014)</vt:lpstr>
      <vt:lpstr>Induction and Maintenance Immunosuppression</vt:lpstr>
      <vt:lpstr>Adult Heart-Lung Transplants  Induction Immunosuppression (Transplants: January 2004 – June 2014)</vt:lpstr>
      <vt:lpstr>Adult Heart-Lung Transplants  Induction Immunosuppression by Year (Transplants: January 2004 – December 2013)</vt:lpstr>
      <vt:lpstr>Adult Heart-Lung Transplants  Induction Immunosuppression (Transplants: January 2004 – December 2013)</vt:lpstr>
      <vt:lpstr>Adult Heart-Lung Transplants   Maintenance Immunosuppression at Time of Follow-up  (Follow-ups: January 2004 – June 2014)</vt:lpstr>
      <vt:lpstr>Adult Heart-Lung Transplants   Maintenance Immunosuppression Drug Combinations at Time of Follow-up (Follow-ups: January 2004 – June 2014)</vt:lpstr>
      <vt:lpstr>Post Transplant Morbidities</vt:lpstr>
      <vt:lpstr>Adult Heart-Lung Transplants Cumulative Post Transplant Morbidity Rates in Survivors within 1 and 5 Years (Follow-ups: April 1994 – June 2014)</vt:lpstr>
      <vt:lpstr>Adult Heart-Lung Transplants Freedom from Coronary Artery Vasculopathy and Bronchiolitis Obliterans Syndrome (Follow-ups: April 1994 – June 2014)</vt:lpstr>
      <vt:lpstr>Adult Heart-Lung Transplants Freedom from Coronary Artery Vasculopathy  by Diagnosis Type (Follow-ups: April 1994 – June 2014)</vt:lpstr>
      <vt:lpstr>Adult Heart-Lung Transplants Freedom from Bronchiolitis Obliterans Syndrome  by Diagnosis Type (Follow-ups: April 1994 – June 2014)</vt:lpstr>
      <vt:lpstr>Adult Heart-Lung Transplants Freedom from Severe Renal Dysfunction*  (Follow-ups: April 1994 – June 2014)</vt:lpstr>
      <vt:lpstr>Adult Heart-Lung Transplants Cumulative Post Transplant Malignancy Rates in Survivors (Follow-ups: April 1994 – June 2014)</vt:lpstr>
      <vt:lpstr>Adult Heart-Lung Transplants Freedom from Malignancy (Follow-ups: April 1994 – June 2014)</vt:lpstr>
      <vt:lpstr>Adult-Heart Lung Transplants Cause of Death (Deaths: January 1992 – June 2014)</vt:lpstr>
      <vt:lpstr>Adult Heart-Lung Transplants Cause of Death Stratified by Transplant Type  (Deaths: January 1992 – June 2014)</vt:lpstr>
      <vt:lpstr>Adult Heart-Lung Transplants Relative Incidence of Leading Causes of Death (Deaths: January 1992 – June 2014)</vt:lpstr>
      <vt:lpstr>Multivariable Analysis</vt:lpstr>
      <vt:lpstr>Adult Heart-Lung Transplants (January 1996 – June 2013) Risk Factors For 1 Year Mortality</vt:lpstr>
      <vt:lpstr>Early Graft Failure (EGF)</vt:lpstr>
      <vt:lpstr>Adult Heart-Lung Transplants Cumulative Incidence of EGF (Primary Transplants: January 2005 – December 2013)</vt:lpstr>
      <vt:lpstr>Adult Heart-Lung Transplants % with EGF by EGF Type and Year for Primary Transplants</vt:lpstr>
      <vt:lpstr>Adult Heart-Lung Transplants Cumulative Incidence of EGF by Era (Transplants: January 2005 – December 2013)</vt:lpstr>
      <vt:lpstr>Adult Heart-Lung Transplants Cumulative Incidence of EGF by Diagnosis (Primary Transplants: January 2005 – December 2013)</vt:lpstr>
      <vt:lpstr>Adult Heart-Lung Transplants Cumulative Incidence of EGF by Diagnosis and Era (Primary Transplants: January 2005 – December 2013)</vt:lpstr>
      <vt:lpstr>Adult Heart-Lung Transplants % with EGF by EGF Type and Age Group (Primary Transplants: January 2005 – December 2013)</vt:lpstr>
      <vt:lpstr>Adult Heart-Lung Transplants % with EGF by EGF Type, Gender and Diagnosis (Primary Transplants: January 2005 – December 2013)</vt:lpstr>
      <vt:lpstr>Adult Heart-Lung Transplants Cumulative Incidence of EGF by Donor Gender (Primary Transplants: January 2005 – December 2013)</vt:lpstr>
      <vt:lpstr>Adult Heart-Lung Transplants Cumulative Incidence of EGF by Donor Age Group (Transplants: January 2005 – December 2013)</vt:lpstr>
      <vt:lpstr>Adult Heart-Lung Transplants % with EGF by Location and Era  for Primary Transplants</vt:lpstr>
      <vt:lpstr>Adult Heart-Lung Transplants % with EGF and non-EGF Early Failures by Location and Era for Primary Transplants</vt:lpstr>
      <vt:lpstr>Adult Heart-Lung Transplants % with EGF by EGF Type and Center Volume (Primary Transplants: January 2005 – December 2013)</vt:lpstr>
      <vt:lpstr>Adult Heart-Lung Transplants Cumulative Incidence of EGF by Ischemic Time (Transplants: January 2005 – December 2013)</vt:lpstr>
      <vt:lpstr>Adult Heart-Lung Transplants Cumulative Incidence of EGF by Donor/Recipient BMI Ratio (Transplants: January 2005 – December 2013)</vt:lpstr>
      <vt:lpstr>Adult Heart-Lung Transplants Cumulative Incidence of EGF by Donor Cause of Death (Transplants: January 2005 – December 2013)</vt:lpstr>
      <vt:lpstr>Adult Heart-Lung Transplants % with EGF by Donor and Recipient Characteristics (Primary Transplants: January 2005 –  December 2013)</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UNOS Slide Template</dc:title>
  <dc:creator>Manny Carwile</dc:creator>
  <cp:lastModifiedBy>Anna Y. Kucheryavaya</cp:lastModifiedBy>
  <cp:revision>947</cp:revision>
  <dcterms:created xsi:type="dcterms:W3CDTF">2009-06-30T12:53:17Z</dcterms:created>
  <dcterms:modified xsi:type="dcterms:W3CDTF">2015-10-08T13:46:15Z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0x0101008AF5245B14F216408B1953D66C9FE43C</vt:lpwstr>
  </property>
</Properties>
</file>