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7.xml" ContentType="application/vnd.openxmlformats-officedocument.drawingml.chart+xml"/>
  <Override PartName="/ppt/drawings/drawing5.xml" ContentType="application/vnd.openxmlformats-officedocument.drawingml.chartshapes+xml"/>
  <Override PartName="/ppt/charts/chart18.xml" ContentType="application/vnd.openxmlformats-officedocument.drawingml.chart+xml"/>
  <Override PartName="/ppt/drawings/drawing6.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charts/chart22.xml" ContentType="application/vnd.openxmlformats-officedocument.drawingml.chart+xml"/>
  <Override PartName="/ppt/drawings/drawing9.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drawings/drawing10.xml" ContentType="application/vnd.openxmlformats-officedocument.drawingml.chartshapes+xml"/>
  <Override PartName="/ppt/notesSlides/notesSlide19.xml" ContentType="application/vnd.openxmlformats-officedocument.presentationml.notesSlide+xml"/>
  <Override PartName="/ppt/charts/chart25.xml" ContentType="application/vnd.openxmlformats-officedocument.drawingml.chart+xml"/>
  <Override PartName="/ppt/drawings/drawing11.xml" ContentType="application/vnd.openxmlformats-officedocument.drawingml.chartshapes+xml"/>
  <Override PartName="/ppt/charts/chart26.xml" ContentType="application/vnd.openxmlformats-officedocument.drawingml.chart+xml"/>
  <Override PartName="/ppt/drawings/drawing12.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drawings/drawing13.xml" ContentType="application/vnd.openxmlformats-officedocument.drawingml.chartshapes+xml"/>
  <Override PartName="/ppt/notesSlides/notesSlide20.xml" ContentType="application/vnd.openxmlformats-officedocument.presentationml.notesSlide+xml"/>
  <Override PartName="/ppt/charts/chart29.xml" ContentType="application/vnd.openxmlformats-officedocument.drawingml.chart+xml"/>
  <Override PartName="/ppt/notesSlides/notesSlide21.xml" ContentType="application/vnd.openxmlformats-officedocument.presentationml.notesSlide+xml"/>
  <Override PartName="/ppt/charts/chart30.xml" ContentType="application/vnd.openxmlformats-officedocument.drawingml.chart+xml"/>
  <Override PartName="/ppt/notesSlides/notesSlide22.xml" ContentType="application/vnd.openxmlformats-officedocument.presentationml.notesSlide+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drawings/drawing14.xml" ContentType="application/vnd.openxmlformats-officedocument.drawingml.chartshapes+xml"/>
  <Override PartName="/ppt/notesSlides/notesSlide28.xml" ContentType="application/vnd.openxmlformats-officedocument.presentationml.notesSlide+xml"/>
  <Override PartName="/ppt/charts/chart36.xml" ContentType="application/vnd.openxmlformats-officedocument.drawingml.chart+xml"/>
  <Override PartName="/ppt/drawings/drawing15.xml" ContentType="application/vnd.openxmlformats-officedocument.drawingml.chartshapes+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30.xml" ContentType="application/vnd.openxmlformats-officedocument.presentationml.notesSlide+xml"/>
  <Override PartName="/ppt/charts/chart38.xml" ContentType="application/vnd.openxmlformats-officedocument.drawingml.chart+xml"/>
  <Override PartName="/ppt/notesSlides/notesSlide31.xml" ContentType="application/vnd.openxmlformats-officedocument.presentationml.notesSlide+xml"/>
  <Override PartName="/ppt/charts/chart39.xml" ContentType="application/vnd.openxmlformats-officedocument.drawingml.chart+xml"/>
  <Override PartName="/ppt/drawings/drawing16.xml" ContentType="application/vnd.openxmlformats-officedocument.drawingml.chartshapes+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40.xml" ContentType="application/vnd.openxmlformats-officedocument.presentationml.notesSlide+xml"/>
  <Override PartName="/ppt/charts/chart48.xml" ContentType="application/vnd.openxmlformats-officedocument.drawingml.chart+xml"/>
  <Override PartName="/ppt/notesSlides/notesSlide41.xml" ContentType="application/vnd.openxmlformats-officedocument.presentationml.notesSlide+xml"/>
  <Override PartName="/ppt/charts/chart49.xml" ContentType="application/vnd.openxmlformats-officedocument.drawingml.chart+xml"/>
  <Override PartName="/ppt/notesSlides/notesSlide42.xml" ContentType="application/vnd.openxmlformats-officedocument.presentationml.notesSlide+xml"/>
  <Override PartName="/ppt/charts/chart50.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5.xml" ContentType="application/vnd.openxmlformats-officedocument.drawingml.chart+xml"/>
  <Override PartName="/ppt/notesSlides/notesSlide49.xml" ContentType="application/vnd.openxmlformats-officedocument.presentationml.notesSlide+xml"/>
  <Override PartName="/ppt/charts/chart56.xml" ContentType="application/vnd.openxmlformats-officedocument.drawingml.chart+xml"/>
  <Override PartName="/ppt/drawings/drawing17.xml" ContentType="application/vnd.openxmlformats-officedocument.drawingml.chartshapes+xml"/>
  <Override PartName="/ppt/notesSlides/notesSlide50.xml" ContentType="application/vnd.openxmlformats-officedocument.presentationml.notesSlide+xml"/>
  <Override PartName="/ppt/charts/chart57.xml" ContentType="application/vnd.openxmlformats-officedocument.drawingml.chart+xml"/>
  <Override PartName="/ppt/drawings/drawing18.xml" ContentType="application/vnd.openxmlformats-officedocument.drawingml.chartshapes+xml"/>
  <Override PartName="/ppt/notesSlides/notesSlide51.xml" ContentType="application/vnd.openxmlformats-officedocument.presentationml.notesSlide+xml"/>
  <Override PartName="/ppt/charts/chart58.xml" ContentType="application/vnd.openxmlformats-officedocument.drawingml.chart+xml"/>
  <Override PartName="/ppt/drawings/drawing19.xml" ContentType="application/vnd.openxmlformats-officedocument.drawingml.chartshapes+xml"/>
  <Override PartName="/ppt/notesSlides/notesSlide52.xml" ContentType="application/vnd.openxmlformats-officedocument.presentationml.notesSlide+xml"/>
  <Override PartName="/ppt/charts/chart59.xml" ContentType="application/vnd.openxmlformats-officedocument.drawingml.chart+xml"/>
  <Override PartName="/ppt/drawings/drawing20.xml" ContentType="application/vnd.openxmlformats-officedocument.drawingml.chartshapes+xml"/>
  <Override PartName="/ppt/notesSlides/notesSlide53.xml" ContentType="application/vnd.openxmlformats-officedocument.presentationml.notesSlide+xml"/>
  <Override PartName="/ppt/charts/chart60.xml" ContentType="application/vnd.openxmlformats-officedocument.drawingml.chart+xml"/>
  <Override PartName="/ppt/notesSlides/notesSlide54.xml" ContentType="application/vnd.openxmlformats-officedocument.presentationml.notesSlide+xml"/>
  <Override PartName="/ppt/charts/chart61.xml" ContentType="application/vnd.openxmlformats-officedocument.drawingml.chart+xml"/>
  <Override PartName="/ppt/drawings/drawing21.xml" ContentType="application/vnd.openxmlformats-officedocument.drawingml.chartshapes+xml"/>
  <Override PartName="/ppt/notesSlides/notesSlide55.xml" ContentType="application/vnd.openxmlformats-officedocument.presentationml.notesSlide+xml"/>
  <Override PartName="/ppt/charts/chart62.xml" ContentType="application/vnd.openxmlformats-officedocument.drawingml.chart+xml"/>
  <Override PartName="/ppt/notesSlides/notesSlide56.xml" ContentType="application/vnd.openxmlformats-officedocument.presentationml.notesSlide+xml"/>
  <Override PartName="/ppt/charts/chart63.xml" ContentType="application/vnd.openxmlformats-officedocument.drawingml.chart+xml"/>
  <Override PartName="/ppt/notesSlides/notesSlide57.xml" ContentType="application/vnd.openxmlformats-officedocument.presentationml.notesSlide+xml"/>
  <Override PartName="/ppt/charts/chart64.xml" ContentType="application/vnd.openxmlformats-officedocument.drawingml.chart+xml"/>
  <Override PartName="/ppt/drawings/drawing22.xml" ContentType="application/vnd.openxmlformats-officedocument.drawingml.chartshapes+xml"/>
  <Override PartName="/ppt/notesSlides/notesSlide58.xml" ContentType="application/vnd.openxmlformats-officedocument.presentationml.notesSlide+xml"/>
  <Override PartName="/ppt/charts/chart65.xml" ContentType="application/vnd.openxmlformats-officedocument.drawingml.chart+xml"/>
  <Override PartName="/ppt/drawings/drawing23.xml" ContentType="application/vnd.openxmlformats-officedocument.drawingml.chartshapes+xml"/>
  <Override PartName="/ppt/notesSlides/notesSlide59.xml" ContentType="application/vnd.openxmlformats-officedocument.presentationml.notesSlide+xml"/>
  <Override PartName="/ppt/charts/chart66.xml" ContentType="application/vnd.openxmlformats-officedocument.drawingml.chart+xml"/>
  <Override PartName="/ppt/drawings/drawing24.xml" ContentType="application/vnd.openxmlformats-officedocument.drawingml.chartshapes+xml"/>
  <Override PartName="/ppt/notesSlides/notesSlide60.xml" ContentType="application/vnd.openxmlformats-officedocument.presentationml.notesSlide+xml"/>
  <Override PartName="/ppt/charts/chart67.xml" ContentType="application/vnd.openxmlformats-officedocument.drawingml.chart+xml"/>
  <Override PartName="/ppt/drawings/drawing25.xml" ContentType="application/vnd.openxmlformats-officedocument.drawingml.chartshapes+xml"/>
  <Override PartName="/ppt/notesSlides/notesSlide61.xml" ContentType="application/vnd.openxmlformats-officedocument.presentationml.notesSlide+xml"/>
  <Override PartName="/ppt/charts/chart68.xml" ContentType="application/vnd.openxmlformats-officedocument.drawingml.chart+xml"/>
  <Override PartName="/ppt/drawings/drawing26.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69.xml" ContentType="application/vnd.openxmlformats-officedocument.drawingml.chart+xml"/>
  <Override PartName="/ppt/drawings/drawing27.xml" ContentType="application/vnd.openxmlformats-officedocument.drawingml.chartshapes+xml"/>
  <Override PartName="/ppt/notesSlides/notesSlide64.xml" ContentType="application/vnd.openxmlformats-officedocument.presentationml.notesSlide+xml"/>
  <Override PartName="/ppt/charts/chart70.xml" ContentType="application/vnd.openxmlformats-officedocument.drawingml.chart+xml"/>
  <Override PartName="/ppt/drawings/drawing28.xml" ContentType="application/vnd.openxmlformats-officedocument.drawingml.chartshapes+xml"/>
  <Override PartName="/ppt/notesSlides/notesSlide65.xml" ContentType="application/vnd.openxmlformats-officedocument.presentationml.notesSlide+xml"/>
  <Override PartName="/ppt/charts/chart71.xml" ContentType="application/vnd.openxmlformats-officedocument.drawingml.chart+xml"/>
  <Override PartName="/ppt/drawings/drawing29.xml" ContentType="application/vnd.openxmlformats-officedocument.drawingml.chartshapes+xml"/>
  <Override PartName="/ppt/notesSlides/notesSlide66.xml" ContentType="application/vnd.openxmlformats-officedocument.presentationml.notesSlide+xml"/>
  <Override PartName="/ppt/charts/chart72.xml" ContentType="application/vnd.openxmlformats-officedocument.drawingml.chart+xml"/>
  <Override PartName="/ppt/drawings/drawing30.xml" ContentType="application/vnd.openxmlformats-officedocument.drawingml.chartshapes+xml"/>
  <Override PartName="/ppt/notesSlides/notesSlide67.xml" ContentType="application/vnd.openxmlformats-officedocument.presentationml.notesSlide+xml"/>
  <Override PartName="/ppt/charts/chart73.xml" ContentType="application/vnd.openxmlformats-officedocument.drawingml.chart+xml"/>
  <Override PartName="/ppt/drawings/drawing31.xml" ContentType="application/vnd.openxmlformats-officedocument.drawingml.chartshapes+xml"/>
  <Override PartName="/ppt/notesSlides/notesSlide68.xml" ContentType="application/vnd.openxmlformats-officedocument.presentationml.notesSlide+xml"/>
  <Override PartName="/ppt/charts/chart74.xml" ContentType="application/vnd.openxmlformats-officedocument.drawingml.chart+xml"/>
  <Override PartName="/ppt/drawings/drawing32.xml" ContentType="application/vnd.openxmlformats-officedocument.drawingml.chartshapes+xml"/>
  <Override PartName="/ppt/notesSlides/notesSlide69.xml" ContentType="application/vnd.openxmlformats-officedocument.presentationml.notesSlide+xml"/>
  <Override PartName="/ppt/charts/chart75.xml" ContentType="application/vnd.openxmlformats-officedocument.drawingml.chart+xml"/>
  <Override PartName="/ppt/drawings/drawing33.xml" ContentType="application/vnd.openxmlformats-officedocument.drawingml.chartshapes+xml"/>
  <Override PartName="/ppt/notesSlides/notesSlide70.xml" ContentType="application/vnd.openxmlformats-officedocument.presentationml.notesSlide+xml"/>
  <Override PartName="/ppt/charts/chart76.xml" ContentType="application/vnd.openxmlformats-officedocument.drawingml.chart+xml"/>
  <Override PartName="/ppt/drawings/drawing34.xml" ContentType="application/vnd.openxmlformats-officedocument.drawingml.chartshapes+xml"/>
  <Override PartName="/ppt/notesSlides/notesSlide71.xml" ContentType="application/vnd.openxmlformats-officedocument.presentationml.notesSlide+xml"/>
  <Override PartName="/ppt/charts/chart77.xml" ContentType="application/vnd.openxmlformats-officedocument.drawingml.chart+xml"/>
  <Override PartName="/ppt/drawings/drawing35.xml" ContentType="application/vnd.openxmlformats-officedocument.drawingml.chartshapes+xml"/>
  <Override PartName="/ppt/notesSlides/notesSlide72.xml" ContentType="application/vnd.openxmlformats-officedocument.presentationml.notesSlide+xml"/>
  <Override PartName="/ppt/charts/chart78.xml" ContentType="application/vnd.openxmlformats-officedocument.drawingml.chart+xml"/>
  <Override PartName="/ppt/drawings/drawing36.xml" ContentType="application/vnd.openxmlformats-officedocument.drawingml.chartshapes+xml"/>
  <Override PartName="/ppt/notesSlides/notesSlide73.xml" ContentType="application/vnd.openxmlformats-officedocument.presentationml.notesSlide+xml"/>
  <Override PartName="/ppt/charts/chart79.xml" ContentType="application/vnd.openxmlformats-officedocument.drawingml.chart+xml"/>
  <Override PartName="/ppt/drawings/drawing37.xml" ContentType="application/vnd.openxmlformats-officedocument.drawingml.chartshapes+xml"/>
  <Override PartName="/ppt/notesSlides/notesSlide74.xml" ContentType="application/vnd.openxmlformats-officedocument.presentationml.notesSlide+xml"/>
  <Override PartName="/ppt/charts/chart80.xml" ContentType="application/vnd.openxmlformats-officedocument.drawingml.chart+xml"/>
  <Override PartName="/ppt/drawings/drawing38.xml" ContentType="application/vnd.openxmlformats-officedocument.drawingml.chartshapes+xml"/>
  <Override PartName="/ppt/notesSlides/notesSlide75.xml" ContentType="application/vnd.openxmlformats-officedocument.presentationml.notesSlide+xml"/>
  <Override PartName="/ppt/charts/chart81.xml" ContentType="application/vnd.openxmlformats-officedocument.drawingml.chart+xml"/>
  <Override PartName="/ppt/notesSlides/notesSlide76.xml" ContentType="application/vnd.openxmlformats-officedocument.presentationml.notesSlide+xml"/>
  <Override PartName="/ppt/charts/chart82.xml" ContentType="application/vnd.openxmlformats-officedocument.drawingml.chart+xml"/>
  <Override PartName="/ppt/drawings/drawing39.xml" ContentType="application/vnd.openxmlformats-officedocument.drawingml.chartshapes+xml"/>
  <Override PartName="/ppt/notesSlides/notesSlide77.xml" ContentType="application/vnd.openxmlformats-officedocument.presentationml.notesSlide+xml"/>
  <Override PartName="/ppt/charts/chart83.xml" ContentType="application/vnd.openxmlformats-officedocument.drawingml.chart+xml"/>
  <Override PartName="/ppt/drawings/drawing40.xml" ContentType="application/vnd.openxmlformats-officedocument.drawingml.chartshapes+xml"/>
  <Override PartName="/ppt/notesSlides/notesSlide78.xml" ContentType="application/vnd.openxmlformats-officedocument.presentationml.notesSlide+xml"/>
  <Override PartName="/ppt/charts/chart84.xml" ContentType="application/vnd.openxmlformats-officedocument.drawingml.chart+xml"/>
  <Override PartName="/ppt/drawings/drawing41.xml" ContentType="application/vnd.openxmlformats-officedocument.drawingml.chartshapes+xml"/>
  <Override PartName="/ppt/notesSlides/notesSlide79.xml" ContentType="application/vnd.openxmlformats-officedocument.presentationml.notesSlide+xml"/>
  <Override PartName="/ppt/charts/chart85.xml" ContentType="application/vnd.openxmlformats-officedocument.drawingml.chart+xml"/>
  <Override PartName="/ppt/drawings/drawing42.xml" ContentType="application/vnd.openxmlformats-officedocument.drawingml.chartshapes+xml"/>
  <Override PartName="/ppt/notesSlides/notesSlide80.xml" ContentType="application/vnd.openxmlformats-officedocument.presentationml.notesSlide+xml"/>
  <Override PartName="/ppt/charts/chart86.xml" ContentType="application/vnd.openxmlformats-officedocument.drawingml.chart+xml"/>
  <Override PartName="/ppt/drawings/drawing43.xml" ContentType="application/vnd.openxmlformats-officedocument.drawingml.chartshapes+xml"/>
  <Override PartName="/ppt/notesSlides/notesSlide81.xml" ContentType="application/vnd.openxmlformats-officedocument.presentationml.notesSlide+xml"/>
  <Override PartName="/ppt/charts/chart87.xml" ContentType="application/vnd.openxmlformats-officedocument.drawingml.chart+xml"/>
  <Override PartName="/ppt/drawings/drawing44.xml" ContentType="application/vnd.openxmlformats-officedocument.drawingml.chartshapes+xml"/>
  <Override PartName="/ppt/notesSlides/notesSlide82.xml" ContentType="application/vnd.openxmlformats-officedocument.presentationml.notesSlide+xml"/>
  <Override PartName="/ppt/charts/chart88.xml" ContentType="application/vnd.openxmlformats-officedocument.drawingml.chart+xml"/>
  <Override PartName="/ppt/drawings/drawing45.xml" ContentType="application/vnd.openxmlformats-officedocument.drawingml.chartshapes+xml"/>
  <Override PartName="/ppt/notesSlides/notesSlide83.xml" ContentType="application/vnd.openxmlformats-officedocument.presentationml.notesSlide+xml"/>
  <Override PartName="/ppt/charts/chart89.xml" ContentType="application/vnd.openxmlformats-officedocument.drawingml.chart+xml"/>
  <Override PartName="/ppt/drawings/drawing46.xml" ContentType="application/vnd.openxmlformats-officedocument.drawingml.chartshapes+xml"/>
  <Override PartName="/ppt/notesSlides/notesSlide84.xml" ContentType="application/vnd.openxmlformats-officedocument.presentationml.notesSlide+xml"/>
  <Override PartName="/ppt/charts/chart90.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91.xml" ContentType="application/vnd.openxmlformats-officedocument.drawingml.chart+xml"/>
  <Override PartName="/ppt/notesSlides/notesSlide88.xml" ContentType="application/vnd.openxmlformats-officedocument.presentationml.notesSlide+xml"/>
  <Override PartName="/ppt/charts/chart92.xml" ContentType="application/vnd.openxmlformats-officedocument.drawingml.chart+xml"/>
  <Override PartName="/ppt/notesSlides/notesSlide89.xml" ContentType="application/vnd.openxmlformats-officedocument.presentationml.notesSlide+xml"/>
  <Override PartName="/ppt/charts/chart93.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94.xml" ContentType="application/vnd.openxmlformats-officedocument.drawingml.chart+xml"/>
  <Override PartName="/ppt/drawings/drawing47.xml" ContentType="application/vnd.openxmlformats-officedocument.drawingml.chartshape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95.xml" ContentType="application/vnd.openxmlformats-officedocument.drawingml.chart+xml"/>
  <Override PartName="/ppt/notesSlides/notesSlide103.xml" ContentType="application/vnd.openxmlformats-officedocument.presentationml.notesSlide+xml"/>
  <Override PartName="/ppt/charts/chart96.xml" ContentType="application/vnd.openxmlformats-officedocument.drawingml.chart+xml"/>
  <Override PartName="/ppt/notesSlides/notesSlide104.xml" ContentType="application/vnd.openxmlformats-officedocument.presentationml.notesSlide+xml"/>
  <Override PartName="/ppt/charts/chart97.xml" ContentType="application/vnd.openxmlformats-officedocument.drawingml.chart+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98.xml" ContentType="application/vnd.openxmlformats-officedocument.drawingml.chart+xml"/>
  <Override PartName="/ppt/notesSlides/notesSlide108.xml" ContentType="application/vnd.openxmlformats-officedocument.presentationml.notesSlide+xml"/>
  <Override PartName="/ppt/charts/chart99.xml" ContentType="application/vnd.openxmlformats-officedocument.drawingml.chart+xml"/>
  <Override PartName="/ppt/notesSlides/notesSlide109.xml" ContentType="application/vnd.openxmlformats-officedocument.presentationml.notesSlide+xml"/>
  <Override PartName="/ppt/charts/chart100.xml" ContentType="application/vnd.openxmlformats-officedocument.drawingml.chart+xml"/>
  <Override PartName="/ppt/notesSlides/notesSlide110.xml" ContentType="application/vnd.openxmlformats-officedocument.presentationml.notesSlide+xml"/>
  <Override PartName="/ppt/charts/chart101.xml" ContentType="application/vnd.openxmlformats-officedocument.drawingml.chart+xml"/>
  <Override PartName="/ppt/notesSlides/notesSlide111.xml" ContentType="application/vnd.openxmlformats-officedocument.presentationml.notesSlide+xml"/>
  <Override PartName="/ppt/charts/chart102.xml" ContentType="application/vnd.openxmlformats-officedocument.drawingml.chart+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103.xml" ContentType="application/vnd.openxmlformats-officedocument.drawingml.chart+xml"/>
  <Override PartName="/ppt/notesSlides/notesSlide115.xml" ContentType="application/vnd.openxmlformats-officedocument.presentationml.notesSlide+xml"/>
  <Override PartName="/ppt/charts/chart104.xml" ContentType="application/vnd.openxmlformats-officedocument.drawingml.chart+xml"/>
  <Override PartName="/ppt/notesSlides/notesSlide116.xml" ContentType="application/vnd.openxmlformats-officedocument.presentationml.notesSlide+xml"/>
  <Override PartName="/ppt/charts/chart105.xml" ContentType="application/vnd.openxmlformats-officedocument.drawingml.chart+xml"/>
  <Override PartName="/ppt/notesSlides/notesSlide117.xml" ContentType="application/vnd.openxmlformats-officedocument.presentationml.notesSlide+xml"/>
  <Override PartName="/ppt/charts/chart106.xml" ContentType="application/vnd.openxmlformats-officedocument.drawingml.chart+xml"/>
  <Override PartName="/ppt/notesSlides/notesSlide118.xml" ContentType="application/vnd.openxmlformats-officedocument.presentationml.notesSlide+xml"/>
  <Override PartName="/ppt/charts/chart107.xml" ContentType="application/vnd.openxmlformats-officedocument.drawingml.chart+xml"/>
  <Override PartName="/ppt/notesSlides/notesSlide119.xml" ContentType="application/vnd.openxmlformats-officedocument.presentationml.notesSlide+xml"/>
  <Override PartName="/ppt/charts/chart108.xml" ContentType="application/vnd.openxmlformats-officedocument.drawingml.chart+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charts/chart109.xml" ContentType="application/vnd.openxmlformats-officedocument.drawingml.chart+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110.xml" ContentType="application/vnd.openxmlformats-officedocument.drawingml.chart+xml"/>
  <Override PartName="/ppt/notesSlides/notesSlide128.xml" ContentType="application/vnd.openxmlformats-officedocument.presentationml.notesSlide+xml"/>
  <Override PartName="/ppt/charts/chart111.xml" ContentType="application/vnd.openxmlformats-officedocument.drawingml.chart+xml"/>
  <Override PartName="/ppt/notesSlides/notesSlide129.xml" ContentType="application/vnd.openxmlformats-officedocument.presentationml.notesSlide+xml"/>
  <Override PartName="/ppt/charts/chart112.xml" ContentType="application/vnd.openxmlformats-officedocument.drawingml.chart+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charts/chart113.xml" ContentType="application/vnd.openxmlformats-officedocument.drawingml.chart+xml"/>
  <Override PartName="/ppt/notesSlides/notesSlide133.xml" ContentType="application/vnd.openxmlformats-officedocument.presentationml.notesSlide+xml"/>
  <Override PartName="/ppt/charts/chart114.xml" ContentType="application/vnd.openxmlformats-officedocument.drawingml.chart+xml"/>
  <Override PartName="/ppt/notesSlides/notesSlide134.xml" ContentType="application/vnd.openxmlformats-officedocument.presentationml.notesSlide+xml"/>
  <Override PartName="/ppt/charts/chart115.xml" ContentType="application/vnd.openxmlformats-officedocument.drawingml.chart+xml"/>
  <Override PartName="/ppt/notesSlides/notesSlide135.xml" ContentType="application/vnd.openxmlformats-officedocument.presentationml.notesSlide+xml"/>
  <Override PartName="/ppt/charts/chart116.xml" ContentType="application/vnd.openxmlformats-officedocument.drawingml.chart+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rts/chart117.xml" ContentType="application/vnd.openxmlformats-officedocument.drawingml.chart+xml"/>
  <Override PartName="/ppt/notesSlides/notesSlide139.xml" ContentType="application/vnd.openxmlformats-officedocument.presentationml.notesSlide+xml"/>
  <Override PartName="/ppt/charts/chart118.xml" ContentType="application/vnd.openxmlformats-officedocument.drawingml.chart+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charts/chart119.xml" ContentType="application/vnd.openxmlformats-officedocument.drawingml.chart+xml"/>
  <Override PartName="/ppt/notesSlides/notesSlide143.xml" ContentType="application/vnd.openxmlformats-officedocument.presentationml.notesSlide+xml"/>
  <Override PartName="/ppt/charts/chart120.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121.xml" ContentType="application/vnd.openxmlformats-officedocument.drawingml.chart+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charts/chart122.xml" ContentType="application/vnd.openxmlformats-officedocument.drawingml.chart+xml"/>
  <Override PartName="/ppt/notesSlides/notesSlide150.xml" ContentType="application/vnd.openxmlformats-officedocument.presentationml.notesSlide+xml"/>
  <Override PartName="/ppt/charts/chart123.xml" ContentType="application/vnd.openxmlformats-officedocument.drawingml.chart+xml"/>
  <Override PartName="/ppt/notesSlides/notesSlide151.xml" ContentType="application/vnd.openxmlformats-officedocument.presentationml.notesSlide+xml"/>
  <Override PartName="/ppt/charts/chart124.xml" ContentType="application/vnd.openxmlformats-officedocument.drawingml.chart+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charts/chart125.xml" ContentType="application/vnd.openxmlformats-officedocument.drawingml.chart+xml"/>
  <Override PartName="/ppt/notesSlides/notesSlide155.xml" ContentType="application/vnd.openxmlformats-officedocument.presentationml.notesSlide+xml"/>
  <Override PartName="/ppt/charts/chart126.xml" ContentType="application/vnd.openxmlformats-officedocument.drawingml.chart+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charts/chart127.xml" ContentType="application/vnd.openxmlformats-officedocument.drawingml.chart+xml"/>
  <Override PartName="/ppt/drawings/drawing48.xml" ContentType="application/vnd.openxmlformats-officedocument.drawingml.chartshapes+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charts/chart128.xml" ContentType="application/vnd.openxmlformats-officedocument.drawingml.chart+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charts/chart129.xml" ContentType="application/vnd.openxmlformats-officedocument.drawingml.chart+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charts/chart130.xml" ContentType="application/vnd.openxmlformats-officedocument.drawingml.chart+xml"/>
  <Override PartName="/ppt/drawings/drawing49.xml" ContentType="application/vnd.openxmlformats-officedocument.drawingml.chartshapes+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charts/chart131.xml" ContentType="application/vnd.openxmlformats-officedocument.drawingml.chart+xml"/>
  <Override PartName="/ppt/notesSlides/notesSlide166.xml" ContentType="application/vnd.openxmlformats-officedocument.presentationml.notesSlide+xml"/>
  <Override PartName="/ppt/charts/chart132.xml" ContentType="application/vnd.openxmlformats-officedocument.drawingml.chart+xml"/>
  <Override PartName="/ppt/drawings/drawing50.xml" ContentType="application/vnd.openxmlformats-officedocument.drawingml.chartshapes+xml"/>
  <Override PartName="/ppt/notesSlides/notesSlide167.xml" ContentType="application/vnd.openxmlformats-officedocument.presentationml.notesSlide+xml"/>
  <Override PartName="/ppt/charts/chart133.xml" ContentType="application/vnd.openxmlformats-officedocument.drawingml.chart+xml"/>
  <Override PartName="/ppt/notesSlides/notesSlide168.xml" ContentType="application/vnd.openxmlformats-officedocument.presentationml.notesSlide+xml"/>
  <Override PartName="/ppt/charts/chart134.xml" ContentType="application/vnd.openxmlformats-officedocument.drawingml.chart+xml"/>
  <Override PartName="/ppt/notesSlides/notesSlide169.xml" ContentType="application/vnd.openxmlformats-officedocument.presentationml.notesSlide+xml"/>
  <Override PartName="/ppt/charts/chart135.xml" ContentType="application/vnd.openxmlformats-officedocument.drawingml.chart+xml"/>
  <Override PartName="/ppt/drawings/drawing51.xml" ContentType="application/vnd.openxmlformats-officedocument.drawingml.chartshapes+xml"/>
  <Override PartName="/ppt/notesSlides/notesSlide170.xml" ContentType="application/vnd.openxmlformats-officedocument.presentationml.notesSlide+xml"/>
  <Override PartName="/ppt/charts/chart136.xml" ContentType="application/vnd.openxmlformats-officedocument.drawingml.chart+xml"/>
  <Override PartName="/ppt/notesSlides/notesSlide171.xml" ContentType="application/vnd.openxmlformats-officedocument.presentationml.notesSlide+xml"/>
  <Override PartName="/ppt/charts/chart137.xml" ContentType="application/vnd.openxmlformats-officedocument.drawingml.chart+xml"/>
  <Override PartName="/ppt/drawings/drawing52.xml" ContentType="application/vnd.openxmlformats-officedocument.drawingml.chartshapes+xml"/>
  <Override PartName="/ppt/notesSlides/notesSlide172.xml" ContentType="application/vnd.openxmlformats-officedocument.presentationml.notesSlide+xml"/>
  <Override PartName="/ppt/charts/chart138.xml" ContentType="application/vnd.openxmlformats-officedocument.drawingml.chart+xml"/>
  <Override PartName="/ppt/drawings/drawing53.xml" ContentType="application/vnd.openxmlformats-officedocument.drawingml.chartshapes+xml"/>
  <Override PartName="/ppt/notesSlides/notesSlide173.xml" ContentType="application/vnd.openxmlformats-officedocument.presentationml.notesSlide+xml"/>
  <Override PartName="/ppt/charts/chart139.xml" ContentType="application/vnd.openxmlformats-officedocument.drawingml.chart+xml"/>
  <Override PartName="/ppt/notesSlides/notesSlide174.xml" ContentType="application/vnd.openxmlformats-officedocument.presentationml.notesSlide+xml"/>
  <Override PartName="/ppt/charts/chart140.xml" ContentType="application/vnd.openxmlformats-officedocument.drawingml.chart+xml"/>
  <Override PartName="/ppt/drawings/drawing54.xml" ContentType="application/vnd.openxmlformats-officedocument.drawingml.chartshapes+xml"/>
  <Override PartName="/ppt/notesSlides/notesSlide175.xml" ContentType="application/vnd.openxmlformats-officedocument.presentationml.notesSlide+xml"/>
  <Override PartName="/ppt/charts/chart141.xml" ContentType="application/vnd.openxmlformats-officedocument.drawingml.chart+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charts/chart142.xml" ContentType="application/vnd.openxmlformats-officedocument.drawingml.chart+xml"/>
  <Override PartName="/ppt/notesSlides/notesSlide180.xml" ContentType="application/vnd.openxmlformats-officedocument.presentationml.notesSlide+xml"/>
  <Override PartName="/ppt/charts/chart143.xml" ContentType="application/vnd.openxmlformats-officedocument.drawingml.chart+xml"/>
  <Override PartName="/ppt/notesSlides/notesSlide181.xml" ContentType="application/vnd.openxmlformats-officedocument.presentationml.notesSlide+xml"/>
  <Override PartName="/ppt/charts/chart14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6"/>
  </p:notesMasterIdLst>
  <p:sldIdLst>
    <p:sldId id="256" r:id="rId5"/>
    <p:sldId id="584" r:id="rId6"/>
    <p:sldId id="420" r:id="rId7"/>
    <p:sldId id="264" r:id="rId8"/>
    <p:sldId id="266" r:id="rId9"/>
    <p:sldId id="267" r:id="rId10"/>
    <p:sldId id="482" r:id="rId11"/>
    <p:sldId id="265" r:id="rId12"/>
    <p:sldId id="270" r:id="rId13"/>
    <p:sldId id="271" r:id="rId14"/>
    <p:sldId id="269" r:id="rId15"/>
    <p:sldId id="272" r:id="rId16"/>
    <p:sldId id="483" r:id="rId17"/>
    <p:sldId id="273" r:id="rId18"/>
    <p:sldId id="274" r:id="rId19"/>
    <p:sldId id="275" r:id="rId20"/>
    <p:sldId id="450" r:id="rId21"/>
    <p:sldId id="451" r:id="rId22"/>
    <p:sldId id="452" r:id="rId23"/>
    <p:sldId id="278" r:id="rId24"/>
    <p:sldId id="332" r:id="rId25"/>
    <p:sldId id="279" r:id="rId26"/>
    <p:sldId id="333" r:id="rId27"/>
    <p:sldId id="335" r:id="rId28"/>
    <p:sldId id="336" r:id="rId29"/>
    <p:sldId id="422" r:id="rId30"/>
    <p:sldId id="280" r:id="rId31"/>
    <p:sldId id="281" r:id="rId32"/>
    <p:sldId id="485" r:id="rId33"/>
    <p:sldId id="486" r:id="rId34"/>
    <p:sldId id="282" r:id="rId35"/>
    <p:sldId id="283" r:id="rId36"/>
    <p:sldId id="285" r:id="rId37"/>
    <p:sldId id="284" r:id="rId38"/>
    <p:sldId id="453" r:id="rId39"/>
    <p:sldId id="286" r:id="rId40"/>
    <p:sldId id="502" r:id="rId41"/>
    <p:sldId id="487" r:id="rId42"/>
    <p:sldId id="287" r:id="rId43"/>
    <p:sldId id="288" r:id="rId44"/>
    <p:sldId id="454" r:id="rId45"/>
    <p:sldId id="289" r:id="rId46"/>
    <p:sldId id="489" r:id="rId47"/>
    <p:sldId id="490" r:id="rId48"/>
    <p:sldId id="297" r:id="rId49"/>
    <p:sldId id="298" r:id="rId50"/>
    <p:sldId id="425" r:id="rId51"/>
    <p:sldId id="299" r:id="rId52"/>
    <p:sldId id="554" r:id="rId53"/>
    <p:sldId id="491" r:id="rId54"/>
    <p:sldId id="492" r:id="rId55"/>
    <p:sldId id="493" r:id="rId56"/>
    <p:sldId id="500" r:id="rId57"/>
    <p:sldId id="306" r:id="rId58"/>
    <p:sldId id="337" r:id="rId59"/>
    <p:sldId id="379" r:id="rId60"/>
    <p:sldId id="339" r:id="rId61"/>
    <p:sldId id="341" r:id="rId62"/>
    <p:sldId id="524" r:id="rId63"/>
    <p:sldId id="361" r:id="rId64"/>
    <p:sldId id="525" r:id="rId65"/>
    <p:sldId id="427" r:id="rId66"/>
    <p:sldId id="362" r:id="rId67"/>
    <p:sldId id="526" r:id="rId68"/>
    <p:sldId id="531" r:id="rId69"/>
    <p:sldId id="532" r:id="rId70"/>
    <p:sldId id="533" r:id="rId71"/>
    <p:sldId id="363" r:id="rId72"/>
    <p:sldId id="509" r:id="rId73"/>
    <p:sldId id="511" r:id="rId74"/>
    <p:sldId id="513" r:id="rId75"/>
    <p:sldId id="515" r:id="rId76"/>
    <p:sldId id="517" r:id="rId77"/>
    <p:sldId id="519" r:id="rId78"/>
    <p:sldId id="353" r:id="rId79"/>
    <p:sldId id="354" r:id="rId80"/>
    <p:sldId id="355" r:id="rId81"/>
    <p:sldId id="356" r:id="rId82"/>
    <p:sldId id="357" r:id="rId83"/>
    <p:sldId id="358" r:id="rId84"/>
    <p:sldId id="359" r:id="rId85"/>
    <p:sldId id="360" r:id="rId86"/>
    <p:sldId id="365" r:id="rId87"/>
    <p:sldId id="366" r:id="rId88"/>
    <p:sldId id="367" r:id="rId89"/>
    <p:sldId id="530" r:id="rId90"/>
    <p:sldId id="368" r:id="rId91"/>
    <p:sldId id="369" r:id="rId92"/>
    <p:sldId id="370" r:id="rId93"/>
    <p:sldId id="371" r:id="rId94"/>
    <p:sldId id="372" r:id="rId95"/>
    <p:sldId id="373" r:id="rId96"/>
    <p:sldId id="377" r:id="rId97"/>
    <p:sldId id="462" r:id="rId98"/>
    <p:sldId id="463" r:id="rId99"/>
    <p:sldId id="464" r:id="rId100"/>
    <p:sldId id="465" r:id="rId101"/>
    <p:sldId id="378" r:id="rId102"/>
    <p:sldId id="470" r:id="rId103"/>
    <p:sldId id="380" r:id="rId104"/>
    <p:sldId id="382" r:id="rId105"/>
    <p:sldId id="383" r:id="rId106"/>
    <p:sldId id="385" r:id="rId107"/>
    <p:sldId id="384" r:id="rId108"/>
    <p:sldId id="386" r:id="rId109"/>
    <p:sldId id="388" r:id="rId110"/>
    <p:sldId id="389" r:id="rId111"/>
    <p:sldId id="571" r:id="rId112"/>
    <p:sldId id="609" r:id="rId113"/>
    <p:sldId id="472" r:id="rId114"/>
    <p:sldId id="390" r:id="rId115"/>
    <p:sldId id="392" r:id="rId116"/>
    <p:sldId id="394" r:id="rId117"/>
    <p:sldId id="573" r:id="rId118"/>
    <p:sldId id="575" r:id="rId119"/>
    <p:sldId id="396" r:id="rId120"/>
    <p:sldId id="574" r:id="rId121"/>
    <p:sldId id="473" r:id="rId122"/>
    <p:sldId id="576" r:id="rId123"/>
    <p:sldId id="475" r:id="rId124"/>
    <p:sldId id="477" r:id="rId125"/>
    <p:sldId id="399" r:id="rId126"/>
    <p:sldId id="400" r:id="rId127"/>
    <p:sldId id="598" r:id="rId128"/>
    <p:sldId id="404" r:id="rId129"/>
    <p:sldId id="406" r:id="rId130"/>
    <p:sldId id="407" r:id="rId131"/>
    <p:sldId id="578" r:id="rId132"/>
    <p:sldId id="579" r:id="rId133"/>
    <p:sldId id="410" r:id="rId134"/>
    <p:sldId id="412" r:id="rId135"/>
    <p:sldId id="413" r:id="rId136"/>
    <p:sldId id="582" r:id="rId137"/>
    <p:sldId id="581" r:id="rId138"/>
    <p:sldId id="583" r:id="rId139"/>
    <p:sldId id="416" r:id="rId140"/>
    <p:sldId id="417" r:id="rId141"/>
    <p:sldId id="418" r:id="rId142"/>
    <p:sldId id="419" r:id="rId143"/>
    <p:sldId id="605" r:id="rId144"/>
    <p:sldId id="606" r:id="rId145"/>
    <p:sldId id="607" r:id="rId146"/>
    <p:sldId id="608" r:id="rId147"/>
    <p:sldId id="535" r:id="rId148"/>
    <p:sldId id="537" r:id="rId149"/>
    <p:sldId id="538" r:id="rId150"/>
    <p:sldId id="600" r:id="rId151"/>
    <p:sldId id="601" r:id="rId152"/>
    <p:sldId id="604" r:id="rId153"/>
    <p:sldId id="602" r:id="rId154"/>
    <p:sldId id="603" r:id="rId155"/>
    <p:sldId id="543" r:id="rId156"/>
    <p:sldId id="545" r:id="rId157"/>
    <p:sldId id="546" r:id="rId158"/>
    <p:sldId id="549" r:id="rId159"/>
    <p:sldId id="592" r:id="rId160"/>
    <p:sldId id="594" r:id="rId161"/>
    <p:sldId id="552" r:id="rId162"/>
    <p:sldId id="550" r:id="rId163"/>
    <p:sldId id="595" r:id="rId164"/>
    <p:sldId id="596" r:id="rId165"/>
    <p:sldId id="553" r:id="rId166"/>
    <p:sldId id="551" r:id="rId167"/>
    <p:sldId id="555" r:id="rId168"/>
    <p:sldId id="557" r:id="rId169"/>
    <p:sldId id="558" r:id="rId170"/>
    <p:sldId id="560" r:id="rId171"/>
    <p:sldId id="556" r:id="rId172"/>
    <p:sldId id="597" r:id="rId173"/>
    <p:sldId id="561" r:id="rId174"/>
    <p:sldId id="566" r:id="rId175"/>
    <p:sldId id="599" r:id="rId176"/>
    <p:sldId id="563" r:id="rId177"/>
    <p:sldId id="565" r:id="rId178"/>
    <p:sldId id="567" r:id="rId179"/>
    <p:sldId id="568" r:id="rId180"/>
    <p:sldId id="585" r:id="rId181"/>
    <p:sldId id="587" r:id="rId182"/>
    <p:sldId id="588" r:id="rId183"/>
    <p:sldId id="589" r:id="rId184"/>
    <p:sldId id="590" r:id="rId1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00"/>
    <a:srgbClr val="CC6600"/>
    <a:srgbClr val="00FF00"/>
    <a:srgbClr val="FF0000"/>
    <a:srgbClr val="FFFF00"/>
    <a:srgbClr val="000066"/>
    <a:srgbClr val="9933FF"/>
    <a:srgbClr val="0000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5501" autoAdjust="0"/>
  </p:normalViewPr>
  <p:slideViewPr>
    <p:cSldViewPr>
      <p:cViewPr varScale="1">
        <p:scale>
          <a:sx n="89" d="100"/>
          <a:sy n="89" d="100"/>
        </p:scale>
        <p:origin x="1356" y="90"/>
      </p:cViewPr>
      <p:guideLst>
        <p:guide orient="horz" pos="3360"/>
        <p:guide pos="2880"/>
      </p:guideLst>
    </p:cSldViewPr>
  </p:slideViewPr>
  <p:notesTextViewPr>
    <p:cViewPr>
      <p:scale>
        <a:sx n="100" d="100"/>
        <a:sy n="100" d="100"/>
      </p:scale>
      <p:origin x="0" y="0"/>
    </p:cViewPr>
  </p:notesTextViewPr>
  <p:sorterViewPr>
    <p:cViewPr>
      <p:scale>
        <a:sx n="100" d="100"/>
        <a:sy n="100" d="100"/>
      </p:scale>
      <p:origin x="0" y="463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91"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2" Type="http://schemas.openxmlformats.org/officeDocument/2006/relationships/chartUserShapes" Target="../drawings/drawing54.xml"/><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62"/>
          <c:y val="3.7226668387763354E-2"/>
          <c:w val="0.87457099389125037"/>
          <c:h val="0.7663529968589996"/>
        </c:manualLayout>
      </c:layout>
      <c:barChart>
        <c:barDir val="col"/>
        <c:grouping val="stacked"/>
        <c:varyColors val="0"/>
        <c:ser>
          <c:idx val="0"/>
          <c:order val="0"/>
          <c:tx>
            <c:strRef>
              <c:f>Sheet1!$B$1</c:f>
              <c:strCache>
                <c:ptCount val="1"/>
                <c:pt idx="0">
                  <c:v>Europe</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Sheet1!$B$2:$B$32</c:f>
              <c:numCache>
                <c:formatCode>General</c:formatCode>
                <c:ptCount val="31"/>
                <c:pt idx="0">
                  <c:v>1</c:v>
                </c:pt>
                <c:pt idx="1">
                  <c:v>2</c:v>
                </c:pt>
                <c:pt idx="2">
                  <c:v>6</c:v>
                </c:pt>
                <c:pt idx="3">
                  <c:v>8</c:v>
                </c:pt>
                <c:pt idx="4">
                  <c:v>15</c:v>
                </c:pt>
                <c:pt idx="5">
                  <c:v>23</c:v>
                </c:pt>
                <c:pt idx="6">
                  <c:v>33</c:v>
                </c:pt>
                <c:pt idx="7">
                  <c:v>34</c:v>
                </c:pt>
                <c:pt idx="8">
                  <c:v>34</c:v>
                </c:pt>
                <c:pt idx="9">
                  <c:v>46</c:v>
                </c:pt>
                <c:pt idx="10">
                  <c:v>43</c:v>
                </c:pt>
                <c:pt idx="11">
                  <c:v>45</c:v>
                </c:pt>
                <c:pt idx="12">
                  <c:v>43</c:v>
                </c:pt>
                <c:pt idx="13">
                  <c:v>41</c:v>
                </c:pt>
                <c:pt idx="14">
                  <c:v>39</c:v>
                </c:pt>
                <c:pt idx="15">
                  <c:v>41</c:v>
                </c:pt>
                <c:pt idx="16">
                  <c:v>38</c:v>
                </c:pt>
                <c:pt idx="17">
                  <c:v>40</c:v>
                </c:pt>
                <c:pt idx="18">
                  <c:v>39</c:v>
                </c:pt>
                <c:pt idx="19">
                  <c:v>40</c:v>
                </c:pt>
                <c:pt idx="20">
                  <c:v>37</c:v>
                </c:pt>
                <c:pt idx="21">
                  <c:v>40</c:v>
                </c:pt>
                <c:pt idx="22">
                  <c:v>35</c:v>
                </c:pt>
                <c:pt idx="23">
                  <c:v>43</c:v>
                </c:pt>
                <c:pt idx="24">
                  <c:v>34</c:v>
                </c:pt>
                <c:pt idx="25">
                  <c:v>36</c:v>
                </c:pt>
                <c:pt idx="26">
                  <c:v>43</c:v>
                </c:pt>
                <c:pt idx="27">
                  <c:v>43</c:v>
                </c:pt>
                <c:pt idx="28">
                  <c:v>44</c:v>
                </c:pt>
                <c:pt idx="29">
                  <c:v>40</c:v>
                </c:pt>
                <c:pt idx="30">
                  <c:v>34</c:v>
                </c:pt>
              </c:numCache>
            </c:numRef>
          </c:val>
        </c:ser>
        <c:ser>
          <c:idx val="1"/>
          <c:order val="1"/>
          <c:tx>
            <c:strRef>
              <c:f>Sheet1!$C$1</c:f>
              <c:strCache>
                <c:ptCount val="1"/>
                <c:pt idx="0">
                  <c:v>North America</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Sheet1!$C$2:$C$32</c:f>
              <c:numCache>
                <c:formatCode>General</c:formatCode>
                <c:ptCount val="31"/>
                <c:pt idx="0">
                  <c:v>7</c:v>
                </c:pt>
                <c:pt idx="1">
                  <c:v>5</c:v>
                </c:pt>
                <c:pt idx="2">
                  <c:v>17</c:v>
                </c:pt>
                <c:pt idx="3">
                  <c:v>26</c:v>
                </c:pt>
                <c:pt idx="4">
                  <c:v>33</c:v>
                </c:pt>
                <c:pt idx="5">
                  <c:v>43</c:v>
                </c:pt>
                <c:pt idx="6">
                  <c:v>43</c:v>
                </c:pt>
                <c:pt idx="7">
                  <c:v>42</c:v>
                </c:pt>
                <c:pt idx="8">
                  <c:v>58</c:v>
                </c:pt>
                <c:pt idx="9">
                  <c:v>59</c:v>
                </c:pt>
                <c:pt idx="10">
                  <c:v>55</c:v>
                </c:pt>
                <c:pt idx="11">
                  <c:v>61</c:v>
                </c:pt>
                <c:pt idx="12">
                  <c:v>67</c:v>
                </c:pt>
                <c:pt idx="13">
                  <c:v>64</c:v>
                </c:pt>
                <c:pt idx="14">
                  <c:v>67</c:v>
                </c:pt>
                <c:pt idx="15">
                  <c:v>61</c:v>
                </c:pt>
                <c:pt idx="16">
                  <c:v>61</c:v>
                </c:pt>
                <c:pt idx="17">
                  <c:v>58</c:v>
                </c:pt>
                <c:pt idx="18">
                  <c:v>57</c:v>
                </c:pt>
                <c:pt idx="19">
                  <c:v>56</c:v>
                </c:pt>
                <c:pt idx="20">
                  <c:v>55</c:v>
                </c:pt>
                <c:pt idx="21">
                  <c:v>56</c:v>
                </c:pt>
                <c:pt idx="22">
                  <c:v>54</c:v>
                </c:pt>
                <c:pt idx="23">
                  <c:v>57</c:v>
                </c:pt>
                <c:pt idx="24">
                  <c:v>56</c:v>
                </c:pt>
                <c:pt idx="25">
                  <c:v>56</c:v>
                </c:pt>
                <c:pt idx="26">
                  <c:v>47</c:v>
                </c:pt>
                <c:pt idx="27">
                  <c:v>54</c:v>
                </c:pt>
                <c:pt idx="28">
                  <c:v>58</c:v>
                </c:pt>
                <c:pt idx="29">
                  <c:v>55</c:v>
                </c:pt>
                <c:pt idx="30">
                  <c:v>55</c:v>
                </c:pt>
              </c:numCache>
            </c:numRef>
          </c:val>
        </c:ser>
        <c:ser>
          <c:idx val="2"/>
          <c:order val="2"/>
          <c:tx>
            <c:strRef>
              <c:f>Sheet1!$D$1</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Sheet1!$D$2:$D$32</c:f>
              <c:numCache>
                <c:formatCode>General</c:formatCode>
                <c:ptCount val="31"/>
                <c:pt idx="0">
                  <c:v>0</c:v>
                </c:pt>
                <c:pt idx="1">
                  <c:v>1</c:v>
                </c:pt>
                <c:pt idx="2">
                  <c:v>1</c:v>
                </c:pt>
                <c:pt idx="3">
                  <c:v>2</c:v>
                </c:pt>
                <c:pt idx="4">
                  <c:v>3</c:v>
                </c:pt>
                <c:pt idx="5">
                  <c:v>3</c:v>
                </c:pt>
                <c:pt idx="6">
                  <c:v>5</c:v>
                </c:pt>
                <c:pt idx="7">
                  <c:v>5</c:v>
                </c:pt>
                <c:pt idx="8">
                  <c:v>5</c:v>
                </c:pt>
                <c:pt idx="9">
                  <c:v>6</c:v>
                </c:pt>
                <c:pt idx="10">
                  <c:v>7</c:v>
                </c:pt>
                <c:pt idx="11">
                  <c:v>6</c:v>
                </c:pt>
                <c:pt idx="12">
                  <c:v>3</c:v>
                </c:pt>
                <c:pt idx="13">
                  <c:v>10</c:v>
                </c:pt>
                <c:pt idx="14">
                  <c:v>4</c:v>
                </c:pt>
                <c:pt idx="15">
                  <c:v>6</c:v>
                </c:pt>
                <c:pt idx="16">
                  <c:v>7</c:v>
                </c:pt>
                <c:pt idx="17">
                  <c:v>4</c:v>
                </c:pt>
                <c:pt idx="18">
                  <c:v>5</c:v>
                </c:pt>
                <c:pt idx="19">
                  <c:v>8</c:v>
                </c:pt>
                <c:pt idx="20">
                  <c:v>6</c:v>
                </c:pt>
                <c:pt idx="21">
                  <c:v>7</c:v>
                </c:pt>
                <c:pt idx="22">
                  <c:v>8</c:v>
                </c:pt>
                <c:pt idx="23">
                  <c:v>8</c:v>
                </c:pt>
                <c:pt idx="24">
                  <c:v>8</c:v>
                </c:pt>
                <c:pt idx="25">
                  <c:v>9</c:v>
                </c:pt>
                <c:pt idx="26">
                  <c:v>11</c:v>
                </c:pt>
                <c:pt idx="27">
                  <c:v>7</c:v>
                </c:pt>
                <c:pt idx="28">
                  <c:v>10</c:v>
                </c:pt>
                <c:pt idx="29">
                  <c:v>15</c:v>
                </c:pt>
                <c:pt idx="30">
                  <c:v>14</c:v>
                </c:pt>
              </c:numCache>
            </c:numRef>
          </c:val>
        </c:ser>
        <c:dLbls>
          <c:showLegendKey val="0"/>
          <c:showVal val="0"/>
          <c:showCatName val="0"/>
          <c:showSerName val="0"/>
          <c:showPercent val="0"/>
          <c:showBubbleSize val="0"/>
        </c:dLbls>
        <c:gapWidth val="25"/>
        <c:overlap val="100"/>
        <c:axId val="470216824"/>
        <c:axId val="470216432"/>
      </c:barChart>
      <c:catAx>
        <c:axId val="470216824"/>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470216432"/>
        <c:crosses val="autoZero"/>
        <c:auto val="1"/>
        <c:lblAlgn val="ctr"/>
        <c:lblOffset val="100"/>
        <c:tickLblSkip val="1"/>
        <c:noMultiLvlLbl val="0"/>
      </c:catAx>
      <c:valAx>
        <c:axId val="470216432"/>
        <c:scaling>
          <c:orientation val="minMax"/>
          <c:max val="12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216824"/>
        <c:crosses val="autoZero"/>
        <c:crossBetween val="between"/>
        <c:majorUnit val="10"/>
      </c:valAx>
      <c:spPr>
        <a:solidFill>
          <a:schemeClr val="bg2"/>
        </a:solidFill>
        <a:ln>
          <a:solidFill>
            <a:schemeClr val="tx1"/>
          </a:solidFill>
        </a:ln>
      </c:spPr>
    </c:plotArea>
    <c:legend>
      <c:legendPos val="l"/>
      <c:layout>
        <c:manualLayout>
          <c:xMode val="edge"/>
          <c:yMode val="edge"/>
          <c:x val="0.13274336283186508"/>
          <c:y val="4.9553590637237924E-2"/>
          <c:w val="0.18271235453975893"/>
          <c:h val="0.1851826513489092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06"/>
          <c:w val="0.86362491052259061"/>
          <c:h val="0.69196645341207363"/>
        </c:manualLayout>
      </c:layout>
      <c:barChart>
        <c:barDir val="col"/>
        <c:grouping val="percentStacked"/>
        <c:varyColors val="0"/>
        <c:ser>
          <c:idx val="0"/>
          <c:order val="0"/>
          <c:tx>
            <c:strRef>
              <c:f>Sheet1!$B$1</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Sheet1!$A$2:$A$7</c:f>
              <c:strCache>
                <c:ptCount val="6"/>
                <c:pt idx="0">
                  <c:v>&lt;1</c:v>
                </c:pt>
                <c:pt idx="1">
                  <c:v>1-10</c:v>
                </c:pt>
                <c:pt idx="2">
                  <c:v>11-17</c:v>
                </c:pt>
                <c:pt idx="3">
                  <c:v>18-34</c:v>
                </c:pt>
                <c:pt idx="4">
                  <c:v>35-49</c:v>
                </c:pt>
                <c:pt idx="5">
                  <c:v>50-65</c:v>
                </c:pt>
              </c:strCache>
            </c:strRef>
          </c:cat>
          <c:val>
            <c:numRef>
              <c:f>Sheet1!$B$2:$B$7</c:f>
              <c:numCache>
                <c:formatCode>General</c:formatCode>
                <c:ptCount val="6"/>
                <c:pt idx="0">
                  <c:v>985</c:v>
                </c:pt>
                <c:pt idx="1">
                  <c:v>522</c:v>
                </c:pt>
                <c:pt idx="2">
                  <c:v>0</c:v>
                </c:pt>
                <c:pt idx="3">
                  <c:v>0</c:v>
                </c:pt>
                <c:pt idx="4">
                  <c:v>0</c:v>
                </c:pt>
                <c:pt idx="5">
                  <c:v>0</c:v>
                </c:pt>
              </c:numCache>
            </c:numRef>
          </c:val>
        </c:ser>
        <c:ser>
          <c:idx val="1"/>
          <c:order val="1"/>
          <c:tx>
            <c:strRef>
              <c:f>Sheet1!$C$1</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Sheet1!$A$2:$A$7</c:f>
              <c:strCache>
                <c:ptCount val="6"/>
                <c:pt idx="0">
                  <c:v>&lt;1</c:v>
                </c:pt>
                <c:pt idx="1">
                  <c:v>1-10</c:v>
                </c:pt>
                <c:pt idx="2">
                  <c:v>11-17</c:v>
                </c:pt>
                <c:pt idx="3">
                  <c:v>18-34</c:v>
                </c:pt>
                <c:pt idx="4">
                  <c:v>35-49</c:v>
                </c:pt>
                <c:pt idx="5">
                  <c:v>50-65</c:v>
                </c:pt>
              </c:strCache>
            </c:strRef>
          </c:cat>
          <c:val>
            <c:numRef>
              <c:f>Sheet1!$C$2:$C$7</c:f>
              <c:numCache>
                <c:formatCode>General</c:formatCode>
                <c:ptCount val="6"/>
                <c:pt idx="0">
                  <c:v>137</c:v>
                </c:pt>
                <c:pt idx="1">
                  <c:v>1262</c:v>
                </c:pt>
                <c:pt idx="2">
                  <c:v>69</c:v>
                </c:pt>
                <c:pt idx="3">
                  <c:v>14</c:v>
                </c:pt>
                <c:pt idx="4">
                  <c:v>2</c:v>
                </c:pt>
                <c:pt idx="5">
                  <c:v>0</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Sheet1!$A$2:$A$7</c:f>
              <c:strCache>
                <c:ptCount val="6"/>
                <c:pt idx="0">
                  <c:v>&lt;1</c:v>
                </c:pt>
                <c:pt idx="1">
                  <c:v>1-10</c:v>
                </c:pt>
                <c:pt idx="2">
                  <c:v>11-17</c:v>
                </c:pt>
                <c:pt idx="3">
                  <c:v>18-34</c:v>
                </c:pt>
                <c:pt idx="4">
                  <c:v>35-49</c:v>
                </c:pt>
                <c:pt idx="5">
                  <c:v>50-65</c:v>
                </c:pt>
              </c:strCache>
            </c:strRef>
          </c:cat>
          <c:val>
            <c:numRef>
              <c:f>Sheet1!$D$2:$D$7</c:f>
              <c:numCache>
                <c:formatCode>General</c:formatCode>
                <c:ptCount val="6"/>
                <c:pt idx="0">
                  <c:v>0</c:v>
                </c:pt>
                <c:pt idx="1">
                  <c:v>490</c:v>
                </c:pt>
                <c:pt idx="2">
                  <c:v>293</c:v>
                </c:pt>
                <c:pt idx="3">
                  <c:v>129</c:v>
                </c:pt>
                <c:pt idx="4">
                  <c:v>50</c:v>
                </c:pt>
                <c:pt idx="5">
                  <c:v>6</c:v>
                </c:pt>
              </c:numCache>
            </c:numRef>
          </c:val>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Sheet1!$A$2:$A$7</c:f>
              <c:strCache>
                <c:ptCount val="6"/>
                <c:pt idx="0">
                  <c:v>&lt;1</c:v>
                </c:pt>
                <c:pt idx="1">
                  <c:v>1-10</c:v>
                </c:pt>
                <c:pt idx="2">
                  <c:v>11-17</c:v>
                </c:pt>
                <c:pt idx="3">
                  <c:v>18-34</c:v>
                </c:pt>
                <c:pt idx="4">
                  <c:v>35-49</c:v>
                </c:pt>
                <c:pt idx="5">
                  <c:v>50-65</c:v>
                </c:pt>
              </c:strCache>
            </c:strRef>
          </c:cat>
          <c:val>
            <c:numRef>
              <c:f>Sheet1!$E$2:$E$7</c:f>
              <c:numCache>
                <c:formatCode>General</c:formatCode>
                <c:ptCount val="6"/>
                <c:pt idx="0">
                  <c:v>0</c:v>
                </c:pt>
                <c:pt idx="1">
                  <c:v>201</c:v>
                </c:pt>
                <c:pt idx="2">
                  <c:v>972</c:v>
                </c:pt>
                <c:pt idx="3">
                  <c:v>973</c:v>
                </c:pt>
                <c:pt idx="4">
                  <c:v>342</c:v>
                </c:pt>
                <c:pt idx="5">
                  <c:v>76</c:v>
                </c:pt>
              </c:numCache>
            </c:numRef>
          </c:val>
        </c:ser>
        <c:dLbls>
          <c:showLegendKey val="0"/>
          <c:showVal val="0"/>
          <c:showCatName val="0"/>
          <c:showSerName val="0"/>
          <c:showPercent val="0"/>
          <c:showBubbleSize val="0"/>
        </c:dLbls>
        <c:gapWidth val="40"/>
        <c:overlap val="100"/>
        <c:axId val="470230936"/>
        <c:axId val="470231328"/>
      </c:barChart>
      <c:catAx>
        <c:axId val="470230936"/>
        <c:scaling>
          <c:orientation val="minMax"/>
        </c:scaling>
        <c:delete val="0"/>
        <c:axPos val="b"/>
        <c:title>
          <c:tx>
            <c:rich>
              <a:bodyPr/>
              <a:lstStyle/>
              <a:p>
                <a:pPr>
                  <a:defRPr sz="1700"/>
                </a:pPr>
                <a:r>
                  <a:rPr lang="en-US" sz="1700" dirty="0" smtClean="0"/>
                  <a:t>Donor </a:t>
                </a:r>
                <a:r>
                  <a:rPr lang="en-US" sz="1700" baseline="0" dirty="0" smtClean="0"/>
                  <a:t> </a:t>
                </a:r>
                <a:r>
                  <a:rPr lang="en-US" sz="1700" dirty="0" smtClean="0"/>
                  <a:t>Age</a:t>
                </a:r>
                <a:endParaRPr lang="en-US" sz="1700" dirty="0"/>
              </a:p>
            </c:rich>
          </c:tx>
          <c:layout>
            <c:manualLayout>
              <c:xMode val="edge"/>
              <c:yMode val="edge"/>
              <c:x val="0.46777808747357918"/>
              <c:y val="0.9059694881889766"/>
            </c:manualLayout>
          </c:layout>
          <c:overlay val="0"/>
        </c:title>
        <c:numFmt formatCode="General" sourceLinked="0"/>
        <c:majorTickMark val="out"/>
        <c:minorTickMark val="none"/>
        <c:tickLblPos val="nextTo"/>
        <c:txPr>
          <a:bodyPr/>
          <a:lstStyle/>
          <a:p>
            <a:pPr>
              <a:defRPr sz="1500" b="1"/>
            </a:pPr>
            <a:endParaRPr lang="en-US"/>
          </a:p>
        </c:txPr>
        <c:crossAx val="470231328"/>
        <c:crosses val="autoZero"/>
        <c:auto val="1"/>
        <c:lblAlgn val="ctr"/>
        <c:lblOffset val="100"/>
        <c:noMultiLvlLbl val="0"/>
      </c:catAx>
      <c:valAx>
        <c:axId val="47023132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70230936"/>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237"/>
          <c:y val="3.125E-2"/>
          <c:w val="0.59659721738322535"/>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64"/>
          <c:y val="3.3590508847684365E-2"/>
          <c:w val="0.84050646877103707"/>
          <c:h val="0.77074260114041249"/>
        </c:manualLayout>
      </c:layout>
      <c:scatterChart>
        <c:scatterStyle val="smoothMarker"/>
        <c:varyColors val="0"/>
        <c:ser>
          <c:idx val="0"/>
          <c:order val="0"/>
          <c:tx>
            <c:strRef>
              <c:f>Sheet1!$A$1</c:f>
              <c:strCache>
                <c:ptCount val="1"/>
                <c:pt idx="0">
                  <c:v>Height ratio</c:v>
                </c:pt>
              </c:strCache>
            </c:strRef>
          </c:tx>
          <c:spPr>
            <a:ln w="38100">
              <a:solidFill>
                <a:srgbClr val="00FF00"/>
              </a:solidFill>
            </a:ln>
          </c:spPr>
          <c:marker>
            <c:symbol val="none"/>
          </c:marker>
          <c:xVal>
            <c:numRef>
              <c:f>Sheet1!$A$2:$A$28</c:f>
              <c:numCache>
                <c:formatCode>General</c:formatCode>
                <c:ptCount val="27"/>
                <c:pt idx="0">
                  <c:v>0.9</c:v>
                </c:pt>
                <c:pt idx="1">
                  <c:v>1</c:v>
                </c:pt>
                <c:pt idx="2">
                  <c:v>1.1000000000000001</c:v>
                </c:pt>
                <c:pt idx="3">
                  <c:v>1.2</c:v>
                </c:pt>
                <c:pt idx="4">
                  <c:v>1.3</c:v>
                </c:pt>
                <c:pt idx="5">
                  <c:v>1.4</c:v>
                </c:pt>
                <c:pt idx="6">
                  <c:v>1.5</c:v>
                </c:pt>
              </c:numCache>
            </c:numRef>
          </c:xVal>
          <c:yVal>
            <c:numRef>
              <c:f>Sheet1!$B$2:$B$28</c:f>
              <c:numCache>
                <c:formatCode>General</c:formatCode>
                <c:ptCount val="27"/>
                <c:pt idx="0">
                  <c:v>0.39535092696868601</c:v>
                </c:pt>
                <c:pt idx="1">
                  <c:v>0.58161583543658002</c:v>
                </c:pt>
                <c:pt idx="2">
                  <c:v>0.85563725023815196</c:v>
                </c:pt>
                <c:pt idx="3">
                  <c:v>1.25876061033578</c:v>
                </c:pt>
                <c:pt idx="4">
                  <c:v>1.8518107687479699</c:v>
                </c:pt>
                <c:pt idx="5">
                  <c:v>2.7242694878545599</c:v>
                </c:pt>
                <c:pt idx="6">
                  <c:v>4.0077768029576699</c:v>
                </c:pt>
              </c:numCache>
            </c:numRef>
          </c:yVal>
          <c:smooth val="1"/>
        </c:ser>
        <c:ser>
          <c:idx val="1"/>
          <c:order val="1"/>
          <c:tx>
            <c:strRef>
              <c:f>Sheet1!$C$1</c:f>
              <c:strCache>
                <c:ptCount val="1"/>
                <c:pt idx="0">
                  <c:v>Column2</c:v>
                </c:pt>
              </c:strCache>
            </c:strRef>
          </c:tx>
          <c:spPr>
            <a:ln w="41275">
              <a:solidFill>
                <a:srgbClr val="00FF00"/>
              </a:solidFill>
              <a:prstDash val="sysDash"/>
            </a:ln>
          </c:spPr>
          <c:marker>
            <c:symbol val="none"/>
          </c:marker>
          <c:xVal>
            <c:numRef>
              <c:f>Sheet1!$A$2:$A$28</c:f>
              <c:numCache>
                <c:formatCode>General</c:formatCode>
                <c:ptCount val="27"/>
                <c:pt idx="0">
                  <c:v>0.9</c:v>
                </c:pt>
                <c:pt idx="1">
                  <c:v>1</c:v>
                </c:pt>
                <c:pt idx="2">
                  <c:v>1.1000000000000001</c:v>
                </c:pt>
                <c:pt idx="3">
                  <c:v>1.2</c:v>
                </c:pt>
                <c:pt idx="4">
                  <c:v>1.3</c:v>
                </c:pt>
                <c:pt idx="5">
                  <c:v>1.4</c:v>
                </c:pt>
                <c:pt idx="6">
                  <c:v>1.5</c:v>
                </c:pt>
              </c:numCache>
            </c:numRef>
          </c:xVal>
          <c:yVal>
            <c:numRef>
              <c:f>Sheet1!$C$2:$C$28</c:f>
              <c:numCache>
                <c:formatCode>General</c:formatCode>
                <c:ptCount val="27"/>
                <c:pt idx="0">
                  <c:v>0.21097530514443399</c:v>
                </c:pt>
                <c:pt idx="1">
                  <c:v>0.40304023231965302</c:v>
                </c:pt>
                <c:pt idx="2">
                  <c:v>0.76995470515884501</c:v>
                </c:pt>
                <c:pt idx="3">
                  <c:v>1.0772198177648</c:v>
                </c:pt>
                <c:pt idx="4">
                  <c:v>1.22037830858911</c:v>
                </c:pt>
                <c:pt idx="5">
                  <c:v>1.38256202820805</c:v>
                </c:pt>
                <c:pt idx="6">
                  <c:v>1.5662993584773299</c:v>
                </c:pt>
              </c:numCache>
            </c:numRef>
          </c:yVal>
          <c:smooth val="1"/>
        </c:ser>
        <c:ser>
          <c:idx val="2"/>
          <c:order val="2"/>
          <c:tx>
            <c:strRef>
              <c:f>Sheet1!$D$1</c:f>
              <c:strCache>
                <c:ptCount val="1"/>
                <c:pt idx="0">
                  <c:v>Column3</c:v>
                </c:pt>
              </c:strCache>
            </c:strRef>
          </c:tx>
          <c:spPr>
            <a:ln w="41275">
              <a:solidFill>
                <a:srgbClr val="00FF00"/>
              </a:solidFill>
              <a:prstDash val="sysDash"/>
            </a:ln>
          </c:spPr>
          <c:marker>
            <c:symbol val="none"/>
          </c:marker>
          <c:xVal>
            <c:numRef>
              <c:f>Sheet1!$A$2:$A$28</c:f>
              <c:numCache>
                <c:formatCode>General</c:formatCode>
                <c:ptCount val="27"/>
                <c:pt idx="0">
                  <c:v>0.9</c:v>
                </c:pt>
                <c:pt idx="1">
                  <c:v>1</c:v>
                </c:pt>
                <c:pt idx="2">
                  <c:v>1.1000000000000001</c:v>
                </c:pt>
                <c:pt idx="3">
                  <c:v>1.2</c:v>
                </c:pt>
                <c:pt idx="4">
                  <c:v>1.3</c:v>
                </c:pt>
                <c:pt idx="5">
                  <c:v>1.4</c:v>
                </c:pt>
                <c:pt idx="6">
                  <c:v>1.5</c:v>
                </c:pt>
              </c:numCache>
            </c:numRef>
          </c:xVal>
          <c:yVal>
            <c:numRef>
              <c:f>Sheet1!$D$2:$D$28</c:f>
              <c:numCache>
                <c:formatCode>General</c:formatCode>
                <c:ptCount val="27"/>
                <c:pt idx="0">
                  <c:v>0.74085616488619399</c:v>
                </c:pt>
                <c:pt idx="1">
                  <c:v>0.839313182417736</c:v>
                </c:pt>
                <c:pt idx="2">
                  <c:v>0.950854769884247</c:v>
                </c:pt>
                <c:pt idx="3">
                  <c:v>1.4708959564266699</c:v>
                </c:pt>
                <c:pt idx="4">
                  <c:v>2.8099508972881502</c:v>
                </c:pt>
                <c:pt idx="5">
                  <c:v>5.3680370869685801</c:v>
                </c:pt>
                <c:pt idx="6">
                  <c:v>10.2549201820145</c:v>
                </c:pt>
              </c:numCache>
            </c:numRef>
          </c:yVal>
          <c:smooth val="1"/>
        </c:ser>
        <c:dLbls>
          <c:showLegendKey val="0"/>
          <c:showVal val="0"/>
          <c:showCatName val="0"/>
          <c:showSerName val="0"/>
          <c:showPercent val="0"/>
          <c:showBubbleSize val="0"/>
        </c:dLbls>
        <c:axId val="587916088"/>
        <c:axId val="587916480"/>
      </c:scatterChart>
      <c:valAx>
        <c:axId val="587916088"/>
        <c:scaling>
          <c:orientation val="minMax"/>
          <c:max val="1.5"/>
          <c:min val="0.9"/>
        </c:scaling>
        <c:delete val="0"/>
        <c:axPos val="b"/>
        <c:title>
          <c:tx>
            <c:rich>
              <a:bodyPr/>
              <a:lstStyle/>
              <a:p>
                <a:pPr>
                  <a:defRPr sz="1700"/>
                </a:pPr>
                <a:r>
                  <a:rPr lang="en-US" sz="1700" dirty="0" smtClean="0"/>
                  <a:t>Donor height/recipient height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87916480"/>
        <c:crosses val="autoZero"/>
        <c:crossBetween val="midCat"/>
        <c:majorUnit val="0.1"/>
      </c:valAx>
      <c:valAx>
        <c:axId val="587916480"/>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587916088"/>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7"/>
          <c:y val="3.3590508847684365E-2"/>
          <c:w val="0.84050646877103719"/>
          <c:h val="0.77074260114041226"/>
        </c:manualLayout>
      </c:layout>
      <c:scatterChart>
        <c:scatterStyle val="smoothMarker"/>
        <c:varyColors val="0"/>
        <c:ser>
          <c:idx val="0"/>
          <c:order val="0"/>
          <c:tx>
            <c:strRef>
              <c:f>Sheet1!$A$1</c:f>
              <c:strCache>
                <c:ptCount val="1"/>
                <c:pt idx="0">
                  <c:v>Recipient creatinine</c:v>
                </c:pt>
              </c:strCache>
            </c:strRef>
          </c:tx>
          <c:spPr>
            <a:ln w="38100">
              <a:solidFill>
                <a:srgbClr val="00FF00"/>
              </a:solidFill>
            </a:ln>
          </c:spPr>
          <c:marker>
            <c:symbol val="none"/>
          </c:marker>
          <c:xVal>
            <c:numRef>
              <c:f>Sheet1!$A$2:$A$8</c:f>
              <c:numCache>
                <c:formatCode>General</c:formatCode>
                <c:ptCount val="7"/>
                <c:pt idx="0">
                  <c:v>0.1</c:v>
                </c:pt>
                <c:pt idx="1">
                  <c:v>0.2</c:v>
                </c:pt>
                <c:pt idx="2">
                  <c:v>0.3</c:v>
                </c:pt>
                <c:pt idx="3">
                  <c:v>0.4</c:v>
                </c:pt>
                <c:pt idx="4">
                  <c:v>0.5</c:v>
                </c:pt>
                <c:pt idx="5">
                  <c:v>0.6</c:v>
                </c:pt>
                <c:pt idx="6">
                  <c:v>0.7</c:v>
                </c:pt>
              </c:numCache>
            </c:numRef>
          </c:xVal>
          <c:yVal>
            <c:numRef>
              <c:f>Sheet1!$B$2:$B$8</c:f>
              <c:numCache>
                <c:formatCode>General</c:formatCode>
                <c:ptCount val="7"/>
                <c:pt idx="0">
                  <c:v>1.1507489572979299</c:v>
                </c:pt>
                <c:pt idx="1">
                  <c:v>1.0599943833469501</c:v>
                </c:pt>
                <c:pt idx="2">
                  <c:v>1</c:v>
                </c:pt>
                <c:pt idx="3">
                  <c:v>1.0756375948169199</c:v>
                </c:pt>
                <c:pt idx="4">
                  <c:v>1.32694395131512</c:v>
                </c:pt>
                <c:pt idx="5">
                  <c:v>1.7539085811039199</c:v>
                </c:pt>
                <c:pt idx="6">
                  <c:v>2.3450710453233898</c:v>
                </c:pt>
              </c:numCache>
            </c:numRef>
          </c:yVal>
          <c:smooth val="1"/>
        </c:ser>
        <c:ser>
          <c:idx val="1"/>
          <c:order val="1"/>
          <c:tx>
            <c:strRef>
              <c:f>Sheet1!$C$1</c:f>
              <c:strCache>
                <c:ptCount val="1"/>
                <c:pt idx="0">
                  <c:v>Column2</c:v>
                </c:pt>
              </c:strCache>
            </c:strRef>
          </c:tx>
          <c:spPr>
            <a:ln w="41275">
              <a:solidFill>
                <a:srgbClr val="00FF00"/>
              </a:solidFill>
              <a:prstDash val="sysDash"/>
            </a:ln>
          </c:spPr>
          <c:marker>
            <c:symbol val="none"/>
          </c:marker>
          <c:xVal>
            <c:numRef>
              <c:f>Sheet1!$A$2:$A$8</c:f>
              <c:numCache>
                <c:formatCode>General</c:formatCode>
                <c:ptCount val="7"/>
                <c:pt idx="0">
                  <c:v>0.1</c:v>
                </c:pt>
                <c:pt idx="1">
                  <c:v>0.2</c:v>
                </c:pt>
                <c:pt idx="2">
                  <c:v>0.3</c:v>
                </c:pt>
                <c:pt idx="3">
                  <c:v>0.4</c:v>
                </c:pt>
                <c:pt idx="4">
                  <c:v>0.5</c:v>
                </c:pt>
                <c:pt idx="5">
                  <c:v>0.6</c:v>
                </c:pt>
                <c:pt idx="6">
                  <c:v>0.7</c:v>
                </c:pt>
              </c:numCache>
            </c:numRef>
          </c:xVal>
          <c:yVal>
            <c:numRef>
              <c:f>Sheet1!$C$2:$C$8</c:f>
              <c:numCache>
                <c:formatCode>General</c:formatCode>
                <c:ptCount val="7"/>
                <c:pt idx="0">
                  <c:v>0.61159703898288598</c:v>
                </c:pt>
                <c:pt idx="1">
                  <c:v>0.78293222189575196</c:v>
                </c:pt>
                <c:pt idx="2">
                  <c:v>1</c:v>
                </c:pt>
                <c:pt idx="3">
                  <c:v>0.908865359762553</c:v>
                </c:pt>
                <c:pt idx="4">
                  <c:v>1.0487825009559799</c:v>
                </c:pt>
                <c:pt idx="5">
                  <c:v>1.2764213994338101</c:v>
                </c:pt>
                <c:pt idx="6">
                  <c:v>1.5059812421004299</c:v>
                </c:pt>
              </c:numCache>
            </c:numRef>
          </c:yVal>
          <c:smooth val="1"/>
        </c:ser>
        <c:ser>
          <c:idx val="2"/>
          <c:order val="2"/>
          <c:tx>
            <c:strRef>
              <c:f>Sheet1!$D$1</c:f>
              <c:strCache>
                <c:ptCount val="1"/>
                <c:pt idx="0">
                  <c:v>Column3</c:v>
                </c:pt>
              </c:strCache>
            </c:strRef>
          </c:tx>
          <c:spPr>
            <a:ln w="41275">
              <a:solidFill>
                <a:srgbClr val="00FF00"/>
              </a:solidFill>
              <a:prstDash val="sysDash"/>
            </a:ln>
          </c:spPr>
          <c:marker>
            <c:symbol val="none"/>
          </c:marker>
          <c:xVal>
            <c:numRef>
              <c:f>Sheet1!$A$2:$A$8</c:f>
              <c:numCache>
                <c:formatCode>General</c:formatCode>
                <c:ptCount val="7"/>
                <c:pt idx="0">
                  <c:v>0.1</c:v>
                </c:pt>
                <c:pt idx="1">
                  <c:v>0.2</c:v>
                </c:pt>
                <c:pt idx="2">
                  <c:v>0.3</c:v>
                </c:pt>
                <c:pt idx="3">
                  <c:v>0.4</c:v>
                </c:pt>
                <c:pt idx="4">
                  <c:v>0.5</c:v>
                </c:pt>
                <c:pt idx="5">
                  <c:v>0.6</c:v>
                </c:pt>
                <c:pt idx="6">
                  <c:v>0.7</c:v>
                </c:pt>
              </c:numCache>
            </c:numRef>
          </c:xVal>
          <c:yVal>
            <c:numRef>
              <c:f>Sheet1!$D$2:$D$8</c:f>
              <c:numCache>
                <c:formatCode>General</c:formatCode>
                <c:ptCount val="7"/>
                <c:pt idx="0">
                  <c:v>2.1651889697250799</c:v>
                </c:pt>
                <c:pt idx="1">
                  <c:v>1.4351026325197</c:v>
                </c:pt>
                <c:pt idx="2">
                  <c:v>1</c:v>
                </c:pt>
                <c:pt idx="3">
                  <c:v>1.27301169854885</c:v>
                </c:pt>
                <c:pt idx="4">
                  <c:v>1.6788802714831601</c:v>
                </c:pt>
                <c:pt idx="5">
                  <c:v>2.41001546372891</c:v>
                </c:pt>
                <c:pt idx="6">
                  <c:v>3.65167775924222</c:v>
                </c:pt>
              </c:numCache>
            </c:numRef>
          </c:yVal>
          <c:smooth val="1"/>
        </c:ser>
        <c:dLbls>
          <c:showLegendKey val="0"/>
          <c:showVal val="0"/>
          <c:showCatName val="0"/>
          <c:showSerName val="0"/>
          <c:showPercent val="0"/>
          <c:showBubbleSize val="0"/>
        </c:dLbls>
        <c:axId val="477101784"/>
        <c:axId val="477101392"/>
      </c:scatterChart>
      <c:valAx>
        <c:axId val="477101784"/>
        <c:scaling>
          <c:orientation val="minMax"/>
          <c:max val="0.70000000000000062"/>
          <c:min val="0.1"/>
        </c:scaling>
        <c:delete val="0"/>
        <c:axPos val="b"/>
        <c:title>
          <c:tx>
            <c:rich>
              <a:bodyPr/>
              <a:lstStyle/>
              <a:p>
                <a:pPr>
                  <a:defRPr sz="1700"/>
                </a:pPr>
                <a:r>
                  <a:rPr lang="en-US" sz="1700" dirty="0" smtClean="0"/>
                  <a:t>Recipient creatinine</a:t>
                </a:r>
                <a:r>
                  <a:rPr lang="en-US" sz="1700" baseline="0" dirty="0" smtClean="0"/>
                  <a:t> (mg/dl)</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477101392"/>
        <c:crosses val="autoZero"/>
        <c:crossBetween val="midCat"/>
        <c:majorUnit val="0.1"/>
      </c:valAx>
      <c:valAx>
        <c:axId val="477101392"/>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771017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7"/>
          <c:y val="3.3590508847684365E-2"/>
          <c:w val="0.84050646877103719"/>
          <c:h val="0.77074260114041226"/>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Sheet1!$B$2:$B$9</c:f>
              <c:numCache>
                <c:formatCode>General</c:formatCode>
                <c:ptCount val="8"/>
                <c:pt idx="0">
                  <c:v>0.56772028903896599</c:v>
                </c:pt>
                <c:pt idx="1">
                  <c:v>0.69578247933944304</c:v>
                </c:pt>
                <c:pt idx="2">
                  <c:v>0.85273200183711351</c:v>
                </c:pt>
                <c:pt idx="3">
                  <c:v>1.04508504963716</c:v>
                </c:pt>
                <c:pt idx="4">
                  <c:v>1.2808276910237799</c:v>
                </c:pt>
                <c:pt idx="5">
                  <c:v>1.5697474331518411</c:v>
                </c:pt>
                <c:pt idx="6">
                  <c:v>1.9238395774510599</c:v>
                </c:pt>
                <c:pt idx="7">
                  <c:v>2.3578052377098775</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Sheet1!$C$2:$C$9</c:f>
              <c:numCache>
                <c:formatCode>General</c:formatCode>
                <c:ptCount val="8"/>
                <c:pt idx="0">
                  <c:v>0.39146360978505362</c:v>
                </c:pt>
                <c:pt idx="1">
                  <c:v>0.54832325246178582</c:v>
                </c:pt>
                <c:pt idx="2">
                  <c:v>0.76803662377547255</c:v>
                </c:pt>
                <c:pt idx="3">
                  <c:v>1.0152571894073101</c:v>
                </c:pt>
                <c:pt idx="4">
                  <c:v>1.0887018313510701</c:v>
                </c:pt>
                <c:pt idx="5">
                  <c:v>1.1674595264665122</c:v>
                </c:pt>
                <c:pt idx="6">
                  <c:v>1.2519146259228588</c:v>
                </c:pt>
                <c:pt idx="7">
                  <c:v>1.3424792852076088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Sheet1!$A$2:$A$9</c:f>
              <c:numCache>
                <c:formatCode>General</c:formatCode>
                <c:ptCount val="8"/>
                <c:pt idx="0">
                  <c:v>1</c:v>
                </c:pt>
                <c:pt idx="1">
                  <c:v>2</c:v>
                </c:pt>
                <c:pt idx="2">
                  <c:v>3</c:v>
                </c:pt>
                <c:pt idx="3">
                  <c:v>4</c:v>
                </c:pt>
                <c:pt idx="4">
                  <c:v>5</c:v>
                </c:pt>
                <c:pt idx="5">
                  <c:v>6</c:v>
                </c:pt>
                <c:pt idx="6">
                  <c:v>7</c:v>
                </c:pt>
                <c:pt idx="7">
                  <c:v>8</c:v>
                </c:pt>
              </c:numCache>
            </c:numRef>
          </c:xVal>
          <c:yVal>
            <c:numRef>
              <c:f>Sheet1!$D$2:$D$9</c:f>
              <c:numCache>
                <c:formatCode>General</c:formatCode>
                <c:ptCount val="8"/>
                <c:pt idx="0">
                  <c:v>0.82333662320096757</c:v>
                </c:pt>
                <c:pt idx="1">
                  <c:v>0.88289755428433503</c:v>
                </c:pt>
                <c:pt idx="2">
                  <c:v>0.94676717808408495</c:v>
                </c:pt>
                <c:pt idx="3">
                  <c:v>1.0757892407663998</c:v>
                </c:pt>
                <c:pt idx="4">
                  <c:v>1.50685846836267</c:v>
                </c:pt>
                <c:pt idx="5">
                  <c:v>2.1106573273206197</c:v>
                </c:pt>
                <c:pt idx="6">
                  <c:v>2.95639865780681</c:v>
                </c:pt>
                <c:pt idx="7">
                  <c:v>4.1410289158483824</c:v>
                </c:pt>
              </c:numCache>
            </c:numRef>
          </c:yVal>
          <c:smooth val="1"/>
        </c:ser>
        <c:dLbls>
          <c:showLegendKey val="0"/>
          <c:showVal val="0"/>
          <c:showCatName val="0"/>
          <c:showSerName val="0"/>
          <c:showPercent val="0"/>
          <c:showBubbleSize val="0"/>
        </c:dLbls>
        <c:axId val="443831472"/>
        <c:axId val="443831864"/>
      </c:scatterChart>
      <c:valAx>
        <c:axId val="443831472"/>
        <c:scaling>
          <c:orientation val="minMax"/>
          <c:max val="8"/>
          <c:min val="1"/>
        </c:scaling>
        <c:delete val="0"/>
        <c:axPos val="b"/>
        <c:title>
          <c:tx>
            <c:rich>
              <a:bodyPr/>
              <a:lstStyle/>
              <a:p>
                <a:pPr>
                  <a:defRPr sz="1700"/>
                </a:pPr>
                <a:r>
                  <a:rPr lang="en-US" sz="1700" dirty="0" smtClean="0"/>
                  <a:t>Ischemia</a:t>
                </a:r>
                <a:r>
                  <a:rPr lang="en-US" sz="1700" baseline="0" dirty="0" smtClean="0"/>
                  <a:t> time (hours)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3831864"/>
        <c:crosses val="autoZero"/>
        <c:crossBetween val="midCat"/>
        <c:majorUnit val="1"/>
      </c:valAx>
      <c:valAx>
        <c:axId val="443831864"/>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4383147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64"/>
          <c:y val="3.3590508847684365E-2"/>
          <c:w val="0.84050646877103707"/>
          <c:h val="0.77074260114041249"/>
        </c:manualLayout>
      </c:layout>
      <c:scatterChart>
        <c:scatterStyle val="smoothMarker"/>
        <c:varyColors val="0"/>
        <c:ser>
          <c:idx val="0"/>
          <c:order val="0"/>
          <c:tx>
            <c:strRef>
              <c:f>Sheet1!$A$1</c:f>
              <c:strCache>
                <c:ptCount val="1"/>
                <c:pt idx="0">
                  <c:v>Recipient</c:v>
                </c:pt>
              </c:strCache>
            </c:strRef>
          </c:tx>
          <c:spPr>
            <a:ln w="38100">
              <a:solidFill>
                <a:srgbClr val="00FF00"/>
              </a:solidFill>
            </a:ln>
          </c:spPr>
          <c:marker>
            <c:symbol val="none"/>
          </c:marker>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0.47426009913107298</c:v>
                </c:pt>
                <c:pt idx="1">
                  <c:v>0.75456251491619397</c:v>
                </c:pt>
                <c:pt idx="2">
                  <c:v>1.2005323449301899</c:v>
                </c:pt>
                <c:pt idx="3">
                  <c:v>1.9100841649729408</c:v>
                </c:pt>
                <c:pt idx="4">
                  <c:v>3.0390030994896082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Sheet1!$A$2:$A$6</c:f>
              <c:numCache>
                <c:formatCode>General</c:formatCode>
                <c:ptCount val="5"/>
                <c:pt idx="0">
                  <c:v>1</c:v>
                </c:pt>
                <c:pt idx="1">
                  <c:v>2</c:v>
                </c:pt>
                <c:pt idx="2">
                  <c:v>3</c:v>
                </c:pt>
                <c:pt idx="3">
                  <c:v>4</c:v>
                </c:pt>
                <c:pt idx="4">
                  <c:v>5</c:v>
                </c:pt>
              </c:numCache>
            </c:numRef>
          </c:xVal>
          <c:yVal>
            <c:numRef>
              <c:f>Sheet1!$C$2:$C$6</c:f>
              <c:numCache>
                <c:formatCode>General</c:formatCode>
                <c:ptCount val="5"/>
                <c:pt idx="0">
                  <c:v>0.22992526597114599</c:v>
                </c:pt>
                <c:pt idx="1">
                  <c:v>0.57411241470404262</c:v>
                </c:pt>
                <c:pt idx="2">
                  <c:v>1.0054038682950499</c:v>
                </c:pt>
                <c:pt idx="3">
                  <c:v>1.01926612027474</c:v>
                </c:pt>
                <c:pt idx="4">
                  <c:v>1.0333195014473999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Sheet1!$A$2:$A$6</c:f>
              <c:numCache>
                <c:formatCode>General</c:formatCode>
                <c:ptCount val="5"/>
                <c:pt idx="0">
                  <c:v>1</c:v>
                </c:pt>
                <c:pt idx="1">
                  <c:v>2</c:v>
                </c:pt>
                <c:pt idx="2">
                  <c:v>3</c:v>
                </c:pt>
                <c:pt idx="3">
                  <c:v>4</c:v>
                </c:pt>
                <c:pt idx="4">
                  <c:v>5</c:v>
                </c:pt>
              </c:numCache>
            </c:numRef>
          </c:xVal>
          <c:yVal>
            <c:numRef>
              <c:f>Sheet1!$D$2:$D$6</c:f>
              <c:numCache>
                <c:formatCode>General</c:formatCode>
                <c:ptCount val="5"/>
                <c:pt idx="0">
                  <c:v>0.97824238966430899</c:v>
                </c:pt>
                <c:pt idx="1">
                  <c:v>0.99173014610764065</c:v>
                </c:pt>
                <c:pt idx="2">
                  <c:v>1.4335312968983192</c:v>
                </c:pt>
                <c:pt idx="3">
                  <c:v>3.5794592253266986</c:v>
                </c:pt>
                <c:pt idx="4">
                  <c:v>8.9377388366047175</c:v>
                </c:pt>
              </c:numCache>
            </c:numRef>
          </c:yVal>
          <c:smooth val="1"/>
        </c:ser>
        <c:dLbls>
          <c:showLegendKey val="0"/>
          <c:showVal val="0"/>
          <c:showCatName val="0"/>
          <c:showSerName val="0"/>
          <c:showPercent val="0"/>
          <c:showBubbleSize val="0"/>
        </c:dLbls>
        <c:axId val="443832648"/>
        <c:axId val="443833040"/>
      </c:scatterChart>
      <c:valAx>
        <c:axId val="443832648"/>
        <c:scaling>
          <c:orientation val="minMax"/>
          <c:max val="5"/>
          <c:min val="1"/>
        </c:scaling>
        <c:delete val="0"/>
        <c:axPos val="b"/>
        <c:title>
          <c:tx>
            <c:rich>
              <a:bodyPr/>
              <a:lstStyle/>
              <a:p>
                <a:pPr>
                  <a:defRPr sz="1700"/>
                </a:pPr>
                <a:r>
                  <a:rPr lang="en-US" sz="1700" dirty="0" smtClean="0"/>
                  <a:t>Recipient </a:t>
                </a:r>
                <a:r>
                  <a:rPr lang="en-US" sz="1700" baseline="0" dirty="0" smtClean="0"/>
                  <a:t>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3833040"/>
        <c:crosses val="autoZero"/>
        <c:crossBetween val="midCat"/>
        <c:majorUnit val="1"/>
      </c:valAx>
      <c:valAx>
        <c:axId val="443833040"/>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43832648"/>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59"/>
          <c:y val="3.3590508847684365E-2"/>
          <c:w val="0.84050646877103696"/>
          <c:h val="0.77074260114041271"/>
        </c:manualLayout>
      </c:layout>
      <c:scatterChart>
        <c:scatterStyle val="smoothMarker"/>
        <c:varyColors val="0"/>
        <c:ser>
          <c:idx val="0"/>
          <c:order val="0"/>
          <c:tx>
            <c:strRef>
              <c:f>Sheet1!$A$1</c:f>
              <c:strCache>
                <c:ptCount val="1"/>
                <c:pt idx="0">
                  <c:v>Recipient creatinine</c:v>
                </c:pt>
              </c:strCache>
            </c:strRef>
          </c:tx>
          <c:spPr>
            <a:ln w="38100">
              <a:solidFill>
                <a:srgbClr val="00FF00"/>
              </a:solidFill>
            </a:ln>
          </c:spPr>
          <c:marker>
            <c:symbol val="none"/>
          </c:marker>
          <c:xVal>
            <c:numRef>
              <c:f>Sheet1!$A$2:$A$9</c:f>
              <c:numCache>
                <c:formatCode>General</c:formatCode>
                <c:ptCount val="8"/>
                <c:pt idx="0">
                  <c:v>0.1</c:v>
                </c:pt>
                <c:pt idx="1">
                  <c:v>0.2</c:v>
                </c:pt>
                <c:pt idx="2">
                  <c:v>0.30000000000000016</c:v>
                </c:pt>
                <c:pt idx="3">
                  <c:v>0.4</c:v>
                </c:pt>
                <c:pt idx="4">
                  <c:v>0.5</c:v>
                </c:pt>
                <c:pt idx="5">
                  <c:v>0.60000000000000031</c:v>
                </c:pt>
                <c:pt idx="6">
                  <c:v>0.70000000000000029</c:v>
                </c:pt>
                <c:pt idx="7">
                  <c:v>0.8</c:v>
                </c:pt>
              </c:numCache>
            </c:numRef>
          </c:xVal>
          <c:yVal>
            <c:numRef>
              <c:f>Sheet1!$B$2:$B$9</c:f>
              <c:numCache>
                <c:formatCode>General</c:formatCode>
                <c:ptCount val="8"/>
                <c:pt idx="0">
                  <c:v>0.52589943284942664</c:v>
                </c:pt>
                <c:pt idx="1">
                  <c:v>0.65153107590142001</c:v>
                </c:pt>
                <c:pt idx="2">
                  <c:v>0.80717474929622268</c:v>
                </c:pt>
                <c:pt idx="3">
                  <c:v>1</c:v>
                </c:pt>
                <c:pt idx="4">
                  <c:v>1.23888910161264</c:v>
                </c:pt>
                <c:pt idx="5">
                  <c:v>1.5348462060945598</c:v>
                </c:pt>
                <c:pt idx="6">
                  <c:v>1.9015042373820492</c:v>
                </c:pt>
                <c:pt idx="7">
                  <c:v>2.3557528763628683</c:v>
                </c:pt>
              </c:numCache>
            </c:numRef>
          </c:yVal>
          <c:smooth val="1"/>
        </c:ser>
        <c:ser>
          <c:idx val="1"/>
          <c:order val="1"/>
          <c:tx>
            <c:strRef>
              <c:f>Sheet1!$C$1</c:f>
              <c:strCache>
                <c:ptCount val="1"/>
                <c:pt idx="0">
                  <c:v>Column2</c:v>
                </c:pt>
              </c:strCache>
            </c:strRef>
          </c:tx>
          <c:spPr>
            <a:ln w="41275">
              <a:solidFill>
                <a:srgbClr val="00FF00"/>
              </a:solidFill>
              <a:prstDash val="sysDash"/>
            </a:ln>
          </c:spPr>
          <c:marker>
            <c:symbol val="none"/>
          </c:marker>
          <c:xVal>
            <c:numRef>
              <c:f>Sheet1!$A$2:$A$9</c:f>
              <c:numCache>
                <c:formatCode>General</c:formatCode>
                <c:ptCount val="8"/>
                <c:pt idx="0">
                  <c:v>0.1</c:v>
                </c:pt>
                <c:pt idx="1">
                  <c:v>0.2</c:v>
                </c:pt>
                <c:pt idx="2">
                  <c:v>0.30000000000000016</c:v>
                </c:pt>
                <c:pt idx="3">
                  <c:v>0.4</c:v>
                </c:pt>
                <c:pt idx="4">
                  <c:v>0.5</c:v>
                </c:pt>
                <c:pt idx="5">
                  <c:v>0.60000000000000031</c:v>
                </c:pt>
                <c:pt idx="6">
                  <c:v>0.70000000000000029</c:v>
                </c:pt>
                <c:pt idx="7">
                  <c:v>0.8</c:v>
                </c:pt>
              </c:numCache>
            </c:numRef>
          </c:xVal>
          <c:yVal>
            <c:numRef>
              <c:f>Sheet1!$C$2:$C$9</c:f>
              <c:numCache>
                <c:formatCode>General</c:formatCode>
                <c:ptCount val="8"/>
                <c:pt idx="0">
                  <c:v>0.32306289708099933</c:v>
                </c:pt>
                <c:pt idx="1">
                  <c:v>0.47082341769808717</c:v>
                </c:pt>
                <c:pt idx="2">
                  <c:v>0.6861657363189223</c:v>
                </c:pt>
                <c:pt idx="3">
                  <c:v>1</c:v>
                </c:pt>
                <c:pt idx="4">
                  <c:v>1.0531588771411799</c:v>
                </c:pt>
                <c:pt idx="5">
                  <c:v>1.1091436205012601</c:v>
                </c:pt>
                <c:pt idx="6">
                  <c:v>1.1681044499554101</c:v>
                </c:pt>
                <c:pt idx="7">
                  <c:v>1.23019957089865</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Sheet1!$A$2:$A$9</c:f>
              <c:numCache>
                <c:formatCode>General</c:formatCode>
                <c:ptCount val="8"/>
                <c:pt idx="0">
                  <c:v>0.1</c:v>
                </c:pt>
                <c:pt idx="1">
                  <c:v>0.2</c:v>
                </c:pt>
                <c:pt idx="2">
                  <c:v>0.30000000000000016</c:v>
                </c:pt>
                <c:pt idx="3">
                  <c:v>0.4</c:v>
                </c:pt>
                <c:pt idx="4">
                  <c:v>0.5</c:v>
                </c:pt>
                <c:pt idx="5">
                  <c:v>0.60000000000000031</c:v>
                </c:pt>
                <c:pt idx="6">
                  <c:v>0.70000000000000029</c:v>
                </c:pt>
                <c:pt idx="7">
                  <c:v>0.8</c:v>
                </c:pt>
              </c:numCache>
            </c:numRef>
          </c:xVal>
          <c:yVal>
            <c:numRef>
              <c:f>Sheet1!$D$2:$D$9</c:f>
              <c:numCache>
                <c:formatCode>General</c:formatCode>
                <c:ptCount val="8"/>
                <c:pt idx="0">
                  <c:v>0.85608782676769601</c:v>
                </c:pt>
                <c:pt idx="1">
                  <c:v>0.90159649437289702</c:v>
                </c:pt>
                <c:pt idx="2">
                  <c:v>0.94952435164818161</c:v>
                </c:pt>
                <c:pt idx="3">
                  <c:v>1</c:v>
                </c:pt>
                <c:pt idx="4">
                  <c:v>1.4573738487216099</c:v>
                </c:pt>
                <c:pt idx="5">
                  <c:v>2.1239385349376314</c:v>
                </c:pt>
                <c:pt idx="6">
                  <c:v>3.0953724771101787</c:v>
                </c:pt>
                <c:pt idx="7">
                  <c:v>4.5111149001929869</c:v>
                </c:pt>
              </c:numCache>
            </c:numRef>
          </c:yVal>
          <c:smooth val="1"/>
        </c:ser>
        <c:dLbls>
          <c:showLegendKey val="0"/>
          <c:showVal val="0"/>
          <c:showCatName val="0"/>
          <c:showSerName val="0"/>
          <c:showPercent val="0"/>
          <c:showBubbleSize val="0"/>
        </c:dLbls>
        <c:axId val="443833824"/>
        <c:axId val="443834216"/>
      </c:scatterChart>
      <c:valAx>
        <c:axId val="443833824"/>
        <c:scaling>
          <c:orientation val="minMax"/>
          <c:max val="0.70000000000000062"/>
          <c:min val="0.1"/>
        </c:scaling>
        <c:delete val="0"/>
        <c:axPos val="b"/>
        <c:title>
          <c:tx>
            <c:rich>
              <a:bodyPr/>
              <a:lstStyle/>
              <a:p>
                <a:pPr>
                  <a:defRPr sz="1700"/>
                </a:pPr>
                <a:r>
                  <a:rPr lang="en-US" sz="1700" dirty="0" smtClean="0"/>
                  <a:t>Recipient creatinine</a:t>
                </a:r>
                <a:r>
                  <a:rPr lang="en-US" sz="1700" baseline="0" dirty="0" smtClean="0"/>
                  <a:t> (mg/dl)</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443834216"/>
        <c:crosses val="autoZero"/>
        <c:crossBetween val="midCat"/>
        <c:majorUnit val="0.1"/>
      </c:valAx>
      <c:valAx>
        <c:axId val="443834216"/>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4383382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75"/>
          <c:y val="3.3590508847684365E-2"/>
          <c:w val="0.8405064687710373"/>
          <c:h val="0.77074260114041215"/>
        </c:manualLayout>
      </c:layout>
      <c:scatterChart>
        <c:scatterStyle val="smoothMarker"/>
        <c:varyColors val="0"/>
        <c:ser>
          <c:idx val="0"/>
          <c:order val="0"/>
          <c:tx>
            <c:strRef>
              <c:f>Sheet1!$A$1</c:f>
              <c:strCache>
                <c:ptCount val="1"/>
                <c:pt idx="0">
                  <c:v>Recip height</c:v>
                </c:pt>
              </c:strCache>
            </c:strRef>
          </c:tx>
          <c:spPr>
            <a:ln w="38100">
              <a:solidFill>
                <a:srgbClr val="00FF00"/>
              </a:solidFill>
            </a:ln>
          </c:spPr>
          <c:marker>
            <c:symbol val="none"/>
          </c:marker>
          <c:xVal>
            <c:numRef>
              <c:f>Sheet1!$A$2:$A$52</c:f>
              <c:numCache>
                <c:formatCode>General</c:formatCode>
                <c:ptCount val="51"/>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pt idx="34">
                  <c:v>104</c:v>
                </c:pt>
                <c:pt idx="35">
                  <c:v>105</c:v>
                </c:pt>
                <c:pt idx="36">
                  <c:v>106</c:v>
                </c:pt>
                <c:pt idx="37">
                  <c:v>107</c:v>
                </c:pt>
                <c:pt idx="38">
                  <c:v>108</c:v>
                </c:pt>
                <c:pt idx="39">
                  <c:v>109</c:v>
                </c:pt>
                <c:pt idx="40">
                  <c:v>110</c:v>
                </c:pt>
                <c:pt idx="41">
                  <c:v>111</c:v>
                </c:pt>
                <c:pt idx="42">
                  <c:v>112</c:v>
                </c:pt>
                <c:pt idx="43">
                  <c:v>113</c:v>
                </c:pt>
                <c:pt idx="44">
                  <c:v>114</c:v>
                </c:pt>
                <c:pt idx="45">
                  <c:v>115</c:v>
                </c:pt>
                <c:pt idx="46">
                  <c:v>116</c:v>
                </c:pt>
                <c:pt idx="47">
                  <c:v>117</c:v>
                </c:pt>
                <c:pt idx="48">
                  <c:v>118</c:v>
                </c:pt>
                <c:pt idx="49">
                  <c:v>119</c:v>
                </c:pt>
                <c:pt idx="50">
                  <c:v>120</c:v>
                </c:pt>
              </c:numCache>
            </c:numRef>
          </c:xVal>
          <c:yVal>
            <c:numRef>
              <c:f>Sheet1!$B$2:$B$52</c:f>
              <c:numCache>
                <c:formatCode>General</c:formatCode>
                <c:ptCount val="51"/>
                <c:pt idx="0">
                  <c:v>3.8558252251986178</c:v>
                </c:pt>
                <c:pt idx="1">
                  <c:v>3.5529989337982268</c:v>
                </c:pt>
                <c:pt idx="2">
                  <c:v>3.2739558165323914</c:v>
                </c:pt>
                <c:pt idx="3">
                  <c:v>3.0168280059537373</c:v>
                </c:pt>
                <c:pt idx="4">
                  <c:v>2.7798943319725113</c:v>
                </c:pt>
                <c:pt idx="5">
                  <c:v>2.5615688006349702</c:v>
                </c:pt>
                <c:pt idx="6">
                  <c:v>2.3603899777480302</c:v>
                </c:pt>
                <c:pt idx="7">
                  <c:v>2.17501120628588</c:v>
                </c:pt>
                <c:pt idx="8">
                  <c:v>2.0041915920955327</c:v>
                </c:pt>
                <c:pt idx="9">
                  <c:v>1.8467876975611499</c:v>
                </c:pt>
                <c:pt idx="10">
                  <c:v>1.7017458876260299</c:v>
                </c:pt>
                <c:pt idx="11">
                  <c:v>1.5680952769376</c:v>
                </c:pt>
                <c:pt idx="12">
                  <c:v>1.4449412309050698</c:v>
                </c:pt>
                <c:pt idx="13">
                  <c:v>1.33145937716676</c:v>
                </c:pt>
                <c:pt idx="14">
                  <c:v>1.2268900873808293</c:v>
                </c:pt>
                <c:pt idx="15">
                  <c:v>1.1305333924016598</c:v>
                </c:pt>
                <c:pt idx="16">
                  <c:v>1.0417442968047093</c:v>
                </c:pt>
                <c:pt idx="17">
                  <c:v>0.95992846139618848</c:v>
                </c:pt>
                <c:pt idx="18">
                  <c:v>0.8845382248069984</c:v>
                </c:pt>
                <c:pt idx="19">
                  <c:v>0.81506893754012333</c:v>
                </c:pt>
                <c:pt idx="20">
                  <c:v>0.75105558393221372</c:v>
                </c:pt>
                <c:pt idx="21">
                  <c:v>0.69206966941736869</c:v>
                </c:pt>
                <c:pt idx="22">
                  <c:v>0.637716352256953</c:v>
                </c:pt>
                <c:pt idx="23">
                  <c:v>0.58763180053575503</c:v>
                </c:pt>
                <c:pt idx="24">
                  <c:v>0.54148075673267071</c:v>
                </c:pt>
                <c:pt idx="25">
                  <c:v>0.49895429356353616</c:v>
                </c:pt>
                <c:pt idx="26">
                  <c:v>0.45976774607411586</c:v>
                </c:pt>
                <c:pt idx="27">
                  <c:v>0.42365880614103901</c:v>
                </c:pt>
                <c:pt idx="28">
                  <c:v>0.39038576662556146</c:v>
                </c:pt>
                <c:pt idx="29">
                  <c:v>0.35972590342685318</c:v>
                </c:pt>
                <c:pt idx="30">
                  <c:v>0.33147398460452232</c:v>
                </c:pt>
                <c:pt idx="31">
                  <c:v>0.30544089659070317</c:v>
                </c:pt>
                <c:pt idx="32">
                  <c:v>0.28145237829581432</c:v>
                </c:pt>
                <c:pt idx="33">
                  <c:v>0.25934785463428001</c:v>
                </c:pt>
                <c:pt idx="34">
                  <c:v>0.23897936166206607</c:v>
                </c:pt>
                <c:pt idx="35">
                  <c:v>0.22021055613104501</c:v>
                </c:pt>
                <c:pt idx="36">
                  <c:v>0.20291580283035612</c:v>
                </c:pt>
                <c:pt idx="37">
                  <c:v>0.18697933360554009</c:v>
                </c:pt>
                <c:pt idx="38">
                  <c:v>0.17229447242608509</c:v>
                </c:pt>
                <c:pt idx="39">
                  <c:v>0.15876292131412009</c:v>
                </c:pt>
                <c:pt idx="40">
                  <c:v>0.14629410235436813</c:v>
                </c:pt>
                <c:pt idx="41">
                  <c:v>0.134804551380895</c:v>
                </c:pt>
                <c:pt idx="42">
                  <c:v>0.124217359282096</c:v>
                </c:pt>
                <c:pt idx="43">
                  <c:v>0.114461657184108</c:v>
                </c:pt>
                <c:pt idx="44">
                  <c:v>0.10547214206654408</c:v>
                </c:pt>
                <c:pt idx="45">
                  <c:v>9.7188639635123433E-2</c:v>
                </c:pt>
                <c:pt idx="46">
                  <c:v>8.9555701525114162E-2</c:v>
                </c:pt>
                <c:pt idx="47">
                  <c:v>8.25222341393579E-2</c:v>
                </c:pt>
                <c:pt idx="48">
                  <c:v>7.604115663636786E-2</c:v>
                </c:pt>
                <c:pt idx="49">
                  <c:v>7.0069085779136203E-2</c:v>
                </c:pt>
                <c:pt idx="50">
                  <c:v>6.4566045535080802E-2</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Sheet1!$A$2:$A$52</c:f>
              <c:numCache>
                <c:formatCode>General</c:formatCode>
                <c:ptCount val="51"/>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pt idx="34">
                  <c:v>104</c:v>
                </c:pt>
                <c:pt idx="35">
                  <c:v>105</c:v>
                </c:pt>
                <c:pt idx="36">
                  <c:v>106</c:v>
                </c:pt>
                <c:pt idx="37">
                  <c:v>107</c:v>
                </c:pt>
                <c:pt idx="38">
                  <c:v>108</c:v>
                </c:pt>
                <c:pt idx="39">
                  <c:v>109</c:v>
                </c:pt>
                <c:pt idx="40">
                  <c:v>110</c:v>
                </c:pt>
                <c:pt idx="41">
                  <c:v>111</c:v>
                </c:pt>
                <c:pt idx="42">
                  <c:v>112</c:v>
                </c:pt>
                <c:pt idx="43">
                  <c:v>113</c:v>
                </c:pt>
                <c:pt idx="44">
                  <c:v>114</c:v>
                </c:pt>
                <c:pt idx="45">
                  <c:v>115</c:v>
                </c:pt>
                <c:pt idx="46">
                  <c:v>116</c:v>
                </c:pt>
                <c:pt idx="47">
                  <c:v>117</c:v>
                </c:pt>
                <c:pt idx="48">
                  <c:v>118</c:v>
                </c:pt>
                <c:pt idx="49">
                  <c:v>119</c:v>
                </c:pt>
                <c:pt idx="50">
                  <c:v>120</c:v>
                </c:pt>
              </c:numCache>
            </c:numRef>
          </c:xVal>
          <c:yVal>
            <c:numRef>
              <c:f>Sheet1!$C$2:$C$52</c:f>
              <c:numCache>
                <c:formatCode>General</c:formatCode>
                <c:ptCount val="51"/>
                <c:pt idx="0">
                  <c:v>1.5059960085290689</c:v>
                </c:pt>
                <c:pt idx="1">
                  <c:v>1.4690839687268207</c:v>
                </c:pt>
                <c:pt idx="2">
                  <c:v>1.4330766449229198</c:v>
                </c:pt>
                <c:pt idx="3">
                  <c:v>1.3979518624816101</c:v>
                </c:pt>
                <c:pt idx="4">
                  <c:v>1.3636879902686001</c:v>
                </c:pt>
                <c:pt idx="5">
                  <c:v>1.33026392732981</c:v>
                </c:pt>
                <c:pt idx="6">
                  <c:v>1.29765908989664</c:v>
                </c:pt>
                <c:pt idx="7">
                  <c:v>1.2658533987097198</c:v>
                </c:pt>
                <c:pt idx="8">
                  <c:v>1.23482726665335</c:v>
                </c:pt>
                <c:pt idx="9">
                  <c:v>1.2045615866930599</c:v>
                </c:pt>
                <c:pt idx="10">
                  <c:v>1.1750377201087807</c:v>
                </c:pt>
                <c:pt idx="11">
                  <c:v>1.1462374850164201</c:v>
                </c:pt>
                <c:pt idx="12">
                  <c:v>1.1181431451708006</c:v>
                </c:pt>
                <c:pt idx="13">
                  <c:v>1.09073739904305</c:v>
                </c:pt>
                <c:pt idx="14">
                  <c:v>1.0640033691656401</c:v>
                </c:pt>
                <c:pt idx="15">
                  <c:v>1.0379245917386493</c:v>
                </c:pt>
                <c:pt idx="16">
                  <c:v>1.0124850064907407</c:v>
                </c:pt>
                <c:pt idx="17">
                  <c:v>0.93296711817713862</c:v>
                </c:pt>
                <c:pt idx="18">
                  <c:v>0.81208037023098301</c:v>
                </c:pt>
                <c:pt idx="19">
                  <c:v>0.70685720307377264</c:v>
                </c:pt>
                <c:pt idx="20">
                  <c:v>0.61526804963301729</c:v>
                </c:pt>
                <c:pt idx="21">
                  <c:v>0.53554631862428503</c:v>
                </c:pt>
                <c:pt idx="22">
                  <c:v>0.46615432015865998</c:v>
                </c:pt>
                <c:pt idx="23">
                  <c:v>0.405753606449549</c:v>
                </c:pt>
                <c:pt idx="24">
                  <c:v>0.35317915554398299</c:v>
                </c:pt>
                <c:pt idx="25">
                  <c:v>0.30741690012870132</c:v>
                </c:pt>
                <c:pt idx="26">
                  <c:v>0.26758416798176726</c:v>
                </c:pt>
                <c:pt idx="27">
                  <c:v>0.23291265680097109</c:v>
                </c:pt>
                <c:pt idx="28">
                  <c:v>0.202733615023827</c:v>
                </c:pt>
                <c:pt idx="29">
                  <c:v>0.17646494280364999</c:v>
                </c:pt>
                <c:pt idx="30">
                  <c:v>0.15359996434254708</c:v>
                </c:pt>
                <c:pt idx="31">
                  <c:v>0.13369765501969</c:v>
                </c:pt>
                <c:pt idx="32">
                  <c:v>0.11637413481360202</c:v>
                </c:pt>
                <c:pt idx="33">
                  <c:v>0.10129526394176407</c:v>
                </c:pt>
                <c:pt idx="34">
                  <c:v>8.8170197900644703E-2</c:v>
                </c:pt>
                <c:pt idx="35">
                  <c:v>7.6745777594382197E-2</c:v>
                </c:pt>
                <c:pt idx="36">
                  <c:v>6.6801646347709007E-2</c:v>
                </c:pt>
                <c:pt idx="37">
                  <c:v>5.81459996190207E-2</c:v>
                </c:pt>
                <c:pt idx="38">
                  <c:v>5.0611885433136501E-2</c:v>
                </c:pt>
                <c:pt idx="39">
                  <c:v>4.4053984175705739E-2</c:v>
                </c:pt>
                <c:pt idx="40">
                  <c:v>3.8345805637240514E-2</c:v>
                </c:pt>
                <c:pt idx="41">
                  <c:v>3.3377249242757499E-2</c:v>
                </c:pt>
                <c:pt idx="42">
                  <c:v>2.9052480408215099E-2</c:v>
                </c:pt>
                <c:pt idx="43">
                  <c:v>2.5288082062450801E-2</c:v>
                </c:pt>
                <c:pt idx="44">
                  <c:v>2.2011445680776336E-2</c:v>
                </c:pt>
                <c:pt idx="45">
                  <c:v>1.9159370796142109E-2</c:v>
                </c:pt>
                <c:pt idx="46">
                  <c:v>1.6676845974939999E-2</c:v>
                </c:pt>
                <c:pt idx="47">
                  <c:v>1.4515987744643098E-2</c:v>
                </c:pt>
                <c:pt idx="48">
                  <c:v>1.2635117007092599E-2</c:v>
                </c:pt>
                <c:pt idx="49">
                  <c:v>1.0997955123090798E-2</c:v>
                </c:pt>
                <c:pt idx="50">
                  <c:v>9.5729241622078028E-3</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Sheet1!$A$2:$A$52</c:f>
              <c:numCache>
                <c:formatCode>General</c:formatCode>
                <c:ptCount val="51"/>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pt idx="34">
                  <c:v>104</c:v>
                </c:pt>
                <c:pt idx="35">
                  <c:v>105</c:v>
                </c:pt>
                <c:pt idx="36">
                  <c:v>106</c:v>
                </c:pt>
                <c:pt idx="37">
                  <c:v>107</c:v>
                </c:pt>
                <c:pt idx="38">
                  <c:v>108</c:v>
                </c:pt>
                <c:pt idx="39">
                  <c:v>109</c:v>
                </c:pt>
                <c:pt idx="40">
                  <c:v>110</c:v>
                </c:pt>
                <c:pt idx="41">
                  <c:v>111</c:v>
                </c:pt>
                <c:pt idx="42">
                  <c:v>112</c:v>
                </c:pt>
                <c:pt idx="43">
                  <c:v>113</c:v>
                </c:pt>
                <c:pt idx="44">
                  <c:v>114</c:v>
                </c:pt>
                <c:pt idx="45">
                  <c:v>115</c:v>
                </c:pt>
                <c:pt idx="46">
                  <c:v>116</c:v>
                </c:pt>
                <c:pt idx="47">
                  <c:v>117</c:v>
                </c:pt>
                <c:pt idx="48">
                  <c:v>118</c:v>
                </c:pt>
                <c:pt idx="49">
                  <c:v>119</c:v>
                </c:pt>
                <c:pt idx="50">
                  <c:v>120</c:v>
                </c:pt>
              </c:numCache>
            </c:numRef>
          </c:xVal>
          <c:yVal>
            <c:numRef>
              <c:f>Sheet1!$D$2:$D$52</c:f>
              <c:numCache>
                <c:formatCode>General</c:formatCode>
                <c:ptCount val="51"/>
                <c:pt idx="0">
                  <c:v>9.8721298616184008</c:v>
                </c:pt>
                <c:pt idx="1">
                  <c:v>8.5929747327592896</c:v>
                </c:pt>
                <c:pt idx="2">
                  <c:v>7.4795627481479103</c:v>
                </c:pt>
                <c:pt idx="3">
                  <c:v>6.5104181780268968</c:v>
                </c:pt>
                <c:pt idx="4">
                  <c:v>5.6668479535489675</c:v>
                </c:pt>
                <c:pt idx="5">
                  <c:v>4.9325811108457298</c:v>
                </c:pt>
                <c:pt idx="6">
                  <c:v>4.2934549531781085</c:v>
                </c:pt>
                <c:pt idx="7">
                  <c:v>3.7371418777965326</c:v>
                </c:pt>
                <c:pt idx="8">
                  <c:v>3.2529115984884012</c:v>
                </c:pt>
                <c:pt idx="9">
                  <c:v>2.83142417751057</c:v>
                </c:pt>
                <c:pt idx="10">
                  <c:v>2.4645498748619001</c:v>
                </c:pt>
                <c:pt idx="11">
                  <c:v>2.14521234011012</c:v>
                </c:pt>
                <c:pt idx="12">
                  <c:v>1.8672521222231706</c:v>
                </c:pt>
                <c:pt idx="13">
                  <c:v>1.6253078647533608</c:v>
                </c:pt>
                <c:pt idx="14">
                  <c:v>1.41471289484142</c:v>
                </c:pt>
                <c:pt idx="15">
                  <c:v>1.2314052114269998</c:v>
                </c:pt>
                <c:pt idx="16">
                  <c:v>1.07184913649887</c:v>
                </c:pt>
                <c:pt idx="17">
                  <c:v>0.9876689467886457</c:v>
                </c:pt>
                <c:pt idx="18">
                  <c:v>0.96346112998910871</c:v>
                </c:pt>
                <c:pt idx="19">
                  <c:v>0.93984664802722662</c:v>
                </c:pt>
                <c:pt idx="20">
                  <c:v>0.91681095823554104</c:v>
                </c:pt>
                <c:pt idx="21">
                  <c:v>0.89433987438812834</c:v>
                </c:pt>
                <c:pt idx="22">
                  <c:v>0.87241955796418535</c:v>
                </c:pt>
                <c:pt idx="23">
                  <c:v>0.85103650962577304</c:v>
                </c:pt>
                <c:pt idx="24">
                  <c:v>0.83017756090441697</c:v>
                </c:pt>
                <c:pt idx="25">
                  <c:v>0.80982986609149066</c:v>
                </c:pt>
                <c:pt idx="26">
                  <c:v>0.78998089432733898</c:v>
                </c:pt>
                <c:pt idx="27">
                  <c:v>0.77061842188433005</c:v>
                </c:pt>
                <c:pt idx="28">
                  <c:v>0.75173052463902135</c:v>
                </c:pt>
                <c:pt idx="29">
                  <c:v>0.73330557072885705</c:v>
                </c:pt>
                <c:pt idx="30">
                  <c:v>0.71533221338882635</c:v>
                </c:pt>
                <c:pt idx="31">
                  <c:v>0.69779938396371433</c:v>
                </c:pt>
                <c:pt idx="32">
                  <c:v>0.68069628509161861</c:v>
                </c:pt>
                <c:pt idx="33">
                  <c:v>0.664012384054535</c:v>
                </c:pt>
                <c:pt idx="34">
                  <c:v>0.64773740629191434</c:v>
                </c:pt>
                <c:pt idx="35">
                  <c:v>0.63186132907321901</c:v>
                </c:pt>
                <c:pt idx="36">
                  <c:v>0.61637437532555805</c:v>
                </c:pt>
                <c:pt idx="37">
                  <c:v>0.60126700761259633</c:v>
                </c:pt>
                <c:pt idx="38">
                  <c:v>0.58652992226105372</c:v>
                </c:pt>
                <c:pt idx="39">
                  <c:v>0.57215404363116595</c:v>
                </c:pt>
                <c:pt idx="40">
                  <c:v>0.55813051852756401</c:v>
                </c:pt>
                <c:pt idx="41">
                  <c:v>0.54445071074715667</c:v>
                </c:pt>
                <c:pt idx="42">
                  <c:v>0.53110619576063145</c:v>
                </c:pt>
                <c:pt idx="43">
                  <c:v>0.51808875552432998</c:v>
                </c:pt>
                <c:pt idx="44">
                  <c:v>0.50539037341926096</c:v>
                </c:pt>
                <c:pt idx="45">
                  <c:v>0.49300322931418217</c:v>
                </c:pt>
                <c:pt idx="46">
                  <c:v>0.48091969474966739</c:v>
                </c:pt>
                <c:pt idx="47">
                  <c:v>0.46913232824022799</c:v>
                </c:pt>
                <c:pt idx="48">
                  <c:v>0.45763387069156686</c:v>
                </c:pt>
                <c:pt idx="49">
                  <c:v>0.446417240930162</c:v>
                </c:pt>
                <c:pt idx="50">
                  <c:v>0.4354755313424194</c:v>
                </c:pt>
              </c:numCache>
            </c:numRef>
          </c:yVal>
          <c:smooth val="1"/>
        </c:ser>
        <c:dLbls>
          <c:showLegendKey val="0"/>
          <c:showVal val="0"/>
          <c:showCatName val="0"/>
          <c:showSerName val="0"/>
          <c:showPercent val="0"/>
          <c:showBubbleSize val="0"/>
        </c:dLbls>
        <c:axId val="443835000"/>
        <c:axId val="443835392"/>
      </c:scatterChart>
      <c:valAx>
        <c:axId val="443835000"/>
        <c:scaling>
          <c:orientation val="minMax"/>
          <c:max val="120"/>
          <c:min val="70"/>
        </c:scaling>
        <c:delete val="0"/>
        <c:axPos val="b"/>
        <c:title>
          <c:tx>
            <c:rich>
              <a:bodyPr/>
              <a:lstStyle/>
              <a:p>
                <a:pPr>
                  <a:defRPr sz="1700"/>
                </a:pPr>
                <a:r>
                  <a:rPr lang="en-US" sz="1700" dirty="0" smtClean="0"/>
                  <a:t>Recipient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3835392"/>
        <c:crosses val="autoZero"/>
        <c:crossBetween val="midCat"/>
        <c:majorUnit val="10"/>
      </c:valAx>
      <c:valAx>
        <c:axId val="443835392"/>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43835000"/>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42"/>
          <c:y val="3.3590508847684365E-2"/>
          <c:w val="0.84050646877103641"/>
          <c:h val="0.77074260114041304"/>
        </c:manualLayout>
      </c:layout>
      <c:scatterChart>
        <c:scatterStyle val="smoothMarker"/>
        <c:varyColors val="0"/>
        <c:ser>
          <c:idx val="0"/>
          <c:order val="0"/>
          <c:tx>
            <c:strRef>
              <c:f>Sheet1!$A$1</c:f>
              <c:strCache>
                <c:ptCount val="1"/>
                <c:pt idx="0">
                  <c:v>BSA ratio</c:v>
                </c:pt>
              </c:strCache>
            </c:strRef>
          </c:tx>
          <c:spPr>
            <a:ln w="38100">
              <a:solidFill>
                <a:srgbClr val="00FF00"/>
              </a:solidFill>
            </a:ln>
          </c:spPr>
          <c:marker>
            <c:symbol val="none"/>
          </c:marker>
          <c:xVal>
            <c:numRef>
              <c:f>Sheet1!$A$2:$A$12</c:f>
              <c:numCache>
                <c:formatCode>General</c:formatCode>
                <c:ptCount val="11"/>
                <c:pt idx="0">
                  <c:v>0.8</c:v>
                </c:pt>
                <c:pt idx="1">
                  <c:v>0.9</c:v>
                </c:pt>
                <c:pt idx="2">
                  <c:v>1</c:v>
                </c:pt>
                <c:pt idx="3">
                  <c:v>1.1000000000000001</c:v>
                </c:pt>
                <c:pt idx="4">
                  <c:v>1.2</c:v>
                </c:pt>
                <c:pt idx="5">
                  <c:v>1.3</c:v>
                </c:pt>
                <c:pt idx="6">
                  <c:v>1.4</c:v>
                </c:pt>
                <c:pt idx="7">
                  <c:v>1.5</c:v>
                </c:pt>
                <c:pt idx="8">
                  <c:v>1.6</c:v>
                </c:pt>
                <c:pt idx="9">
                  <c:v>1.7</c:v>
                </c:pt>
                <c:pt idx="10">
                  <c:v>1.8</c:v>
                </c:pt>
              </c:numCache>
            </c:numRef>
          </c:xVal>
          <c:yVal>
            <c:numRef>
              <c:f>Sheet1!$B$2:$B$12</c:f>
              <c:numCache>
                <c:formatCode>General</c:formatCode>
                <c:ptCount val="11"/>
                <c:pt idx="0">
                  <c:v>1.8843378858614501</c:v>
                </c:pt>
                <c:pt idx="1">
                  <c:v>1.6171875332392807</c:v>
                </c:pt>
                <c:pt idx="2">
                  <c:v>1.38791218777036</c:v>
                </c:pt>
                <c:pt idx="3">
                  <c:v>1.1911421535034101</c:v>
                </c:pt>
                <c:pt idx="4">
                  <c:v>1.0222690184254593</c:v>
                </c:pt>
                <c:pt idx="5">
                  <c:v>0.87733772409858035</c:v>
                </c:pt>
                <c:pt idx="6">
                  <c:v>0.75295393702924629</c:v>
                </c:pt>
                <c:pt idx="7">
                  <c:v>0.6462045523807185</c:v>
                </c:pt>
                <c:pt idx="8">
                  <c:v>0.55458946820188404</c:v>
                </c:pt>
                <c:pt idx="9">
                  <c:v>0.47596303230504217</c:v>
                </c:pt>
                <c:pt idx="10">
                  <c:v>0.40848379046127797</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0.8</c:v>
                </c:pt>
                <c:pt idx="1">
                  <c:v>0.9</c:v>
                </c:pt>
                <c:pt idx="2">
                  <c:v>1</c:v>
                </c:pt>
                <c:pt idx="3">
                  <c:v>1.1000000000000001</c:v>
                </c:pt>
                <c:pt idx="4">
                  <c:v>1.2</c:v>
                </c:pt>
                <c:pt idx="5">
                  <c:v>1.3</c:v>
                </c:pt>
                <c:pt idx="6">
                  <c:v>1.4</c:v>
                </c:pt>
                <c:pt idx="7">
                  <c:v>1.5</c:v>
                </c:pt>
                <c:pt idx="8">
                  <c:v>1.6</c:v>
                </c:pt>
                <c:pt idx="9">
                  <c:v>1.7</c:v>
                </c:pt>
                <c:pt idx="10">
                  <c:v>1.8</c:v>
                </c:pt>
              </c:numCache>
            </c:numRef>
          </c:xVal>
          <c:yVal>
            <c:numRef>
              <c:f>Sheet1!$C$2:$C$12</c:f>
              <c:numCache>
                <c:formatCode>General</c:formatCode>
                <c:ptCount val="11"/>
                <c:pt idx="0">
                  <c:v>1.0432763480438698</c:v>
                </c:pt>
                <c:pt idx="1">
                  <c:v>1.0326649174766398</c:v>
                </c:pt>
                <c:pt idx="2">
                  <c:v>1.02216141848371</c:v>
                </c:pt>
                <c:pt idx="3">
                  <c:v>1.0117647532654486</c:v>
                </c:pt>
                <c:pt idx="4">
                  <c:v>1.00147383518821</c:v>
                </c:pt>
                <c:pt idx="5">
                  <c:v>0.77648655236228203</c:v>
                </c:pt>
                <c:pt idx="6">
                  <c:v>0.57779940044543865</c:v>
                </c:pt>
                <c:pt idx="7">
                  <c:v>0.42995225885038102</c:v>
                </c:pt>
                <c:pt idx="8">
                  <c:v>0.31993620060532002</c:v>
                </c:pt>
                <c:pt idx="9">
                  <c:v>0.23807101916723999</c:v>
                </c:pt>
                <c:pt idx="10">
                  <c:v>0.17715347641215301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Sheet1!$A$2:$A$12</c:f>
              <c:numCache>
                <c:formatCode>General</c:formatCode>
                <c:ptCount val="11"/>
                <c:pt idx="0">
                  <c:v>0.8</c:v>
                </c:pt>
                <c:pt idx="1">
                  <c:v>0.9</c:v>
                </c:pt>
                <c:pt idx="2">
                  <c:v>1</c:v>
                </c:pt>
                <c:pt idx="3">
                  <c:v>1.1000000000000001</c:v>
                </c:pt>
                <c:pt idx="4">
                  <c:v>1.2</c:v>
                </c:pt>
                <c:pt idx="5">
                  <c:v>1.3</c:v>
                </c:pt>
                <c:pt idx="6">
                  <c:v>1.4</c:v>
                </c:pt>
                <c:pt idx="7">
                  <c:v>1.5</c:v>
                </c:pt>
                <c:pt idx="8">
                  <c:v>1.6</c:v>
                </c:pt>
                <c:pt idx="9">
                  <c:v>1.7</c:v>
                </c:pt>
                <c:pt idx="10">
                  <c:v>1.8</c:v>
                </c:pt>
              </c:numCache>
            </c:numRef>
          </c:xVal>
          <c:yVal>
            <c:numRef>
              <c:f>Sheet1!$D$2:$D$12</c:f>
              <c:numCache>
                <c:formatCode>General</c:formatCode>
                <c:ptCount val="11"/>
                <c:pt idx="0">
                  <c:v>3.4034407803362798</c:v>
                </c:pt>
                <c:pt idx="1">
                  <c:v>2.5325693488795298</c:v>
                </c:pt>
                <c:pt idx="2">
                  <c:v>1.88453624459726</c:v>
                </c:pt>
                <c:pt idx="3">
                  <c:v>1.4023216615063199</c:v>
                </c:pt>
                <c:pt idx="4">
                  <c:v>1.0434960049017901</c:v>
                </c:pt>
                <c:pt idx="5">
                  <c:v>0.99128758867075639</c:v>
                </c:pt>
                <c:pt idx="6">
                  <c:v>0.98120494907190048</c:v>
                </c:pt>
                <c:pt idx="7">
                  <c:v>0.97122486257916862</c:v>
                </c:pt>
                <c:pt idx="8">
                  <c:v>0.96134628609868833</c:v>
                </c:pt>
                <c:pt idx="9">
                  <c:v>0.95156818714616365</c:v>
                </c:pt>
                <c:pt idx="10">
                  <c:v>0.94188954373895761</c:v>
                </c:pt>
              </c:numCache>
            </c:numRef>
          </c:yVal>
          <c:smooth val="1"/>
        </c:ser>
        <c:dLbls>
          <c:showLegendKey val="0"/>
          <c:showVal val="0"/>
          <c:showCatName val="0"/>
          <c:showSerName val="0"/>
          <c:showPercent val="0"/>
          <c:showBubbleSize val="0"/>
        </c:dLbls>
        <c:axId val="443836176"/>
        <c:axId val="443836568"/>
      </c:scatterChart>
      <c:valAx>
        <c:axId val="443836176"/>
        <c:scaling>
          <c:orientation val="minMax"/>
          <c:max val="1.8"/>
          <c:min val="0.8"/>
        </c:scaling>
        <c:delete val="0"/>
        <c:axPos val="b"/>
        <c:title>
          <c:tx>
            <c:rich>
              <a:bodyPr/>
              <a:lstStyle/>
              <a:p>
                <a:pPr>
                  <a:defRPr sz="1700"/>
                </a:pPr>
                <a:r>
                  <a:rPr lang="en-US" sz="1700" dirty="0" smtClean="0"/>
                  <a:t>Donor BSA/recipient</a:t>
                </a:r>
                <a:r>
                  <a:rPr lang="en-US" sz="1700" baseline="0" dirty="0" smtClean="0"/>
                  <a:t>  BSA</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443836568"/>
        <c:crosses val="autoZero"/>
        <c:crossBetween val="midCat"/>
        <c:majorUnit val="0.2"/>
      </c:valAx>
      <c:valAx>
        <c:axId val="443836568"/>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43836176"/>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53"/>
          <c:y val="3.3590508847684365E-2"/>
          <c:w val="0.84050646877103685"/>
          <c:h val="0.77074260114041282"/>
        </c:manualLayout>
      </c:layout>
      <c:scatterChart>
        <c:scatterStyle val="smoothMarker"/>
        <c:varyColors val="0"/>
        <c:ser>
          <c:idx val="0"/>
          <c:order val="0"/>
          <c:tx>
            <c:strRef>
              <c:f>Sheet1!$A$1</c:f>
              <c:strCache>
                <c:ptCount val="1"/>
                <c:pt idx="0">
                  <c:v>Ped volume</c:v>
                </c:pt>
              </c:strCache>
            </c:strRef>
          </c:tx>
          <c:spPr>
            <a:ln w="38100">
              <a:solidFill>
                <a:srgbClr val="00FF00"/>
              </a:solidFill>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General</c:formatCode>
                <c:ptCount val="21"/>
                <c:pt idx="0">
                  <c:v>1.4772250433824692</c:v>
                </c:pt>
                <c:pt idx="1">
                  <c:v>1.3968824887164506</c:v>
                </c:pt>
                <c:pt idx="2">
                  <c:v>1.32090956352508</c:v>
                </c:pt>
                <c:pt idx="3">
                  <c:v>1.24906861465152</c:v>
                </c:pt>
                <c:pt idx="4">
                  <c:v>1.1817172182356899</c:v>
                </c:pt>
                <c:pt idx="5">
                  <c:v>1.1213086366884</c:v>
                </c:pt>
                <c:pt idx="6">
                  <c:v>1.0702997982748192</c:v>
                </c:pt>
                <c:pt idx="7">
                  <c:v>1.03071531411484</c:v>
                </c:pt>
                <c:pt idx="8">
                  <c:v>1.0044061402046698</c:v>
                </c:pt>
                <c:pt idx="9">
                  <c:v>0.99334856943709471</c:v>
                </c:pt>
                <c:pt idx="10">
                  <c:v>1</c:v>
                </c:pt>
                <c:pt idx="11">
                  <c:v>1.0268526793536801</c:v>
                </c:pt>
                <c:pt idx="12">
                  <c:v>1.0740084608227407</c:v>
                </c:pt>
                <c:pt idx="13">
                  <c:v>1.1415626909771592</c:v>
                </c:pt>
                <c:pt idx="14">
                  <c:v>1.2302273748727501</c:v>
                </c:pt>
                <c:pt idx="15">
                  <c:v>1.34111395840591</c:v>
                </c:pt>
                <c:pt idx="16">
                  <c:v>1.4755082997836193</c:v>
                </c:pt>
                <c:pt idx="17">
                  <c:v>1.63461099370469</c:v>
                </c:pt>
                <c:pt idx="18">
                  <c:v>1.8192193447449498</c:v>
                </c:pt>
                <c:pt idx="19">
                  <c:v>2.0293390329882901</c:v>
                </c:pt>
                <c:pt idx="20">
                  <c:v>2.2645955617126621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Sheet1!$C$2:$C$22</c:f>
              <c:numCache>
                <c:formatCode>General</c:formatCode>
                <c:ptCount val="21"/>
                <c:pt idx="0">
                  <c:v>0.64279226851329763</c:v>
                </c:pt>
                <c:pt idx="1">
                  <c:v>0.669466376126306</c:v>
                </c:pt>
                <c:pt idx="2">
                  <c:v>0.69718481253597164</c:v>
                </c:pt>
                <c:pt idx="3">
                  <c:v>0.72595098253600832</c:v>
                </c:pt>
                <c:pt idx="4">
                  <c:v>0.75582037034733129</c:v>
                </c:pt>
                <c:pt idx="5">
                  <c:v>0.78719439965418936</c:v>
                </c:pt>
                <c:pt idx="6">
                  <c:v>0.82067974850898162</c:v>
                </c:pt>
                <c:pt idx="7">
                  <c:v>0.85709602924232398</c:v>
                </c:pt>
                <c:pt idx="8">
                  <c:v>0.89763407090575098</c:v>
                </c:pt>
                <c:pt idx="9">
                  <c:v>0.94417919416781904</c:v>
                </c:pt>
                <c:pt idx="10">
                  <c:v>1</c:v>
                </c:pt>
                <c:pt idx="11">
                  <c:v>0.98492128090129671</c:v>
                </c:pt>
                <c:pt idx="12">
                  <c:v>0.99232798033677971</c:v>
                </c:pt>
                <c:pt idx="13">
                  <c:v>1.0153790301999392</c:v>
                </c:pt>
                <c:pt idx="14">
                  <c:v>1.0489595819697406</c:v>
                </c:pt>
                <c:pt idx="15">
                  <c:v>1.0895476314114401</c:v>
                </c:pt>
                <c:pt idx="16">
                  <c:v>1.1348978253334301</c:v>
                </c:pt>
                <c:pt idx="17">
                  <c:v>1.1836004787065801</c:v>
                </c:pt>
                <c:pt idx="18">
                  <c:v>1.23469743681481</c:v>
                </c:pt>
                <c:pt idx="19">
                  <c:v>1.2874212736034591</c:v>
                </c:pt>
                <c:pt idx="20">
                  <c:v>1.3412412654231898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Sheet1!$D$2:$D$22</c:f>
              <c:numCache>
                <c:formatCode>General</c:formatCode>
                <c:ptCount val="21"/>
                <c:pt idx="0">
                  <c:v>3.3948663288118088</c:v>
                </c:pt>
                <c:pt idx="1">
                  <c:v>2.91468064247415</c:v>
                </c:pt>
                <c:pt idx="2">
                  <c:v>2.5026392480716915</c:v>
                </c:pt>
                <c:pt idx="3">
                  <c:v>2.1491429058436187</c:v>
                </c:pt>
                <c:pt idx="4">
                  <c:v>1.8476024709852201</c:v>
                </c:pt>
                <c:pt idx="5">
                  <c:v>1.5972332364970299</c:v>
                </c:pt>
                <c:pt idx="6">
                  <c:v>1.3958449203460301</c:v>
                </c:pt>
                <c:pt idx="7">
                  <c:v>1.2395041191475298</c:v>
                </c:pt>
                <c:pt idx="8">
                  <c:v>1.1238785683155901</c:v>
                </c:pt>
                <c:pt idx="9">
                  <c:v>1.0450785046925501</c:v>
                </c:pt>
                <c:pt idx="10">
                  <c:v>1</c:v>
                </c:pt>
                <c:pt idx="11">
                  <c:v>1.0705692379099792</c:v>
                </c:pt>
                <c:pt idx="12">
                  <c:v>1.1624122233531606</c:v>
                </c:pt>
                <c:pt idx="13">
                  <c:v>1.2834275070407799</c:v>
                </c:pt>
                <c:pt idx="14">
                  <c:v>1.4428195517737101</c:v>
                </c:pt>
                <c:pt idx="15">
                  <c:v>1.6507645903476698</c:v>
                </c:pt>
                <c:pt idx="16">
                  <c:v>1.9183442721733299</c:v>
                </c:pt>
                <c:pt idx="17">
                  <c:v>2.2574788949562588</c:v>
                </c:pt>
                <c:pt idx="18">
                  <c:v>2.6804615654115413</c:v>
                </c:pt>
                <c:pt idx="19">
                  <c:v>3.1988106731241586</c:v>
                </c:pt>
                <c:pt idx="20">
                  <c:v>3.8236171152328398</c:v>
                </c:pt>
              </c:numCache>
            </c:numRef>
          </c:yVal>
          <c:smooth val="1"/>
        </c:ser>
        <c:dLbls>
          <c:showLegendKey val="0"/>
          <c:showVal val="0"/>
          <c:showCatName val="0"/>
          <c:showSerName val="0"/>
          <c:showPercent val="0"/>
          <c:showBubbleSize val="0"/>
        </c:dLbls>
        <c:axId val="443837352"/>
        <c:axId val="443837744"/>
      </c:scatterChart>
      <c:valAx>
        <c:axId val="443837352"/>
        <c:scaling>
          <c:orientation val="minMax"/>
          <c:max val="20"/>
          <c:min val="0"/>
        </c:scaling>
        <c:delete val="0"/>
        <c:axPos val="b"/>
        <c:title>
          <c:tx>
            <c:rich>
              <a:bodyPr/>
              <a:lstStyle/>
              <a:p>
                <a:pPr>
                  <a:defRPr sz="1700"/>
                </a:pPr>
                <a:r>
                  <a:rPr lang="en-US" sz="1700" dirty="0" smtClean="0"/>
                  <a:t>Center</a:t>
                </a:r>
                <a:r>
                  <a:rPr lang="en-US" sz="1700" baseline="0" dirty="0" smtClean="0"/>
                  <a:t>  pediatric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3837744"/>
        <c:crosses val="autoZero"/>
        <c:crossBetween val="midCat"/>
        <c:majorUnit val="5"/>
      </c:valAx>
      <c:valAx>
        <c:axId val="443837744"/>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4383735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7624555780101"/>
          <c:y val="3.3590508847684365E-2"/>
          <c:w val="0.84050646877103685"/>
          <c:h val="0.77074260114041282"/>
        </c:manualLayout>
      </c:layout>
      <c:scatterChart>
        <c:scatterStyle val="smoothMarker"/>
        <c:varyColors val="0"/>
        <c:ser>
          <c:idx val="0"/>
          <c:order val="0"/>
          <c:tx>
            <c:strRef>
              <c:f>Sheet1!$A$1</c:f>
              <c:strCache>
                <c:ptCount val="1"/>
                <c:pt idx="0">
                  <c:v>Pct volume</c:v>
                </c:pt>
              </c:strCache>
            </c:strRef>
          </c:tx>
          <c:spPr>
            <a:ln w="38100">
              <a:solidFill>
                <a:srgbClr val="00FF00"/>
              </a:solidFill>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Sheet1!$B$2:$B$12</c:f>
              <c:numCache>
                <c:formatCode>General</c:formatCode>
                <c:ptCount val="11"/>
                <c:pt idx="0">
                  <c:v>2.2259195205267899</c:v>
                </c:pt>
                <c:pt idx="1">
                  <c:v>2.0342983369801986</c:v>
                </c:pt>
                <c:pt idx="2">
                  <c:v>1.8591731128091198</c:v>
                </c:pt>
                <c:pt idx="3">
                  <c:v>1.6991237718472401</c:v>
                </c:pt>
                <c:pt idx="4">
                  <c:v>1.55285248703616</c:v>
                </c:pt>
                <c:pt idx="5">
                  <c:v>1.4191731564515899</c:v>
                </c:pt>
                <c:pt idx="6">
                  <c:v>1.2970017852995692</c:v>
                </c:pt>
                <c:pt idx="7">
                  <c:v>1.1853476958910101</c:v>
                </c:pt>
                <c:pt idx="8">
                  <c:v>1.0833054943171099</c:v>
                </c:pt>
                <c:pt idx="9">
                  <c:v>0.99004772868394697</c:v>
                </c:pt>
                <c:pt idx="10">
                  <c:v>0.90481817937250597</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Sheet1!$C$2:$C$12</c:f>
              <c:numCache>
                <c:formatCode>General</c:formatCode>
                <c:ptCount val="11"/>
                <c:pt idx="0">
                  <c:v>1.19365180685443</c:v>
                </c:pt>
                <c:pt idx="1">
                  <c:v>1.1701160139719406</c:v>
                </c:pt>
                <c:pt idx="2">
                  <c:v>1.1470442873635698</c:v>
                </c:pt>
                <c:pt idx="3">
                  <c:v>1.124427476816801</c:v>
                </c:pt>
                <c:pt idx="4">
                  <c:v>1.1022566125381399</c:v>
                </c:pt>
                <c:pt idx="5">
                  <c:v>1.0805229015957307</c:v>
                </c:pt>
                <c:pt idx="6">
                  <c:v>1.0592177244320806</c:v>
                </c:pt>
                <c:pt idx="7">
                  <c:v>1.0383326314455401</c:v>
                </c:pt>
                <c:pt idx="8">
                  <c:v>1.0178593396392499</c:v>
                </c:pt>
                <c:pt idx="9">
                  <c:v>0.98236579937986468</c:v>
                </c:pt>
                <c:pt idx="10">
                  <c:v>0.8370132692267207</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Sheet1!$D$2:$D$12</c:f>
              <c:numCache>
                <c:formatCode>General</c:formatCode>
                <c:ptCount val="11"/>
                <c:pt idx="0">
                  <c:v>4.1508903043670085</c:v>
                </c:pt>
                <c:pt idx="1">
                  <c:v>3.5367174488901898</c:v>
                </c:pt>
                <c:pt idx="2">
                  <c:v>3.0134186634912283</c:v>
                </c:pt>
                <c:pt idx="3">
                  <c:v>2.5675480647533</c:v>
                </c:pt>
                <c:pt idx="4">
                  <c:v>2.1876492452531799</c:v>
                </c:pt>
                <c:pt idx="5">
                  <c:v>1.8639609072777599</c:v>
                </c:pt>
                <c:pt idx="6">
                  <c:v>1.5881660514812701</c:v>
                </c:pt>
                <c:pt idx="7">
                  <c:v>1.3531782760193598</c:v>
                </c:pt>
                <c:pt idx="8">
                  <c:v>1.1529596952301593</c:v>
                </c:pt>
                <c:pt idx="9">
                  <c:v>0.99778972933606369</c:v>
                </c:pt>
                <c:pt idx="10">
                  <c:v>0.97811584095833204</c:v>
                </c:pt>
              </c:numCache>
            </c:numRef>
          </c:yVal>
          <c:smooth val="1"/>
        </c:ser>
        <c:dLbls>
          <c:showLegendKey val="0"/>
          <c:showVal val="0"/>
          <c:showCatName val="0"/>
          <c:showSerName val="0"/>
          <c:showPercent val="0"/>
          <c:showBubbleSize val="0"/>
        </c:dLbls>
        <c:axId val="443838528"/>
        <c:axId val="462769552"/>
      </c:scatterChart>
      <c:valAx>
        <c:axId val="443838528"/>
        <c:scaling>
          <c:orientation val="minMax"/>
          <c:max val="1"/>
          <c:min val="0"/>
        </c:scaling>
        <c:delete val="0"/>
        <c:axPos val="b"/>
        <c:title>
          <c:tx>
            <c:rich>
              <a:bodyPr/>
              <a:lstStyle/>
              <a:p>
                <a:pPr>
                  <a:defRPr sz="1600"/>
                </a:pPr>
                <a:r>
                  <a:rPr lang="en-US" sz="1600" dirty="0" smtClean="0"/>
                  <a:t>% of Total Transplant Volume</a:t>
                </a:r>
                <a:r>
                  <a:rPr lang="en-US" sz="1600" baseline="0" dirty="0" smtClean="0"/>
                  <a:t> Represented by </a:t>
                </a:r>
                <a:r>
                  <a:rPr lang="en-US" sz="1600" dirty="0" smtClean="0"/>
                  <a:t>Pediatric</a:t>
                </a:r>
                <a:r>
                  <a:rPr lang="en-US" sz="1600" baseline="0" dirty="0" smtClean="0"/>
                  <a:t> Transplants</a:t>
                </a:r>
                <a:endParaRPr lang="en-US" sz="1600" dirty="0"/>
              </a:p>
            </c:rich>
          </c:tx>
          <c:layout>
            <c:manualLayout>
              <c:xMode val="edge"/>
              <c:yMode val="edge"/>
              <c:x val="0.16321278424267771"/>
              <c:y val="0.91670730674794598"/>
            </c:manualLayout>
          </c:layout>
          <c:overlay val="0"/>
        </c:title>
        <c:numFmt formatCode="0%" sourceLinked="0"/>
        <c:majorTickMark val="out"/>
        <c:minorTickMark val="none"/>
        <c:tickLblPos val="nextTo"/>
        <c:txPr>
          <a:bodyPr rot="0"/>
          <a:lstStyle/>
          <a:p>
            <a:pPr>
              <a:defRPr sz="1500" b="1"/>
            </a:pPr>
            <a:endParaRPr lang="en-US"/>
          </a:p>
        </c:txPr>
        <c:crossAx val="462769552"/>
        <c:crosses val="autoZero"/>
        <c:crossBetween val="midCat"/>
        <c:majorUnit val="0.2"/>
      </c:valAx>
      <c:valAx>
        <c:axId val="462769552"/>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43838528"/>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59"/>
          <c:y val="3.3590508847684365E-2"/>
          <c:w val="0.84050646877103696"/>
          <c:h val="0.72504360342055574"/>
        </c:manualLayout>
      </c:layout>
      <c:scatterChart>
        <c:scatterStyle val="smoothMarker"/>
        <c:varyColors val="0"/>
        <c:ser>
          <c:idx val="0"/>
          <c:order val="0"/>
          <c:tx>
            <c:strRef>
              <c:f>Sheet1!$A$1</c:f>
              <c:strCache>
                <c:ptCount val="1"/>
                <c:pt idx="0">
                  <c:v>Recipient bilirubin</c:v>
                </c:pt>
              </c:strCache>
            </c:strRef>
          </c:tx>
          <c:spPr>
            <a:ln w="38100">
              <a:solidFill>
                <a:srgbClr val="00FF00"/>
              </a:solidFill>
            </a:ln>
          </c:spPr>
          <c:marker>
            <c:symbol val="none"/>
          </c:marker>
          <c:xVal>
            <c:numRef>
              <c:f>Sheet1!$A$2:$A$31</c:f>
              <c:numCache>
                <c:formatCode>General</c:formatCode>
                <c:ptCount val="30"/>
                <c:pt idx="0">
                  <c:v>0.1</c:v>
                </c:pt>
                <c:pt idx="1">
                  <c:v>0.2</c:v>
                </c:pt>
                <c:pt idx="2">
                  <c:v>0.30000000000000016</c:v>
                </c:pt>
                <c:pt idx="3">
                  <c:v>0.4</c:v>
                </c:pt>
                <c:pt idx="4">
                  <c:v>0.5</c:v>
                </c:pt>
                <c:pt idx="5">
                  <c:v>0.60000000000000031</c:v>
                </c:pt>
                <c:pt idx="6">
                  <c:v>0.70000000000000029</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numCache>
            </c:numRef>
          </c:xVal>
          <c:yVal>
            <c:numRef>
              <c:f>Sheet1!$B$2:$B$31</c:f>
              <c:numCache>
                <c:formatCode>General</c:formatCode>
                <c:ptCount val="30"/>
                <c:pt idx="0">
                  <c:v>0.78343798394801167</c:v>
                </c:pt>
                <c:pt idx="1">
                  <c:v>0.81596310125699767</c:v>
                </c:pt>
                <c:pt idx="2">
                  <c:v>0.84983852743233801</c:v>
                </c:pt>
                <c:pt idx="3">
                  <c:v>0.88512032173485367</c:v>
                </c:pt>
                <c:pt idx="4">
                  <c:v>0.92186687077491669</c:v>
                </c:pt>
                <c:pt idx="5">
                  <c:v>0.96013898513440099</c:v>
                </c:pt>
                <c:pt idx="6">
                  <c:v>1</c:v>
                </c:pt>
                <c:pt idx="7">
                  <c:v>1.04151587997442</c:v>
                </c:pt>
                <c:pt idx="8">
                  <c:v>1.0847553282388906</c:v>
                </c:pt>
                <c:pt idx="9">
                  <c:v>1.1297899002476599</c:v>
                </c:pt>
                <c:pt idx="10">
                  <c:v>1.1766941221426499</c:v>
                </c:pt>
                <c:pt idx="11">
                  <c:v>1.2255456140841292</c:v>
                </c:pt>
                <c:pt idx="12">
                  <c:v>1.2764252187016198</c:v>
                </c:pt>
                <c:pt idx="13">
                  <c:v>1.3294171348775607</c:v>
                </c:pt>
                <c:pt idx="14">
                  <c:v>1.3846090570850698</c:v>
                </c:pt>
                <c:pt idx="15">
                  <c:v>1.4420923205105101</c:v>
                </c:pt>
                <c:pt idx="16">
                  <c:v>1.5019620522008492</c:v>
                </c:pt>
                <c:pt idx="17">
                  <c:v>1.5643173284861507</c:v>
                </c:pt>
                <c:pt idx="18">
                  <c:v>1.6292613389374793</c:v>
                </c:pt>
                <c:pt idx="19">
                  <c:v>1.69690155713177</c:v>
                </c:pt>
                <c:pt idx="20">
                  <c:v>1.7673499185060599</c:v>
                </c:pt>
                <c:pt idx="21">
                  <c:v>1.8407230055955499</c:v>
                </c:pt>
                <c:pt idx="22">
                  <c:v>1.91714224096201</c:v>
                </c:pt>
                <c:pt idx="23">
                  <c:v>1.99673408813167</c:v>
                </c:pt>
                <c:pt idx="24">
                  <c:v>2.0796302608753812</c:v>
                </c:pt>
                <c:pt idx="25">
                  <c:v>2.1659679411770516</c:v>
                </c:pt>
                <c:pt idx="26">
                  <c:v>2.2558900062513914</c:v>
                </c:pt>
                <c:pt idx="27">
                  <c:v>2.3495452649864101</c:v>
                </c:pt>
                <c:pt idx="28">
                  <c:v>2.4470887042020499</c:v>
                </c:pt>
                <c:pt idx="29">
                  <c:v>2.5486817451324626</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Sheet1!$A$2:$A$31</c:f>
              <c:numCache>
                <c:formatCode>General</c:formatCode>
                <c:ptCount val="30"/>
                <c:pt idx="0">
                  <c:v>0.1</c:v>
                </c:pt>
                <c:pt idx="1">
                  <c:v>0.2</c:v>
                </c:pt>
                <c:pt idx="2">
                  <c:v>0.30000000000000016</c:v>
                </c:pt>
                <c:pt idx="3">
                  <c:v>0.4</c:v>
                </c:pt>
                <c:pt idx="4">
                  <c:v>0.5</c:v>
                </c:pt>
                <c:pt idx="5">
                  <c:v>0.60000000000000031</c:v>
                </c:pt>
                <c:pt idx="6">
                  <c:v>0.70000000000000029</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numCache>
            </c:numRef>
          </c:xVal>
          <c:yVal>
            <c:numRef>
              <c:f>Sheet1!$C$2:$C$31</c:f>
              <c:numCache>
                <c:formatCode>General</c:formatCode>
                <c:ptCount val="30"/>
                <c:pt idx="0">
                  <c:v>0.64531157271327733</c:v>
                </c:pt>
                <c:pt idx="1">
                  <c:v>0.69418391228305931</c:v>
                </c:pt>
                <c:pt idx="2">
                  <c:v>0.74675757331679848</c:v>
                </c:pt>
                <c:pt idx="3">
                  <c:v>0.80331287348907732</c:v>
                </c:pt>
                <c:pt idx="4">
                  <c:v>0.8641513601891736</c:v>
                </c:pt>
                <c:pt idx="5">
                  <c:v>0.92959741834257148</c:v>
                </c:pt>
                <c:pt idx="6">
                  <c:v>1</c:v>
                </c:pt>
                <c:pt idx="7">
                  <c:v>1.0083857526642199</c:v>
                </c:pt>
                <c:pt idx="8">
                  <c:v>1.01684182617618</c:v>
                </c:pt>
                <c:pt idx="9">
                  <c:v>1.0253688102291192</c:v>
                </c:pt>
                <c:pt idx="10">
                  <c:v>1.0339672994613098</c:v>
                </c:pt>
                <c:pt idx="11">
                  <c:v>1.0426378934974798</c:v>
                </c:pt>
                <c:pt idx="12">
                  <c:v>1.0513811969906899</c:v>
                </c:pt>
                <c:pt idx="13">
                  <c:v>1.0601978196644599</c:v>
                </c:pt>
                <c:pt idx="14">
                  <c:v>1.0690883763553101</c:v>
                </c:pt>
                <c:pt idx="15">
                  <c:v>1.07805348705561</c:v>
                </c:pt>
                <c:pt idx="16">
                  <c:v>1.08709377695686</c:v>
                </c:pt>
                <c:pt idx="17">
                  <c:v>1.0962098764932307</c:v>
                </c:pt>
                <c:pt idx="18">
                  <c:v>1.1054024213855707</c:v>
                </c:pt>
                <c:pt idx="19">
                  <c:v>1.1146720526857401</c:v>
                </c:pt>
                <c:pt idx="20">
                  <c:v>1.1240194168212807</c:v>
                </c:pt>
                <c:pt idx="21">
                  <c:v>1.1334451656405207</c:v>
                </c:pt>
                <c:pt idx="22">
                  <c:v>1.1429499564580301</c:v>
                </c:pt>
                <c:pt idx="23">
                  <c:v>1.1525344521004592</c:v>
                </c:pt>
                <c:pt idx="24">
                  <c:v>1.1621993209527701</c:v>
                </c:pt>
                <c:pt idx="25">
                  <c:v>1.1719452370047998</c:v>
                </c:pt>
                <c:pt idx="26">
                  <c:v>1.1817728798983307</c:v>
                </c:pt>
                <c:pt idx="27">
                  <c:v>1.1916829349744407</c:v>
                </c:pt>
                <c:pt idx="28">
                  <c:v>1.2016760933212998</c:v>
                </c:pt>
                <c:pt idx="29">
                  <c:v>1.2117530518223898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Sheet1!$A$2:$A$31</c:f>
              <c:numCache>
                <c:formatCode>General</c:formatCode>
                <c:ptCount val="30"/>
                <c:pt idx="0">
                  <c:v>0.1</c:v>
                </c:pt>
                <c:pt idx="1">
                  <c:v>0.2</c:v>
                </c:pt>
                <c:pt idx="2">
                  <c:v>0.30000000000000016</c:v>
                </c:pt>
                <c:pt idx="3">
                  <c:v>0.4</c:v>
                </c:pt>
                <c:pt idx="4">
                  <c:v>0.5</c:v>
                </c:pt>
                <c:pt idx="5">
                  <c:v>0.60000000000000031</c:v>
                </c:pt>
                <c:pt idx="6">
                  <c:v>0.70000000000000029</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numCache>
            </c:numRef>
          </c:xVal>
          <c:yVal>
            <c:numRef>
              <c:f>Sheet1!$D$2:$D$31</c:f>
              <c:numCache>
                <c:formatCode>General</c:formatCode>
                <c:ptCount val="30"/>
                <c:pt idx="0">
                  <c:v>0.95112981177735101</c:v>
                </c:pt>
                <c:pt idx="1">
                  <c:v>0.95910575113048036</c:v>
                </c:pt>
                <c:pt idx="2">
                  <c:v>0.9671485747382883</c:v>
                </c:pt>
                <c:pt idx="3">
                  <c:v>0.97525884347559366</c:v>
                </c:pt>
                <c:pt idx="4">
                  <c:v>0.9834371229205694</c:v>
                </c:pt>
                <c:pt idx="5">
                  <c:v>0.99168398339419095</c:v>
                </c:pt>
                <c:pt idx="6">
                  <c:v>1</c:v>
                </c:pt>
                <c:pt idx="7">
                  <c:v>1.07573448491601</c:v>
                </c:pt>
                <c:pt idx="8">
                  <c:v>1.1572046820375192</c:v>
                </c:pt>
                <c:pt idx="9">
                  <c:v>1.2448449825740298</c:v>
                </c:pt>
                <c:pt idx="10">
                  <c:v>1.3391226761295498</c:v>
                </c:pt>
                <c:pt idx="11">
                  <c:v>1.4405404422455699</c:v>
                </c:pt>
                <c:pt idx="12">
                  <c:v>1.5496390306397299</c:v>
                </c:pt>
                <c:pt idx="13">
                  <c:v>1.6670001444309701</c:v>
                </c:pt>
                <c:pt idx="14">
                  <c:v>1.7932495417243699</c:v>
                </c:pt>
                <c:pt idx="15">
                  <c:v>1.92906037209274</c:v>
                </c:pt>
                <c:pt idx="16">
                  <c:v>2.0751567657450698</c:v>
                </c:pt>
                <c:pt idx="17">
                  <c:v>2.2323176945187488</c:v>
                </c:pt>
                <c:pt idx="18">
                  <c:v>2.4013811252820298</c:v>
                </c:pt>
                <c:pt idx="19">
                  <c:v>2.5832484878923001</c:v>
                </c:pt>
                <c:pt idx="20">
                  <c:v>2.7788894815328886</c:v>
                </c:pt>
                <c:pt idx="21">
                  <c:v>2.9893472450553014</c:v>
                </c:pt>
                <c:pt idx="22">
                  <c:v>3.2157439188946597</c:v>
                </c:pt>
                <c:pt idx="23">
                  <c:v>3.4592866282139485</c:v>
                </c:pt>
                <c:pt idx="24">
                  <c:v>3.7212739191785786</c:v>
                </c:pt>
                <c:pt idx="25">
                  <c:v>4.0031026826789597</c:v>
                </c:pt>
                <c:pt idx="26">
                  <c:v>4.3062756024175499</c:v>
                </c:pt>
                <c:pt idx="27">
                  <c:v>4.6324091670730301</c:v>
                </c:pt>
                <c:pt idx="28">
                  <c:v>4.9832422892615256</c:v>
                </c:pt>
                <c:pt idx="29">
                  <c:v>5.3606455772504269</c:v>
                </c:pt>
              </c:numCache>
            </c:numRef>
          </c:yVal>
          <c:smooth val="1"/>
        </c:ser>
        <c:dLbls>
          <c:showLegendKey val="0"/>
          <c:showVal val="0"/>
          <c:showCatName val="0"/>
          <c:showSerName val="0"/>
          <c:showPercent val="0"/>
          <c:showBubbleSize val="0"/>
        </c:dLbls>
        <c:axId val="462770336"/>
        <c:axId val="462770728"/>
      </c:scatterChart>
      <c:valAx>
        <c:axId val="462770336"/>
        <c:scaling>
          <c:orientation val="minMax"/>
          <c:max val="3"/>
          <c:min val="0"/>
        </c:scaling>
        <c:delete val="0"/>
        <c:axPos val="b"/>
        <c:title>
          <c:tx>
            <c:rich>
              <a:bodyPr/>
              <a:lstStyle/>
              <a:p>
                <a:pPr>
                  <a:defRPr sz="1700"/>
                </a:pPr>
                <a:r>
                  <a:rPr lang="en-US" sz="1700" dirty="0" smtClean="0"/>
                  <a:t>Recipient bilirubin </a:t>
                </a:r>
                <a:r>
                  <a:rPr lang="en-US" sz="1700" baseline="0" dirty="0" smtClean="0"/>
                  <a:t>(mg/dl)</a:t>
                </a:r>
                <a:endParaRPr lang="en-US" sz="1700" dirty="0"/>
              </a:p>
            </c:rich>
          </c:tx>
          <c:layout>
            <c:manualLayout>
              <c:xMode val="edge"/>
              <c:yMode val="edge"/>
              <c:x val="0.38065744547418301"/>
              <c:y val="0.8683202099737537"/>
            </c:manualLayout>
          </c:layout>
          <c:overlay val="0"/>
        </c:title>
        <c:numFmt formatCode="#,##0.0" sourceLinked="0"/>
        <c:majorTickMark val="out"/>
        <c:minorTickMark val="none"/>
        <c:tickLblPos val="nextTo"/>
        <c:txPr>
          <a:bodyPr rot="0"/>
          <a:lstStyle/>
          <a:p>
            <a:pPr>
              <a:defRPr sz="1500" b="1"/>
            </a:pPr>
            <a:endParaRPr lang="en-US"/>
          </a:p>
        </c:txPr>
        <c:crossAx val="462770728"/>
        <c:crosses val="autoZero"/>
        <c:crossBetween val="midCat"/>
        <c:majorUnit val="0.5"/>
      </c:valAx>
      <c:valAx>
        <c:axId val="462770728"/>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62770336"/>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4"/>
          <c:y val="0.1442028617390568"/>
          <c:w val="0.85181045796000165"/>
          <c:h val="0.77856605424321967"/>
        </c:manualLayout>
      </c:layout>
      <c:barChart>
        <c:barDir val="col"/>
        <c:grouping val="percentStacked"/>
        <c:varyColors val="0"/>
        <c:ser>
          <c:idx val="0"/>
          <c:order val="0"/>
          <c:tx>
            <c:strRef>
              <c:f>Sheet1!$A$2</c:f>
              <c:strCache>
                <c:ptCount val="1"/>
                <c:pt idx="0">
                  <c:v>&lt;1</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120</c:v>
                </c:pt>
                <c:pt idx="1">
                  <c:v>1001</c:v>
                </c:pt>
                <c:pt idx="2">
                  <c:v>1</c:v>
                </c:pt>
              </c:numCache>
            </c:numRef>
          </c:val>
        </c:ser>
        <c:ser>
          <c:idx val="1"/>
          <c:order val="1"/>
          <c:tx>
            <c:strRef>
              <c:f>Sheet1!$A$3</c:f>
              <c:strCache>
                <c:ptCount val="1"/>
                <c:pt idx="0">
                  <c:v>1-10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506</c:v>
                </c:pt>
                <c:pt idx="1">
                  <c:v>1908</c:v>
                </c:pt>
                <c:pt idx="2">
                  <c:v>61</c:v>
                </c:pt>
              </c:numCache>
            </c:numRef>
          </c:val>
        </c:ser>
        <c:ser>
          <c:idx val="2"/>
          <c:order val="2"/>
          <c:tx>
            <c:strRef>
              <c:f>Sheet1!$A$4</c:f>
              <c:strCache>
                <c:ptCount val="1"/>
                <c:pt idx="0">
                  <c:v>11-17</c:v>
                </c:pt>
              </c:strCache>
            </c:strRef>
          </c:tx>
          <c:spPr>
            <a:gradFill flip="none" rotWithShape="1">
              <a:gsLst>
                <a:gs pos="0">
                  <a:srgbClr val="CCCC00"/>
                </a:gs>
                <a:gs pos="50000">
                  <a:srgbClr val="FFFF00"/>
                </a:gs>
                <a:gs pos="100000">
                  <a:srgbClr val="CCCC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302</c:v>
                </c:pt>
                <c:pt idx="1">
                  <c:v>980</c:v>
                </c:pt>
                <c:pt idx="2">
                  <c:v>53</c:v>
                </c:pt>
              </c:numCache>
            </c:numRef>
          </c:val>
        </c:ser>
        <c:ser>
          <c:idx val="3"/>
          <c:order val="3"/>
          <c:tx>
            <c:strRef>
              <c:f>Sheet1!$A$5</c:f>
              <c:strCache>
                <c:ptCount val="1"/>
                <c:pt idx="0">
                  <c:v>18-34</c:v>
                </c:pt>
              </c:strCache>
            </c:strRef>
          </c:tx>
          <c:spPr>
            <a:gradFill>
              <a:gsLst>
                <a:gs pos="0">
                  <a:srgbClr val="00B050"/>
                </a:gs>
                <a:gs pos="50000">
                  <a:srgbClr val="00FF00"/>
                </a:gs>
                <a:gs pos="100000">
                  <a:srgbClr val="00B050"/>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351</c:v>
                </c:pt>
                <c:pt idx="1">
                  <c:v>692</c:v>
                </c:pt>
                <c:pt idx="2">
                  <c:v>80</c:v>
                </c:pt>
              </c:numCache>
            </c:numRef>
          </c:val>
        </c:ser>
        <c:ser>
          <c:idx val="4"/>
          <c:order val="4"/>
          <c:tx>
            <c:strRef>
              <c:f>Sheet1!$A$6</c:f>
              <c:strCache>
                <c:ptCount val="1"/>
                <c:pt idx="0">
                  <c:v>35-49</c:v>
                </c:pt>
              </c:strCache>
            </c:strRef>
          </c:tx>
          <c:spPr>
            <a:gradFill>
              <a:gsLst>
                <a:gs pos="0">
                  <a:srgbClr val="66CCFF"/>
                </a:gs>
                <a:gs pos="50000">
                  <a:srgbClr val="66FFFF"/>
                </a:gs>
                <a:gs pos="100000">
                  <a:srgbClr val="66CCFF"/>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274</c:v>
                </c:pt>
                <c:pt idx="1">
                  <c:v>101</c:v>
                </c:pt>
                <c:pt idx="2">
                  <c:v>28</c:v>
                </c:pt>
              </c:numCache>
            </c:numRef>
          </c:val>
        </c:ser>
        <c:ser>
          <c:idx val="5"/>
          <c:order val="5"/>
          <c:tx>
            <c:strRef>
              <c:f>Sheet1!$A$7</c:f>
              <c:strCache>
                <c:ptCount val="1"/>
                <c:pt idx="0">
                  <c:v>50-65</c:v>
                </c:pt>
              </c:strCache>
            </c:strRef>
          </c:tx>
          <c:spPr>
            <a:gradFill>
              <a:gsLst>
                <a:gs pos="0">
                  <a:srgbClr val="6600CC"/>
                </a:gs>
                <a:gs pos="50000">
                  <a:srgbClr val="9933FF"/>
                </a:gs>
                <a:gs pos="100000">
                  <a:srgbClr val="6600CC"/>
                </a:gs>
              </a:gsLst>
              <a:lin ang="10800000" scaled="1"/>
            </a:gradFill>
            <a:ln>
              <a:solidFill>
                <a:srgbClr val="000000"/>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62</c:v>
                </c:pt>
                <c:pt idx="1">
                  <c:v>9</c:v>
                </c:pt>
                <c:pt idx="2">
                  <c:v>13</c:v>
                </c:pt>
              </c:numCache>
            </c:numRef>
          </c:val>
        </c:ser>
        <c:dLbls>
          <c:showLegendKey val="0"/>
          <c:showVal val="0"/>
          <c:showCatName val="0"/>
          <c:showSerName val="0"/>
          <c:showPercent val="0"/>
          <c:showBubbleSize val="0"/>
        </c:dLbls>
        <c:gapWidth val="45"/>
        <c:overlap val="100"/>
        <c:axId val="470232112"/>
        <c:axId val="470232504"/>
      </c:barChart>
      <c:catAx>
        <c:axId val="470232112"/>
        <c:scaling>
          <c:orientation val="minMax"/>
        </c:scaling>
        <c:delete val="0"/>
        <c:axPos val="b"/>
        <c:numFmt formatCode="General" sourceLinked="0"/>
        <c:majorTickMark val="out"/>
        <c:minorTickMark val="none"/>
        <c:tickLblPos val="nextTo"/>
        <c:txPr>
          <a:bodyPr/>
          <a:lstStyle/>
          <a:p>
            <a:pPr>
              <a:defRPr sz="1500" b="1"/>
            </a:pPr>
            <a:endParaRPr lang="en-US"/>
          </a:p>
        </c:txPr>
        <c:crossAx val="470232504"/>
        <c:crosses val="autoZero"/>
        <c:auto val="1"/>
        <c:lblAlgn val="ctr"/>
        <c:lblOffset val="100"/>
        <c:noMultiLvlLbl val="0"/>
      </c:catAx>
      <c:valAx>
        <c:axId val="47023250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470232112"/>
        <c:crosses val="autoZero"/>
        <c:crossBetween val="between"/>
        <c:majorUnit val="0.2"/>
      </c:valAx>
      <c:spPr>
        <a:solidFill>
          <a:srgbClr val="000000"/>
        </a:solidFill>
        <a:ln w="12700">
          <a:solidFill>
            <a:srgbClr val="FFFFFF"/>
          </a:solidFill>
        </a:ln>
      </c:spPr>
    </c:plotArea>
    <c:legend>
      <c:legendPos val="t"/>
      <c:layout>
        <c:manualLayout>
          <c:xMode val="edge"/>
          <c:yMode val="edge"/>
          <c:x val="0.26661677527379091"/>
          <c:y val="3.125E-2"/>
          <c:w val="0.50035998732917064"/>
          <c:h val="5.883407152230973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7"/>
          <c:y val="3.3590508847684365E-2"/>
          <c:w val="0.84050646877103719"/>
          <c:h val="0.77074260114041226"/>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Sheet1!$B$2:$B$20</c:f>
              <c:numCache>
                <c:formatCode>General</c:formatCode>
                <c:ptCount val="19"/>
                <c:pt idx="0">
                  <c:v>1.40209397088891</c:v>
                </c:pt>
                <c:pt idx="1">
                  <c:v>1.3606471406601901</c:v>
                </c:pt>
                <c:pt idx="2">
                  <c:v>1.3102837040603401</c:v>
                </c:pt>
                <c:pt idx="3">
                  <c:v>1.2439002318511898</c:v>
                </c:pt>
                <c:pt idx="4">
                  <c:v>1.1674596600818401</c:v>
                </c:pt>
                <c:pt idx="5">
                  <c:v>1.0893389401226499</c:v>
                </c:pt>
                <c:pt idx="6">
                  <c:v>1.01619676322356</c:v>
                </c:pt>
                <c:pt idx="7">
                  <c:v>0.95304862800510748</c:v>
                </c:pt>
                <c:pt idx="8">
                  <c:v>0.90365695104065069</c:v>
                </c:pt>
                <c:pt idx="9">
                  <c:v>0.87110852630594404</c:v>
                </c:pt>
                <c:pt idx="10">
                  <c:v>0.85851881688181531</c:v>
                </c:pt>
                <c:pt idx="11">
                  <c:v>0.86989178283694402</c:v>
                </c:pt>
                <c:pt idx="12">
                  <c:v>0.91071105983617295</c:v>
                </c:pt>
                <c:pt idx="13">
                  <c:v>0.98330556176904038</c:v>
                </c:pt>
                <c:pt idx="14">
                  <c:v>1.0882405661674901</c:v>
                </c:pt>
                <c:pt idx="15">
                  <c:v>1.2268660552410593</c:v>
                </c:pt>
                <c:pt idx="16">
                  <c:v>1.400272523496761</c:v>
                </c:pt>
                <c:pt idx="17">
                  <c:v>1.6079741791045299</c:v>
                </c:pt>
                <c:pt idx="18">
                  <c:v>1.84830519047815</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Sheet1!$C$2:$C$20</c:f>
              <c:numCache>
                <c:formatCode>General</c:formatCode>
                <c:ptCount val="19"/>
                <c:pt idx="0">
                  <c:v>1.0426314544683899</c:v>
                </c:pt>
                <c:pt idx="1">
                  <c:v>1.1103844816657007</c:v>
                </c:pt>
                <c:pt idx="2">
                  <c:v>1.1435774513867407</c:v>
                </c:pt>
                <c:pt idx="3">
                  <c:v>1.1258686820750792</c:v>
                </c:pt>
                <c:pt idx="4">
                  <c:v>1.0827099460634599</c:v>
                </c:pt>
                <c:pt idx="5">
                  <c:v>1.0391281003304398</c:v>
                </c:pt>
                <c:pt idx="6">
                  <c:v>1.0059569975492793</c:v>
                </c:pt>
                <c:pt idx="7">
                  <c:v>0.92069857858977666</c:v>
                </c:pt>
                <c:pt idx="8">
                  <c:v>0.831777948853066</c:v>
                </c:pt>
                <c:pt idx="9">
                  <c:v>0.76488569478991031</c:v>
                </c:pt>
                <c:pt idx="10">
                  <c:v>0.72366132052952536</c:v>
                </c:pt>
                <c:pt idx="11">
                  <c:v>0.71177698138835999</c:v>
                </c:pt>
                <c:pt idx="12">
                  <c:v>0.73384207730369466</c:v>
                </c:pt>
                <c:pt idx="13">
                  <c:v>0.78852811851339233</c:v>
                </c:pt>
                <c:pt idx="14">
                  <c:v>0.86996865828804448</c:v>
                </c:pt>
                <c:pt idx="15">
                  <c:v>0.97052570965238405</c:v>
                </c:pt>
                <c:pt idx="16">
                  <c:v>1.0813401737095301</c:v>
                </c:pt>
                <c:pt idx="17">
                  <c:v>1.1952629937839001</c:v>
                </c:pt>
                <c:pt idx="18">
                  <c:v>1.3089589110058306</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Sheet1!$A$2:$A$20</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xVal>
          <c:yVal>
            <c:numRef>
              <c:f>Sheet1!$D$2:$D$20</c:f>
              <c:numCache>
                <c:formatCode>General</c:formatCode>
                <c:ptCount val="19"/>
                <c:pt idx="0">
                  <c:v>1.8854864724998899</c:v>
                </c:pt>
                <c:pt idx="1">
                  <c:v>1.6673149453687401</c:v>
                </c:pt>
                <c:pt idx="2">
                  <c:v>1.5012917428934689</c:v>
                </c:pt>
                <c:pt idx="3">
                  <c:v>1.3743057351481101</c:v>
                </c:pt>
                <c:pt idx="4">
                  <c:v>1.25884320438166</c:v>
                </c:pt>
                <c:pt idx="5">
                  <c:v>1.1419759759073</c:v>
                </c:pt>
                <c:pt idx="6">
                  <c:v>1.0265407607897901</c:v>
                </c:pt>
                <c:pt idx="7">
                  <c:v>0.98653534225463169</c:v>
                </c:pt>
                <c:pt idx="8">
                  <c:v>0.98174745590465096</c:v>
                </c:pt>
                <c:pt idx="9">
                  <c:v>0.99208296059366052</c:v>
                </c:pt>
                <c:pt idx="10">
                  <c:v>1.01850760574135</c:v>
                </c:pt>
                <c:pt idx="11">
                  <c:v>1.0631303535149892</c:v>
                </c:pt>
                <c:pt idx="12">
                  <c:v>1.13020861048921</c:v>
                </c:pt>
                <c:pt idx="13">
                  <c:v>1.2261957501639893</c:v>
                </c:pt>
                <c:pt idx="14">
                  <c:v>1.3612760857189699</c:v>
                </c:pt>
                <c:pt idx="15">
                  <c:v>1.55091235866579</c:v>
                </c:pt>
                <c:pt idx="16">
                  <c:v>1.81327133471199</c:v>
                </c:pt>
                <c:pt idx="17">
                  <c:v>2.1631900043032299</c:v>
                </c:pt>
                <c:pt idx="18">
                  <c:v>2.6098848851744099</c:v>
                </c:pt>
              </c:numCache>
            </c:numRef>
          </c:yVal>
          <c:smooth val="1"/>
        </c:ser>
        <c:dLbls>
          <c:showLegendKey val="0"/>
          <c:showVal val="0"/>
          <c:showCatName val="0"/>
          <c:showSerName val="0"/>
          <c:showPercent val="0"/>
          <c:showBubbleSize val="0"/>
        </c:dLbls>
        <c:axId val="462771512"/>
        <c:axId val="462771904"/>
      </c:scatterChart>
      <c:valAx>
        <c:axId val="462771512"/>
        <c:scaling>
          <c:orientation val="minMax"/>
          <c:max val="17"/>
          <c:min val="0"/>
        </c:scaling>
        <c:delete val="0"/>
        <c:axPos val="b"/>
        <c:title>
          <c:tx>
            <c:rich>
              <a:bodyPr/>
              <a:lstStyle/>
              <a:p>
                <a:pPr>
                  <a:defRPr sz="1700"/>
                </a:pPr>
                <a:r>
                  <a:rPr lang="en-US" sz="1700" dirty="0" smtClean="0"/>
                  <a:t>Recipient </a:t>
                </a:r>
                <a:r>
                  <a:rPr lang="en-US" sz="1700" baseline="0" dirty="0" smtClean="0"/>
                  <a: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2771904"/>
        <c:crosses val="autoZero"/>
        <c:crossBetween val="midCat"/>
        <c:majorUnit val="1"/>
      </c:valAx>
      <c:valAx>
        <c:axId val="46277190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6277151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64"/>
          <c:y val="3.3590508847684365E-2"/>
          <c:w val="0.84050646877103707"/>
          <c:h val="0.77074260114041249"/>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Sheet1!$A$2:$A$8</c:f>
              <c:numCache>
                <c:formatCode>General</c:formatCode>
                <c:ptCount val="7"/>
                <c:pt idx="0">
                  <c:v>2</c:v>
                </c:pt>
                <c:pt idx="1">
                  <c:v>3</c:v>
                </c:pt>
                <c:pt idx="2">
                  <c:v>4</c:v>
                </c:pt>
                <c:pt idx="3">
                  <c:v>5</c:v>
                </c:pt>
                <c:pt idx="4">
                  <c:v>6</c:v>
                </c:pt>
                <c:pt idx="5">
                  <c:v>7</c:v>
                </c:pt>
                <c:pt idx="6">
                  <c:v>8</c:v>
                </c:pt>
              </c:numCache>
            </c:numRef>
          </c:xVal>
          <c:yVal>
            <c:numRef>
              <c:f>Sheet1!$B$2:$B$8</c:f>
              <c:numCache>
                <c:formatCode>General</c:formatCode>
                <c:ptCount val="7"/>
                <c:pt idx="0">
                  <c:v>0.87682427804686436</c:v>
                </c:pt>
                <c:pt idx="1">
                  <c:v>0.95192103858011867</c:v>
                </c:pt>
                <c:pt idx="2">
                  <c:v>1.0334495592548099</c:v>
                </c:pt>
                <c:pt idx="3">
                  <c:v>1.1219606965689293</c:v>
                </c:pt>
                <c:pt idx="4">
                  <c:v>1.2180524858446999</c:v>
                </c:pt>
                <c:pt idx="5">
                  <c:v>1.32237418192064</c:v>
                </c:pt>
                <c:pt idx="6">
                  <c:v>1.4356306459139192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Sheet1!$A$2:$A$8</c:f>
              <c:numCache>
                <c:formatCode>General</c:formatCode>
                <c:ptCount val="7"/>
                <c:pt idx="0">
                  <c:v>2</c:v>
                </c:pt>
                <c:pt idx="1">
                  <c:v>3</c:v>
                </c:pt>
                <c:pt idx="2">
                  <c:v>4</c:v>
                </c:pt>
                <c:pt idx="3">
                  <c:v>5</c:v>
                </c:pt>
                <c:pt idx="4">
                  <c:v>6</c:v>
                </c:pt>
                <c:pt idx="5">
                  <c:v>7</c:v>
                </c:pt>
                <c:pt idx="6">
                  <c:v>8</c:v>
                </c:pt>
              </c:numCache>
            </c:numRef>
          </c:xVal>
          <c:yVal>
            <c:numRef>
              <c:f>Sheet1!$C$2:$C$8</c:f>
              <c:numCache>
                <c:formatCode>General</c:formatCode>
                <c:ptCount val="7"/>
                <c:pt idx="0">
                  <c:v>0.78272412674931502</c:v>
                </c:pt>
                <c:pt idx="1">
                  <c:v>0.91226183916733872</c:v>
                </c:pt>
                <c:pt idx="2">
                  <c:v>1.0044961417524099</c:v>
                </c:pt>
                <c:pt idx="3">
                  <c:v>1.0158140222533198</c:v>
                </c:pt>
                <c:pt idx="4">
                  <c:v>1.02725942382047</c:v>
                </c:pt>
                <c:pt idx="5">
                  <c:v>1.0388337832619599</c:v>
                </c:pt>
                <c:pt idx="6">
                  <c:v>1.05053855357472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Sheet1!$A$2:$A$8</c:f>
              <c:numCache>
                <c:formatCode>General</c:formatCode>
                <c:ptCount val="7"/>
                <c:pt idx="0">
                  <c:v>2</c:v>
                </c:pt>
                <c:pt idx="1">
                  <c:v>3</c:v>
                </c:pt>
                <c:pt idx="2">
                  <c:v>4</c:v>
                </c:pt>
                <c:pt idx="3">
                  <c:v>5</c:v>
                </c:pt>
                <c:pt idx="4">
                  <c:v>6</c:v>
                </c:pt>
                <c:pt idx="5">
                  <c:v>7</c:v>
                </c:pt>
                <c:pt idx="6">
                  <c:v>8</c:v>
                </c:pt>
              </c:numCache>
            </c:numRef>
          </c:xVal>
          <c:yVal>
            <c:numRef>
              <c:f>Sheet1!$D$2:$D$8</c:f>
              <c:numCache>
                <c:formatCode>General</c:formatCode>
                <c:ptCount val="7"/>
                <c:pt idx="0">
                  <c:v>0.98223727658089333</c:v>
                </c:pt>
                <c:pt idx="1">
                  <c:v>0.99330436151810897</c:v>
                </c:pt>
                <c:pt idx="2">
                  <c:v>1.063237524895561</c:v>
                </c:pt>
                <c:pt idx="3">
                  <c:v>1.2391990827741486</c:v>
                </c:pt>
                <c:pt idx="4">
                  <c:v>1.4442815747113007</c:v>
                </c:pt>
                <c:pt idx="5">
                  <c:v>1.6833043988225098</c:v>
                </c:pt>
                <c:pt idx="6">
                  <c:v>1.9618845443359001</c:v>
                </c:pt>
              </c:numCache>
            </c:numRef>
          </c:yVal>
          <c:smooth val="1"/>
        </c:ser>
        <c:dLbls>
          <c:showLegendKey val="0"/>
          <c:showVal val="0"/>
          <c:showCatName val="0"/>
          <c:showSerName val="0"/>
          <c:showPercent val="0"/>
          <c:showBubbleSize val="0"/>
        </c:dLbls>
        <c:axId val="462772688"/>
        <c:axId val="462773080"/>
      </c:scatterChart>
      <c:valAx>
        <c:axId val="462772688"/>
        <c:scaling>
          <c:orientation val="minMax"/>
          <c:max val="8"/>
          <c:min val="2"/>
        </c:scaling>
        <c:delete val="0"/>
        <c:axPos val="b"/>
        <c:title>
          <c:tx>
            <c:rich>
              <a:bodyPr/>
              <a:lstStyle/>
              <a:p>
                <a:pPr>
                  <a:defRPr sz="1700"/>
                </a:pPr>
                <a:r>
                  <a:rPr lang="en-US" sz="1700" dirty="0" smtClean="0"/>
                  <a:t>Ischemia time (hours)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2773080"/>
        <c:crosses val="autoZero"/>
        <c:crossBetween val="midCat"/>
        <c:majorUnit val="1"/>
      </c:valAx>
      <c:valAx>
        <c:axId val="46277308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6277268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7624555780101"/>
          <c:y val="3.3590508847684365E-2"/>
          <c:w val="0.84050646877103685"/>
          <c:h val="0.77074260114041282"/>
        </c:manualLayout>
      </c:layout>
      <c:scatterChart>
        <c:scatterStyle val="smoothMarker"/>
        <c:varyColors val="0"/>
        <c:ser>
          <c:idx val="0"/>
          <c:order val="0"/>
          <c:tx>
            <c:strRef>
              <c:f>Sheet1!$A$1</c:f>
              <c:strCache>
                <c:ptCount val="1"/>
                <c:pt idx="0">
                  <c:v>Pct volume</c:v>
                </c:pt>
              </c:strCache>
            </c:strRef>
          </c:tx>
          <c:spPr>
            <a:ln w="38100">
              <a:solidFill>
                <a:srgbClr val="00FF00"/>
              </a:solidFill>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Sheet1!$B$2:$B$12</c:f>
              <c:numCache>
                <c:formatCode>General</c:formatCode>
                <c:ptCount val="11"/>
                <c:pt idx="0">
                  <c:v>1.1739263185390891</c:v>
                </c:pt>
                <c:pt idx="1">
                  <c:v>1.1499713406472098</c:v>
                </c:pt>
                <c:pt idx="2">
                  <c:v>1.1265051847169307</c:v>
                </c:pt>
                <c:pt idx="3">
                  <c:v>1.1035178759149999</c:v>
                </c:pt>
                <c:pt idx="4">
                  <c:v>1.0809996429532098</c:v>
                </c:pt>
                <c:pt idx="5">
                  <c:v>1.0589409139349399</c:v>
                </c:pt>
                <c:pt idx="6">
                  <c:v>1.0373323122863398</c:v>
                </c:pt>
                <c:pt idx="7">
                  <c:v>1.0161646527706392</c:v>
                </c:pt>
                <c:pt idx="8">
                  <c:v>0.99542893758374329</c:v>
                </c:pt>
                <c:pt idx="9">
                  <c:v>0.97511635252948736</c:v>
                </c:pt>
                <c:pt idx="10">
                  <c:v>0.95521826327297998</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Sheet1!$C$2:$C$12</c:f>
              <c:numCache>
                <c:formatCode>General</c:formatCode>
                <c:ptCount val="11"/>
                <c:pt idx="0">
                  <c:v>1.0098886553478892</c:v>
                </c:pt>
                <c:pt idx="1">
                  <c:v>1.0086117990908998</c:v>
                </c:pt>
                <c:pt idx="2">
                  <c:v>1.0073365572315998</c:v>
                </c:pt>
                <c:pt idx="3">
                  <c:v>1.0060629277288007</c:v>
                </c:pt>
                <c:pt idx="4">
                  <c:v>1.0047909085439299</c:v>
                </c:pt>
                <c:pt idx="5">
                  <c:v>1.0035204976409586</c:v>
                </c:pt>
                <c:pt idx="6">
                  <c:v>1.0022516929864698</c:v>
                </c:pt>
                <c:pt idx="7">
                  <c:v>1.0009844925495792</c:v>
                </c:pt>
                <c:pt idx="8">
                  <c:v>0.99115738976897139</c:v>
                </c:pt>
                <c:pt idx="9">
                  <c:v>0.95232333936374503</c:v>
                </c:pt>
                <c:pt idx="10">
                  <c:v>0.91501082679543599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Sheet1!$D$2:$D$12</c:f>
              <c:numCache>
                <c:formatCode>General</c:formatCode>
                <c:ptCount val="11"/>
                <c:pt idx="0">
                  <c:v>1.36460885470985</c:v>
                </c:pt>
                <c:pt idx="1">
                  <c:v>1.31114278605694</c:v>
                </c:pt>
                <c:pt idx="2">
                  <c:v>1.2597715451543692</c:v>
                </c:pt>
                <c:pt idx="3">
                  <c:v>1.2104130555859298</c:v>
                </c:pt>
                <c:pt idx="4">
                  <c:v>1.1629884567311206</c:v>
                </c:pt>
                <c:pt idx="5">
                  <c:v>1.1174219777686598</c:v>
                </c:pt>
                <c:pt idx="6">
                  <c:v>1.0736408166165601</c:v>
                </c:pt>
                <c:pt idx="7">
                  <c:v>1.03157502361539</c:v>
                </c:pt>
                <c:pt idx="8">
                  <c:v>0.999718894302006</c:v>
                </c:pt>
                <c:pt idx="9">
                  <c:v>0.99845489621800432</c:v>
                </c:pt>
                <c:pt idx="10">
                  <c:v>0.99719249627440631</c:v>
                </c:pt>
              </c:numCache>
            </c:numRef>
          </c:yVal>
          <c:smooth val="1"/>
        </c:ser>
        <c:dLbls>
          <c:showLegendKey val="0"/>
          <c:showVal val="0"/>
          <c:showCatName val="0"/>
          <c:showSerName val="0"/>
          <c:showPercent val="0"/>
          <c:showBubbleSize val="0"/>
        </c:dLbls>
        <c:axId val="462773864"/>
        <c:axId val="462774256"/>
      </c:scatterChart>
      <c:valAx>
        <c:axId val="462773864"/>
        <c:scaling>
          <c:orientation val="minMax"/>
          <c:max val="1"/>
          <c:min val="0"/>
        </c:scaling>
        <c:delete val="0"/>
        <c:axPos val="b"/>
        <c:title>
          <c:tx>
            <c:rich>
              <a:bodyPr/>
              <a:lstStyle/>
              <a:p>
                <a:pPr>
                  <a:defRPr sz="1600"/>
                </a:pPr>
                <a:r>
                  <a:rPr lang="en-US" sz="1600" dirty="0" smtClean="0"/>
                  <a:t>% of Total Transplant Volume</a:t>
                </a:r>
                <a:r>
                  <a:rPr lang="en-US" sz="1600" baseline="0" dirty="0" smtClean="0"/>
                  <a:t> Represented by </a:t>
                </a:r>
                <a:r>
                  <a:rPr lang="en-US" sz="1600" dirty="0" smtClean="0"/>
                  <a:t>Pediatric</a:t>
                </a:r>
                <a:r>
                  <a:rPr lang="en-US" sz="1600" baseline="0" dirty="0" smtClean="0"/>
                  <a:t> Transplants</a:t>
                </a:r>
                <a:endParaRPr lang="en-US" sz="1600" dirty="0"/>
              </a:p>
            </c:rich>
          </c:tx>
          <c:layout>
            <c:manualLayout>
              <c:xMode val="edge"/>
              <c:yMode val="edge"/>
              <c:x val="0.16321278424267771"/>
              <c:y val="0.91670730674794598"/>
            </c:manualLayout>
          </c:layout>
          <c:overlay val="0"/>
        </c:title>
        <c:numFmt formatCode="0%" sourceLinked="0"/>
        <c:majorTickMark val="out"/>
        <c:minorTickMark val="none"/>
        <c:tickLblPos val="nextTo"/>
        <c:txPr>
          <a:bodyPr rot="0"/>
          <a:lstStyle/>
          <a:p>
            <a:pPr>
              <a:defRPr sz="1500" b="1"/>
            </a:pPr>
            <a:endParaRPr lang="en-US"/>
          </a:p>
        </c:txPr>
        <c:crossAx val="462774256"/>
        <c:crosses val="autoZero"/>
        <c:crossBetween val="midCat"/>
        <c:majorUnit val="0.2"/>
      </c:valAx>
      <c:valAx>
        <c:axId val="46277425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6277386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59"/>
          <c:y val="3.3590508847684365E-2"/>
          <c:w val="0.84050646877103696"/>
          <c:h val="0.77074260114041271"/>
        </c:manualLayout>
      </c:layout>
      <c:scatterChart>
        <c:scatterStyle val="smoothMarker"/>
        <c:varyColors val="0"/>
        <c:ser>
          <c:idx val="0"/>
          <c:order val="0"/>
          <c:tx>
            <c:strRef>
              <c:f>Sheet1!$A$1</c:f>
              <c:strCache>
                <c:ptCount val="1"/>
                <c:pt idx="0">
                  <c:v>Difference in age</c:v>
                </c:pt>
              </c:strCache>
            </c:strRef>
          </c:tx>
          <c:spPr>
            <a:ln w="38100">
              <a:solidFill>
                <a:srgbClr val="00FF00"/>
              </a:solidFill>
            </a:ln>
          </c:spPr>
          <c:marker>
            <c:symbol val="none"/>
          </c:marker>
          <c:xVal>
            <c:numRef>
              <c:f>Sheet1!$A$2:$A$37</c:f>
              <c:numCache>
                <c:formatCode>General</c:formatCode>
                <c:ptCount val="3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numCache>
            </c:numRef>
          </c:xVal>
          <c:yVal>
            <c:numRef>
              <c:f>Sheet1!$B$2:$B$37</c:f>
              <c:numCache>
                <c:formatCode>General</c:formatCode>
                <c:ptCount val="36"/>
                <c:pt idx="0">
                  <c:v>1.2173368352984293</c:v>
                </c:pt>
                <c:pt idx="1">
                  <c:v>1.1749855662222213</c:v>
                </c:pt>
                <c:pt idx="2">
                  <c:v>1.1341077019920307</c:v>
                </c:pt>
                <c:pt idx="3">
                  <c:v>1.09465198270733</c:v>
                </c:pt>
                <c:pt idx="4">
                  <c:v>1.0567703755461899</c:v>
                </c:pt>
                <c:pt idx="5">
                  <c:v>1.02275784793846</c:v>
                </c:pt>
                <c:pt idx="6">
                  <c:v>0.99593678233505867</c:v>
                </c:pt>
                <c:pt idx="7">
                  <c:v>0.97816848024717595</c:v>
                </c:pt>
                <c:pt idx="8">
                  <c:v>0.96854319090597396</c:v>
                </c:pt>
                <c:pt idx="9">
                  <c:v>0.96597760765995633</c:v>
                </c:pt>
                <c:pt idx="10">
                  <c:v>0.96956554184872068</c:v>
                </c:pt>
                <c:pt idx="11">
                  <c:v>0.9785175952541677</c:v>
                </c:pt>
                <c:pt idx="12">
                  <c:v>0.99211215425543753</c:v>
                </c:pt>
                <c:pt idx="13">
                  <c:v>1.0096546775982993</c:v>
                </c:pt>
                <c:pt idx="14">
                  <c:v>1.03044361323681</c:v>
                </c:pt>
                <c:pt idx="15">
                  <c:v>1.0537417129406592</c:v>
                </c:pt>
                <c:pt idx="16">
                  <c:v>1.0787529740666812</c:v>
                </c:pt>
                <c:pt idx="17">
                  <c:v>1.1046717419193099</c:v>
                </c:pt>
                <c:pt idx="18">
                  <c:v>1.1312159473399099</c:v>
                </c:pt>
                <c:pt idx="19">
                  <c:v>1.1583980410064501</c:v>
                </c:pt>
                <c:pt idx="20">
                  <c:v>1.1862332380088401</c:v>
                </c:pt>
                <c:pt idx="21">
                  <c:v>1.2147373472920793</c:v>
                </c:pt>
                <c:pt idx="22">
                  <c:v>1.2439263239400893</c:v>
                </c:pt>
                <c:pt idx="23">
                  <c:v>1.2738166837798293</c:v>
                </c:pt>
                <c:pt idx="24">
                  <c:v>1.3044254073469199</c:v>
                </c:pt>
                <c:pt idx="25">
                  <c:v>1.3357695022979792</c:v>
                </c:pt>
                <c:pt idx="26">
                  <c:v>1.3678667658723698</c:v>
                </c:pt>
                <c:pt idx="27">
                  <c:v>1.4007352959917798</c:v>
                </c:pt>
                <c:pt idx="28">
                  <c:v>1.4343937650726293</c:v>
                </c:pt>
                <c:pt idx="29">
                  <c:v>1.4688608753546093</c:v>
                </c:pt>
                <c:pt idx="30">
                  <c:v>1.5041561973313899</c:v>
                </c:pt>
                <c:pt idx="31">
                  <c:v>1.5402997820654492</c:v>
                </c:pt>
                <c:pt idx="32">
                  <c:v>1.5773117126443992</c:v>
                </c:pt>
                <c:pt idx="33">
                  <c:v>1.6152130045159701</c:v>
                </c:pt>
                <c:pt idx="34">
                  <c:v>1.6540250281813906</c:v>
                </c:pt>
                <c:pt idx="35">
                  <c:v>1.6937698325204498</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numCache>
            </c:numRef>
          </c:xVal>
          <c:yVal>
            <c:numRef>
              <c:f>Sheet1!$C$2:$C$37</c:f>
              <c:numCache>
                <c:formatCode>General</c:formatCode>
                <c:ptCount val="36"/>
                <c:pt idx="0">
                  <c:v>0.99887794634341232</c:v>
                </c:pt>
                <c:pt idx="1">
                  <c:v>0.99860480978896471</c:v>
                </c:pt>
                <c:pt idx="2">
                  <c:v>0.99833066660343495</c:v>
                </c:pt>
                <c:pt idx="3">
                  <c:v>0.9980542842629947</c:v>
                </c:pt>
                <c:pt idx="4">
                  <c:v>0.99782631606792171</c:v>
                </c:pt>
                <c:pt idx="5">
                  <c:v>0.99830711296026853</c:v>
                </c:pt>
                <c:pt idx="6">
                  <c:v>0.99131508317061967</c:v>
                </c:pt>
                <c:pt idx="7">
                  <c:v>0.95159537010906503</c:v>
                </c:pt>
                <c:pt idx="8">
                  <c:v>0.92594888121946695</c:v>
                </c:pt>
                <c:pt idx="9">
                  <c:v>0.91173770093475071</c:v>
                </c:pt>
                <c:pt idx="10">
                  <c:v>0.90683870743563599</c:v>
                </c:pt>
                <c:pt idx="11">
                  <c:v>0.90942917867207129</c:v>
                </c:pt>
                <c:pt idx="12">
                  <c:v>0.91783602829616961</c:v>
                </c:pt>
                <c:pt idx="13">
                  <c:v>0.93045206699822569</c:v>
                </c:pt>
                <c:pt idx="14">
                  <c:v>0.94573100175991698</c:v>
                </c:pt>
                <c:pt idx="15">
                  <c:v>0.96225511472176761</c:v>
                </c:pt>
                <c:pt idx="16">
                  <c:v>0.97882897526395729</c:v>
                </c:pt>
                <c:pt idx="17">
                  <c:v>0.99459111126776267</c:v>
                </c:pt>
                <c:pt idx="18">
                  <c:v>1.0094392499583198</c:v>
                </c:pt>
                <c:pt idx="19">
                  <c:v>1.0235788663354199</c:v>
                </c:pt>
                <c:pt idx="20">
                  <c:v>1.0371809291693201</c:v>
                </c:pt>
                <c:pt idx="21">
                  <c:v>1.0503809065866208</c:v>
                </c:pt>
                <c:pt idx="22">
                  <c:v>1.0632839726687406</c:v>
                </c:pt>
                <c:pt idx="23">
                  <c:v>1.0759715718899598</c:v>
                </c:pt>
                <c:pt idx="24">
                  <c:v>1.0885068457695699</c:v>
                </c:pt>
                <c:pt idx="25">
                  <c:v>1.1009387911527799</c:v>
                </c:pt>
                <c:pt idx="26">
                  <c:v>1.11330613621783</c:v>
                </c:pt>
                <c:pt idx="27">
                  <c:v>1.1256395705075</c:v>
                </c:pt>
                <c:pt idx="28">
                  <c:v>1.1379637997172098</c:v>
                </c:pt>
                <c:pt idx="29">
                  <c:v>1.1502986621029498</c:v>
                </c:pt>
                <c:pt idx="30">
                  <c:v>1.1626606308269301</c:v>
                </c:pt>
                <c:pt idx="31">
                  <c:v>1.17506337972399</c:v>
                </c:pt>
                <c:pt idx="32">
                  <c:v>1.18751816758796</c:v>
                </c:pt>
                <c:pt idx="33">
                  <c:v>1.2000347301848493</c:v>
                </c:pt>
                <c:pt idx="34">
                  <c:v>1.2126213403287098</c:v>
                </c:pt>
                <c:pt idx="35">
                  <c:v>1.22528522394197</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pt idx="31">
                  <c:v>26</c:v>
                </c:pt>
                <c:pt idx="32">
                  <c:v>27</c:v>
                </c:pt>
                <c:pt idx="33">
                  <c:v>28</c:v>
                </c:pt>
                <c:pt idx="34">
                  <c:v>29</c:v>
                </c:pt>
                <c:pt idx="35">
                  <c:v>30</c:v>
                </c:pt>
              </c:numCache>
            </c:numRef>
          </c:xVal>
          <c:yVal>
            <c:numRef>
              <c:f>Sheet1!$D$2:$D$37</c:f>
              <c:numCache>
                <c:formatCode>General</c:formatCode>
                <c:ptCount val="36"/>
                <c:pt idx="0">
                  <c:v>1.4835736197792893</c:v>
                </c:pt>
                <c:pt idx="1">
                  <c:v>1.38251995914412</c:v>
                </c:pt>
                <c:pt idx="2">
                  <c:v>1.2883509670133801</c:v>
                </c:pt>
                <c:pt idx="3">
                  <c:v>1.2005989875890692</c:v>
                </c:pt>
                <c:pt idx="4">
                  <c:v>1.11919640587633</c:v>
                </c:pt>
                <c:pt idx="5">
                  <c:v>1.0478074351468001</c:v>
                </c:pt>
                <c:pt idx="6">
                  <c:v>1.0005800287386406</c:v>
                </c:pt>
                <c:pt idx="7">
                  <c:v>1.0054836391641992</c:v>
                </c:pt>
                <c:pt idx="8">
                  <c:v>1.0130968692514499</c:v>
                </c:pt>
                <c:pt idx="9">
                  <c:v>1.0234442839687199</c:v>
                </c:pt>
                <c:pt idx="10">
                  <c:v>1.0366312468053998</c:v>
                </c:pt>
                <c:pt idx="11">
                  <c:v>1.0528545890952401</c:v>
                </c:pt>
                <c:pt idx="12">
                  <c:v>1.0723990955645393</c:v>
                </c:pt>
                <c:pt idx="13">
                  <c:v>1.0955992298290698</c:v>
                </c:pt>
                <c:pt idx="14">
                  <c:v>1.1227442455461498</c:v>
                </c:pt>
                <c:pt idx="15">
                  <c:v>1.1539264178524886</c:v>
                </c:pt>
                <c:pt idx="16">
                  <c:v>1.1888777390798901</c:v>
                </c:pt>
                <c:pt idx="17">
                  <c:v>1.2269360177968898</c:v>
                </c:pt>
                <c:pt idx="18">
                  <c:v>1.2676835377354099</c:v>
                </c:pt>
                <c:pt idx="19">
                  <c:v>1.31097472363</c:v>
                </c:pt>
                <c:pt idx="20">
                  <c:v>1.3567057158329499</c:v>
                </c:pt>
                <c:pt idx="21">
                  <c:v>1.4048111629345499</c:v>
                </c:pt>
                <c:pt idx="22">
                  <c:v>1.4552581804721398</c:v>
                </c:pt>
                <c:pt idx="23">
                  <c:v>1.50804071991019</c:v>
                </c:pt>
                <c:pt idx="24">
                  <c:v>1.56317403969032</c:v>
                </c:pt>
                <c:pt idx="25">
                  <c:v>1.6206897037401</c:v>
                </c:pt>
                <c:pt idx="26">
                  <c:v>1.6806334109812706</c:v>
                </c:pt>
                <c:pt idx="27">
                  <c:v>1.74306182977608</c:v>
                </c:pt>
                <c:pt idx="28">
                  <c:v>1.80804123451954</c:v>
                </c:pt>
                <c:pt idx="29">
                  <c:v>1.8756452930260199</c:v>
                </c:pt>
                <c:pt idx="30">
                  <c:v>1.9459555144318113</c:v>
                </c:pt>
                <c:pt idx="31">
                  <c:v>2.0190599584408289</c:v>
                </c:pt>
                <c:pt idx="32">
                  <c:v>2.0950519383619901</c:v>
                </c:pt>
                <c:pt idx="33">
                  <c:v>2.1740312878741612</c:v>
                </c:pt>
                <c:pt idx="34">
                  <c:v>2.2561031237573701</c:v>
                </c:pt>
                <c:pt idx="35">
                  <c:v>2.3413783089024212</c:v>
                </c:pt>
              </c:numCache>
            </c:numRef>
          </c:yVal>
          <c:smooth val="1"/>
        </c:ser>
        <c:dLbls>
          <c:showLegendKey val="0"/>
          <c:showVal val="0"/>
          <c:showCatName val="0"/>
          <c:showSerName val="0"/>
          <c:showPercent val="0"/>
          <c:showBubbleSize val="0"/>
        </c:dLbls>
        <c:axId val="462775824"/>
        <c:axId val="462776216"/>
      </c:scatterChart>
      <c:valAx>
        <c:axId val="462775824"/>
        <c:scaling>
          <c:orientation val="minMax"/>
          <c:max val="30"/>
          <c:min val="-5"/>
        </c:scaling>
        <c:delete val="0"/>
        <c:axPos val="b"/>
        <c:title>
          <c:tx>
            <c:rich>
              <a:bodyPr/>
              <a:lstStyle/>
              <a:p>
                <a:pPr>
                  <a:defRPr sz="1700"/>
                </a:pPr>
                <a:r>
                  <a:rPr lang="en-US" sz="1700" dirty="0" smtClean="0"/>
                  <a:t>Donor </a:t>
                </a:r>
                <a:r>
                  <a:rPr lang="en-US" sz="1700" baseline="0" dirty="0" smtClean="0"/>
                  <a:t>Age – Recipient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2776216"/>
        <c:crosses val="autoZero"/>
        <c:crossBetween val="midCat"/>
        <c:majorUnit val="5"/>
      </c:valAx>
      <c:valAx>
        <c:axId val="4627762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62775824"/>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42"/>
          <c:y val="3.3590508847684365E-2"/>
          <c:w val="0.84050646877103641"/>
          <c:h val="0.77074260114041304"/>
        </c:manualLayout>
      </c:layout>
      <c:scatterChart>
        <c:scatterStyle val="smoothMarker"/>
        <c:varyColors val="0"/>
        <c:ser>
          <c:idx val="0"/>
          <c:order val="0"/>
          <c:tx>
            <c:strRef>
              <c:f>Sheet1!$A$1</c:f>
              <c:strCache>
                <c:ptCount val="1"/>
                <c:pt idx="0">
                  <c:v>Recip BMI</c:v>
                </c:pt>
              </c:strCache>
            </c:strRef>
          </c:tx>
          <c:spPr>
            <a:ln w="38100">
              <a:solidFill>
                <a:srgbClr val="00FF00"/>
              </a:solidFill>
            </a:ln>
          </c:spPr>
          <c:marker>
            <c:symbol val="none"/>
          </c:marker>
          <c:xVal>
            <c:numRef>
              <c:f>Sheet1!$A$2:$A$15</c:f>
              <c:numCache>
                <c:formatCode>General</c:formatCode>
                <c:ptCount val="14"/>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numCache>
            </c:numRef>
          </c:xVal>
          <c:yVal>
            <c:numRef>
              <c:f>Sheet1!$B$2:$B$15</c:f>
              <c:numCache>
                <c:formatCode>General</c:formatCode>
                <c:ptCount val="14"/>
                <c:pt idx="0">
                  <c:v>0.87820121463257073</c:v>
                </c:pt>
                <c:pt idx="1">
                  <c:v>0.91073051926159931</c:v>
                </c:pt>
                <c:pt idx="2">
                  <c:v>0.94446473643460704</c:v>
                </c:pt>
                <c:pt idx="3">
                  <c:v>0.97944849711604931</c:v>
                </c:pt>
                <c:pt idx="4">
                  <c:v>1.0157280854384791</c:v>
                </c:pt>
                <c:pt idx="5">
                  <c:v>1.0533514999373099</c:v>
                </c:pt>
                <c:pt idx="6">
                  <c:v>1.0923685170536399</c:v>
                </c:pt>
                <c:pt idx="7">
                  <c:v>1.1328307569894698</c:v>
                </c:pt>
                <c:pt idx="8">
                  <c:v>1.1747917520020492</c:v>
                </c:pt>
                <c:pt idx="9">
                  <c:v>1.2183070172280699</c:v>
                </c:pt>
                <c:pt idx="10">
                  <c:v>1.2634341241311</c:v>
                </c:pt>
                <c:pt idx="11">
                  <c:v>1.3102327766697106</c:v>
                </c:pt>
                <c:pt idx="12">
                  <c:v>1.3587648902868099</c:v>
                </c:pt>
                <c:pt idx="13">
                  <c:v>1.4090946738249286</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Sheet1!$A$2:$A$15</c:f>
              <c:numCache>
                <c:formatCode>General</c:formatCode>
                <c:ptCount val="14"/>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numCache>
            </c:numRef>
          </c:xVal>
          <c:yVal>
            <c:numRef>
              <c:f>Sheet1!$C$2:$C$15</c:f>
              <c:numCache>
                <c:formatCode>General</c:formatCode>
                <c:ptCount val="14"/>
                <c:pt idx="0">
                  <c:v>0.80107671934440094</c:v>
                </c:pt>
                <c:pt idx="1">
                  <c:v>0.8524110936568613</c:v>
                </c:pt>
                <c:pt idx="2">
                  <c:v>0.907035062988646</c:v>
                </c:pt>
                <c:pt idx="3">
                  <c:v>0.96515943024786632</c:v>
                </c:pt>
                <c:pt idx="4">
                  <c:v>1.0045715654360101</c:v>
                </c:pt>
                <c:pt idx="5">
                  <c:v>1.0153075424446298</c:v>
                </c:pt>
                <c:pt idx="6">
                  <c:v>1.0261582561293499</c:v>
                </c:pt>
                <c:pt idx="7">
                  <c:v>1.0371249326948198</c:v>
                </c:pt>
                <c:pt idx="8">
                  <c:v>1.0482088114502801</c:v>
                </c:pt>
                <c:pt idx="9">
                  <c:v>1.05941114494961</c:v>
                </c:pt>
                <c:pt idx="10">
                  <c:v>1.0707331991328899</c:v>
                </c:pt>
                <c:pt idx="11">
                  <c:v>1.0821762534694592</c:v>
                </c:pt>
                <c:pt idx="12">
                  <c:v>1.0937416011024792</c:v>
                </c:pt>
                <c:pt idx="13">
                  <c:v>1.1054305489951199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Sheet1!$A$2:$A$15</c:f>
              <c:numCache>
                <c:formatCode>General</c:formatCode>
                <c:ptCount val="14"/>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numCache>
            </c:numRef>
          </c:xVal>
          <c:yVal>
            <c:numRef>
              <c:f>Sheet1!$D$2:$D$15</c:f>
              <c:numCache>
                <c:formatCode>General</c:formatCode>
                <c:ptCount val="14"/>
                <c:pt idx="0">
                  <c:v>0.96275095101165897</c:v>
                </c:pt>
                <c:pt idx="1">
                  <c:v>0.97303998608961095</c:v>
                </c:pt>
                <c:pt idx="2">
                  <c:v>0.98343898132156138</c:v>
                </c:pt>
                <c:pt idx="3">
                  <c:v>0.99394911186488732</c:v>
                </c:pt>
                <c:pt idx="4">
                  <c:v>1.0270085069556401</c:v>
                </c:pt>
                <c:pt idx="5">
                  <c:v>1.0928209789012606</c:v>
                </c:pt>
                <c:pt idx="6">
                  <c:v>1.1628508272700107</c:v>
                </c:pt>
                <c:pt idx="7">
                  <c:v>1.2373683087984793</c:v>
                </c:pt>
                <c:pt idx="8">
                  <c:v>1.3166609987398699</c:v>
                </c:pt>
                <c:pt idx="9">
                  <c:v>1.4010349006643192</c:v>
                </c:pt>
                <c:pt idx="10">
                  <c:v>1.49081562737722</c:v>
                </c:pt>
                <c:pt idx="11">
                  <c:v>1.5863496575126592</c:v>
                </c:pt>
                <c:pt idx="12">
                  <c:v>1.6880056726516901</c:v>
                </c:pt>
                <c:pt idx="13">
                  <c:v>1.7961759801253301</c:v>
                </c:pt>
              </c:numCache>
            </c:numRef>
          </c:yVal>
          <c:smooth val="1"/>
        </c:ser>
        <c:dLbls>
          <c:showLegendKey val="0"/>
          <c:showVal val="0"/>
          <c:showCatName val="0"/>
          <c:showSerName val="0"/>
          <c:showPercent val="0"/>
          <c:showBubbleSize val="0"/>
        </c:dLbls>
        <c:axId val="462777000"/>
        <c:axId val="769589344"/>
      </c:scatterChart>
      <c:valAx>
        <c:axId val="462777000"/>
        <c:scaling>
          <c:orientation val="minMax"/>
          <c:max val="25"/>
          <c:min val="12"/>
        </c:scaling>
        <c:delete val="0"/>
        <c:axPos val="b"/>
        <c:title>
          <c:tx>
            <c:rich>
              <a:bodyPr/>
              <a:lstStyle/>
              <a:p>
                <a:pPr>
                  <a:defRPr sz="1700"/>
                </a:pPr>
                <a:r>
                  <a:rPr lang="en-US" sz="1700" dirty="0" smtClean="0"/>
                  <a:t>Recipient BMI (kg/m</a:t>
                </a:r>
                <a:r>
                  <a:rPr lang="en-US" sz="1700" baseline="30000" dirty="0" smtClean="0"/>
                  <a:t>2</a:t>
                </a:r>
                <a:r>
                  <a:rPr lang="en-US" sz="1700" dirty="0" smtClean="0"/>
                  <a: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9589344"/>
        <c:crosses val="autoZero"/>
        <c:crossBetween val="midCat"/>
        <c:majorUnit val="2"/>
      </c:valAx>
      <c:valAx>
        <c:axId val="76958934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46277700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7624555780105"/>
          <c:y val="3.3590508847684365E-2"/>
          <c:w val="0.84050646877103641"/>
          <c:h val="0.77074260114041304"/>
        </c:manualLayout>
      </c:layout>
      <c:scatterChart>
        <c:scatterStyle val="smoothMarker"/>
        <c:varyColors val="0"/>
        <c:ser>
          <c:idx val="0"/>
          <c:order val="0"/>
          <c:tx>
            <c:strRef>
              <c:f>Sheet1!$A$1</c:f>
              <c:strCache>
                <c:ptCount val="1"/>
                <c:pt idx="0">
                  <c:v>Pct volume</c:v>
                </c:pt>
              </c:strCache>
            </c:strRef>
          </c:tx>
          <c:spPr>
            <a:ln w="38100">
              <a:solidFill>
                <a:srgbClr val="00FF00"/>
              </a:solidFill>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Sheet1!$B$2:$B$12</c:f>
              <c:numCache>
                <c:formatCode>General</c:formatCode>
                <c:ptCount val="11"/>
                <c:pt idx="0">
                  <c:v>1.1525238647198701</c:v>
                </c:pt>
                <c:pt idx="1">
                  <c:v>1.1282424548264607</c:v>
                </c:pt>
                <c:pt idx="2">
                  <c:v>1.1044726064585406</c:v>
                </c:pt>
                <c:pt idx="3">
                  <c:v>1.0812035420214399</c:v>
                </c:pt>
                <c:pt idx="4">
                  <c:v>1.0584247109831693</c:v>
                </c:pt>
                <c:pt idx="5">
                  <c:v>1.0361257850906898</c:v>
                </c:pt>
                <c:pt idx="6">
                  <c:v>1.0142966536869498</c:v>
                </c:pt>
                <c:pt idx="7">
                  <c:v>0.99292741912652205</c:v>
                </c:pt>
                <c:pt idx="8">
                  <c:v>0.97200839228790803</c:v>
                </c:pt>
                <c:pt idx="9">
                  <c:v>0.95153008818032569</c:v>
                </c:pt>
                <c:pt idx="10">
                  <c:v>0.93148322164308839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Sheet1!$C$2:$C$12</c:f>
              <c:numCache>
                <c:formatCode>General</c:formatCode>
                <c:ptCount val="11"/>
                <c:pt idx="0">
                  <c:v>1.0455062683724692</c:v>
                </c:pt>
                <c:pt idx="1">
                  <c:v>1.038550561425841</c:v>
                </c:pt>
                <c:pt idx="2">
                  <c:v>1.0316411304897699</c:v>
                </c:pt>
                <c:pt idx="3">
                  <c:v>1.0247776676920299</c:v>
                </c:pt>
                <c:pt idx="4">
                  <c:v>1.0179598672086199</c:v>
                </c:pt>
                <c:pt idx="5">
                  <c:v>1.01118742525018</c:v>
                </c:pt>
                <c:pt idx="6">
                  <c:v>1.0044600400484598</c:v>
                </c:pt>
                <c:pt idx="7">
                  <c:v>0.98810100123668898</c:v>
                </c:pt>
                <c:pt idx="8">
                  <c:v>0.95324680308809551</c:v>
                </c:pt>
                <c:pt idx="9">
                  <c:v>0.91962204922410329</c:v>
                </c:pt>
                <c:pt idx="10">
                  <c:v>0.88718337232229172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Sheet1!$A$2:$A$12</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Sheet1!$D$2:$D$12</c:f>
              <c:numCache>
                <c:formatCode>General</c:formatCode>
                <c:ptCount val="11"/>
                <c:pt idx="0">
                  <c:v>1.2704957386975699</c:v>
                </c:pt>
                <c:pt idx="1">
                  <c:v>1.2256803704628598</c:v>
                </c:pt>
                <c:pt idx="2">
                  <c:v>1.18244581605446</c:v>
                </c:pt>
                <c:pt idx="3">
                  <c:v>1.1407363139679798</c:v>
                </c:pt>
                <c:pt idx="4">
                  <c:v>1.1004980696259801</c:v>
                </c:pt>
                <c:pt idx="5">
                  <c:v>1.06167918599679</c:v>
                </c:pt>
                <c:pt idx="6">
                  <c:v>1.0242295966606199</c:v>
                </c:pt>
                <c:pt idx="7">
                  <c:v>0.99777741184283397</c:v>
                </c:pt>
                <c:pt idx="8">
                  <c:v>0.99113924286700061</c:v>
                </c:pt>
                <c:pt idx="9">
                  <c:v>0.98454523733566901</c:v>
                </c:pt>
                <c:pt idx="10">
                  <c:v>0.97799510143139534</c:v>
                </c:pt>
              </c:numCache>
            </c:numRef>
          </c:yVal>
          <c:smooth val="1"/>
        </c:ser>
        <c:dLbls>
          <c:showLegendKey val="0"/>
          <c:showVal val="0"/>
          <c:showCatName val="0"/>
          <c:showSerName val="0"/>
          <c:showPercent val="0"/>
          <c:showBubbleSize val="0"/>
        </c:dLbls>
        <c:axId val="769590128"/>
        <c:axId val="769590520"/>
      </c:scatterChart>
      <c:valAx>
        <c:axId val="769590128"/>
        <c:scaling>
          <c:orientation val="minMax"/>
          <c:max val="1"/>
          <c:min val="0"/>
        </c:scaling>
        <c:delete val="0"/>
        <c:axPos val="b"/>
        <c:title>
          <c:tx>
            <c:rich>
              <a:bodyPr/>
              <a:lstStyle/>
              <a:p>
                <a:pPr>
                  <a:defRPr sz="1600"/>
                </a:pPr>
                <a:r>
                  <a:rPr lang="en-US" sz="1600" dirty="0" smtClean="0"/>
                  <a:t>% of Total Transplant Volume</a:t>
                </a:r>
                <a:r>
                  <a:rPr lang="en-US" sz="1600" baseline="0" dirty="0" smtClean="0"/>
                  <a:t> Represented by </a:t>
                </a:r>
                <a:r>
                  <a:rPr lang="en-US" sz="1600" dirty="0" smtClean="0"/>
                  <a:t>Pediatric</a:t>
                </a:r>
                <a:r>
                  <a:rPr lang="en-US" sz="1600" baseline="0" dirty="0" smtClean="0"/>
                  <a:t> Transplants</a:t>
                </a:r>
                <a:endParaRPr lang="en-US" sz="1600" dirty="0"/>
              </a:p>
            </c:rich>
          </c:tx>
          <c:layout>
            <c:manualLayout>
              <c:xMode val="edge"/>
              <c:yMode val="edge"/>
              <c:x val="0.16321278424267771"/>
              <c:y val="0.91670730674794576"/>
            </c:manualLayout>
          </c:layout>
          <c:overlay val="0"/>
        </c:title>
        <c:numFmt formatCode="0%" sourceLinked="0"/>
        <c:majorTickMark val="out"/>
        <c:minorTickMark val="none"/>
        <c:tickLblPos val="nextTo"/>
        <c:txPr>
          <a:bodyPr rot="0"/>
          <a:lstStyle/>
          <a:p>
            <a:pPr>
              <a:defRPr sz="1500" b="1"/>
            </a:pPr>
            <a:endParaRPr lang="en-US"/>
          </a:p>
        </c:txPr>
        <c:crossAx val="769590520"/>
        <c:crosses val="autoZero"/>
        <c:crossBetween val="midCat"/>
        <c:majorUnit val="0.2"/>
      </c:valAx>
      <c:valAx>
        <c:axId val="76959052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76959012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48"/>
          <c:y val="3.3590508847684365E-2"/>
          <c:w val="0.84050646877103663"/>
          <c:h val="0.77074260114041293"/>
        </c:manualLayout>
      </c:layout>
      <c:scatterChart>
        <c:scatterStyle val="smoothMarker"/>
        <c:varyColors val="0"/>
        <c:ser>
          <c:idx val="0"/>
          <c:order val="0"/>
          <c:tx>
            <c:strRef>
              <c:f>Sheet1!$A$1</c:f>
              <c:strCache>
                <c:ptCount val="1"/>
                <c:pt idx="0">
                  <c:v>Recipient creatinine</c:v>
                </c:pt>
              </c:strCache>
            </c:strRef>
          </c:tx>
          <c:spPr>
            <a:ln w="38100">
              <a:solidFill>
                <a:srgbClr val="00FF00"/>
              </a:solidFill>
            </a:ln>
          </c:spPr>
          <c:marker>
            <c:symbol val="none"/>
          </c:marker>
          <c:xVal>
            <c:numRef>
              <c:f>Sheet1!$A$2:$A$21</c:f>
              <c:numCache>
                <c:formatCode>General</c:formatCode>
                <c:ptCount val="20"/>
                <c:pt idx="0">
                  <c:v>0.1</c:v>
                </c:pt>
                <c:pt idx="1">
                  <c:v>0.2</c:v>
                </c:pt>
                <c:pt idx="2">
                  <c:v>0.30000000000000016</c:v>
                </c:pt>
                <c:pt idx="3">
                  <c:v>0.4</c:v>
                </c:pt>
                <c:pt idx="4">
                  <c:v>0.5</c:v>
                </c:pt>
                <c:pt idx="5">
                  <c:v>0.60000000000000031</c:v>
                </c:pt>
                <c:pt idx="6">
                  <c:v>0.70000000000000029</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numCache>
            </c:numRef>
          </c:xVal>
          <c:yVal>
            <c:numRef>
              <c:f>Sheet1!$B$2:$B$21</c:f>
              <c:numCache>
                <c:formatCode>General</c:formatCode>
                <c:ptCount val="20"/>
                <c:pt idx="0">
                  <c:v>0.8924567947655494</c:v>
                </c:pt>
                <c:pt idx="1">
                  <c:v>0.9129978615794403</c:v>
                </c:pt>
                <c:pt idx="2">
                  <c:v>0.93401170805989531</c:v>
                </c:pt>
                <c:pt idx="3">
                  <c:v>0.95550921585269899</c:v>
                </c:pt>
                <c:pt idx="4">
                  <c:v>0.97750151705902733</c:v>
                </c:pt>
                <c:pt idx="5">
                  <c:v>1</c:v>
                </c:pt>
                <c:pt idx="6">
                  <c:v>1.0230163151139298</c:v>
                </c:pt>
                <c:pt idx="7">
                  <c:v>1.0465623809892799</c:v>
                </c:pt>
                <c:pt idx="8">
                  <c:v>1.0706503905365101</c:v>
                </c:pt>
                <c:pt idx="9">
                  <c:v>1.0952928173019498</c:v>
                </c:pt>
                <c:pt idx="10">
                  <c:v>1.120502421926991</c:v>
                </c:pt>
                <c:pt idx="11">
                  <c:v>1.1462922587559798</c:v>
                </c:pt>
                <c:pt idx="12">
                  <c:v>1.1726756825961699</c:v>
                </c:pt>
                <c:pt idx="13">
                  <c:v>1.1996663556332399</c:v>
                </c:pt>
                <c:pt idx="14">
                  <c:v>1.2272782545060699</c:v>
                </c:pt>
                <c:pt idx="15">
                  <c:v>1.2555256775442591</c:v>
                </c:pt>
                <c:pt idx="16">
                  <c:v>1.2844232521722392</c:v>
                </c:pt>
                <c:pt idx="17">
                  <c:v>1.31398594248389</c:v>
                </c:pt>
                <c:pt idx="18">
                  <c:v>1.34422905699138</c:v>
                </c:pt>
                <c:pt idx="19">
                  <c:v>1.3751682565523893</c:v>
                </c:pt>
              </c:numCache>
            </c:numRef>
          </c:yVal>
          <c:smooth val="1"/>
        </c:ser>
        <c:ser>
          <c:idx val="1"/>
          <c:order val="1"/>
          <c:tx>
            <c:strRef>
              <c:f>Sheet1!$C$1</c:f>
              <c:strCache>
                <c:ptCount val="1"/>
                <c:pt idx="0">
                  <c:v>Column2</c:v>
                </c:pt>
              </c:strCache>
            </c:strRef>
          </c:tx>
          <c:spPr>
            <a:ln w="41275">
              <a:solidFill>
                <a:srgbClr val="00FF00"/>
              </a:solidFill>
              <a:prstDash val="sysDash"/>
            </a:ln>
          </c:spPr>
          <c:marker>
            <c:symbol val="none"/>
          </c:marker>
          <c:xVal>
            <c:numRef>
              <c:f>Sheet1!$A$2:$A$21</c:f>
              <c:numCache>
                <c:formatCode>General</c:formatCode>
                <c:ptCount val="20"/>
                <c:pt idx="0">
                  <c:v>0.1</c:v>
                </c:pt>
                <c:pt idx="1">
                  <c:v>0.2</c:v>
                </c:pt>
                <c:pt idx="2">
                  <c:v>0.30000000000000016</c:v>
                </c:pt>
                <c:pt idx="3">
                  <c:v>0.4</c:v>
                </c:pt>
                <c:pt idx="4">
                  <c:v>0.5</c:v>
                </c:pt>
                <c:pt idx="5">
                  <c:v>0.60000000000000031</c:v>
                </c:pt>
                <c:pt idx="6">
                  <c:v>0.70000000000000029</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numCache>
            </c:numRef>
          </c:xVal>
          <c:yVal>
            <c:numRef>
              <c:f>Sheet1!$C$2:$C$21</c:f>
              <c:numCache>
                <c:formatCode>General</c:formatCode>
                <c:ptCount val="20"/>
                <c:pt idx="0">
                  <c:v>0.81108858631725966</c:v>
                </c:pt>
                <c:pt idx="1">
                  <c:v>0.84577458752126899</c:v>
                </c:pt>
                <c:pt idx="2">
                  <c:v>0.88194392692016998</c:v>
                </c:pt>
                <c:pt idx="3">
                  <c:v>0.91966003910209604</c:v>
                </c:pt>
                <c:pt idx="4">
                  <c:v>0.9589890714195326</c:v>
                </c:pt>
                <c:pt idx="5">
                  <c:v>1</c:v>
                </c:pt>
                <c:pt idx="6">
                  <c:v>1.0036418859275198</c:v>
                </c:pt>
                <c:pt idx="7">
                  <c:v>1.0072970351881598</c:v>
                </c:pt>
                <c:pt idx="8">
                  <c:v>1.0109654960854393</c:v>
                </c:pt>
                <c:pt idx="9">
                  <c:v>1.0146473170988499</c:v>
                </c:pt>
                <c:pt idx="10">
                  <c:v>1.0183425468843901</c:v>
                </c:pt>
                <c:pt idx="11">
                  <c:v>1.0220512342752901</c:v>
                </c:pt>
                <c:pt idx="12">
                  <c:v>1.0257734282825999</c:v>
                </c:pt>
                <c:pt idx="13">
                  <c:v>1.0295091780958898</c:v>
                </c:pt>
                <c:pt idx="14">
                  <c:v>1.0332585330838606</c:v>
                </c:pt>
                <c:pt idx="15">
                  <c:v>1.0370215427949891</c:v>
                </c:pt>
                <c:pt idx="16">
                  <c:v>1.0407982569582299</c:v>
                </c:pt>
                <c:pt idx="17">
                  <c:v>1.0445887254836401</c:v>
                </c:pt>
                <c:pt idx="18">
                  <c:v>1.04839299846303</c:v>
                </c:pt>
                <c:pt idx="19">
                  <c:v>1.0522111261706406</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Sheet1!$A$2:$A$21</c:f>
              <c:numCache>
                <c:formatCode>General</c:formatCode>
                <c:ptCount val="20"/>
                <c:pt idx="0">
                  <c:v>0.1</c:v>
                </c:pt>
                <c:pt idx="1">
                  <c:v>0.2</c:v>
                </c:pt>
                <c:pt idx="2">
                  <c:v>0.30000000000000016</c:v>
                </c:pt>
                <c:pt idx="3">
                  <c:v>0.4</c:v>
                </c:pt>
                <c:pt idx="4">
                  <c:v>0.5</c:v>
                </c:pt>
                <c:pt idx="5">
                  <c:v>0.60000000000000031</c:v>
                </c:pt>
                <c:pt idx="6">
                  <c:v>0.70000000000000029</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numCache>
            </c:numRef>
          </c:xVal>
          <c:yVal>
            <c:numRef>
              <c:f>Sheet1!$D$2:$D$21</c:f>
              <c:numCache>
                <c:formatCode>General</c:formatCode>
                <c:ptCount val="20"/>
                <c:pt idx="0">
                  <c:v>0.98198784196878597</c:v>
                </c:pt>
                <c:pt idx="1">
                  <c:v>0.98556412967145046</c:v>
                </c:pt>
                <c:pt idx="2">
                  <c:v>0.98915344180597353</c:v>
                </c:pt>
                <c:pt idx="3">
                  <c:v>0.99275582580584798</c:v>
                </c:pt>
                <c:pt idx="4">
                  <c:v>0.99637132927731653</c:v>
                </c:pt>
                <c:pt idx="5">
                  <c:v>1</c:v>
                </c:pt>
                <c:pt idx="6">
                  <c:v>1.0427647507179192</c:v>
                </c:pt>
                <c:pt idx="7">
                  <c:v>1.08735832533981</c:v>
                </c:pt>
                <c:pt idx="8">
                  <c:v>1.1338589330640201</c:v>
                </c:pt>
                <c:pt idx="9">
                  <c:v>1.182348127685801</c:v>
                </c:pt>
                <c:pt idx="10">
                  <c:v>1.23291095062808</c:v>
                </c:pt>
                <c:pt idx="11">
                  <c:v>1.2856360800890891</c:v>
                </c:pt>
                <c:pt idx="12">
                  <c:v>1.3406159865680707</c:v>
                </c:pt>
                <c:pt idx="13">
                  <c:v>1.3979470950421098</c:v>
                </c:pt>
                <c:pt idx="14">
                  <c:v>1.4577299540784292</c:v>
                </c:pt>
                <c:pt idx="15">
                  <c:v>1.5200694121786398</c:v>
                </c:pt>
                <c:pt idx="16">
                  <c:v>1.5850748016643998</c:v>
                </c:pt>
                <c:pt idx="17">
                  <c:v>1.6528601304268407</c:v>
                </c:pt>
                <c:pt idx="18">
                  <c:v>1.7235442818761293</c:v>
                </c:pt>
                <c:pt idx="19">
                  <c:v>1.79725122344187</c:v>
                </c:pt>
              </c:numCache>
            </c:numRef>
          </c:yVal>
          <c:smooth val="1"/>
        </c:ser>
        <c:dLbls>
          <c:showLegendKey val="0"/>
          <c:showVal val="0"/>
          <c:showCatName val="0"/>
          <c:showSerName val="0"/>
          <c:showPercent val="0"/>
          <c:showBubbleSize val="0"/>
        </c:dLbls>
        <c:axId val="769591696"/>
        <c:axId val="769592088"/>
      </c:scatterChart>
      <c:valAx>
        <c:axId val="769591696"/>
        <c:scaling>
          <c:orientation val="minMax"/>
          <c:max val="2"/>
          <c:min val="0"/>
        </c:scaling>
        <c:delete val="0"/>
        <c:axPos val="b"/>
        <c:title>
          <c:tx>
            <c:rich>
              <a:bodyPr/>
              <a:lstStyle/>
              <a:p>
                <a:pPr>
                  <a:defRPr sz="1700"/>
                </a:pPr>
                <a:r>
                  <a:rPr lang="en-US" sz="1700" dirty="0" smtClean="0"/>
                  <a:t>Recipient creatinine</a:t>
                </a:r>
                <a:r>
                  <a:rPr lang="en-US" sz="1700" baseline="0" dirty="0" smtClean="0"/>
                  <a:t> (mg/dl)</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769592088"/>
        <c:crosses val="autoZero"/>
        <c:crossBetween val="midCat"/>
        <c:majorUnit val="0.2"/>
      </c:valAx>
      <c:valAx>
        <c:axId val="76959208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76959169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48"/>
          <c:y val="3.3590508847684365E-2"/>
          <c:w val="0.84050646877103663"/>
          <c:h val="0.77074260114041293"/>
        </c:manualLayout>
      </c:layout>
      <c:scatterChart>
        <c:scatterStyle val="smoothMarker"/>
        <c:varyColors val="0"/>
        <c:ser>
          <c:idx val="0"/>
          <c:order val="0"/>
          <c:tx>
            <c:strRef>
              <c:f>Sheet1!$A$1</c:f>
              <c:strCache>
                <c:ptCount val="1"/>
                <c:pt idx="0">
                  <c:v>Donor age</c:v>
                </c:pt>
              </c:strCache>
            </c:strRef>
          </c:tx>
          <c:spPr>
            <a:ln w="38100">
              <a:solidFill>
                <a:srgbClr val="00FF00"/>
              </a:solidFill>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Sheet1!$B$2:$B$42</c:f>
              <c:numCache>
                <c:formatCode>General</c:formatCode>
                <c:ptCount val="41"/>
                <c:pt idx="0">
                  <c:v>1.0562063148918106</c:v>
                </c:pt>
                <c:pt idx="1">
                  <c:v>1.04355610273724</c:v>
                </c:pt>
                <c:pt idx="2">
                  <c:v>1.0313853415210301</c:v>
                </c:pt>
                <c:pt idx="3">
                  <c:v>1.0201005563972101</c:v>
                </c:pt>
                <c:pt idx="4">
                  <c:v>1.01009222110067</c:v>
                </c:pt>
                <c:pt idx="5">
                  <c:v>1.0017381570301391</c:v>
                </c:pt>
                <c:pt idx="6">
                  <c:v>0.99539611492949598</c:v>
                </c:pt>
                <c:pt idx="7">
                  <c:v>0.99116408769286168</c:v>
                </c:pt>
                <c:pt idx="8">
                  <c:v>0.98891205440761665</c:v>
                </c:pt>
                <c:pt idx="9">
                  <c:v>0.98851438860178753</c:v>
                </c:pt>
                <c:pt idx="10">
                  <c:v>0.9898565095166334</c:v>
                </c:pt>
                <c:pt idx="11">
                  <c:v>0.99283284008035766</c:v>
                </c:pt>
                <c:pt idx="12">
                  <c:v>0.99734491509857048</c:v>
                </c:pt>
                <c:pt idx="13">
                  <c:v>1.0032997181041385</c:v>
                </c:pt>
                <c:pt idx="14">
                  <c:v>1.0106081224524699</c:v>
                </c:pt>
                <c:pt idx="15">
                  <c:v>1.0191834851893098</c:v>
                </c:pt>
                <c:pt idx="16">
                  <c:v>1.02894031430003</c:v>
                </c:pt>
                <c:pt idx="17">
                  <c:v>1.0397930500714891</c:v>
                </c:pt>
                <c:pt idx="18">
                  <c:v>1.05165499382274</c:v>
                </c:pt>
                <c:pt idx="19">
                  <c:v>1.0644371272102207</c:v>
                </c:pt>
                <c:pt idx="20">
                  <c:v>1.0780473032107807</c:v>
                </c:pt>
                <c:pt idx="21">
                  <c:v>1.09238921350054</c:v>
                </c:pt>
                <c:pt idx="22">
                  <c:v>1.1073616636106698</c:v>
                </c:pt>
                <c:pt idx="23">
                  <c:v>1.1228578362531207</c:v>
                </c:pt>
                <c:pt idx="24">
                  <c:v>1.1387647170595592</c:v>
                </c:pt>
                <c:pt idx="25">
                  <c:v>1.15496521909191</c:v>
                </c:pt>
                <c:pt idx="26">
                  <c:v>1.1713989096114401</c:v>
                </c:pt>
                <c:pt idx="27">
                  <c:v>1.1880664765846101</c:v>
                </c:pt>
                <c:pt idx="28">
                  <c:v>1.2049712025533592</c:v>
                </c:pt>
                <c:pt idx="29">
                  <c:v>1.2221164619987213</c:v>
                </c:pt>
                <c:pt idx="30">
                  <c:v>1.2395056295539899</c:v>
                </c:pt>
                <c:pt idx="31">
                  <c:v>1.2571422714568601</c:v>
                </c:pt>
                <c:pt idx="32">
                  <c:v>1.2750298611006599</c:v>
                </c:pt>
                <c:pt idx="33">
                  <c:v>1.29317191922856</c:v>
                </c:pt>
                <c:pt idx="34">
                  <c:v>1.3115721664839801</c:v>
                </c:pt>
                <c:pt idx="35">
                  <c:v>1.3302341752801898</c:v>
                </c:pt>
                <c:pt idx="36">
                  <c:v>1.3491617728940992</c:v>
                </c:pt>
                <c:pt idx="37">
                  <c:v>1.3683586869622801</c:v>
                </c:pt>
                <c:pt idx="38">
                  <c:v>1.3878287495269099</c:v>
                </c:pt>
                <c:pt idx="39">
                  <c:v>1.4075758471554292</c:v>
                </c:pt>
                <c:pt idx="40">
                  <c:v>1.4276039217163601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Sheet1!$C$2:$C$42</c:f>
              <c:numCache>
                <c:formatCode>General</c:formatCode>
                <c:ptCount val="41"/>
                <c:pt idx="0">
                  <c:v>0.94875947036869379</c:v>
                </c:pt>
                <c:pt idx="1">
                  <c:v>0.95843717471462653</c:v>
                </c:pt>
                <c:pt idx="2">
                  <c:v>0.9681876400268753</c:v>
                </c:pt>
                <c:pt idx="3">
                  <c:v>0.97798292384137897</c:v>
                </c:pt>
                <c:pt idx="4">
                  <c:v>0.9877982611297923</c:v>
                </c:pt>
                <c:pt idx="5">
                  <c:v>0.99761539713845504</c:v>
                </c:pt>
                <c:pt idx="6">
                  <c:v>0.9835074133935765</c:v>
                </c:pt>
                <c:pt idx="7">
                  <c:v>0.96573768168285801</c:v>
                </c:pt>
                <c:pt idx="8">
                  <c:v>0.9520947944684226</c:v>
                </c:pt>
                <c:pt idx="9">
                  <c:v>0.94215066058854735</c:v>
                </c:pt>
                <c:pt idx="10">
                  <c:v>0.93552679388630067</c:v>
                </c:pt>
                <c:pt idx="11">
                  <c:v>0.93188159936091897</c:v>
                </c:pt>
                <c:pt idx="12">
                  <c:v>0.93089915152353664</c:v>
                </c:pt>
                <c:pt idx="13">
                  <c:v>0.93227950132440995</c:v>
                </c:pt>
                <c:pt idx="14">
                  <c:v>0.93573039276692871</c:v>
                </c:pt>
                <c:pt idx="15">
                  <c:v>0.94096085419614295</c:v>
                </c:pt>
                <c:pt idx="16">
                  <c:v>0.9476771675911293</c:v>
                </c:pt>
                <c:pt idx="17">
                  <c:v>0.95558210735183069</c:v>
                </c:pt>
                <c:pt idx="18">
                  <c:v>0.96437821838492332</c:v>
                </c:pt>
                <c:pt idx="19">
                  <c:v>0.97377493579462204</c:v>
                </c:pt>
                <c:pt idx="20">
                  <c:v>0.98349942027655401</c:v>
                </c:pt>
                <c:pt idx="21">
                  <c:v>0.99330812193257267</c:v>
                </c:pt>
                <c:pt idx="22">
                  <c:v>1.00299692174984</c:v>
                </c:pt>
                <c:pt idx="23">
                  <c:v>1.0124067232513301</c:v>
                </c:pt>
                <c:pt idx="24">
                  <c:v>1.0214234355676792</c:v>
                </c:pt>
                <c:pt idx="25">
                  <c:v>1.0299750167883799</c:v>
                </c:pt>
                <c:pt idx="26">
                  <c:v>1.0380703604889501</c:v>
                </c:pt>
                <c:pt idx="27">
                  <c:v>1.0457742335693192</c:v>
                </c:pt>
                <c:pt idx="28">
                  <c:v>1.0531456911946693</c:v>
                </c:pt>
                <c:pt idx="29">
                  <c:v>1.06023572502039</c:v>
                </c:pt>
                <c:pt idx="30">
                  <c:v>1.0670877825223899</c:v>
                </c:pt>
                <c:pt idx="31">
                  <c:v>1.07373872688592</c:v>
                </c:pt>
                <c:pt idx="32">
                  <c:v>1.08021957738787</c:v>
                </c:pt>
                <c:pt idx="33">
                  <c:v>1.0865564746148701</c:v>
                </c:pt>
                <c:pt idx="34">
                  <c:v>1.0927715317688207</c:v>
                </c:pt>
                <c:pt idx="35">
                  <c:v>1.09888334415347</c:v>
                </c:pt>
                <c:pt idx="36">
                  <c:v>1.1049077519002006</c:v>
                </c:pt>
                <c:pt idx="37">
                  <c:v>1.1108581601159206</c:v>
                </c:pt>
                <c:pt idx="38">
                  <c:v>1.1167460270112401</c:v>
                </c:pt>
                <c:pt idx="39">
                  <c:v>1.1225811687061906</c:v>
                </c:pt>
                <c:pt idx="40">
                  <c:v>1.1283720289510013</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Sheet1!$D$2:$D$42</c:f>
              <c:numCache>
                <c:formatCode>General</c:formatCode>
                <c:ptCount val="41"/>
                <c:pt idx="0">
                  <c:v>1.1758214958147593</c:v>
                </c:pt>
                <c:pt idx="1">
                  <c:v>1.1362344536399898</c:v>
                </c:pt>
                <c:pt idx="2">
                  <c:v>1.09870822423938</c:v>
                </c:pt>
                <c:pt idx="3">
                  <c:v>1.0640320191630106</c:v>
                </c:pt>
                <c:pt idx="4">
                  <c:v>1.0328893411506299</c:v>
                </c:pt>
                <c:pt idx="5">
                  <c:v>1.00587795469928</c:v>
                </c:pt>
                <c:pt idx="6">
                  <c:v>1.0074285278622899</c:v>
                </c:pt>
                <c:pt idx="7">
                  <c:v>1.01725993234531</c:v>
                </c:pt>
                <c:pt idx="8">
                  <c:v>1.02715302828507</c:v>
                </c:pt>
                <c:pt idx="9">
                  <c:v>1.0371596999808399</c:v>
                </c:pt>
                <c:pt idx="10">
                  <c:v>1.0473413651384298</c:v>
                </c:pt>
                <c:pt idx="11">
                  <c:v>1.0577706964254192</c:v>
                </c:pt>
                <c:pt idx="12">
                  <c:v>1.0685334475222399</c:v>
                </c:pt>
                <c:pt idx="13">
                  <c:v>1.07973019134052</c:v>
                </c:pt>
                <c:pt idx="14">
                  <c:v>1.091477614772</c:v>
                </c:pt>
                <c:pt idx="15">
                  <c:v>1.1039088096497001</c:v>
                </c:pt>
                <c:pt idx="16">
                  <c:v>1.11717176122641</c:v>
                </c:pt>
                <c:pt idx="17">
                  <c:v>1.1314251058689</c:v>
                </c:pt>
                <c:pt idx="18">
                  <c:v>1.1468303669119706</c:v>
                </c:pt>
                <c:pt idx="19">
                  <c:v>1.1635403173105598</c:v>
                </c:pt>
                <c:pt idx="20">
                  <c:v>1.1816844667109601</c:v>
                </c:pt>
                <c:pt idx="21">
                  <c:v>1.2013535049432706</c:v>
                </c:pt>
                <c:pt idx="22">
                  <c:v>1.2225858598800601</c:v>
                </c:pt>
                <c:pt idx="23">
                  <c:v>1.2453588972482799</c:v>
                </c:pt>
                <c:pt idx="24">
                  <c:v>1.2695861830299893</c:v>
                </c:pt>
                <c:pt idx="25">
                  <c:v>1.2951233142251093</c:v>
                </c:pt>
                <c:pt idx="26">
                  <c:v>1.3218520224318306</c:v>
                </c:pt>
                <c:pt idx="27">
                  <c:v>1.3497195737617207</c:v>
                </c:pt>
                <c:pt idx="28">
                  <c:v>1.3786844603958006</c:v>
                </c:pt>
                <c:pt idx="29">
                  <c:v>1.4087137524625093</c:v>
                </c:pt>
                <c:pt idx="30">
                  <c:v>1.4397823973434993</c:v>
                </c:pt>
                <c:pt idx="31">
                  <c:v>1.4718726735946592</c:v>
                </c:pt>
                <c:pt idx="32">
                  <c:v>1.5049728598972001</c:v>
                </c:pt>
                <c:pt idx="33">
                  <c:v>1.53907657057037</c:v>
                </c:pt>
                <c:pt idx="34">
                  <c:v>1.5741822493408506</c:v>
                </c:pt>
                <c:pt idx="35">
                  <c:v>1.6102919117829899</c:v>
                </c:pt>
                <c:pt idx="36">
                  <c:v>1.64741127601679</c:v>
                </c:pt>
                <c:pt idx="37">
                  <c:v>1.6855486716591599</c:v>
                </c:pt>
                <c:pt idx="38">
                  <c:v>1.7247150125693198</c:v>
                </c:pt>
                <c:pt idx="39">
                  <c:v>1.7649233932712498</c:v>
                </c:pt>
                <c:pt idx="40">
                  <c:v>1.8061888322370301</c:v>
                </c:pt>
              </c:numCache>
            </c:numRef>
          </c:yVal>
          <c:smooth val="1"/>
        </c:ser>
        <c:dLbls>
          <c:showLegendKey val="0"/>
          <c:showVal val="0"/>
          <c:showCatName val="0"/>
          <c:showSerName val="0"/>
          <c:showPercent val="0"/>
          <c:showBubbleSize val="0"/>
        </c:dLbls>
        <c:axId val="769592872"/>
        <c:axId val="769593264"/>
      </c:scatterChart>
      <c:valAx>
        <c:axId val="769592872"/>
        <c:scaling>
          <c:orientation val="minMax"/>
          <c:max val="40"/>
          <c:min val="0"/>
        </c:scaling>
        <c:delete val="0"/>
        <c:axPos val="b"/>
        <c:title>
          <c:tx>
            <c:rich>
              <a:bodyPr/>
              <a:lstStyle/>
              <a:p>
                <a:pPr>
                  <a:defRPr sz="1700"/>
                </a:pPr>
                <a:r>
                  <a:rPr lang="en-US" sz="1700" dirty="0" smtClean="0"/>
                  <a:t>Donor </a:t>
                </a:r>
                <a:r>
                  <a:rPr lang="en-US" sz="1700" baseline="0" dirty="0" smtClean="0"/>
                  <a:t>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9593264"/>
        <c:crosses val="autoZero"/>
        <c:crossBetween val="midCat"/>
        <c:majorUnit val="5"/>
      </c:valAx>
      <c:valAx>
        <c:axId val="76959326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76959287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31"/>
          <c:y val="3.3590508847684365E-2"/>
          <c:w val="0.84050646877103619"/>
          <c:h val="0.77074260114041326"/>
        </c:manualLayout>
      </c:layout>
      <c:scatterChart>
        <c:scatterStyle val="smoothMarker"/>
        <c:varyColors val="0"/>
        <c:ser>
          <c:idx val="0"/>
          <c:order val="0"/>
          <c:tx>
            <c:strRef>
              <c:f>Sheet1!$A$1</c:f>
              <c:strCache>
                <c:ptCount val="1"/>
                <c:pt idx="0">
                  <c:v>Ped volume</c:v>
                </c:pt>
              </c:strCache>
            </c:strRef>
          </c:tx>
          <c:spPr>
            <a:ln w="38100">
              <a:solidFill>
                <a:srgbClr val="00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Sheet1!$B$2:$B$32</c:f>
              <c:numCache>
                <c:formatCode>General</c:formatCode>
                <c:ptCount val="31"/>
                <c:pt idx="0">
                  <c:v>1.0665996478193092</c:v>
                </c:pt>
                <c:pt idx="1">
                  <c:v>1.0551993863038798</c:v>
                </c:pt>
                <c:pt idx="2">
                  <c:v>1.0439209755342993</c:v>
                </c:pt>
                <c:pt idx="3">
                  <c:v>1.0327631131190298</c:v>
                </c:pt>
                <c:pt idx="4">
                  <c:v>1.0217245105870292</c:v>
                </c:pt>
                <c:pt idx="5">
                  <c:v>1.0108038932389498</c:v>
                </c:pt>
                <c:pt idx="6">
                  <c:v>1</c:v>
                </c:pt>
                <c:pt idx="7">
                  <c:v>0.9893115832742444</c:v>
                </c:pt>
                <c:pt idx="8">
                  <c:v>0.97873740880059334</c:v>
                </c:pt>
                <c:pt idx="9">
                  <c:v>0.96827625551024599</c:v>
                </c:pt>
                <c:pt idx="10">
                  <c:v>0.9579269153856993</c:v>
                </c:pt>
                <c:pt idx="11">
                  <c:v>0.94768819332123899</c:v>
                </c:pt>
                <c:pt idx="12">
                  <c:v>0.93755890698494371</c:v>
                </c:pt>
                <c:pt idx="13">
                  <c:v>0.92753788668214499</c:v>
                </c:pt>
                <c:pt idx="14">
                  <c:v>0.91762397522035999</c:v>
                </c:pt>
                <c:pt idx="15">
                  <c:v>0.90781602777566039</c:v>
                </c:pt>
                <c:pt idx="16">
                  <c:v>0.8981129117604747</c:v>
                </c:pt>
                <c:pt idx="17">
                  <c:v>0.88851350669279672</c:v>
                </c:pt>
                <c:pt idx="18">
                  <c:v>0.87901670406680199</c:v>
                </c:pt>
                <c:pt idx="19">
                  <c:v>0.86962140722483783</c:v>
                </c:pt>
                <c:pt idx="20">
                  <c:v>0.86032653123078029</c:v>
                </c:pt>
                <c:pt idx="21">
                  <c:v>0.85113100274476239</c:v>
                </c:pt>
                <c:pt idx="22">
                  <c:v>0.84203375989921569</c:v>
                </c:pt>
                <c:pt idx="23">
                  <c:v>0.83303375217625897</c:v>
                </c:pt>
                <c:pt idx="24">
                  <c:v>0.82412994028637931</c:v>
                </c:pt>
                <c:pt idx="25">
                  <c:v>0.81532129604842762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Sheet1!$C$2:$C$32</c:f>
              <c:numCache>
                <c:formatCode>General</c:formatCode>
                <c:ptCount val="31"/>
                <c:pt idx="0">
                  <c:v>1.0306850128924399</c:v>
                </c:pt>
                <c:pt idx="1">
                  <c:v>1.02550622481304</c:v>
                </c:pt>
                <c:pt idx="2">
                  <c:v>1.0203534581132401</c:v>
                </c:pt>
                <c:pt idx="3">
                  <c:v>1.0152265820458193</c:v>
                </c:pt>
                <c:pt idx="4">
                  <c:v>1.01012546652049</c:v>
                </c:pt>
                <c:pt idx="5">
                  <c:v>1.0050499821006398</c:v>
                </c:pt>
                <c:pt idx="6">
                  <c:v>1</c:v>
                </c:pt>
                <c:pt idx="7">
                  <c:v>0.98368001519626069</c:v>
                </c:pt>
                <c:pt idx="8">
                  <c:v>0.9676263722965166</c:v>
                </c:pt>
                <c:pt idx="9">
                  <c:v>0.95183472460494001</c:v>
                </c:pt>
                <c:pt idx="10">
                  <c:v>0.93630079636371732</c:v>
                </c:pt>
                <c:pt idx="11">
                  <c:v>0.92102038159533162</c:v>
                </c:pt>
                <c:pt idx="12">
                  <c:v>0.90598934296376199</c:v>
                </c:pt>
                <c:pt idx="13">
                  <c:v>0.89120361065424403</c:v>
                </c:pt>
                <c:pt idx="14">
                  <c:v>0.87665918127133002</c:v>
                </c:pt>
                <c:pt idx="15">
                  <c:v>0.86235211675492396</c:v>
                </c:pt>
                <c:pt idx="16">
                  <c:v>0.84827854331401131</c:v>
                </c:pt>
                <c:pt idx="17">
                  <c:v>0.8344346503777893</c:v>
                </c:pt>
                <c:pt idx="18">
                  <c:v>0.82081668956390996</c:v>
                </c:pt>
                <c:pt idx="19">
                  <c:v>0.80742097366357279</c:v>
                </c:pt>
                <c:pt idx="20">
                  <c:v>0.79424387564316234</c:v>
                </c:pt>
                <c:pt idx="21">
                  <c:v>0.781281827662203</c:v>
                </c:pt>
                <c:pt idx="22">
                  <c:v>0.76853132010731762</c:v>
                </c:pt>
                <c:pt idx="23">
                  <c:v>0.755988900641969</c:v>
                </c:pt>
                <c:pt idx="24">
                  <c:v>0.74365117327169761</c:v>
                </c:pt>
                <c:pt idx="25">
                  <c:v>0.73151479742462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Sheet1!$D$2:$D$32</c:f>
              <c:numCache>
                <c:formatCode>General</c:formatCode>
                <c:ptCount val="31"/>
                <c:pt idx="0">
                  <c:v>1.1037657426837899</c:v>
                </c:pt>
                <c:pt idx="1">
                  <c:v>1.0857523025363101</c:v>
                </c:pt>
                <c:pt idx="2">
                  <c:v>1.0680328414582907</c:v>
                </c:pt>
                <c:pt idx="3">
                  <c:v>1.0506025617158012</c:v>
                </c:pt>
                <c:pt idx="4">
                  <c:v>1.03345674387383</c:v>
                </c:pt>
                <c:pt idx="5">
                  <c:v>1.0165907455184793</c:v>
                </c:pt>
                <c:pt idx="6">
                  <c:v>1</c:v>
                </c:pt>
                <c:pt idx="7">
                  <c:v>0.99497539207942332</c:v>
                </c:pt>
                <c:pt idx="8">
                  <c:v>0.98997603084360197</c:v>
                </c:pt>
                <c:pt idx="9">
                  <c:v>0.98500178943784367</c:v>
                </c:pt>
                <c:pt idx="10">
                  <c:v>0.98005254164485267</c:v>
                </c:pt>
                <c:pt idx="11">
                  <c:v>0.97512816188152296</c:v>
                </c:pt>
                <c:pt idx="12">
                  <c:v>0.97022852519575498</c:v>
                </c:pt>
                <c:pt idx="13">
                  <c:v>0.96535350726328695</c:v>
                </c:pt>
                <c:pt idx="14">
                  <c:v>0.96050298438453596</c:v>
                </c:pt>
                <c:pt idx="15">
                  <c:v>0.95567683348145949</c:v>
                </c:pt>
                <c:pt idx="16">
                  <c:v>0.95087493209443763</c:v>
                </c:pt>
                <c:pt idx="17">
                  <c:v>0.94609715837915731</c:v>
                </c:pt>
                <c:pt idx="18">
                  <c:v>0.94134339110353005</c:v>
                </c:pt>
                <c:pt idx="19">
                  <c:v>0.93661350964460899</c:v>
                </c:pt>
                <c:pt idx="20">
                  <c:v>0.93190739398552902</c:v>
                </c:pt>
                <c:pt idx="21">
                  <c:v>0.92722492471246565</c:v>
                </c:pt>
                <c:pt idx="22">
                  <c:v>0.92256598301159898</c:v>
                </c:pt>
                <c:pt idx="23">
                  <c:v>0.91793045066610535</c:v>
                </c:pt>
                <c:pt idx="24">
                  <c:v>0.91331821005314895</c:v>
                </c:pt>
                <c:pt idx="25">
                  <c:v>0.908729144140909</c:v>
                </c:pt>
              </c:numCache>
            </c:numRef>
          </c:yVal>
          <c:smooth val="1"/>
        </c:ser>
        <c:dLbls>
          <c:showLegendKey val="0"/>
          <c:showVal val="0"/>
          <c:showCatName val="0"/>
          <c:showSerName val="0"/>
          <c:showPercent val="0"/>
          <c:showBubbleSize val="0"/>
        </c:dLbls>
        <c:axId val="769594048"/>
        <c:axId val="769594440"/>
      </c:scatterChart>
      <c:valAx>
        <c:axId val="769594048"/>
        <c:scaling>
          <c:orientation val="minMax"/>
          <c:max val="25"/>
          <c:min val="0"/>
        </c:scaling>
        <c:delete val="0"/>
        <c:axPos val="b"/>
        <c:title>
          <c:tx>
            <c:rich>
              <a:bodyPr/>
              <a:lstStyle/>
              <a:p>
                <a:pPr>
                  <a:defRPr sz="1700"/>
                </a:pPr>
                <a:r>
                  <a:rPr lang="en-US" sz="1700" dirty="0" smtClean="0"/>
                  <a:t>Center</a:t>
                </a:r>
                <a:r>
                  <a:rPr lang="en-US" sz="1700" baseline="0" dirty="0" smtClean="0"/>
                  <a:t> pediatric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9594440"/>
        <c:crosses val="autoZero"/>
        <c:crossBetween val="midCat"/>
        <c:majorUnit val="5"/>
      </c:valAx>
      <c:valAx>
        <c:axId val="76959444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76959404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83"/>
          <c:y val="3.3590508847684365E-2"/>
          <c:w val="0.82428227998048909"/>
          <c:h val="0.77074260114041215"/>
        </c:manualLayout>
      </c:layout>
      <c:scatterChart>
        <c:scatterStyle val="smoothMarker"/>
        <c:varyColors val="0"/>
        <c:ser>
          <c:idx val="0"/>
          <c:order val="0"/>
          <c:tx>
            <c:strRef>
              <c:f>Sheet1!$A$1</c:f>
              <c:strCache>
                <c:ptCount val="1"/>
                <c:pt idx="0">
                  <c:v>Recipient BSA</c:v>
                </c:pt>
              </c:strCache>
            </c:strRef>
          </c:tx>
          <c:spPr>
            <a:ln w="38100">
              <a:solidFill>
                <a:srgbClr val="00FF00"/>
              </a:solidFill>
            </a:ln>
          </c:spPr>
          <c:marker>
            <c:symbol val="none"/>
          </c:marker>
          <c:xVal>
            <c:numRef>
              <c:f>Sheet1!$A$2:$A$18</c:f>
              <c:numCache>
                <c:formatCode>General</c:formatCode>
                <c:ptCount val="17"/>
                <c:pt idx="0">
                  <c:v>0.2</c:v>
                </c:pt>
                <c:pt idx="1">
                  <c:v>0.3</c:v>
                </c:pt>
                <c:pt idx="2">
                  <c:v>0.4</c:v>
                </c:pt>
                <c:pt idx="3">
                  <c:v>0.5</c:v>
                </c:pt>
                <c:pt idx="4">
                  <c:v>0.6</c:v>
                </c:pt>
                <c:pt idx="5">
                  <c:v>0.7</c:v>
                </c:pt>
                <c:pt idx="6">
                  <c:v>0.8</c:v>
                </c:pt>
                <c:pt idx="7">
                  <c:v>0.9</c:v>
                </c:pt>
                <c:pt idx="8">
                  <c:v>1</c:v>
                </c:pt>
                <c:pt idx="9">
                  <c:v>1.1000000000000001</c:v>
                </c:pt>
                <c:pt idx="10">
                  <c:v>1.2</c:v>
                </c:pt>
                <c:pt idx="11">
                  <c:v>1.3</c:v>
                </c:pt>
                <c:pt idx="12">
                  <c:v>1.4</c:v>
                </c:pt>
                <c:pt idx="13">
                  <c:v>1.5</c:v>
                </c:pt>
                <c:pt idx="14">
                  <c:v>1.6</c:v>
                </c:pt>
                <c:pt idx="15">
                  <c:v>1.7</c:v>
                </c:pt>
                <c:pt idx="16">
                  <c:v>1.8</c:v>
                </c:pt>
              </c:numCache>
            </c:numRef>
          </c:xVal>
          <c:yVal>
            <c:numRef>
              <c:f>Sheet1!$B$2:$B$18</c:f>
              <c:numCache>
                <c:formatCode>General</c:formatCode>
                <c:ptCount val="17"/>
                <c:pt idx="0">
                  <c:v>0.52095295887498605</c:v>
                </c:pt>
                <c:pt idx="1">
                  <c:v>0.58896540826121102</c:v>
                </c:pt>
                <c:pt idx="2">
                  <c:v>0.66585714932379603</c:v>
                </c:pt>
                <c:pt idx="3">
                  <c:v>0.752787408371827</c:v>
                </c:pt>
                <c:pt idx="4">
                  <c:v>0.85106675324980097</c:v>
                </c:pt>
                <c:pt idx="5">
                  <c:v>0.96217685156789401</c:v>
                </c:pt>
                <c:pt idx="6">
                  <c:v>1.08779280844657</c:v>
                </c:pt>
                <c:pt idx="7">
                  <c:v>1.2298084205412601</c:v>
                </c:pt>
                <c:pt idx="8">
                  <c:v>1.3903647270788899</c:v>
                </c:pt>
                <c:pt idx="9">
                  <c:v>1.57188228834402</c:v>
                </c:pt>
                <c:pt idx="10">
                  <c:v>1.77709767824789</c:v>
                </c:pt>
                <c:pt idx="11">
                  <c:v>2.0091047411451202</c:v>
                </c:pt>
                <c:pt idx="12">
                  <c:v>2.2714012348896699</c:v>
                </c:pt>
                <c:pt idx="13">
                  <c:v>2.5679415633242302</c:v>
                </c:pt>
                <c:pt idx="14">
                  <c:v>2.9031963932028</c:v>
                </c:pt>
                <c:pt idx="15">
                  <c:v>3.2822200543360101</c:v>
                </c:pt>
                <c:pt idx="16">
                  <c:v>3.7107267390893801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Sheet1!$A$2:$A$18</c:f>
              <c:numCache>
                <c:formatCode>General</c:formatCode>
                <c:ptCount val="17"/>
                <c:pt idx="0">
                  <c:v>0.2</c:v>
                </c:pt>
                <c:pt idx="1">
                  <c:v>0.3</c:v>
                </c:pt>
                <c:pt idx="2">
                  <c:v>0.4</c:v>
                </c:pt>
                <c:pt idx="3">
                  <c:v>0.5</c:v>
                </c:pt>
                <c:pt idx="4">
                  <c:v>0.6</c:v>
                </c:pt>
                <c:pt idx="5">
                  <c:v>0.7</c:v>
                </c:pt>
                <c:pt idx="6">
                  <c:v>0.8</c:v>
                </c:pt>
                <c:pt idx="7">
                  <c:v>0.9</c:v>
                </c:pt>
                <c:pt idx="8">
                  <c:v>1</c:v>
                </c:pt>
                <c:pt idx="9">
                  <c:v>1.1000000000000001</c:v>
                </c:pt>
                <c:pt idx="10">
                  <c:v>1.2</c:v>
                </c:pt>
                <c:pt idx="11">
                  <c:v>1.3</c:v>
                </c:pt>
                <c:pt idx="12">
                  <c:v>1.4</c:v>
                </c:pt>
                <c:pt idx="13">
                  <c:v>1.5</c:v>
                </c:pt>
                <c:pt idx="14">
                  <c:v>1.6</c:v>
                </c:pt>
                <c:pt idx="15">
                  <c:v>1.7</c:v>
                </c:pt>
                <c:pt idx="16">
                  <c:v>1.8</c:v>
                </c:pt>
              </c:numCache>
            </c:numRef>
          </c:xVal>
          <c:yVal>
            <c:numRef>
              <c:f>Sheet1!$C$2:$C$18</c:f>
              <c:numCache>
                <c:formatCode>General</c:formatCode>
                <c:ptCount val="17"/>
                <c:pt idx="0">
                  <c:v>0.40335865165323098</c:v>
                </c:pt>
                <c:pt idx="1">
                  <c:v>0.47850907307225998</c:v>
                </c:pt>
                <c:pt idx="2">
                  <c:v>0.56766089452649404</c:v>
                </c:pt>
                <c:pt idx="3">
                  <c:v>0.67342274014929104</c:v>
                </c:pt>
                <c:pt idx="4">
                  <c:v>0.79888925117602005</c:v>
                </c:pt>
                <c:pt idx="5">
                  <c:v>0.94773163659886805</c:v>
                </c:pt>
                <c:pt idx="6">
                  <c:v>1.05246627444249</c:v>
                </c:pt>
                <c:pt idx="7">
                  <c:v>1.1339448836488699</c:v>
                </c:pt>
                <c:pt idx="8">
                  <c:v>1.22173130900045</c:v>
                </c:pt>
                <c:pt idx="9">
                  <c:v>1.3163138816667199</c:v>
                </c:pt>
                <c:pt idx="10">
                  <c:v>1.41821873787133</c:v>
                </c:pt>
                <c:pt idx="11">
                  <c:v>1.5280127456398001</c:v>
                </c:pt>
                <c:pt idx="12">
                  <c:v>1.64630665812674</c:v>
                </c:pt>
                <c:pt idx="13">
                  <c:v>1.7737585110637299</c:v>
                </c:pt>
                <c:pt idx="14">
                  <c:v>1.91107728322677</c:v>
                </c:pt>
                <c:pt idx="15">
                  <c:v>2.0590268402857101</c:v>
                </c:pt>
                <c:pt idx="16">
                  <c:v>2.2184301839738101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Sheet1!$A$2:$A$18</c:f>
              <c:numCache>
                <c:formatCode>General</c:formatCode>
                <c:ptCount val="17"/>
                <c:pt idx="0">
                  <c:v>0.2</c:v>
                </c:pt>
                <c:pt idx="1">
                  <c:v>0.3</c:v>
                </c:pt>
                <c:pt idx="2">
                  <c:v>0.4</c:v>
                </c:pt>
                <c:pt idx="3">
                  <c:v>0.5</c:v>
                </c:pt>
                <c:pt idx="4">
                  <c:v>0.6</c:v>
                </c:pt>
                <c:pt idx="5">
                  <c:v>0.7</c:v>
                </c:pt>
                <c:pt idx="6">
                  <c:v>0.8</c:v>
                </c:pt>
                <c:pt idx="7">
                  <c:v>0.9</c:v>
                </c:pt>
                <c:pt idx="8">
                  <c:v>1</c:v>
                </c:pt>
                <c:pt idx="9">
                  <c:v>1.1000000000000001</c:v>
                </c:pt>
                <c:pt idx="10">
                  <c:v>1.2</c:v>
                </c:pt>
                <c:pt idx="11">
                  <c:v>1.3</c:v>
                </c:pt>
                <c:pt idx="12">
                  <c:v>1.4</c:v>
                </c:pt>
                <c:pt idx="13">
                  <c:v>1.5</c:v>
                </c:pt>
                <c:pt idx="14">
                  <c:v>1.6</c:v>
                </c:pt>
                <c:pt idx="15">
                  <c:v>1.7</c:v>
                </c:pt>
                <c:pt idx="16">
                  <c:v>1.8</c:v>
                </c:pt>
              </c:numCache>
            </c:numRef>
          </c:xVal>
          <c:yVal>
            <c:numRef>
              <c:f>Sheet1!$D$2:$D$18</c:f>
              <c:numCache>
                <c:formatCode>General</c:formatCode>
                <c:ptCount val="17"/>
                <c:pt idx="0">
                  <c:v>0.67283045559642496</c:v>
                </c:pt>
                <c:pt idx="1">
                  <c:v>0.724918860788064</c:v>
                </c:pt>
                <c:pt idx="2">
                  <c:v>0.78103978551391895</c:v>
                </c:pt>
                <c:pt idx="3">
                  <c:v>0.84150541467836604</c:v>
                </c:pt>
                <c:pt idx="4">
                  <c:v>0.90665210155339704</c:v>
                </c:pt>
                <c:pt idx="5">
                  <c:v>0.97684223881717602</c:v>
                </c:pt>
                <c:pt idx="6">
                  <c:v>1.1243050944648001</c:v>
                </c:pt>
                <c:pt idx="7">
                  <c:v>1.33377624701424</c:v>
                </c:pt>
                <c:pt idx="8">
                  <c:v>1.5822743184724499</c:v>
                </c:pt>
                <c:pt idx="9">
                  <c:v>1.8770704790267001</c:v>
                </c:pt>
                <c:pt idx="10">
                  <c:v>2.2267906026782098</c:v>
                </c:pt>
                <c:pt idx="11">
                  <c:v>2.6416676643634198</c:v>
                </c:pt>
                <c:pt idx="12">
                  <c:v>3.1338411616027999</c:v>
                </c:pt>
                <c:pt idx="13">
                  <c:v>3.7177123218952</c:v>
                </c:pt>
                <c:pt idx="14">
                  <c:v>4.4103654893927198</c:v>
                </c:pt>
                <c:pt idx="15">
                  <c:v>5.2320680208280601</c:v>
                </c:pt>
                <c:pt idx="16">
                  <c:v>6.2068633178836397</c:v>
                </c:pt>
              </c:numCache>
            </c:numRef>
          </c:yVal>
          <c:smooth val="1"/>
        </c:ser>
        <c:dLbls>
          <c:showLegendKey val="0"/>
          <c:showVal val="0"/>
          <c:showCatName val="0"/>
          <c:showSerName val="0"/>
          <c:showPercent val="0"/>
          <c:showBubbleSize val="0"/>
        </c:dLbls>
        <c:axId val="769595224"/>
        <c:axId val="769595616"/>
      </c:scatterChart>
      <c:valAx>
        <c:axId val="769595224"/>
        <c:scaling>
          <c:orientation val="minMax"/>
          <c:max val="1.8"/>
          <c:min val="0.2"/>
        </c:scaling>
        <c:delete val="0"/>
        <c:axPos val="b"/>
        <c:title>
          <c:tx>
            <c:rich>
              <a:bodyPr/>
              <a:lstStyle/>
              <a:p>
                <a:pPr>
                  <a:defRPr sz="1700"/>
                </a:pPr>
                <a:r>
                  <a:rPr lang="en-US" sz="1700" dirty="0" smtClean="0"/>
                  <a:t>Recipient</a:t>
                </a:r>
                <a:r>
                  <a:rPr lang="en-US" sz="1700" baseline="0" dirty="0" smtClean="0"/>
                  <a:t> BSA (m</a:t>
                </a:r>
                <a:r>
                  <a:rPr lang="en-US" sz="1700" baseline="30000" dirty="0" smtClean="0"/>
                  <a:t>2</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769595616"/>
        <c:crosses val="autoZero"/>
        <c:crossBetween val="midCat"/>
        <c:majorUnit val="0.2"/>
      </c:valAx>
      <c:valAx>
        <c:axId val="769595616"/>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6959522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1707198104663"/>
          <c:y val="3.7226668387763256E-2"/>
          <c:w val="0.8687587392284104"/>
          <c:h val="0.74977711802420766"/>
        </c:manualLayout>
      </c:layout>
      <c:barChart>
        <c:barDir val="col"/>
        <c:grouping val="clustered"/>
        <c:varyColors val="0"/>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Sheet1!$B$2:$B$7</c:f>
              <c:numCache>
                <c:formatCode>General</c:formatCode>
                <c:ptCount val="6"/>
                <c:pt idx="0">
                  <c:v>3.4941</c:v>
                </c:pt>
                <c:pt idx="1">
                  <c:v>17.698399999999989</c:v>
                </c:pt>
                <c:pt idx="2">
                  <c:v>45.8033</c:v>
                </c:pt>
                <c:pt idx="3">
                  <c:v>19.027699999999989</c:v>
                </c:pt>
                <c:pt idx="4">
                  <c:v>7.9377000000000004</c:v>
                </c:pt>
                <c:pt idx="5">
                  <c:v>6.0387000000000004</c:v>
                </c:pt>
              </c:numCache>
            </c:numRef>
          </c:val>
        </c:ser>
        <c:ser>
          <c:idx val="1"/>
          <c:order val="1"/>
          <c:tx>
            <c:strRef>
              <c:f>Sheet1!$C$1</c:f>
              <c:strCache>
                <c:ptCount val="1"/>
                <c:pt idx="0">
                  <c:v>2006-June 2013</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Sheet1!$C$2:$C$7</c:f>
              <c:numCache>
                <c:formatCode>General</c:formatCode>
                <c:ptCount val="6"/>
                <c:pt idx="0">
                  <c:v>3.3087</c:v>
                </c:pt>
                <c:pt idx="1">
                  <c:v>16.441800000000001</c:v>
                </c:pt>
                <c:pt idx="2">
                  <c:v>46.016799999999996</c:v>
                </c:pt>
                <c:pt idx="3">
                  <c:v>21.5322</c:v>
                </c:pt>
                <c:pt idx="4">
                  <c:v>7.3555999999999955</c:v>
                </c:pt>
                <c:pt idx="5">
                  <c:v>5.3448999999999955</c:v>
                </c:pt>
              </c:numCache>
            </c:numRef>
          </c:val>
        </c:ser>
        <c:dLbls>
          <c:showLegendKey val="0"/>
          <c:showVal val="0"/>
          <c:showCatName val="0"/>
          <c:showSerName val="0"/>
          <c:showPercent val="0"/>
          <c:showBubbleSize val="0"/>
        </c:dLbls>
        <c:gapWidth val="25"/>
        <c:axId val="470233288"/>
        <c:axId val="470233680"/>
      </c:barChart>
      <c:catAx>
        <c:axId val="470233288"/>
        <c:scaling>
          <c:orientation val="minMax"/>
        </c:scaling>
        <c:delete val="0"/>
        <c:axPos val="b"/>
        <c:title>
          <c:tx>
            <c:rich>
              <a:bodyPr/>
              <a:lstStyle/>
              <a:p>
                <a:pPr>
                  <a:defRPr sz="1700"/>
                </a:pPr>
                <a:r>
                  <a:rPr lang="en-US" sz="1700" dirty="0" smtClean="0"/>
                  <a:t>Donor/Recipient</a:t>
                </a:r>
                <a:r>
                  <a:rPr lang="en-US" sz="1700" baseline="0" dirty="0" smtClean="0"/>
                  <a:t> </a:t>
                </a:r>
                <a:r>
                  <a:rPr lang="en-US" sz="1700" dirty="0" smtClean="0"/>
                  <a:t>Weight Ratio</a:t>
                </a:r>
                <a:endParaRPr lang="en-US" sz="1700" dirty="0"/>
              </a:p>
            </c:rich>
          </c:tx>
          <c:layout>
            <c:manualLayout>
              <c:xMode val="edge"/>
              <c:yMode val="edge"/>
              <c:x val="0.39034039439762336"/>
              <c:y val="0.90286885245903659"/>
            </c:manualLayout>
          </c:layout>
          <c:overlay val="0"/>
        </c:title>
        <c:numFmt formatCode="General" sourceLinked="1"/>
        <c:majorTickMark val="out"/>
        <c:minorTickMark val="none"/>
        <c:tickLblPos val="nextTo"/>
        <c:txPr>
          <a:bodyPr rot="0"/>
          <a:lstStyle/>
          <a:p>
            <a:pPr>
              <a:defRPr sz="1500" b="1"/>
            </a:pPr>
            <a:endParaRPr lang="en-US"/>
          </a:p>
        </c:txPr>
        <c:crossAx val="470233680"/>
        <c:crosses val="autoZero"/>
        <c:auto val="1"/>
        <c:lblAlgn val="ctr"/>
        <c:lblOffset val="100"/>
        <c:tickLblSkip val="1"/>
        <c:noMultiLvlLbl val="0"/>
      </c:catAx>
      <c:valAx>
        <c:axId val="470233680"/>
        <c:scaling>
          <c:orientation val="minMax"/>
          <c:max val="50"/>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8207906533807171E-2"/>
              <c:y val="0.2153528247493654"/>
            </c:manualLayout>
          </c:layout>
          <c:overlay val="0"/>
        </c:title>
        <c:numFmt formatCode="#,##0" sourceLinked="0"/>
        <c:majorTickMark val="out"/>
        <c:minorTickMark val="none"/>
        <c:tickLblPos val="nextTo"/>
        <c:txPr>
          <a:bodyPr/>
          <a:lstStyle/>
          <a:p>
            <a:pPr>
              <a:defRPr sz="1500" b="1"/>
            </a:pPr>
            <a:endParaRPr lang="en-US"/>
          </a:p>
        </c:txPr>
        <c:crossAx val="470233288"/>
        <c:crosses val="autoZero"/>
        <c:crossBetween val="between"/>
        <c:majorUnit val="5"/>
      </c:valAx>
      <c:spPr>
        <a:solidFill>
          <a:schemeClr val="bg2"/>
        </a:solidFill>
        <a:ln>
          <a:solidFill>
            <a:schemeClr val="tx1"/>
          </a:solidFill>
        </a:ln>
      </c:spPr>
    </c:plotArea>
    <c:legend>
      <c:legendPos val="r"/>
      <c:layout>
        <c:manualLayout>
          <c:xMode val="edge"/>
          <c:yMode val="edge"/>
          <c:x val="0.59999396093187451"/>
          <c:y val="7.9483886235534013E-2"/>
          <c:w val="0.37050751399439086"/>
          <c:h val="0.114256271244785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83"/>
          <c:y val="3.3590508847684365E-2"/>
          <c:w val="0.82428227998048909"/>
          <c:h val="0.77074260114041215"/>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Sheet1!$B$2:$B$52</c:f>
              <c:numCache>
                <c:formatCode>General</c:formatCode>
                <c:ptCount val="51"/>
                <c:pt idx="0">
                  <c:v>0.51728549836936</c:v>
                </c:pt>
                <c:pt idx="1">
                  <c:v>0.53074364175259103</c:v>
                </c:pt>
                <c:pt idx="2">
                  <c:v>0.54455192374186101</c:v>
                </c:pt>
                <c:pt idx="3">
                  <c:v>0.55871945384358201</c:v>
                </c:pt>
                <c:pt idx="4">
                  <c:v>0.57325557856490195</c:v>
                </c:pt>
                <c:pt idx="5">
                  <c:v>0.588169887579717</c:v>
                </c:pt>
                <c:pt idx="6">
                  <c:v>0.60347222005510803</c:v>
                </c:pt>
                <c:pt idx="7">
                  <c:v>0.61917267114236996</c:v>
                </c:pt>
                <c:pt idx="8">
                  <c:v>0.63528159863691502</c:v>
                </c:pt>
                <c:pt idx="9">
                  <c:v>0.65180962981144897</c:v>
                </c:pt>
                <c:pt idx="10">
                  <c:v>0.66876766842692403</c:v>
                </c:pt>
                <c:pt idx="11">
                  <c:v>0.68616690192589203</c:v>
                </c:pt>
                <c:pt idx="12">
                  <c:v>0.70401880881300805</c:v>
                </c:pt>
                <c:pt idx="13">
                  <c:v>0.722335166227558</c:v>
                </c:pt>
                <c:pt idx="14">
                  <c:v>0.74112805771298396</c:v>
                </c:pt>
                <c:pt idx="15">
                  <c:v>0.76040988118856601</c:v>
                </c:pt>
                <c:pt idx="16">
                  <c:v>0.78019335712848803</c:v>
                </c:pt>
                <c:pt idx="17">
                  <c:v>0.80049153695370601</c:v>
                </c:pt>
                <c:pt idx="18">
                  <c:v>0.82131781164214301</c:v>
                </c:pt>
                <c:pt idx="19">
                  <c:v>0.84268592056289304</c:v>
                </c:pt>
                <c:pt idx="20">
                  <c:v>0.86460996054026595</c:v>
                </c:pt>
                <c:pt idx="21">
                  <c:v>0.88710439515364703</c:v>
                </c:pt>
                <c:pt idx="22">
                  <c:v>0.91018406427931697</c:v>
                </c:pt>
                <c:pt idx="23">
                  <c:v>0.93386419388050601</c:v>
                </c:pt>
                <c:pt idx="24">
                  <c:v>0.95816040605217301</c:v>
                </c:pt>
                <c:pt idx="25">
                  <c:v>0.98308872932710301</c:v>
                </c:pt>
                <c:pt idx="26">
                  <c:v>1.00866560925014</c:v>
                </c:pt>
                <c:pt idx="27">
                  <c:v>1.0349079192275401</c:v>
                </c:pt>
                <c:pt idx="28">
                  <c:v>1.0618329716585699</c:v>
                </c:pt>
                <c:pt idx="29">
                  <c:v>1.0894585293567201</c:v>
                </c:pt>
                <c:pt idx="30">
                  <c:v>1.11780281726811</c:v>
                </c:pt>
                <c:pt idx="31">
                  <c:v>1.1468845344946601</c:v>
                </c:pt>
                <c:pt idx="32">
                  <c:v>1.1767228666301901</c:v>
                </c:pt>
                <c:pt idx="33">
                  <c:v>1.2073374984173899</c:v>
                </c:pt>
                <c:pt idx="34">
                  <c:v>1.2387486267340999</c:v>
                </c:pt>
                <c:pt idx="35">
                  <c:v>1.2709769739174599</c:v>
                </c:pt>
                <c:pt idx="36">
                  <c:v>1.30404380143473</c:v>
                </c:pt>
                <c:pt idx="37">
                  <c:v>1.3379709239097399</c:v>
                </c:pt>
                <c:pt idx="38">
                  <c:v>1.3727807235142699</c:v>
                </c:pt>
                <c:pt idx="39">
                  <c:v>1.40849616473393</c:v>
                </c:pt>
                <c:pt idx="40">
                  <c:v>1.44514080951804</c:v>
                </c:pt>
                <c:pt idx="41">
                  <c:v>1.48273883282386</c:v>
                </c:pt>
                <c:pt idx="42">
                  <c:v>1.52131503856504</c:v>
                </c:pt>
                <c:pt idx="43">
                  <c:v>1.56089487597516</c:v>
                </c:pt>
                <c:pt idx="44">
                  <c:v>1.6015044563968901</c:v>
                </c:pt>
                <c:pt idx="45">
                  <c:v>1.64317057050798</c:v>
                </c:pt>
                <c:pt idx="46">
                  <c:v>1.68592070599546</c:v>
                </c:pt>
                <c:pt idx="47">
                  <c:v>1.72978306568961</c:v>
                </c:pt>
                <c:pt idx="48">
                  <c:v>1.7747865861697301</c:v>
                </c:pt>
                <c:pt idx="49">
                  <c:v>1.8209609568540099</c:v>
                </c:pt>
                <c:pt idx="50">
                  <c:v>1.8683366395859999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Sheet1!$C$2:$C$52</c:f>
              <c:numCache>
                <c:formatCode>General</c:formatCode>
                <c:ptCount val="51"/>
                <c:pt idx="0">
                  <c:v>0.27870214462320902</c:v>
                </c:pt>
                <c:pt idx="1">
                  <c:v>0.29292768150537102</c:v>
                </c:pt>
                <c:pt idx="2">
                  <c:v>0.30787931936482998</c:v>
                </c:pt>
                <c:pt idx="3">
                  <c:v>0.32359411990503001</c:v>
                </c:pt>
                <c:pt idx="4">
                  <c:v>0.34011103653580499</c:v>
                </c:pt>
                <c:pt idx="5">
                  <c:v>0.35747101093001599</c:v>
                </c:pt>
                <c:pt idx="6">
                  <c:v>0.37571707450862202</c:v>
                </c:pt>
                <c:pt idx="7">
                  <c:v>0.39489445510576898</c:v>
                </c:pt>
                <c:pt idx="8">
                  <c:v>0.41505068907828901</c:v>
                </c:pt>
                <c:pt idx="9">
                  <c:v>0.43623573913749297</c:v>
                </c:pt>
                <c:pt idx="10">
                  <c:v>0.45850211819534897</c:v>
                </c:pt>
                <c:pt idx="11">
                  <c:v>0.48190501953202702</c:v>
                </c:pt>
                <c:pt idx="12">
                  <c:v>0.50650245360746304</c:v>
                </c:pt>
                <c:pt idx="13">
                  <c:v>0.53235539185607195</c:v>
                </c:pt>
                <c:pt idx="14">
                  <c:v>0.55952791782104105</c:v>
                </c:pt>
                <c:pt idx="15">
                  <c:v>0.58808738600282895</c:v>
                </c:pt>
                <c:pt idx="16">
                  <c:v>0.61810458881563102</c:v>
                </c:pt>
                <c:pt idx="17">
                  <c:v>0.64965393206563704</c:v>
                </c:pt>
                <c:pt idx="18">
                  <c:v>0.68281361938607699</c:v>
                </c:pt>
                <c:pt idx="19">
                  <c:v>0.71766584608620299</c:v>
                </c:pt>
                <c:pt idx="20">
                  <c:v>0.754297002894737</c:v>
                </c:pt>
                <c:pt idx="21">
                  <c:v>0.792797890102801</c:v>
                </c:pt>
                <c:pt idx="22">
                  <c:v>0.83326394263714798</c:v>
                </c:pt>
                <c:pt idx="23">
                  <c:v>0.87579546662160201</c:v>
                </c:pt>
                <c:pt idx="24">
                  <c:v>0.92049788801308297</c:v>
                </c:pt>
                <c:pt idx="25">
                  <c:v>0.96748201392853295</c:v>
                </c:pt>
                <c:pt idx="26">
                  <c:v>1.00053301504395</c:v>
                </c:pt>
                <c:pt idx="27">
                  <c:v>1.0021213466499801</c:v>
                </c:pt>
                <c:pt idx="28">
                  <c:v>1.0037121997093299</c:v>
                </c:pt>
                <c:pt idx="29">
                  <c:v>1.00530557822477</c:v>
                </c:pt>
                <c:pt idx="30">
                  <c:v>1.00690148620542</c:v>
                </c:pt>
                <c:pt idx="31">
                  <c:v>1.0084999276667801</c:v>
                </c:pt>
                <c:pt idx="32">
                  <c:v>1.0101009066307001</c:v>
                </c:pt>
                <c:pt idx="33">
                  <c:v>1.0117044271254401</c:v>
                </c:pt>
                <c:pt idx="34">
                  <c:v>1.01331049318563</c:v>
                </c:pt>
                <c:pt idx="35">
                  <c:v>1.0149191088523299</c:v>
                </c:pt>
                <c:pt idx="36">
                  <c:v>1.0165302781729999</c:v>
                </c:pt>
                <c:pt idx="37">
                  <c:v>1.01814400520153</c:v>
                </c:pt>
                <c:pt idx="38">
                  <c:v>1.01976029399824</c:v>
                </c:pt>
                <c:pt idx="39">
                  <c:v>1.0213791486299</c:v>
                </c:pt>
                <c:pt idx="40">
                  <c:v>1.02300057316974</c:v>
                </c:pt>
                <c:pt idx="41">
                  <c:v>1.02462457169745</c:v>
                </c:pt>
                <c:pt idx="42">
                  <c:v>1.0262511482992001</c:v>
                </c:pt>
                <c:pt idx="43">
                  <c:v>1.0278803070676401</c:v>
                </c:pt>
                <c:pt idx="44">
                  <c:v>1.0295120521019201</c:v>
                </c:pt>
                <c:pt idx="45">
                  <c:v>1.0311463875077</c:v>
                </c:pt>
                <c:pt idx="46">
                  <c:v>1.0327833173971701</c:v>
                </c:pt>
                <c:pt idx="47">
                  <c:v>1.0344228458890301</c:v>
                </c:pt>
                <c:pt idx="48">
                  <c:v>1.03606497710851</c:v>
                </c:pt>
                <c:pt idx="49">
                  <c:v>1.0377097151874199</c:v>
                </c:pt>
                <c:pt idx="50">
                  <c:v>1.0393570642640899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Sheet1!$D$2:$D$52</c:f>
              <c:numCache>
                <c:formatCode>General</c:formatCode>
                <c:ptCount val="51"/>
                <c:pt idx="0">
                  <c:v>0.960108459821858</c:v>
                </c:pt>
                <c:pt idx="1">
                  <c:v>0.96163261803455602</c:v>
                </c:pt>
                <c:pt idx="2">
                  <c:v>0.96315919582624299</c:v>
                </c:pt>
                <c:pt idx="3">
                  <c:v>0.96468819703796704</c:v>
                </c:pt>
                <c:pt idx="4">
                  <c:v>0.96621962551687102</c:v>
                </c:pt>
                <c:pt idx="5">
                  <c:v>0.96775348511620696</c:v>
                </c:pt>
                <c:pt idx="6">
                  <c:v>0.96928977969534302</c:v>
                </c:pt>
                <c:pt idx="7">
                  <c:v>0.97082851311977303</c:v>
                </c:pt>
                <c:pt idx="8">
                  <c:v>0.97236968926112999</c:v>
                </c:pt>
                <c:pt idx="9">
                  <c:v>0.973913311997191</c:v>
                </c:pt>
                <c:pt idx="10">
                  <c:v>0.97545938521189002</c:v>
                </c:pt>
                <c:pt idx="11">
                  <c:v>0.97700791279532495</c:v>
                </c:pt>
                <c:pt idx="12">
                  <c:v>0.97855889864377199</c:v>
                </c:pt>
                <c:pt idx="13">
                  <c:v>0.98011234665969005</c:v>
                </c:pt>
                <c:pt idx="14">
                  <c:v>0.98166826075173397</c:v>
                </c:pt>
                <c:pt idx="15">
                  <c:v>0.98322664483476496</c:v>
                </c:pt>
                <c:pt idx="16">
                  <c:v>0.98478750282985605</c:v>
                </c:pt>
                <c:pt idx="17">
                  <c:v>0.98635083866430795</c:v>
                </c:pt>
                <c:pt idx="18">
                  <c:v>0.98791665627165504</c:v>
                </c:pt>
                <c:pt idx="19">
                  <c:v>0.98948495959167404</c:v>
                </c:pt>
                <c:pt idx="20">
                  <c:v>0.99105575257039902</c:v>
                </c:pt>
                <c:pt idx="21">
                  <c:v>0.99262903916012601</c:v>
                </c:pt>
                <c:pt idx="22">
                  <c:v>0.99420482331942694</c:v>
                </c:pt>
                <c:pt idx="23">
                  <c:v>0.99578310901315703</c:v>
                </c:pt>
                <c:pt idx="24">
                  <c:v>0.99736390021246502</c:v>
                </c:pt>
                <c:pt idx="25">
                  <c:v>0.99894720089480604</c:v>
                </c:pt>
                <c:pt idx="26">
                  <c:v>1.0168643073105099</c:v>
                </c:pt>
                <c:pt idx="27">
                  <c:v>1.0687671756122801</c:v>
                </c:pt>
                <c:pt idx="28">
                  <c:v>1.12331927421802</c:v>
                </c:pt>
                <c:pt idx="29">
                  <c:v>1.18065582535019</c:v>
                </c:pt>
                <c:pt idx="30">
                  <c:v>1.2409189532545899</c:v>
                </c:pt>
                <c:pt idx="31">
                  <c:v>1.3042580364940199</c:v>
                </c:pt>
                <c:pt idx="32">
                  <c:v>1.37083007822368</c:v>
                </c:pt>
                <c:pt idx="33">
                  <c:v>1.4408000953662199</c:v>
                </c:pt>
                <c:pt idx="34">
                  <c:v>1.5143415276510901</c:v>
                </c:pt>
                <c:pt idx="35">
                  <c:v>1.5916366675321101</c:v>
                </c:pt>
                <c:pt idx="36">
                  <c:v>1.6728771120489201</c:v>
                </c:pt>
                <c:pt idx="37">
                  <c:v>1.75826423775242</c:v>
                </c:pt>
                <c:pt idx="38">
                  <c:v>1.84800969987131</c:v>
                </c:pt>
                <c:pt idx="39">
                  <c:v>1.9423359569571801</c:v>
                </c:pt>
                <c:pt idx="40">
                  <c:v>2.0414768223086099</c:v>
                </c:pt>
                <c:pt idx="41">
                  <c:v>2.1456780435410301</c:v>
                </c:pt>
                <c:pt idx="42">
                  <c:v>2.2551979117390402</c:v>
                </c:pt>
                <c:pt idx="43">
                  <c:v>2.3703079017012398</c:v>
                </c:pt>
                <c:pt idx="44">
                  <c:v>2.4912933448642902</c:v>
                </c:pt>
                <c:pt idx="45">
                  <c:v>2.6184541365746199</c:v>
                </c:pt>
                <c:pt idx="46">
                  <c:v>2.7521054794605901</c:v>
                </c:pt>
                <c:pt idx="47">
                  <c:v>2.8925786647480498</c:v>
                </c:pt>
                <c:pt idx="48">
                  <c:v>3.0402218934557399</c:v>
                </c:pt>
                <c:pt idx="49">
                  <c:v>3.19540113950633</c:v>
                </c:pt>
                <c:pt idx="50">
                  <c:v>3.3585010568923499</c:v>
                </c:pt>
              </c:numCache>
            </c:numRef>
          </c:yVal>
          <c:smooth val="1"/>
        </c:ser>
        <c:dLbls>
          <c:showLegendKey val="0"/>
          <c:showVal val="0"/>
          <c:showCatName val="0"/>
          <c:showSerName val="0"/>
          <c:showPercent val="0"/>
          <c:showBubbleSize val="0"/>
        </c:dLbls>
        <c:axId val="769596400"/>
        <c:axId val="769596792"/>
      </c:scatterChart>
      <c:valAx>
        <c:axId val="769596400"/>
        <c:scaling>
          <c:orientation val="minMax"/>
          <c:max val="6"/>
          <c:min val="1"/>
        </c:scaling>
        <c:delete val="0"/>
        <c:axPos val="b"/>
        <c:title>
          <c:tx>
            <c:rich>
              <a:bodyPr/>
              <a:lstStyle/>
              <a:p>
                <a:pPr>
                  <a:defRPr sz="1700"/>
                </a:pPr>
                <a:r>
                  <a:rPr lang="en-US" sz="1700" dirty="0" smtClean="0"/>
                  <a:t>Ischemia time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9596792"/>
        <c:crosses val="autoZero"/>
        <c:crossBetween val="midCat"/>
        <c:majorUnit val="1"/>
      </c:valAx>
      <c:valAx>
        <c:axId val="769596792"/>
        <c:scaling>
          <c:orientation val="minMax"/>
          <c:max val="3.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6959640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83"/>
          <c:y val="3.3590508847684365E-2"/>
          <c:w val="0.82428227998048909"/>
          <c:h val="0.77074260114041215"/>
        </c:manualLayout>
      </c:layout>
      <c:scatterChart>
        <c:scatterStyle val="smoothMarker"/>
        <c:varyColors val="0"/>
        <c:ser>
          <c:idx val="0"/>
          <c:order val="0"/>
          <c:tx>
            <c:strRef>
              <c:f>Sheet1!$A$1</c:f>
              <c:strCache>
                <c:ptCount val="1"/>
                <c:pt idx="0">
                  <c:v>Recipient height</c:v>
                </c:pt>
              </c:strCache>
            </c:strRef>
          </c:tx>
          <c:spPr>
            <a:ln w="38100">
              <a:solidFill>
                <a:srgbClr val="00FF00"/>
              </a:solidFill>
            </a:ln>
          </c:spPr>
          <c:marker>
            <c:symbol val="none"/>
          </c:marker>
          <c:xVal>
            <c:numRef>
              <c:f>Sheet1!$A$2:$A$122</c:f>
              <c:numCache>
                <c:formatCode>General</c:formatCode>
                <c:ptCount val="12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numCache>
            </c:numRef>
          </c:xVal>
          <c:yVal>
            <c:numRef>
              <c:f>Sheet1!$B$2:$B$122</c:f>
              <c:numCache>
                <c:formatCode>General</c:formatCode>
                <c:ptCount val="121"/>
                <c:pt idx="0">
                  <c:v>0.42067754837031401</c:v>
                </c:pt>
                <c:pt idx="1">
                  <c:v>0.42697220371852102</c:v>
                </c:pt>
                <c:pt idx="2">
                  <c:v>0.433361046850474</c:v>
                </c:pt>
                <c:pt idx="3">
                  <c:v>0.43984548711078703</c:v>
                </c:pt>
                <c:pt idx="4">
                  <c:v>0.44642695493228701</c:v>
                </c:pt>
                <c:pt idx="5">
                  <c:v>0.45310690215156302</c:v>
                </c:pt>
                <c:pt idx="6">
                  <c:v>0.45988680232923401</c:v>
                </c:pt>
                <c:pt idx="7">
                  <c:v>0.46676815107500402</c:v>
                </c:pt>
                <c:pt idx="8">
                  <c:v>0.47375246637759</c:v>
                </c:pt>
                <c:pt idx="9">
                  <c:v>0.48084128893958</c:v>
                </c:pt>
                <c:pt idx="10">
                  <c:v>0.48803618251730402</c:v>
                </c:pt>
                <c:pt idx="11">
                  <c:v>0.495338734265792</c:v>
                </c:pt>
                <c:pt idx="12">
                  <c:v>0.502750555088889</c:v>
                </c:pt>
                <c:pt idx="13">
                  <c:v>0.51027327999461303</c:v>
                </c:pt>
                <c:pt idx="14">
                  <c:v>0.517908568455831</c:v>
                </c:pt>
                <c:pt idx="15">
                  <c:v>0.52565810477632702</c:v>
                </c:pt>
                <c:pt idx="16">
                  <c:v>0.53352359846235098</c:v>
                </c:pt>
                <c:pt idx="17">
                  <c:v>0.54150678459972801</c:v>
                </c:pt>
                <c:pt idx="18">
                  <c:v>0.54960942423660897</c:v>
                </c:pt>
                <c:pt idx="19">
                  <c:v>0.55783330477194604</c:v>
                </c:pt>
                <c:pt idx="20">
                  <c:v>0.56618024034978698</c:v>
                </c:pt>
                <c:pt idx="21">
                  <c:v>0.57465207225946102</c:v>
                </c:pt>
                <c:pt idx="22">
                  <c:v>0.58325066934176195</c:v>
                </c:pt>
                <c:pt idx="23">
                  <c:v>0.591977928401201</c:v>
                </c:pt>
                <c:pt idx="24">
                  <c:v>0.60083577462443505</c:v>
                </c:pt>
                <c:pt idx="25">
                  <c:v>0.60982616200494799</c:v>
                </c:pt>
                <c:pt idx="26">
                  <c:v>0.61895107377409797</c:v>
                </c:pt>
                <c:pt idx="27">
                  <c:v>0.62821252283859896</c:v>
                </c:pt>
                <c:pt idx="28">
                  <c:v>0.63761255222456403</c:v>
                </c:pt>
                <c:pt idx="29">
                  <c:v>0.64715323552818405</c:v>
                </c:pt>
                <c:pt idx="30">
                  <c:v>0.65683667737314999</c:v>
                </c:pt>
                <c:pt idx="31">
                  <c:v>0.66666501387492605</c:v>
                </c:pt>
                <c:pt idx="32">
                  <c:v>0.67664041311195999</c:v>
                </c:pt>
                <c:pt idx="33">
                  <c:v>0.68676507560395295</c:v>
                </c:pt>
                <c:pt idx="34">
                  <c:v>0.69704123479728097</c:v>
                </c:pt>
                <c:pt idx="35">
                  <c:v>0.70747115755768297</c:v>
                </c:pt>
                <c:pt idx="36">
                  <c:v>0.718057144670317</c:v>
                </c:pt>
                <c:pt idx="37">
                  <c:v>0.72880153134730397</c:v>
                </c:pt>
                <c:pt idx="38">
                  <c:v>0.73970668774285897</c:v>
                </c:pt>
                <c:pt idx="39">
                  <c:v>0.75077501947613801</c:v>
                </c:pt>
                <c:pt idx="40">
                  <c:v>0.762008968161904</c:v>
                </c:pt>
                <c:pt idx="41">
                  <c:v>0.77341101194913298</c:v>
                </c:pt>
                <c:pt idx="42">
                  <c:v>0.78498366606768</c:v>
                </c:pt>
                <c:pt idx="43">
                  <c:v>0.79672948338312799</c:v>
                </c:pt>
                <c:pt idx="44">
                  <c:v>0.80865105495993395</c:v>
                </c:pt>
                <c:pt idx="45">
                  <c:v>0.82075101063300404</c:v>
                </c:pt>
                <c:pt idx="46">
                  <c:v>0.83303201958782402</c:v>
                </c:pt>
                <c:pt idx="47">
                  <c:v>0.845496790949263</c:v>
                </c:pt>
                <c:pt idx="48">
                  <c:v>0.85814807437919305</c:v>
                </c:pt>
                <c:pt idx="49">
                  <c:v>0.87098866068305103</c:v>
                </c:pt>
                <c:pt idx="50">
                  <c:v>0.88402138242547801</c:v>
                </c:pt>
                <c:pt idx="51">
                  <c:v>0.89724911455515999</c:v>
                </c:pt>
                <c:pt idx="52">
                  <c:v>0.91067477503903504</c:v>
                </c:pt>
                <c:pt idx="53">
                  <c:v>0.92430132550597599</c:v>
                </c:pt>
                <c:pt idx="54">
                  <c:v>0.93813177190010999</c:v>
                </c:pt>
                <c:pt idx="55">
                  <c:v>0.95216916514391503</c:v>
                </c:pt>
                <c:pt idx="56">
                  <c:v>0.96641660181123901</c:v>
                </c:pt>
                <c:pt idx="57">
                  <c:v>0.98087722481038397</c:v>
                </c:pt>
                <c:pt idx="58">
                  <c:v>0.99555422407741401</c:v>
                </c:pt>
                <c:pt idx="59">
                  <c:v>1.01045083727984</c:v>
                </c:pt>
                <c:pt idx="60">
                  <c:v>1.02557035053085</c:v>
                </c:pt>
                <c:pt idx="61">
                  <c:v>1.04091609911415</c:v>
                </c:pt>
                <c:pt idx="62">
                  <c:v>1.0564914682197899</c:v>
                </c:pt>
                <c:pt idx="63">
                  <c:v>1.0722998936908601</c:v>
                </c:pt>
                <c:pt idx="64">
                  <c:v>1.08834486278144</c:v>
                </c:pt>
                <c:pt idx="65">
                  <c:v>1.10462991492587</c:v>
                </c:pt>
                <c:pt idx="66">
                  <c:v>1.1211586425195199</c:v>
                </c:pt>
                <c:pt idx="67">
                  <c:v>1.13793469171127</c:v>
                </c:pt>
                <c:pt idx="68">
                  <c:v>1.15496176320781</c:v>
                </c:pt>
                <c:pt idx="69">
                  <c:v>1.17224361309002</c:v>
                </c:pt>
                <c:pt idx="70">
                  <c:v>1.1897840536415201</c:v>
                </c:pt>
                <c:pt idx="71">
                  <c:v>1.20758695418964</c:v>
                </c:pt>
                <c:pt idx="72">
                  <c:v>1.22565624195901</c:v>
                </c:pt>
                <c:pt idx="73">
                  <c:v>1.24399590293783</c:v>
                </c:pt>
                <c:pt idx="74">
                  <c:v>1.2626099827571799</c:v>
                </c:pt>
                <c:pt idx="75">
                  <c:v>1.28150258758349</c:v>
                </c:pt>
                <c:pt idx="76">
                  <c:v>1.3006778850243099</c:v>
                </c:pt>
                <c:pt idx="77">
                  <c:v>1.32014010504765</c:v>
                </c:pt>
                <c:pt idx="78">
                  <c:v>1.33989354091513</c:v>
                </c:pt>
                <c:pt idx="79">
                  <c:v>1.3599425501290101</c:v>
                </c:pt>
                <c:pt idx="80">
                  <c:v>1.38029155539346</c:v>
                </c:pt>
                <c:pt idx="81">
                  <c:v>1.40094504559018</c:v>
                </c:pt>
                <c:pt idx="82">
                  <c:v>1.42190757676858</c:v>
                </c:pt>
                <c:pt idx="83">
                  <c:v>1.4431837731509101</c:v>
                </c:pt>
                <c:pt idx="84">
                  <c:v>1.46477832815225</c:v>
                </c:pt>
                <c:pt idx="85">
                  <c:v>1.48669600541589</c:v>
                </c:pt>
                <c:pt idx="86">
                  <c:v>1.50894163986418</c:v>
                </c:pt>
                <c:pt idx="87">
                  <c:v>1.5315201387650601</c:v>
                </c:pt>
                <c:pt idx="88">
                  <c:v>1.55443648281459</c:v>
                </c:pt>
                <c:pt idx="89">
                  <c:v>1.57769572723565</c:v>
                </c:pt>
                <c:pt idx="90">
                  <c:v>1.6013030028931201</c:v>
                </c:pt>
                <c:pt idx="91">
                  <c:v>1.62526351742571</c:v>
                </c:pt>
                <c:pt idx="92">
                  <c:v>1.6495825563947299</c:v>
                </c:pt>
                <c:pt idx="93">
                  <c:v>1.67426548445006</c:v>
                </c:pt>
                <c:pt idx="94">
                  <c:v>1.69931774651359</c:v>
                </c:pt>
                <c:pt idx="95">
                  <c:v>1.72474486898027</c:v>
                </c:pt>
                <c:pt idx="96">
                  <c:v>1.75055246093728</c:v>
                </c:pt>
                <c:pt idx="97">
                  <c:v>1.77674621540135</c:v>
                </c:pt>
                <c:pt idx="98">
                  <c:v>1.80333191057455</c:v>
                </c:pt>
                <c:pt idx="99">
                  <c:v>1.8303154111190101</c:v>
                </c:pt>
                <c:pt idx="100">
                  <c:v>1.8577026694505701</c:v>
                </c:pt>
                <c:pt idx="101">
                  <c:v>1.8854997270519001</c:v>
                </c:pt>
                <c:pt idx="102">
                  <c:v>1.9137127158051801</c:v>
                </c:pt>
                <c:pt idx="103">
                  <c:v>1.94234785934479</c:v>
                </c:pt>
                <c:pt idx="104">
                  <c:v>1.97141147443019</c:v>
                </c:pt>
                <c:pt idx="105">
                  <c:v>2.00090997233937</c:v>
                </c:pt>
                <c:pt idx="106">
                  <c:v>2.0308498602831402</c:v>
                </c:pt>
                <c:pt idx="107">
                  <c:v>2.0612377428405999</c:v>
                </c:pt>
                <c:pt idx="108">
                  <c:v>2.0920803234160599</c:v>
                </c:pt>
                <c:pt idx="109">
                  <c:v>2.12338440571778</c:v>
                </c:pt>
                <c:pt idx="110">
                  <c:v>2.15515689525883</c:v>
                </c:pt>
                <c:pt idx="111">
                  <c:v>2.1874048008804099</c:v>
                </c:pt>
                <c:pt idx="112">
                  <c:v>2.2201352362979798</c:v>
                </c:pt>
                <c:pt idx="113">
                  <c:v>2.2533554216704701</c:v>
                </c:pt>
                <c:pt idx="114">
                  <c:v>2.2870726851930399</c:v>
                </c:pt>
                <c:pt idx="115">
                  <c:v>2.3212944647136302</c:v>
                </c:pt>
                <c:pt idx="116">
                  <c:v>2.3560283093736998</c:v>
                </c:pt>
                <c:pt idx="117">
                  <c:v>2.3912818812735499</c:v>
                </c:pt>
                <c:pt idx="118">
                  <c:v>2.42706295716253</c:v>
                </c:pt>
                <c:pt idx="119">
                  <c:v>2.46337943015455</c:v>
                </c:pt>
                <c:pt idx="120">
                  <c:v>2.50023931146925</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Sheet1!$A$2:$A$122</c:f>
              <c:numCache>
                <c:formatCode>General</c:formatCode>
                <c:ptCount val="12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numCache>
            </c:numRef>
          </c:xVal>
          <c:yVal>
            <c:numRef>
              <c:f>Sheet1!$C$2:$C$122</c:f>
              <c:numCache>
                <c:formatCode>General</c:formatCode>
                <c:ptCount val="121"/>
                <c:pt idx="0">
                  <c:v>0.307317543533982</c:v>
                </c:pt>
                <c:pt idx="1">
                  <c:v>0.31360038871565998</c:v>
                </c:pt>
                <c:pt idx="2">
                  <c:v>0.32001168131079499</c:v>
                </c:pt>
                <c:pt idx="3">
                  <c:v>0.32655404731725002</c:v>
                </c:pt>
                <c:pt idx="4">
                  <c:v>0.33323016641917702</c:v>
                </c:pt>
                <c:pt idx="5">
                  <c:v>0.34004277308458503</c:v>
                </c:pt>
                <c:pt idx="6">
                  <c:v>0.34699465768534998</c:v>
                </c:pt>
                <c:pt idx="7">
                  <c:v>0.35408866764012198</c:v>
                </c:pt>
                <c:pt idx="8">
                  <c:v>0.36132770858059898</c:v>
                </c:pt>
                <c:pt idx="9">
                  <c:v>0.36871474554164102</c:v>
                </c:pt>
                <c:pt idx="10">
                  <c:v>0.37625280417571899</c:v>
                </c:pt>
                <c:pt idx="11">
                  <c:v>0.38394497199218702</c:v>
                </c:pt>
                <c:pt idx="12">
                  <c:v>0.39179439962189699</c:v>
                </c:pt>
                <c:pt idx="13">
                  <c:v>0.39980430210766499</c:v>
                </c:pt>
                <c:pt idx="14">
                  <c:v>0.40797796022111199</c:v>
                </c:pt>
                <c:pt idx="15">
                  <c:v>0.41631872180643997</c:v>
                </c:pt>
                <c:pt idx="16">
                  <c:v>0.42483000315167402</c:v>
                </c:pt>
                <c:pt idx="17">
                  <c:v>0.43351529038793102</c:v>
                </c:pt>
                <c:pt idx="18">
                  <c:v>0.44237814091730898</c:v>
                </c:pt>
                <c:pt idx="19">
                  <c:v>0.45142218486996</c:v>
                </c:pt>
                <c:pt idx="20">
                  <c:v>0.46065112659094798</c:v>
                </c:pt>
                <c:pt idx="21">
                  <c:v>0.47006874615751998</c:v>
                </c:pt>
                <c:pt idx="22">
                  <c:v>0.47967890092737397</c:v>
                </c:pt>
                <c:pt idx="23">
                  <c:v>0.48948552711860099</c:v>
                </c:pt>
                <c:pt idx="24">
                  <c:v>0.49949264142191502</c:v>
                </c:pt>
                <c:pt idx="25">
                  <c:v>0.50970434264584497</c:v>
                </c:pt>
                <c:pt idx="26">
                  <c:v>0.52012481339556804</c:v>
                </c:pt>
                <c:pt idx="27">
                  <c:v>0.53075832178605797</c:v>
                </c:pt>
                <c:pt idx="28">
                  <c:v>0.54160922319025995</c:v>
                </c:pt>
                <c:pt idx="29">
                  <c:v>0.55268196202300601</c:v>
                </c:pt>
                <c:pt idx="30">
                  <c:v>0.56398107356140204</c:v>
                </c:pt>
                <c:pt idx="31">
                  <c:v>0.57551118580242699</c:v>
                </c:pt>
                <c:pt idx="32">
                  <c:v>0.58727702135851001</c:v>
                </c:pt>
                <c:pt idx="33">
                  <c:v>0.59928339939186903</c:v>
                </c:pt>
                <c:pt idx="34">
                  <c:v>0.61153523758838302</c:v>
                </c:pt>
                <c:pt idx="35">
                  <c:v>0.62403755417182805</c:v>
                </c:pt>
                <c:pt idx="36">
                  <c:v>0.63679546995928404</c:v>
                </c:pt>
                <c:pt idx="37">
                  <c:v>0.64981421045857202</c:v>
                </c:pt>
                <c:pt idx="38">
                  <c:v>0.66309910800856797</c:v>
                </c:pt>
                <c:pt idx="39">
                  <c:v>0.67665560396326696</c:v>
                </c:pt>
                <c:pt idx="40">
                  <c:v>0.69048925092050795</c:v>
                </c:pt>
                <c:pt idx="41">
                  <c:v>0.70460571499626101</c:v>
                </c:pt>
                <c:pt idx="42">
                  <c:v>0.71901077814540504</c:v>
                </c:pt>
                <c:pt idx="43">
                  <c:v>0.73371034052995698</c:v>
                </c:pt>
                <c:pt idx="44">
                  <c:v>0.74871042293571799</c:v>
                </c:pt>
                <c:pt idx="45">
                  <c:v>0.76401716923831997</c:v>
                </c:pt>
                <c:pt idx="46">
                  <c:v>0.77963684891969498</c:v>
                </c:pt>
                <c:pt idx="47">
                  <c:v>0.79557585963598898</c:v>
                </c:pt>
                <c:pt idx="48">
                  <c:v>0.81184072983797395</c:v>
                </c:pt>
                <c:pt idx="49">
                  <c:v>0.82843812144503104</c:v>
                </c:pt>
                <c:pt idx="50">
                  <c:v>0.84537483257380297</c:v>
                </c:pt>
                <c:pt idx="51">
                  <c:v>0.86265780032263395</c:v>
                </c:pt>
                <c:pt idx="52">
                  <c:v>0.88029410361292904</c:v>
                </c:pt>
                <c:pt idx="53">
                  <c:v>0.89829096608860504</c:v>
                </c:pt>
                <c:pt idx="54">
                  <c:v>0.916655759074822</c:v>
                </c:pt>
                <c:pt idx="55">
                  <c:v>0.93539600459719796</c:v>
                </c:pt>
                <c:pt idx="56">
                  <c:v>0.95451937846275203</c:v>
                </c:pt>
                <c:pt idx="57">
                  <c:v>0.97403371340383404</c:v>
                </c:pt>
                <c:pt idx="58">
                  <c:v>0.99394700228632804</c:v>
                </c:pt>
                <c:pt idx="59">
                  <c:v>1.00664863443988</c:v>
                </c:pt>
                <c:pt idx="60">
                  <c:v>1.0162234374004799</c:v>
                </c:pt>
                <c:pt idx="61">
                  <c:v>1.0258893117126999</c:v>
                </c:pt>
                <c:pt idx="62">
                  <c:v>1.03564712360751</c:v>
                </c:pt>
                <c:pt idx="63">
                  <c:v>1.0454977475551299</c:v>
                </c:pt>
                <c:pt idx="64">
                  <c:v>1.0554420663433499</c:v>
                </c:pt>
                <c:pt idx="65">
                  <c:v>1.06548097115664</c:v>
                </c:pt>
                <c:pt idx="66">
                  <c:v>1.07561536165603</c:v>
                </c:pt>
                <c:pt idx="67">
                  <c:v>1.0858461460597499</c:v>
                </c:pt>
                <c:pt idx="68">
                  <c:v>1.0961742412245901</c:v>
                </c:pt>
                <c:pt idx="69">
                  <c:v>1.1066005727280901</c:v>
                </c:pt>
                <c:pt idx="70">
                  <c:v>1.11712607495147</c:v>
                </c:pt>
                <c:pt idx="71">
                  <c:v>1.12775169116339</c:v>
                </c:pt>
                <c:pt idx="72">
                  <c:v>1.1384783736044599</c:v>
                </c:pt>
                <c:pt idx="73">
                  <c:v>1.1493070835726</c:v>
                </c:pt>
                <c:pt idx="74">
                  <c:v>1.1602387915091601</c:v>
                </c:pt>
                <c:pt idx="75">
                  <c:v>1.17127447708591</c:v>
                </c:pt>
                <c:pt idx="76">
                  <c:v>1.18241512929284</c:v>
                </c:pt>
                <c:pt idx="77">
                  <c:v>1.19366174652678</c:v>
                </c:pt>
                <c:pt idx="78">
                  <c:v>1.20501533668087</c:v>
                </c:pt>
                <c:pt idx="79">
                  <c:v>1.2164769172348899</c:v>
                </c:pt>
                <c:pt idx="80">
                  <c:v>1.2280475153464401</c:v>
                </c:pt>
                <c:pt idx="81">
                  <c:v>1.2397281679429999</c:v>
                </c:pt>
                <c:pt idx="82">
                  <c:v>1.25151992181486</c:v>
                </c:pt>
                <c:pt idx="83">
                  <c:v>1.2634238337089201</c:v>
                </c:pt>
                <c:pt idx="84">
                  <c:v>1.27544097042338</c:v>
                </c:pt>
                <c:pt idx="85">
                  <c:v>1.28757240890338</c:v>
                </c:pt>
                <c:pt idx="86">
                  <c:v>1.2998192363374801</c:v>
                </c:pt>
                <c:pt idx="87">
                  <c:v>1.3121825502551101</c:v>
                </c:pt>
                <c:pt idx="88">
                  <c:v>1.32466345862491</c:v>
                </c:pt>
                <c:pt idx="89">
                  <c:v>1.3372630799540599</c:v>
                </c:pt>
                <c:pt idx="90">
                  <c:v>1.34998254338846</c:v>
                </c:pt>
                <c:pt idx="91">
                  <c:v>1.36282298881398</c:v>
                </c:pt>
                <c:pt idx="92">
                  <c:v>1.3757855669585699</c:v>
                </c:pt>
                <c:pt idx="93">
                  <c:v>1.38887143949541</c:v>
                </c:pt>
                <c:pt idx="94">
                  <c:v>1.4020817791470199</c:v>
                </c:pt>
                <c:pt idx="95">
                  <c:v>1.4154177697903201</c:v>
                </c:pt>
                <c:pt idx="96">
                  <c:v>1.4288806065627699</c:v>
                </c:pt>
                <c:pt idx="97">
                  <c:v>1.44247149596946</c:v>
                </c:pt>
                <c:pt idx="98">
                  <c:v>1.45619165599121</c:v>
                </c:pt>
                <c:pt idx="99">
                  <c:v>1.4700423161937599</c:v>
                </c:pt>
                <c:pt idx="100">
                  <c:v>1.48402471783794</c:v>
                </c:pt>
                <c:pt idx="101">
                  <c:v>1.4981401139909001</c:v>
                </c:pt>
                <c:pt idx="102">
                  <c:v>1.5123897696384501</c:v>
                </c:pt>
                <c:pt idx="103">
                  <c:v>1.5267749617983499</c:v>
                </c:pt>
                <c:pt idx="104">
                  <c:v>1.5412969796348199</c:v>
                </c:pt>
                <c:pt idx="105">
                  <c:v>1.55595712457406</c:v>
                </c:pt>
                <c:pt idx="106">
                  <c:v>1.57075671042084</c:v>
                </c:pt>
                <c:pt idx="107">
                  <c:v>1.5856970634762999</c:v>
                </c:pt>
                <c:pt idx="108">
                  <c:v>1.6007795226567401</c:v>
                </c:pt>
                <c:pt idx="109">
                  <c:v>1.61600543961369</c:v>
                </c:pt>
                <c:pt idx="110">
                  <c:v>1.6313761788549599</c:v>
                </c:pt>
                <c:pt idx="111">
                  <c:v>1.6468931178670001</c:v>
                </c:pt>
                <c:pt idx="112">
                  <c:v>1.6625576472382899</c:v>
                </c:pt>
                <c:pt idx="113">
                  <c:v>1.6783711707839799</c:v>
                </c:pt>
                <c:pt idx="114">
                  <c:v>1.6943351056717</c:v>
                </c:pt>
                <c:pt idx="115">
                  <c:v>1.71045088254856</c:v>
                </c:pt>
                <c:pt idx="116">
                  <c:v>1.72671994566939</c:v>
                </c:pt>
                <c:pt idx="117">
                  <c:v>1.74314375302608</c:v>
                </c:pt>
                <c:pt idx="118">
                  <c:v>1.75972377647837</c:v>
                </c:pt>
                <c:pt idx="119">
                  <c:v>1.77646150188565</c:v>
                </c:pt>
                <c:pt idx="120">
                  <c:v>1.7933584292401701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Sheet1!$A$2:$A$122</c:f>
              <c:numCache>
                <c:formatCode>General</c:formatCode>
                <c:ptCount val="12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numCache>
            </c:numRef>
          </c:xVal>
          <c:yVal>
            <c:numRef>
              <c:f>Sheet1!$D$2:$D$122</c:f>
              <c:numCache>
                <c:formatCode>General</c:formatCode>
                <c:ptCount val="121"/>
                <c:pt idx="0">
                  <c:v>0.57585257798108402</c:v>
                </c:pt>
                <c:pt idx="1">
                  <c:v>0.58132983665892601</c:v>
                </c:pt>
                <c:pt idx="2">
                  <c:v>0.58685919263349096</c:v>
                </c:pt>
                <c:pt idx="3">
                  <c:v>0.59244114143155402</c:v>
                </c:pt>
                <c:pt idx="4">
                  <c:v>0.59807618329312495</c:v>
                </c:pt>
                <c:pt idx="5">
                  <c:v>0.603764823216276</c:v>
                </c:pt>
                <c:pt idx="6">
                  <c:v>0.60950757100240405</c:v>
                </c:pt>
                <c:pt idx="7">
                  <c:v>0.61530494130191304</c:v>
                </c:pt>
                <c:pt idx="8">
                  <c:v>0.62115745366033703</c:v>
                </c:pt>
                <c:pt idx="9">
                  <c:v>0.627065632564903</c:v>
                </c:pt>
                <c:pt idx="10">
                  <c:v>0.63303000749152705</c:v>
                </c:pt>
                <c:pt idx="11">
                  <c:v>0.63905111295227401</c:v>
                </c:pt>
                <c:pt idx="12">
                  <c:v>0.64512948854325303</c:v>
                </c:pt>
                <c:pt idx="13">
                  <c:v>0.65126567899297505</c:v>
                </c:pt>
                <c:pt idx="14">
                  <c:v>0.65746023421117195</c:v>
                </c:pt>
                <c:pt idx="15">
                  <c:v>0.66371370933807705</c:v>
                </c:pt>
                <c:pt idx="16">
                  <c:v>0.67002666479417705</c:v>
                </c:pt>
                <c:pt idx="17">
                  <c:v>0.67639966633043103</c:v>
                </c:pt>
                <c:pt idx="18">
                  <c:v>0.682833285078977</c:v>
                </c:pt>
                <c:pt idx="19">
                  <c:v>0.68932809760431202</c:v>
                </c:pt>
                <c:pt idx="20">
                  <c:v>0.695884685954964</c:v>
                </c:pt>
                <c:pt idx="21">
                  <c:v>0.70250363771565105</c:v>
                </c:pt>
                <c:pt idx="22">
                  <c:v>0.709185546059942</c:v>
                </c:pt>
                <c:pt idx="23">
                  <c:v>0.71593100980341495</c:v>
                </c:pt>
                <c:pt idx="24">
                  <c:v>0.72274063345731998</c:v>
                </c:pt>
                <c:pt idx="25">
                  <c:v>0.72961502728275296</c:v>
                </c:pt>
                <c:pt idx="26">
                  <c:v>0.73655480734534995</c:v>
                </c:pt>
                <c:pt idx="27">
                  <c:v>0.74356059557049403</c:v>
                </c:pt>
                <c:pt idx="28">
                  <c:v>0.75063301979904895</c:v>
                </c:pt>
                <c:pt idx="29">
                  <c:v>0.75777271384363198</c:v>
                </c:pt>
                <c:pt idx="30">
                  <c:v>0.76498031754540496</c:v>
                </c:pt>
                <c:pt idx="31">
                  <c:v>0.77225647683142096</c:v>
                </c:pt>
                <c:pt idx="32">
                  <c:v>0.77960184377251296</c:v>
                </c:pt>
                <c:pt idx="33">
                  <c:v>0.78701707664172305</c:v>
                </c:pt>
                <c:pt idx="34">
                  <c:v>0.79450283997330096</c:v>
                </c:pt>
                <c:pt idx="35">
                  <c:v>0.80205980462225801</c:v>
                </c:pt>
                <c:pt idx="36">
                  <c:v>0.80968864782448402</c:v>
                </c:pt>
                <c:pt idx="37">
                  <c:v>0.81739005325744296</c:v>
                </c:pt>
                <c:pt idx="38">
                  <c:v>0.82516471110143896</c:v>
                </c:pt>
                <c:pt idx="39">
                  <c:v>0.83301331810147095</c:v>
                </c:pt>
                <c:pt idx="40">
                  <c:v>0.840936577629675</c:v>
                </c:pt>
                <c:pt idx="41">
                  <c:v>0.84893519974835197</c:v>
                </c:pt>
                <c:pt idx="42">
                  <c:v>0.85700990127360899</c:v>
                </c:pt>
                <c:pt idx="43">
                  <c:v>0.865161405839595</c:v>
                </c:pt>
                <c:pt idx="44">
                  <c:v>0.87339044396334897</c:v>
                </c:pt>
                <c:pt idx="45">
                  <c:v>0.88169775311027399</c:v>
                </c:pt>
                <c:pt idx="46">
                  <c:v>0.89008407776021903</c:v>
                </c:pt>
                <c:pt idx="47">
                  <c:v>0.89855016947420097</c:v>
                </c:pt>
                <c:pt idx="48">
                  <c:v>0.90709678696175999</c:v>
                </c:pt>
                <c:pt idx="49">
                  <c:v>0.91572469614894703</c:v>
                </c:pt>
                <c:pt idx="50">
                  <c:v>0.92443467024697201</c:v>
                </c:pt>
                <c:pt idx="51">
                  <c:v>0.93322748982148895</c:v>
                </c:pt>
                <c:pt idx="52">
                  <c:v>0.94210394286255394</c:v>
                </c:pt>
                <c:pt idx="53">
                  <c:v>0.95106482485524102</c:v>
                </c:pt>
                <c:pt idx="54">
                  <c:v>0.96011093885093002</c:v>
                </c:pt>
                <c:pt idx="55">
                  <c:v>0.96924309553927801</c:v>
                </c:pt>
                <c:pt idx="56">
                  <c:v>0.97846211332086597</c:v>
                </c:pt>
                <c:pt idx="57">
                  <c:v>0.98776881838054598</c:v>
                </c:pt>
                <c:pt idx="58">
                  <c:v>0.99716404476147902</c:v>
                </c:pt>
                <c:pt idx="59">
                  <c:v>1.0142674013834501</c:v>
                </c:pt>
                <c:pt idx="60">
                  <c:v>1.0350032337164701</c:v>
                </c:pt>
                <c:pt idx="61">
                  <c:v>1.0561629924637099</c:v>
                </c:pt>
                <c:pt idx="62">
                  <c:v>1.07775534443933</c:v>
                </c:pt>
                <c:pt idx="63">
                  <c:v>1.0997891336430601</c:v>
                </c:pt>
                <c:pt idx="64">
                  <c:v>1.12227338488272</c:v>
                </c:pt>
                <c:pt idx="65">
                  <c:v>1.14521730747058</c:v>
                </c:pt>
                <c:pt idx="66">
                  <c:v>1.16863029899548</c:v>
                </c:pt>
                <c:pt idx="67">
                  <c:v>1.1925219491719501</c:v>
                </c:pt>
                <c:pt idx="68">
                  <c:v>1.21690204376805</c:v>
                </c:pt>
                <c:pt idx="69">
                  <c:v>1.2417805686135299</c:v>
                </c:pt>
                <c:pt idx="70">
                  <c:v>1.26716771368991</c:v>
                </c:pt>
                <c:pt idx="71">
                  <c:v>1.2930738773042101</c:v>
                </c:pt>
                <c:pt idx="72">
                  <c:v>1.3195096703479401</c:v>
                </c:pt>
                <c:pt idx="73">
                  <c:v>1.34648592064329</c:v>
                </c:pt>
                <c:pt idx="74">
                  <c:v>1.3740136773779901</c:v>
                </c:pt>
                <c:pt idx="75">
                  <c:v>1.4021042156310399</c:v>
                </c:pt>
                <c:pt idx="76">
                  <c:v>1.4307690409907801</c:v>
                </c:pt>
                <c:pt idx="77">
                  <c:v>1.46001989426753</c:v>
                </c:pt>
                <c:pt idx="78">
                  <c:v>1.48986875630243</c:v>
                </c:pt>
                <c:pt idx="79">
                  <c:v>1.5203278528747399</c:v>
                </c:pt>
                <c:pt idx="80">
                  <c:v>1.5514096597093401</c:v>
                </c:pt>
                <c:pt idx="81">
                  <c:v>1.5831269075866401</c:v>
                </c:pt>
                <c:pt idx="82">
                  <c:v>1.61549258755706</c:v>
                </c:pt>
                <c:pt idx="83">
                  <c:v>1.6485199562619199</c:v>
                </c:pt>
                <c:pt idx="84">
                  <c:v>1.6822225413632901</c:v>
                </c:pt>
                <c:pt idx="85">
                  <c:v>1.71661414708477</c:v>
                </c:pt>
                <c:pt idx="86">
                  <c:v>1.7517088598655199</c:v>
                </c:pt>
                <c:pt idx="87">
                  <c:v>1.78752105412996</c:v>
                </c:pt>
                <c:pt idx="88">
                  <c:v>1.8240653981753401</c:v>
                </c:pt>
                <c:pt idx="89">
                  <c:v>1.8613568601797701</c:v>
                </c:pt>
                <c:pt idx="90">
                  <c:v>1.8994107143329699</c:v>
                </c:pt>
                <c:pt idx="91">
                  <c:v>1.93824254709248</c:v>
                </c:pt>
                <c:pt idx="92">
                  <c:v>1.9778682635676399</c:v>
                </c:pt>
                <c:pt idx="93">
                  <c:v>2.0183040940342298</c:v>
                </c:pt>
                <c:pt idx="94">
                  <c:v>2.0595666005821598</c:v>
                </c:pt>
                <c:pt idx="95">
                  <c:v>2.1016726838991402</c:v>
                </c:pt>
                <c:pt idx="96">
                  <c:v>2.1446395901930502</c:v>
                </c:pt>
                <c:pt idx="97">
                  <c:v>2.1884849182557802</c:v>
                </c:pt>
                <c:pt idx="98">
                  <c:v>2.23322662667151</c:v>
                </c:pt>
                <c:pt idx="99">
                  <c:v>2.2788830411723899</c:v>
                </c:pt>
                <c:pt idx="100">
                  <c:v>2.3254728621445002</c:v>
                </c:pt>
                <c:pt idx="101">
                  <c:v>2.3730151722874</c:v>
                </c:pt>
                <c:pt idx="102">
                  <c:v>2.4215294444301598</c:v>
                </c:pt>
                <c:pt idx="103">
                  <c:v>2.4710355495072598</c:v>
                </c:pt>
                <c:pt idx="104">
                  <c:v>2.52155376469746</c:v>
                </c:pt>
                <c:pt idx="105">
                  <c:v>2.5731047817291999</c:v>
                </c:pt>
                <c:pt idx="106">
                  <c:v>2.6257097153556099</c:v>
                </c:pt>
                <c:pt idx="107">
                  <c:v>2.6793901120030101</c:v>
                </c:pt>
                <c:pt idx="108">
                  <c:v>2.7341679585959802</c:v>
                </c:pt>
                <c:pt idx="109">
                  <c:v>2.7900656915630599</c:v>
                </c:pt>
                <c:pt idx="110">
                  <c:v>2.84710620602644</c:v>
                </c:pt>
                <c:pt idx="111">
                  <c:v>2.9053128651795599</c:v>
                </c:pt>
                <c:pt idx="112">
                  <c:v>2.9647095098564402</c:v>
                </c:pt>
                <c:pt idx="113">
                  <c:v>3.0253204682966199</c:v>
                </c:pt>
                <c:pt idx="114">
                  <c:v>3.0871705661097502</c:v>
                </c:pt>
                <c:pt idx="115">
                  <c:v>3.1502851364439199</c:v>
                </c:pt>
                <c:pt idx="116">
                  <c:v>3.2146900303618202</c:v>
                </c:pt>
                <c:pt idx="117">
                  <c:v>3.2804116274291002</c:v>
                </c:pt>
                <c:pt idx="118">
                  <c:v>3.34747684651912</c:v>
                </c:pt>
                <c:pt idx="119">
                  <c:v>3.41591315683866</c:v>
                </c:pt>
                <c:pt idx="120">
                  <c:v>3.4857485891790199</c:v>
                </c:pt>
              </c:numCache>
            </c:numRef>
          </c:yVal>
          <c:smooth val="1"/>
        </c:ser>
        <c:dLbls>
          <c:showLegendKey val="0"/>
          <c:showVal val="0"/>
          <c:showCatName val="0"/>
          <c:showSerName val="0"/>
          <c:showPercent val="0"/>
          <c:showBubbleSize val="0"/>
        </c:dLbls>
        <c:axId val="769597184"/>
        <c:axId val="769597576"/>
      </c:scatterChart>
      <c:valAx>
        <c:axId val="769597184"/>
        <c:scaling>
          <c:orientation val="minMax"/>
          <c:max val="170"/>
          <c:min val="50"/>
        </c:scaling>
        <c:delete val="0"/>
        <c:axPos val="b"/>
        <c:title>
          <c:tx>
            <c:rich>
              <a:bodyPr/>
              <a:lstStyle/>
              <a:p>
                <a:pPr>
                  <a:defRPr sz="1700"/>
                </a:pPr>
                <a:r>
                  <a:rPr lang="en-US" sz="1700" dirty="0" smtClean="0"/>
                  <a:t>Recipient</a:t>
                </a:r>
                <a:r>
                  <a:rPr lang="en-US" sz="1700" baseline="0" dirty="0" smtClean="0"/>
                  <a:t>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9597576"/>
        <c:crosses val="autoZero"/>
        <c:crossBetween val="midCat"/>
        <c:majorUnit val="10"/>
      </c:valAx>
      <c:valAx>
        <c:axId val="769597576"/>
        <c:scaling>
          <c:orientation val="minMax"/>
          <c:max val="3.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695971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95"/>
          <c:y val="3.3590508847684365E-2"/>
          <c:w val="0.82428227998048909"/>
          <c:h val="0.77074260114041326"/>
        </c:manualLayout>
      </c:layout>
      <c:scatterChart>
        <c:scatterStyle val="smoothMarker"/>
        <c:varyColors val="0"/>
        <c:ser>
          <c:idx val="0"/>
          <c:order val="0"/>
          <c:tx>
            <c:strRef>
              <c:f>Sheet1!$A$1</c:f>
              <c:strCache>
                <c:ptCount val="1"/>
                <c:pt idx="0">
                  <c:v>Age difference</c:v>
                </c:pt>
              </c:strCache>
            </c:strRef>
          </c:tx>
          <c:spPr>
            <a:ln w="38100">
              <a:solidFill>
                <a:srgbClr val="00FF00"/>
              </a:solidFill>
            </a:ln>
          </c:spPr>
          <c:marker>
            <c:symbol val="none"/>
          </c:marker>
          <c:xVal>
            <c:numRef>
              <c:f>Sheet1!$A$2:$A$22</c:f>
              <c:numCache>
                <c:formatCode>General</c:formatCode>
                <c:ptCount val="21"/>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numCache>
            </c:numRef>
          </c:xVal>
          <c:yVal>
            <c:numRef>
              <c:f>Sheet1!$B$2:$B$22</c:f>
              <c:numCache>
                <c:formatCode>General</c:formatCode>
                <c:ptCount val="21"/>
                <c:pt idx="0">
                  <c:v>0.79755144014108703</c:v>
                </c:pt>
                <c:pt idx="1">
                  <c:v>0.82922903480348698</c:v>
                </c:pt>
                <c:pt idx="2">
                  <c:v>0.86216481790752098</c:v>
                </c:pt>
                <c:pt idx="3">
                  <c:v>0.89640876288619797</c:v>
                </c:pt>
                <c:pt idx="4">
                  <c:v>0.93201282804531604</c:v>
                </c:pt>
                <c:pt idx="5">
                  <c:v>0.96903103539975699</c:v>
                </c:pt>
                <c:pt idx="6">
                  <c:v>1.0075195526410401</c:v>
                </c:pt>
                <c:pt idx="7">
                  <c:v>1.0475367783605001</c:v>
                </c:pt>
                <c:pt idx="8">
                  <c:v>1.0891434306574199</c:v>
                </c:pt>
                <c:pt idx="9">
                  <c:v>1.13240263926655</c:v>
                </c:pt>
                <c:pt idx="10">
                  <c:v>1.1773800413448099</c:v>
                </c:pt>
                <c:pt idx="11">
                  <c:v>1.2241438810624301</c:v>
                </c:pt>
                <c:pt idx="12">
                  <c:v>1.2727651131498501</c:v>
                </c:pt>
                <c:pt idx="13">
                  <c:v>1.3233175105571799</c:v>
                </c:pt>
                <c:pt idx="14">
                  <c:v>1.3758777763898999</c:v>
                </c:pt>
                <c:pt idx="15">
                  <c:v>1.43052566029037</c:v>
                </c:pt>
                <c:pt idx="16">
                  <c:v>1.4873440794418999</c:v>
                </c:pt>
                <c:pt idx="17">
                  <c:v>1.5464192443789</c:v>
                </c:pt>
                <c:pt idx="18">
                  <c:v>1.6078407897940801</c:v>
                </c:pt>
                <c:pt idx="19">
                  <c:v>1.67170191054105</c:v>
                </c:pt>
                <c:pt idx="20">
                  <c:v>1.7380995030388</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numCache>
            </c:numRef>
          </c:xVal>
          <c:yVal>
            <c:numRef>
              <c:f>Sheet1!$C$2:$C$22</c:f>
              <c:numCache>
                <c:formatCode>General</c:formatCode>
                <c:ptCount val="21"/>
                <c:pt idx="0">
                  <c:v>0.696859458310086</c:v>
                </c:pt>
                <c:pt idx="1">
                  <c:v>0.74157218669239</c:v>
                </c:pt>
                <c:pt idx="2">
                  <c:v>0.78915382652527399</c:v>
                </c:pt>
                <c:pt idx="3">
                  <c:v>0.83978845632975296</c:v>
                </c:pt>
                <c:pt idx="4">
                  <c:v>0.89367196569263896</c:v>
                </c:pt>
                <c:pt idx="5">
                  <c:v>0.95101281310223895</c:v>
                </c:pt>
                <c:pt idx="6">
                  <c:v>1.0030264003762499</c:v>
                </c:pt>
                <c:pt idx="7">
                  <c:v>1.01890976265211</c:v>
                </c:pt>
                <c:pt idx="8">
                  <c:v>1.03504464492495</c:v>
                </c:pt>
                <c:pt idx="9">
                  <c:v>1.05143503012406</c:v>
                </c:pt>
                <c:pt idx="10">
                  <c:v>1.06808496425015</c:v>
                </c:pt>
                <c:pt idx="11">
                  <c:v>1.0849985573741401</c:v>
                </c:pt>
                <c:pt idx="12">
                  <c:v>1.1021799846517299</c:v>
                </c:pt>
                <c:pt idx="13">
                  <c:v>1.1196334873540199</c:v>
                </c:pt>
                <c:pt idx="14">
                  <c:v>1.1373633739144899</c:v>
                </c:pt>
                <c:pt idx="15">
                  <c:v>1.15537402099258</c:v>
                </c:pt>
                <c:pt idx="16">
                  <c:v>1.1736698745540299</c:v>
                </c:pt>
                <c:pt idx="17">
                  <c:v>1.19225545096839</c:v>
                </c:pt>
                <c:pt idx="18">
                  <c:v>1.2111353381239001</c:v>
                </c:pt>
                <c:pt idx="19">
                  <c:v>1.2303141965600399</c:v>
                </c:pt>
                <c:pt idx="20">
                  <c:v>1.2497967606179501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-5</c:v>
                </c:pt>
                <c:pt idx="1">
                  <c:v>-4</c:v>
                </c:pt>
                <c:pt idx="2">
                  <c:v>-3</c:v>
                </c:pt>
                <c:pt idx="3">
                  <c:v>-2</c:v>
                </c:pt>
                <c:pt idx="4">
                  <c:v>-1</c:v>
                </c:pt>
                <c:pt idx="5">
                  <c:v>0</c:v>
                </c:pt>
                <c:pt idx="6">
                  <c:v>1</c:v>
                </c:pt>
                <c:pt idx="7">
                  <c:v>2</c:v>
                </c:pt>
                <c:pt idx="8">
                  <c:v>3</c:v>
                </c:pt>
                <c:pt idx="9">
                  <c:v>4</c:v>
                </c:pt>
                <c:pt idx="10">
                  <c:v>5</c:v>
                </c:pt>
                <c:pt idx="11">
                  <c:v>6</c:v>
                </c:pt>
                <c:pt idx="12">
                  <c:v>7</c:v>
                </c:pt>
                <c:pt idx="13">
                  <c:v>8</c:v>
                </c:pt>
                <c:pt idx="14">
                  <c:v>9</c:v>
                </c:pt>
                <c:pt idx="15">
                  <c:v>10</c:v>
                </c:pt>
                <c:pt idx="16">
                  <c:v>11</c:v>
                </c:pt>
                <c:pt idx="17">
                  <c:v>12</c:v>
                </c:pt>
                <c:pt idx="18">
                  <c:v>13</c:v>
                </c:pt>
                <c:pt idx="19">
                  <c:v>14</c:v>
                </c:pt>
                <c:pt idx="20">
                  <c:v>15</c:v>
                </c:pt>
              </c:numCache>
            </c:numRef>
          </c:xVal>
          <c:yVal>
            <c:numRef>
              <c:f>Sheet1!$D$2:$D$22</c:f>
              <c:numCache>
                <c:formatCode>General</c:formatCode>
                <c:ptCount val="21"/>
                <c:pt idx="0">
                  <c:v>0.91279280504230198</c:v>
                </c:pt>
                <c:pt idx="1">
                  <c:v>0.92724727882270497</c:v>
                </c:pt>
                <c:pt idx="2">
                  <c:v>0.94193064552504302</c:v>
                </c:pt>
                <c:pt idx="3">
                  <c:v>0.956846529768969</c:v>
                </c:pt>
                <c:pt idx="4">
                  <c:v>0.97199861357157302</c:v>
                </c:pt>
                <c:pt idx="5">
                  <c:v>0.98739063725629805</c:v>
                </c:pt>
                <c:pt idx="6">
                  <c:v>1.01203283240922</c:v>
                </c:pt>
                <c:pt idx="7">
                  <c:v>1.0769680910325601</c:v>
                </c:pt>
                <c:pt idx="8">
                  <c:v>1.1460698032307799</c:v>
                </c:pt>
                <c:pt idx="9">
                  <c:v>1.2196053019714901</c:v>
                </c:pt>
                <c:pt idx="10">
                  <c:v>1.29785907315932</c:v>
                </c:pt>
                <c:pt idx="11">
                  <c:v>1.38113385622305</c:v>
                </c:pt>
                <c:pt idx="12">
                  <c:v>1.4697518153200899</c:v>
                </c:pt>
                <c:pt idx="13">
                  <c:v>1.56405578568905</c:v>
                </c:pt>
                <c:pt idx="14">
                  <c:v>1.6644105999723799</c:v>
                </c:pt>
                <c:pt idx="15">
                  <c:v>1.77120449963999</c:v>
                </c:pt>
                <c:pt idx="16">
                  <c:v>1.88485063697444</c:v>
                </c:pt>
                <c:pt idx="17">
                  <c:v>2.0057886734282002</c:v>
                </c:pt>
                <c:pt idx="18">
                  <c:v>2.1344864805366601</c:v>
                </c:pt>
                <c:pt idx="19">
                  <c:v>2.2714419499671501</c:v>
                </c:pt>
                <c:pt idx="20">
                  <c:v>2.4171849197064899</c:v>
                </c:pt>
              </c:numCache>
            </c:numRef>
          </c:yVal>
          <c:smooth val="1"/>
        </c:ser>
        <c:dLbls>
          <c:showLegendKey val="0"/>
          <c:showVal val="0"/>
          <c:showCatName val="0"/>
          <c:showSerName val="0"/>
          <c:showPercent val="0"/>
          <c:showBubbleSize val="0"/>
        </c:dLbls>
        <c:axId val="769598752"/>
        <c:axId val="769599144"/>
      </c:scatterChart>
      <c:valAx>
        <c:axId val="769598752"/>
        <c:scaling>
          <c:orientation val="minMax"/>
          <c:max val="15"/>
          <c:min val="-5"/>
        </c:scaling>
        <c:delete val="0"/>
        <c:axPos val="b"/>
        <c:title>
          <c:tx>
            <c:rich>
              <a:bodyPr/>
              <a:lstStyle/>
              <a:p>
                <a:pPr>
                  <a:defRPr sz="1700"/>
                </a:pPr>
                <a:r>
                  <a:rPr lang="en-US" sz="1700" dirty="0" smtClean="0"/>
                  <a:t>Donor age</a:t>
                </a:r>
                <a:r>
                  <a:rPr lang="en-US" sz="1700" baseline="0" dirty="0" smtClean="0"/>
                  <a:t> – recipient age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9599144"/>
        <c:crossesAt val="-5"/>
        <c:crossBetween val="midCat"/>
        <c:majorUnit val="5"/>
      </c:valAx>
      <c:valAx>
        <c:axId val="769599144"/>
        <c:scaling>
          <c:orientation val="minMax"/>
          <c:max val="3"/>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Hazard Ratio of CAV within 10 Years </a:t>
                </a:r>
                <a:endParaRPr lang="en-US" sz="16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69598752"/>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95"/>
          <c:y val="3.3590508847684365E-2"/>
          <c:w val="0.82428227998048909"/>
          <c:h val="0.77074260114041326"/>
        </c:manualLayout>
      </c:layout>
      <c:scatterChart>
        <c:scatterStyle val="smoothMarker"/>
        <c:varyColors val="0"/>
        <c:ser>
          <c:idx val="0"/>
          <c:order val="0"/>
          <c:tx>
            <c:strRef>
              <c:f>Sheet1!$A$1</c:f>
              <c:strCache>
                <c:ptCount val="1"/>
                <c:pt idx="0">
                  <c:v>Weight</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0.87816357280166302</c:v>
                </c:pt>
                <c:pt idx="1">
                  <c:v>0.88550763543394495</c:v>
                </c:pt>
                <c:pt idx="2">
                  <c:v>0.89294018862932101</c:v>
                </c:pt>
                <c:pt idx="3">
                  <c:v>0.90048015569112405</c:v>
                </c:pt>
                <c:pt idx="4">
                  <c:v>0.90814707982834397</c:v>
                </c:pt>
                <c:pt idx="5">
                  <c:v>0.91596114797317096</c:v>
                </c:pt>
                <c:pt idx="6">
                  <c:v>0.92394321909296295</c:v>
                </c:pt>
                <c:pt idx="7">
                  <c:v>0.93211485676786099</c:v>
                </c:pt>
                <c:pt idx="8">
                  <c:v>0.94049836722829705</c:v>
                </c:pt>
                <c:pt idx="9">
                  <c:v>0.94911684184504896</c:v>
                </c:pt>
                <c:pt idx="10">
                  <c:v>0.95799420548666003</c:v>
                </c:pt>
                <c:pt idx="11">
                  <c:v>0.96715527097528697</c:v>
                </c:pt>
                <c:pt idx="12">
                  <c:v>0.976625798892786</c:v>
                </c:pt>
                <c:pt idx="13">
                  <c:v>0.98643256453682804</c:v>
                </c:pt>
                <c:pt idx="14">
                  <c:v>0.99660343173715604</c:v>
                </c:pt>
                <c:pt idx="15">
                  <c:v>1.00716743291499</c:v>
                </c:pt>
                <c:pt idx="16">
                  <c:v>1.0181496503866501</c:v>
                </c:pt>
                <c:pt idx="17">
                  <c:v>1.0295576921824099</c:v>
                </c:pt>
                <c:pt idx="18">
                  <c:v>1.0413953685717401</c:v>
                </c:pt>
                <c:pt idx="19">
                  <c:v>1.0536666466997799</c:v>
                </c:pt>
                <c:pt idx="20">
                  <c:v>1.06637564013105</c:v>
                </c:pt>
                <c:pt idx="21">
                  <c:v>1.07952658762169</c:v>
                </c:pt>
                <c:pt idx="22">
                  <c:v>1.0931238499968099</c:v>
                </c:pt>
                <c:pt idx="23">
                  <c:v>1.1071718855185799</c:v>
                </c:pt>
                <c:pt idx="24">
                  <c:v>1.1216752491045101</c:v>
                </c:pt>
                <c:pt idx="25">
                  <c:v>1.13663855836928</c:v>
                </c:pt>
                <c:pt idx="26">
                  <c:v>1.15206650054847</c:v>
                </c:pt>
                <c:pt idx="27">
                  <c:v>1.16796380018847</c:v>
                </c:pt>
                <c:pt idx="28">
                  <c:v>1.18433520256279</c:v>
                </c:pt>
                <c:pt idx="29">
                  <c:v>1.2011854743897701</c:v>
                </c:pt>
                <c:pt idx="30">
                  <c:v>1.21851937524461</c:v>
                </c:pt>
                <c:pt idx="31">
                  <c:v>1.2363416212357099</c:v>
                </c:pt>
                <c:pt idx="32">
                  <c:v>1.2546568962220499</c:v>
                </c:pt>
                <c:pt idx="33">
                  <c:v>1.2734698460932501</c:v>
                </c:pt>
                <c:pt idx="34">
                  <c:v>1.2927849709215</c:v>
                </c:pt>
                <c:pt idx="35">
                  <c:v>1.3126067428111401</c:v>
                </c:pt>
                <c:pt idx="36">
                  <c:v>1.3329394448682199</c:v>
                </c:pt>
                <c:pt idx="37">
                  <c:v>1.35378723809641</c:v>
                </c:pt>
                <c:pt idx="38">
                  <c:v>1.3751541404904499</c:v>
                </c:pt>
                <c:pt idx="39">
                  <c:v>1.39704392228917</c:v>
                </c:pt>
                <c:pt idx="40">
                  <c:v>1.4194601757408001</c:v>
                </c:pt>
                <c:pt idx="41">
                  <c:v>1.44240623581361</c:v>
                </c:pt>
                <c:pt idx="42">
                  <c:v>1.46588515293376</c:v>
                </c:pt>
                <c:pt idx="43">
                  <c:v>1.48989972397813</c:v>
                </c:pt>
                <c:pt idx="44">
                  <c:v>1.51445236285295</c:v>
                </c:pt>
                <c:pt idx="45">
                  <c:v>1.5395451892620799</c:v>
                </c:pt>
                <c:pt idx="46">
                  <c:v>1.5651798955112901</c:v>
                </c:pt>
                <c:pt idx="47">
                  <c:v>1.59135775988521</c:v>
                </c:pt>
                <c:pt idx="48">
                  <c:v>1.6180796477121799</c:v>
                </c:pt>
                <c:pt idx="49">
                  <c:v>1.64534594958725</c:v>
                </c:pt>
                <c:pt idx="50">
                  <c:v>1.67315651570905</c:v>
                </c:pt>
                <c:pt idx="51">
                  <c:v>1.70151068747264</c:v>
                </c:pt>
                <c:pt idx="52">
                  <c:v>1.73040719770545</c:v>
                </c:pt>
                <c:pt idx="53">
                  <c:v>1.75984416823792</c:v>
                </c:pt>
                <c:pt idx="54">
                  <c:v>1.7898191103066901</c:v>
                </c:pt>
                <c:pt idx="55">
                  <c:v>1.8203288919314999</c:v>
                </c:pt>
                <c:pt idx="56">
                  <c:v>1.85136952121728</c:v>
                </c:pt>
                <c:pt idx="57">
                  <c:v>1.88294062062293</c:v>
                </c:pt>
                <c:pt idx="58">
                  <c:v>1.91505009678495</c:v>
                </c:pt>
                <c:pt idx="59">
                  <c:v>1.9477071305534599</c:v>
                </c:pt>
                <c:pt idx="60">
                  <c:v>1.9809210593381199</c:v>
                </c:pt>
                <c:pt idx="61">
                  <c:v>2.0147013797778701</c:v>
                </c:pt>
                <c:pt idx="62">
                  <c:v>2.0490577504562899</c:v>
                </c:pt>
                <c:pt idx="63">
                  <c:v>2.0839999532906099</c:v>
                </c:pt>
                <c:pt idx="64">
                  <c:v>2.1195381032033001</c:v>
                </c:pt>
                <c:pt idx="65">
                  <c:v>2.1556821944572899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0.665255273147358</c:v>
                </c:pt>
                <c:pt idx="1">
                  <c:v>0.68560146475473405</c:v>
                </c:pt>
                <c:pt idx="2">
                  <c:v>0.70651975075405404</c:v>
                </c:pt>
                <c:pt idx="3">
                  <c:v>0.72799199730129704</c:v>
                </c:pt>
                <c:pt idx="4">
                  <c:v>0.74999656520038605</c:v>
                </c:pt>
                <c:pt idx="5">
                  <c:v>0.77250811955957499</c:v>
                </c:pt>
                <c:pt idx="6">
                  <c:v>0.79549745938051897</c:v>
                </c:pt>
                <c:pt idx="7">
                  <c:v>0.81893137433626095</c:v>
                </c:pt>
                <c:pt idx="8">
                  <c:v>0.84277253442525801</c:v>
                </c:pt>
                <c:pt idx="9">
                  <c:v>0.86697942377966697</c:v>
                </c:pt>
                <c:pt idx="10">
                  <c:v>0.89150632698237597</c:v>
                </c:pt>
                <c:pt idx="11">
                  <c:v>0.91630338060915795</c:v>
                </c:pt>
                <c:pt idx="12">
                  <c:v>0.94131670763267306</c:v>
                </c:pt>
                <c:pt idx="13">
                  <c:v>0.96648865086031599</c:v>
                </c:pt>
                <c:pt idx="14">
                  <c:v>0.991758130810248</c:v>
                </c:pt>
                <c:pt idx="15">
                  <c:v>0.99736994848726901</c:v>
                </c:pt>
                <c:pt idx="16">
                  <c:v>0.99451801251507799</c:v>
                </c:pt>
                <c:pt idx="17">
                  <c:v>0.99288229173279896</c:v>
                </c:pt>
                <c:pt idx="18">
                  <c:v>0.99241608712973695</c:v>
                </c:pt>
                <c:pt idx="19">
                  <c:v>0.99307627844139801</c:v>
                </c:pt>
                <c:pt idx="20">
                  <c:v>0.99482278201798102</c:v>
                </c:pt>
                <c:pt idx="21">
                  <c:v>0.99761799161237796</c:v>
                </c:pt>
                <c:pt idx="22">
                  <c:v>1.00142630645582</c:v>
                </c:pt>
                <c:pt idx="23">
                  <c:v>1.00621359394791</c:v>
                </c:pt>
                <c:pt idx="24">
                  <c:v>1.0119467519565499</c:v>
                </c:pt>
                <c:pt idx="25">
                  <c:v>1.0185931632618701</c:v>
                </c:pt>
                <c:pt idx="26">
                  <c:v>1.0261203057574899</c:v>
                </c:pt>
                <c:pt idx="27">
                  <c:v>1.0344952376324099</c:v>
                </c:pt>
                <c:pt idx="28">
                  <c:v>1.04368415648569</c:v>
                </c:pt>
                <c:pt idx="29">
                  <c:v>1.0536520363001101</c:v>
                </c:pt>
                <c:pt idx="30">
                  <c:v>1.0643621982501199</c:v>
                </c:pt>
                <c:pt idx="31">
                  <c:v>1.0757759060005401</c:v>
                </c:pt>
                <c:pt idx="32">
                  <c:v>1.08785216657009</c:v>
                </c:pt>
                <c:pt idx="33">
                  <c:v>1.10054754323537</c:v>
                </c:pt>
                <c:pt idx="34">
                  <c:v>1.1138157713142001</c:v>
                </c:pt>
                <c:pt idx="35">
                  <c:v>1.12760813506803</c:v>
                </c:pt>
                <c:pt idx="36">
                  <c:v>1.1418731811264</c:v>
                </c:pt>
                <c:pt idx="37">
                  <c:v>1.1565572197492899</c:v>
                </c:pt>
                <c:pt idx="38">
                  <c:v>1.17160472041522</c:v>
                </c:pt>
                <c:pt idx="39">
                  <c:v>1.1869586710279401</c:v>
                </c:pt>
                <c:pt idx="40">
                  <c:v>1.20256150972634</c:v>
                </c:pt>
                <c:pt idx="41">
                  <c:v>1.2183558163397401</c:v>
                </c:pt>
                <c:pt idx="42">
                  <c:v>1.23428523027673</c:v>
                </c:pt>
                <c:pt idx="43">
                  <c:v>1.25029551902224</c:v>
                </c:pt>
                <c:pt idx="44">
                  <c:v>1.26633533523637</c:v>
                </c:pt>
                <c:pt idx="45">
                  <c:v>1.2823573219108799</c:v>
                </c:pt>
                <c:pt idx="46">
                  <c:v>1.29831871250304</c:v>
                </c:pt>
                <c:pt idx="47">
                  <c:v>1.31418204396612</c:v>
                </c:pt>
                <c:pt idx="48">
                  <c:v>1.3299156437428701</c:v>
                </c:pt>
                <c:pt idx="49">
                  <c:v>1.3454938372580001</c:v>
                </c:pt>
                <c:pt idx="50">
                  <c:v>1.3608969840936</c:v>
                </c:pt>
                <c:pt idx="51">
                  <c:v>1.37611143884077</c:v>
                </c:pt>
                <c:pt idx="52">
                  <c:v>1.3911292297112501</c:v>
                </c:pt>
                <c:pt idx="53">
                  <c:v>1.40594771938588</c:v>
                </c:pt>
                <c:pt idx="54">
                  <c:v>1.42056916342633</c:v>
                </c:pt>
                <c:pt idx="55">
                  <c:v>1.4350001861879</c:v>
                </c:pt>
                <c:pt idx="56">
                  <c:v>1.44925117806935</c:v>
                </c:pt>
                <c:pt idx="57">
                  <c:v>1.4633369241482901</c:v>
                </c:pt>
                <c:pt idx="58">
                  <c:v>1.4772753607516</c:v>
                </c:pt>
                <c:pt idx="59">
                  <c:v>1.4910836260839599</c:v>
                </c:pt>
                <c:pt idx="60">
                  <c:v>1.50477763117397</c:v>
                </c:pt>
                <c:pt idx="61">
                  <c:v>1.5183721037529601</c:v>
                </c:pt>
                <c:pt idx="62">
                  <c:v>1.5318806465570001</c:v>
                </c:pt>
                <c:pt idx="63">
                  <c:v>1.5453158087769301</c:v>
                </c:pt>
                <c:pt idx="64">
                  <c:v>1.5586891346840701</c:v>
                </c:pt>
                <c:pt idx="65">
                  <c:v>1.57201128956333</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1.1592110453290001</c:v>
                </c:pt>
                <c:pt idx="1">
                  <c:v>1.1437020087060801</c:v>
                </c:pt>
                <c:pt idx="2">
                  <c:v>1.1285490315286699</c:v>
                </c:pt>
                <c:pt idx="3">
                  <c:v>1.1138371215609899</c:v>
                </c:pt>
                <c:pt idx="4">
                  <c:v>1.0996465275549601</c:v>
                </c:pt>
                <c:pt idx="5">
                  <c:v>1.08605308261958</c:v>
                </c:pt>
                <c:pt idx="6">
                  <c:v>1.0731285965044399</c:v>
                </c:pt>
                <c:pt idx="7">
                  <c:v>1.06094128694429</c:v>
                </c:pt>
                <c:pt idx="8">
                  <c:v>1.0495562475375599</c:v>
                </c:pt>
                <c:pt idx="9">
                  <c:v>1.0390359387616299</c:v>
                </c:pt>
                <c:pt idx="10">
                  <c:v>1.0294407004967401</c:v>
                </c:pt>
                <c:pt idx="11">
                  <c:v>1.02082927769341</c:v>
                </c:pt>
                <c:pt idx="12">
                  <c:v>1.01325934547756</c:v>
                </c:pt>
                <c:pt idx="13">
                  <c:v>1.0067880295464899</c:v>
                </c:pt>
                <c:pt idx="14">
                  <c:v>1.00147240470702</c:v>
                </c:pt>
                <c:pt idx="15">
                  <c:v>1.01706116117004</c:v>
                </c:pt>
                <c:pt idx="16">
                  <c:v>1.04234282088153</c:v>
                </c:pt>
                <c:pt idx="17">
                  <c:v>1.0675878201856599</c:v>
                </c:pt>
                <c:pt idx="18">
                  <c:v>1.0927919526368</c:v>
                </c:pt>
                <c:pt idx="19">
                  <c:v>1.11795380321641</c:v>
                </c:pt>
                <c:pt idx="20">
                  <c:v>1.1430749540719201</c:v>
                </c:pt>
                <c:pt idx="21">
                  <c:v>1.1681602208262201</c:v>
                </c:pt>
                <c:pt idx="22">
                  <c:v>1.1932178570990799</c:v>
                </c:pt>
                <c:pt idx="23">
                  <c:v>1.2182598122861601</c:v>
                </c:pt>
                <c:pt idx="24">
                  <c:v>1.2433019445154501</c:v>
                </c:pt>
                <c:pt idx="25">
                  <c:v>1.26836430772278</c:v>
                </c:pt>
                <c:pt idx="26">
                  <c:v>1.2934713544199901</c:v>
                </c:pt>
                <c:pt idx="27">
                  <c:v>1.3186522169717501</c:v>
                </c:pt>
                <c:pt idx="28">
                  <c:v>1.3439409454604401</c:v>
                </c:pt>
                <c:pt idx="29">
                  <c:v>1.36937669569882</c:v>
                </c:pt>
                <c:pt idx="30">
                  <c:v>1.3950039472348801</c:v>
                </c:pt>
                <c:pt idx="31">
                  <c:v>1.42087268907374</c:v>
                </c:pt>
                <c:pt idx="32">
                  <c:v>1.4470384631404101</c:v>
                </c:pt>
                <c:pt idx="33">
                  <c:v>1.47356237254525</c:v>
                </c:pt>
                <c:pt idx="34">
                  <c:v>1.50051114743019</c:v>
                </c:pt>
                <c:pt idx="35">
                  <c:v>1.5279567499478099</c:v>
                </c:pt>
                <c:pt idx="36">
                  <c:v>1.5559762616834201</c:v>
                </c:pt>
                <c:pt idx="37">
                  <c:v>1.58465128636696</c:v>
                </c:pt>
                <c:pt idx="38">
                  <c:v>1.6140673361557001</c:v>
                </c:pt>
                <c:pt idx="39">
                  <c:v>1.6443131243271101</c:v>
                </c:pt>
                <c:pt idx="40">
                  <c:v>1.6754795278393899</c:v>
                </c:pt>
                <c:pt idx="41">
                  <c:v>1.70765856838479</c:v>
                </c:pt>
                <c:pt idx="42">
                  <c:v>1.74094223027352</c:v>
                </c:pt>
                <c:pt idx="43">
                  <c:v>1.7754212134152501</c:v>
                </c:pt>
                <c:pt idx="44">
                  <c:v>1.8111837327217699</c:v>
                </c:pt>
                <c:pt idx="45">
                  <c:v>1.8483143109036799</c:v>
                </c:pt>
                <c:pt idx="46">
                  <c:v>1.8868927034023799</c:v>
                </c:pt>
                <c:pt idx="47">
                  <c:v>1.9269929395049199</c:v>
                </c:pt>
                <c:pt idx="48">
                  <c:v>1.9686825691980501</c:v>
                </c:pt>
                <c:pt idx="49">
                  <c:v>2.0120220686704502</c:v>
                </c:pt>
                <c:pt idx="50">
                  <c:v>2.0570643911920699</c:v>
                </c:pt>
                <c:pt idx="51">
                  <c:v>2.1038547735802999</c:v>
                </c:pt>
                <c:pt idx="52">
                  <c:v>2.1524305621069599</c:v>
                </c:pt>
                <c:pt idx="53">
                  <c:v>2.2028212384979802</c:v>
                </c:pt>
                <c:pt idx="54">
                  <c:v>2.2550485608828201</c:v>
                </c:pt>
                <c:pt idx="55">
                  <c:v>2.3091267211631301</c:v>
                </c:pt>
                <c:pt idx="56">
                  <c:v>2.3650621479282798</c:v>
                </c:pt>
                <c:pt idx="57">
                  <c:v>2.4228633353562299</c:v>
                </c:pt>
                <c:pt idx="58">
                  <c:v>2.4825546886060201</c:v>
                </c:pt>
                <c:pt idx="59">
                  <c:v>2.5441651964027399</c:v>
                </c:pt>
                <c:pt idx="60">
                  <c:v>2.60772632582787</c:v>
                </c:pt>
                <c:pt idx="61">
                  <c:v>2.6732720126023</c:v>
                </c:pt>
                <c:pt idx="62">
                  <c:v>2.74083863788062</c:v>
                </c:pt>
                <c:pt idx="63">
                  <c:v>2.8104648775661398</c:v>
                </c:pt>
                <c:pt idx="64">
                  <c:v>2.8821922671843199</c:v>
                </c:pt>
                <c:pt idx="65">
                  <c:v>2.9560638364060501</c:v>
                </c:pt>
              </c:numCache>
            </c:numRef>
          </c:yVal>
          <c:smooth val="1"/>
        </c:ser>
        <c:dLbls>
          <c:showLegendKey val="0"/>
          <c:showVal val="0"/>
          <c:showCatName val="0"/>
          <c:showSerName val="0"/>
          <c:showPercent val="0"/>
          <c:showBubbleSize val="0"/>
        </c:dLbls>
        <c:axId val="769599928"/>
        <c:axId val="769600320"/>
      </c:scatterChart>
      <c:valAx>
        <c:axId val="769599928"/>
        <c:scaling>
          <c:orientation val="minMax"/>
          <c:max val="70"/>
          <c:min val="5"/>
        </c:scaling>
        <c:delete val="0"/>
        <c:axPos val="b"/>
        <c:title>
          <c:tx>
            <c:rich>
              <a:bodyPr/>
              <a:lstStyle/>
              <a:p>
                <a:pPr>
                  <a:defRPr sz="1700"/>
                </a:pPr>
                <a:r>
                  <a:rPr lang="en-US" sz="1700" dirty="0" smtClean="0"/>
                  <a:t>Recipient</a:t>
                </a:r>
                <a:r>
                  <a:rPr lang="en-US" sz="1700" baseline="0" dirty="0" smtClean="0"/>
                  <a:t> weight (kg)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69600320"/>
        <c:crosses val="autoZero"/>
        <c:crossBetween val="midCat"/>
        <c:majorUnit val="5"/>
      </c:valAx>
      <c:valAx>
        <c:axId val="769600320"/>
        <c:scaling>
          <c:orientation val="minMax"/>
          <c:max val="3"/>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Hazard Ratio of CAV within 10 Years </a:t>
                </a:r>
                <a:endParaRPr lang="en-US" sz="16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6959992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9"/>
          <c:y val="3.3590508847684365E-2"/>
          <c:w val="0.82428227998048909"/>
          <c:h val="0.77074260114041371"/>
        </c:manualLayout>
      </c:layout>
      <c:scatterChart>
        <c:scatterStyle val="smoothMarker"/>
        <c:varyColors val="0"/>
        <c:ser>
          <c:idx val="0"/>
          <c:order val="0"/>
          <c:tx>
            <c:strRef>
              <c:f>Sheet1!$A$1</c:f>
              <c:strCache>
                <c:ptCount val="1"/>
                <c:pt idx="0">
                  <c:v>Center volume</c:v>
                </c:pt>
              </c:strCache>
            </c:strRef>
          </c:tx>
          <c:spPr>
            <a:ln w="38100">
              <a:solidFill>
                <a:srgbClr val="00FF00"/>
              </a:solidFill>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Sheet1!$B$2:$B$52</c:f>
              <c:numCache>
                <c:formatCode>General</c:formatCode>
                <c:ptCount val="51"/>
                <c:pt idx="0">
                  <c:v>1.13897002516602</c:v>
                </c:pt>
                <c:pt idx="1">
                  <c:v>1.1297446055165901</c:v>
                </c:pt>
                <c:pt idx="2">
                  <c:v>1.12059390984219</c:v>
                </c:pt>
                <c:pt idx="3">
                  <c:v>1.1115173328942001</c:v>
                </c:pt>
                <c:pt idx="4">
                  <c:v>1.1025142743263801</c:v>
                </c:pt>
                <c:pt idx="5">
                  <c:v>1.0935841386552101</c:v>
                </c:pt>
                <c:pt idx="6">
                  <c:v>1.08472633522041</c:v>
                </c:pt>
                <c:pt idx="7">
                  <c:v>1.0759402781459699</c:v>
                </c:pt>
                <c:pt idx="8">
                  <c:v>1.0672253863013299</c:v>
                </c:pt>
                <c:pt idx="9">
                  <c:v>1.0585810832629701</c:v>
                </c:pt>
                <c:pt idx="10">
                  <c:v>1.0500067972762801</c:v>
                </c:pt>
                <c:pt idx="11">
                  <c:v>1.0415019612177501</c:v>
                </c:pt>
                <c:pt idx="12">
                  <c:v>1.03306601255744</c:v>
                </c:pt>
                <c:pt idx="13">
                  <c:v>1.0246983933217999</c:v>
                </c:pt>
                <c:pt idx="14">
                  <c:v>1.0163985500567401</c:v>
                </c:pt>
                <c:pt idx="15">
                  <c:v>1.00816593379103</c:v>
                </c:pt>
                <c:pt idx="16">
                  <c:v>1</c:v>
                </c:pt>
                <c:pt idx="17">
                  <c:v>0.991900208569513</c:v>
                </c:pt>
                <c:pt idx="18">
                  <c:v>0.98386602376024401</c:v>
                </c:pt>
                <c:pt idx="19">
                  <c:v>0.975896914172244</c:v>
                </c:pt>
                <c:pt idx="20">
                  <c:v>0.967992352709793</c:v>
                </c:pt>
                <c:pt idx="21">
                  <c:v>0.96015181654653803</c:v>
                </c:pt>
                <c:pt idx="22">
                  <c:v>0.95237478709090795</c:v>
                </c:pt>
                <c:pt idx="23">
                  <c:v>0.94466074995181704</c:v>
                </c:pt>
                <c:pt idx="24">
                  <c:v>0.93700919490464096</c:v>
                </c:pt>
                <c:pt idx="25">
                  <c:v>0.92941961585746502</c:v>
                </c:pt>
                <c:pt idx="26">
                  <c:v>0.921891510817616</c:v>
                </c:pt>
                <c:pt idx="27">
                  <c:v>0.91442438185845698</c:v>
                </c:pt>
                <c:pt idx="28">
                  <c:v>0.907017735086452</c:v>
                </c:pt>
                <c:pt idx="29">
                  <c:v>0.89967108060849899</c:v>
                </c:pt>
                <c:pt idx="30">
                  <c:v>0.89238393249952996</c:v>
                </c:pt>
                <c:pt idx="31">
                  <c:v>0.88515580877036604</c:v>
                </c:pt>
                <c:pt idx="32">
                  <c:v>0.87798623133584297</c:v>
                </c:pt>
                <c:pt idx="33">
                  <c:v>0.87087472598318305</c:v>
                </c:pt>
                <c:pt idx="34">
                  <c:v>0.86382082234063695</c:v>
                </c:pt>
                <c:pt idx="35">
                  <c:v>0.85682405384636695</c:v>
                </c:pt>
                <c:pt idx="36">
                  <c:v>0.84988395771758696</c:v>
                </c:pt>
                <c:pt idx="37">
                  <c:v>0.84300007491995799</c:v>
                </c:pt>
                <c:pt idx="38">
                  <c:v>0.83617195013722201</c:v>
                </c:pt>
                <c:pt idx="39">
                  <c:v>0.82939913174108704</c:v>
                </c:pt>
                <c:pt idx="40">
                  <c:v>0.82268117176135702</c:v>
                </c:pt>
                <c:pt idx="41">
                  <c:v>0.816017625856302</c:v>
                </c:pt>
                <c:pt idx="42">
                  <c:v>0.80940805328326504</c:v>
                </c:pt>
                <c:pt idx="43">
                  <c:v>0.80285201686951402</c:v>
                </c:pt>
                <c:pt idx="44">
                  <c:v>0.79634908298332596</c:v>
                </c:pt>
                <c:pt idx="45">
                  <c:v>0.789898821505301</c:v>
                </c:pt>
                <c:pt idx="46">
                  <c:v>0.78350080579992099</c:v>
                </c:pt>
                <c:pt idx="47">
                  <c:v>0.777154612687324</c:v>
                </c:pt>
                <c:pt idx="48">
                  <c:v>0.77085982241531603</c:v>
                </c:pt>
                <c:pt idx="49">
                  <c:v>0.76461601863160999</c:v>
                </c:pt>
                <c:pt idx="50">
                  <c:v>0.75842278835628496</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Sheet1!$C$2:$C$52</c:f>
              <c:numCache>
                <c:formatCode>General</c:formatCode>
                <c:ptCount val="51"/>
                <c:pt idx="0">
                  <c:v>1.01348874758673</c:v>
                </c:pt>
                <c:pt idx="1">
                  <c:v>1.0126403956935599</c:v>
                </c:pt>
                <c:pt idx="2">
                  <c:v>1.0117927539226701</c:v>
                </c:pt>
                <c:pt idx="3">
                  <c:v>1.0109458216796401</c:v>
                </c:pt>
                <c:pt idx="4">
                  <c:v>1.0100995983705501</c:v>
                </c:pt>
                <c:pt idx="5">
                  <c:v>1.0092540834019801</c:v>
                </c:pt>
                <c:pt idx="6">
                  <c:v>1.008409276181</c:v>
                </c:pt>
                <c:pt idx="7">
                  <c:v>1.00756517611519</c:v>
                </c:pt>
                <c:pt idx="8">
                  <c:v>1.00672178261262</c:v>
                </c:pt>
                <c:pt idx="9">
                  <c:v>1.0058790950818499</c:v>
                </c:pt>
                <c:pt idx="10">
                  <c:v>1.00503711293193</c:v>
                </c:pt>
                <c:pt idx="11">
                  <c:v>1.0041958355724201</c:v>
                </c:pt>
                <c:pt idx="12">
                  <c:v>1.0033552624133799</c:v>
                </c:pt>
                <c:pt idx="13">
                  <c:v>1.0025153928653301</c:v>
                </c:pt>
                <c:pt idx="14">
                  <c:v>1.00167622633932</c:v>
                </c:pt>
                <c:pt idx="15">
                  <c:v>1.00083776224687</c:v>
                </c:pt>
                <c:pt idx="16">
                  <c:v>1</c:v>
                </c:pt>
                <c:pt idx="17">
                  <c:v>0.98469026957092698</c:v>
                </c:pt>
                <c:pt idx="18">
                  <c:v>0.96961492698766405</c:v>
                </c:pt>
                <c:pt idx="19">
                  <c:v>0.95477038383547796</c:v>
                </c:pt>
                <c:pt idx="20">
                  <c:v>0.94015310663729401</c:v>
                </c:pt>
                <c:pt idx="21">
                  <c:v>0.92575961601262102</c:v>
                </c:pt>
                <c:pt idx="22">
                  <c:v>0.91158648584934598</c:v>
                </c:pt>
                <c:pt idx="23">
                  <c:v>0.89763034248820595</c:v>
                </c:pt>
                <c:pt idx="24">
                  <c:v>0.88388786391975505</c:v>
                </c:pt>
                <c:pt idx="25">
                  <c:v>0.87035577899361405</c:v>
                </c:pt>
                <c:pt idx="26">
                  <c:v>0.85703086663983596</c:v>
                </c:pt>
                <c:pt idx="27">
                  <c:v>0.84390995510218503</c:v>
                </c:pt>
                <c:pt idx="28">
                  <c:v>0.83098992118315895</c:v>
                </c:pt>
                <c:pt idx="29">
                  <c:v>0.81826768950056805</c:v>
                </c:pt>
                <c:pt idx="30">
                  <c:v>0.80574023175549403</c:v>
                </c:pt>
                <c:pt idx="31">
                  <c:v>0.79340456601145803</c:v>
                </c:pt>
                <c:pt idx="32">
                  <c:v>0.78125775598462699</c:v>
                </c:pt>
                <c:pt idx="33">
                  <c:v>0.76929691034488001</c:v>
                </c:pt>
                <c:pt idx="34">
                  <c:v>0.75751918202758095</c:v>
                </c:pt>
                <c:pt idx="35">
                  <c:v>0.74592176755588602</c:v>
                </c:pt>
                <c:pt idx="36">
                  <c:v>0.73450190637342805</c:v>
                </c:pt>
                <c:pt idx="37">
                  <c:v>0.72325688018721002</c:v>
                </c:pt>
                <c:pt idx="38">
                  <c:v>0.71218401232057205</c:v>
                </c:pt>
                <c:pt idx="39">
                  <c:v>0.70128066707604797</c:v>
                </c:pt>
                <c:pt idx="40">
                  <c:v>0.69054424910799295</c:v>
                </c:pt>
                <c:pt idx="41">
                  <c:v>0.67997220280480297</c:v>
                </c:pt>
                <c:pt idx="42">
                  <c:v>0.66956201168059803</c:v>
                </c:pt>
                <c:pt idx="43">
                  <c:v>0.65931119777622005</c:v>
                </c:pt>
                <c:pt idx="44">
                  <c:v>0.649217321069397</c:v>
                </c:pt>
                <c:pt idx="45">
                  <c:v>0.639277978893939</c:v>
                </c:pt>
                <c:pt idx="46">
                  <c:v>0.62949080536782998</c:v>
                </c:pt>
                <c:pt idx="47">
                  <c:v>0.61985347083006903</c:v>
                </c:pt>
                <c:pt idx="48">
                  <c:v>0.61036368128613505</c:v>
                </c:pt>
                <c:pt idx="49">
                  <c:v>0.60101917786194703</c:v>
                </c:pt>
                <c:pt idx="50">
                  <c:v>0.59181773626617795</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Sheet1!$D$2:$D$52</c:f>
              <c:numCache>
                <c:formatCode>General</c:formatCode>
                <c:ptCount val="51"/>
                <c:pt idx="0">
                  <c:v>1.2799872927209399</c:v>
                </c:pt>
                <c:pt idx="1">
                  <c:v>1.26039103231674</c:v>
                </c:pt>
                <c:pt idx="2">
                  <c:v>1.24109478537675</c:v>
                </c:pt>
                <c:pt idx="3">
                  <c:v>1.22209395877571</c:v>
                </c:pt>
                <c:pt idx="4">
                  <c:v>1.20338402970785</c:v>
                </c:pt>
                <c:pt idx="5">
                  <c:v>1.1849605446103699</c:v>
                </c:pt>
                <c:pt idx="6">
                  <c:v>1.1668191181033001</c:v>
                </c:pt>
                <c:pt idx="7">
                  <c:v>1.1489554319456501</c:v>
                </c:pt>
                <c:pt idx="8">
                  <c:v>1.13136523400754</c:v>
                </c:pt>
                <c:pt idx="9">
                  <c:v>1.11404433725806</c:v>
                </c:pt>
                <c:pt idx="10">
                  <c:v>1.0969886187686</c:v>
                </c:pt>
                <c:pt idx="11">
                  <c:v>1.0801940187315</c:v>
                </c:pt>
                <c:pt idx="12">
                  <c:v>1.0636565394936199</c:v>
                </c:pt>
                <c:pt idx="13">
                  <c:v>1.0473722446048499</c:v>
                </c:pt>
                <c:pt idx="14">
                  <c:v>1.03133725788106</c:v>
                </c:pt>
                <c:pt idx="15">
                  <c:v>1.01554776248144</c:v>
                </c:pt>
                <c:pt idx="16">
                  <c:v>1</c:v>
                </c:pt>
                <c:pt idx="17">
                  <c:v>0.99916293901122599</c:v>
                </c:pt>
                <c:pt idx="18">
                  <c:v>0.99832657869355201</c:v>
                </c:pt>
                <c:pt idx="19">
                  <c:v>0.997490918460472</c:v>
                </c:pt>
                <c:pt idx="20">
                  <c:v>0.99665595772597204</c:v>
                </c:pt>
                <c:pt idx="21">
                  <c:v>0.99582169590453096</c:v>
                </c:pt>
                <c:pt idx="22">
                  <c:v>0.99498813241111494</c:v>
                </c:pt>
                <c:pt idx="23">
                  <c:v>0.99415526666118104</c:v>
                </c:pt>
                <c:pt idx="24">
                  <c:v>0.99332309807067598</c:v>
                </c:pt>
                <c:pt idx="25">
                  <c:v>0.99249162605603303</c:v>
                </c:pt>
                <c:pt idx="26">
                  <c:v>0.99166085003417703</c:v>
                </c:pt>
                <c:pt idx="27">
                  <c:v>0.99083076942251902</c:v>
                </c:pt>
                <c:pt idx="28">
                  <c:v>0.99000138363895895</c:v>
                </c:pt>
                <c:pt idx="29">
                  <c:v>0.98917269210188297</c:v>
                </c:pt>
                <c:pt idx="30">
                  <c:v>0.98834469423016502</c:v>
                </c:pt>
                <c:pt idx="31">
                  <c:v>0.98751738944316303</c:v>
                </c:pt>
                <c:pt idx="32">
                  <c:v>0.98669077716072495</c:v>
                </c:pt>
                <c:pt idx="33">
                  <c:v>0.98586485680318103</c:v>
                </c:pt>
                <c:pt idx="34">
                  <c:v>0.98503962779134802</c:v>
                </c:pt>
                <c:pt idx="35">
                  <c:v>0.98421508954652803</c:v>
                </c:pt>
                <c:pt idx="36">
                  <c:v>0.98339124149050705</c:v>
                </c:pt>
                <c:pt idx="37">
                  <c:v>0.98256808304555299</c:v>
                </c:pt>
                <c:pt idx="38">
                  <c:v>0.98174561363442203</c:v>
                </c:pt>
                <c:pt idx="39">
                  <c:v>0.98092383268034899</c:v>
                </c:pt>
                <c:pt idx="40">
                  <c:v>0.98010273960705396</c:v>
                </c:pt>
                <c:pt idx="41">
                  <c:v>0.97928233383873897</c:v>
                </c:pt>
                <c:pt idx="42">
                  <c:v>0.978462614800087</c:v>
                </c:pt>
                <c:pt idx="43">
                  <c:v>0.97764358191626499</c:v>
                </c:pt>
                <c:pt idx="44">
                  <c:v>0.97682523461291804</c:v>
                </c:pt>
                <c:pt idx="45">
                  <c:v>0.97600757231617397</c:v>
                </c:pt>
                <c:pt idx="46">
                  <c:v>0.97519059445264</c:v>
                </c:pt>
                <c:pt idx="47">
                  <c:v>0.97437430044940498</c:v>
                </c:pt>
                <c:pt idx="48">
                  <c:v>0.97355868973403603</c:v>
                </c:pt>
                <c:pt idx="49">
                  <c:v>0.97274376173457799</c:v>
                </c:pt>
                <c:pt idx="50">
                  <c:v>0.971929515879557</c:v>
                </c:pt>
              </c:numCache>
            </c:numRef>
          </c:yVal>
          <c:smooth val="1"/>
        </c:ser>
        <c:dLbls>
          <c:showLegendKey val="0"/>
          <c:showVal val="0"/>
          <c:showCatName val="0"/>
          <c:showSerName val="0"/>
          <c:showPercent val="0"/>
          <c:showBubbleSize val="0"/>
        </c:dLbls>
        <c:axId val="599904456"/>
        <c:axId val="599904848"/>
      </c:scatterChart>
      <c:valAx>
        <c:axId val="599904456"/>
        <c:scaling>
          <c:orientation val="minMax"/>
          <c:max val="50"/>
          <c:min val="0"/>
        </c:scaling>
        <c:delete val="0"/>
        <c:axPos val="b"/>
        <c:title>
          <c:tx>
            <c:rich>
              <a:bodyPr/>
              <a:lstStyle/>
              <a:p>
                <a:pPr>
                  <a:defRPr sz="1700"/>
                </a:pPr>
                <a:r>
                  <a:rPr lang="en-US" sz="1700" dirty="0" smtClean="0"/>
                  <a:t>Total</a:t>
                </a:r>
                <a:r>
                  <a:rPr lang="en-US" sz="1700" baseline="0" dirty="0" smtClean="0"/>
                  <a:t> program volume</a:t>
                </a:r>
                <a:r>
                  <a:rPr lang="en-US" sz="1700" dirty="0" smtClean="0"/>
                  <a:t> for</a:t>
                </a:r>
                <a:r>
                  <a:rPr lang="en-US" sz="1700" baseline="0" dirty="0" smtClean="0"/>
                  <a:t> pediatric and adult </a:t>
                </a:r>
                <a:r>
                  <a:rPr lang="en-US" sz="1700" dirty="0" smtClean="0"/>
                  <a:t>(cases</a:t>
                </a:r>
                <a:r>
                  <a:rPr lang="en-US" sz="1700" baseline="0" dirty="0" smtClean="0"/>
                  <a:t>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9904848"/>
        <c:crosses val="autoZero"/>
        <c:crossBetween val="midCat"/>
        <c:majorUnit val="10"/>
      </c:valAx>
      <c:valAx>
        <c:axId val="599904848"/>
        <c:scaling>
          <c:orientation val="minMax"/>
          <c:max val="2"/>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Hazard Ratio of CAV within 10 Years </a:t>
                </a:r>
                <a:endParaRPr lang="en-US" sz="16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990445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895"/>
          <c:y val="3.3590508847684365E-2"/>
          <c:w val="0.82428227998048909"/>
          <c:h val="0.77074260114041326"/>
        </c:manualLayout>
      </c:layout>
      <c:scatterChart>
        <c:scatterStyle val="smoothMarker"/>
        <c:varyColors val="0"/>
        <c:ser>
          <c:idx val="0"/>
          <c:order val="0"/>
          <c:tx>
            <c:strRef>
              <c:f>Sheet1!$A$1</c:f>
              <c:strCache>
                <c:ptCount val="1"/>
                <c:pt idx="0">
                  <c:v>Weight</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0.77553691103073297</c:v>
                </c:pt>
                <c:pt idx="1">
                  <c:v>0.7906839589816258</c:v>
                </c:pt>
                <c:pt idx="2">
                  <c:v>0.80612684463974404</c:v>
                </c:pt>
                <c:pt idx="3">
                  <c:v>0.82187134602528422</c:v>
                </c:pt>
                <c:pt idx="4">
                  <c:v>0.83792335400923001</c:v>
                </c:pt>
                <c:pt idx="5">
                  <c:v>0.85428887451744595</c:v>
                </c:pt>
                <c:pt idx="6">
                  <c:v>0.87097403077781321</c:v>
                </c:pt>
                <c:pt idx="7">
                  <c:v>0.88798506561126878</c:v>
                </c:pt>
                <c:pt idx="8">
                  <c:v>0.90532834376757898</c:v>
                </c:pt>
                <c:pt idx="9">
                  <c:v>0.92301035430673573</c:v>
                </c:pt>
                <c:pt idx="10">
                  <c:v>0.94103771302687023</c:v>
                </c:pt>
                <c:pt idx="11">
                  <c:v>0.95941716493957596</c:v>
                </c:pt>
                <c:pt idx="12">
                  <c:v>0.97815558679358638</c:v>
                </c:pt>
                <c:pt idx="13">
                  <c:v>0.99725998964773976</c:v>
                </c:pt>
                <c:pt idx="14">
                  <c:v>1.0167375214941901</c:v>
                </c:pt>
                <c:pt idx="15">
                  <c:v>1.0365954699328801</c:v>
                </c:pt>
                <c:pt idx="16">
                  <c:v>1.05684126489818</c:v>
                </c:pt>
                <c:pt idx="17">
                  <c:v>1.0774824814388901</c:v>
                </c:pt>
                <c:pt idx="18">
                  <c:v>1.0985268425524195</c:v>
                </c:pt>
                <c:pt idx="19">
                  <c:v>1.1199822220744198</c:v>
                </c:pt>
                <c:pt idx="20">
                  <c:v>1.1418566476247998</c:v>
                </c:pt>
                <c:pt idx="21">
                  <c:v>1.1641583036112708</c:v>
                </c:pt>
                <c:pt idx="22">
                  <c:v>1.1868955342916205</c:v>
                </c:pt>
                <c:pt idx="23">
                  <c:v>1.2100768468957104</c:v>
                </c:pt>
                <c:pt idx="24">
                  <c:v>1.2337109148085301</c:v>
                </c:pt>
                <c:pt idx="25">
                  <c:v>1.2578065808153298</c:v>
                </c:pt>
                <c:pt idx="26">
                  <c:v>1.2823728604102504</c:v>
                </c:pt>
                <c:pt idx="27">
                  <c:v>1.3074189451694398</c:v>
                </c:pt>
                <c:pt idx="28">
                  <c:v>1.3329542061901798</c:v>
                </c:pt>
                <c:pt idx="29">
                  <c:v>1.3589881975970799</c:v>
                </c:pt>
                <c:pt idx="30">
                  <c:v>1.38553066011682</c:v>
                </c:pt>
                <c:pt idx="31">
                  <c:v>1.4125915247226399</c:v>
                </c:pt>
                <c:pt idx="32">
                  <c:v>1.44018091635013</c:v>
                </c:pt>
                <c:pt idx="33">
                  <c:v>1.4683091576854495</c:v>
                </c:pt>
                <c:pt idx="34">
                  <c:v>1.4969867730276198</c:v>
                </c:pt>
                <c:pt idx="35">
                  <c:v>1.5262244922262698</c:v>
                </c:pt>
                <c:pt idx="36">
                  <c:v>1.5560332546961999</c:v>
                </c:pt>
                <c:pt idx="37">
                  <c:v>1.5864242135104494</c:v>
                </c:pt>
                <c:pt idx="38">
                  <c:v>1.6174087395732601</c:v>
                </c:pt>
                <c:pt idx="39">
                  <c:v>1.6489984258745201</c:v>
                </c:pt>
                <c:pt idx="40">
                  <c:v>1.68120509182737</c:v>
                </c:pt>
                <c:pt idx="41">
                  <c:v>1.7140407876904498</c:v>
                </c:pt>
                <c:pt idx="42">
                  <c:v>1.74751779907657</c:v>
                </c:pt>
                <c:pt idx="43">
                  <c:v>1.7816486515494394</c:v>
                </c:pt>
                <c:pt idx="44">
                  <c:v>1.8164461153101199</c:v>
                </c:pt>
                <c:pt idx="45">
                  <c:v>1.8519232099750895</c:v>
                </c:pt>
                <c:pt idx="46">
                  <c:v>1.88809320944757</c:v>
                </c:pt>
                <c:pt idx="47">
                  <c:v>1.9249696468839899</c:v>
                </c:pt>
                <c:pt idx="48">
                  <c:v>1.9625663197575101</c:v>
                </c:pt>
                <c:pt idx="49">
                  <c:v>2.0008972950204007</c:v>
                </c:pt>
                <c:pt idx="50">
                  <c:v>2.0399769143672191</c:v>
                </c:pt>
                <c:pt idx="51">
                  <c:v>2.079819799600839</c:v>
                </c:pt>
                <c:pt idx="52">
                  <c:v>2.1204408581032701</c:v>
                </c:pt>
                <c:pt idx="53">
                  <c:v>2.1618552884132791</c:v>
                </c:pt>
                <c:pt idx="54">
                  <c:v>2.2040785859130301</c:v>
                </c:pt>
                <c:pt idx="55">
                  <c:v>2.2471265486257219</c:v>
                </c:pt>
                <c:pt idx="56">
                  <c:v>2.2910152831264701</c:v>
                </c:pt>
                <c:pt idx="57">
                  <c:v>2.3357612105686889</c:v>
                </c:pt>
                <c:pt idx="58">
                  <c:v>2.3813810728281202</c:v>
                </c:pt>
                <c:pt idx="59">
                  <c:v>2.4278919387668401</c:v>
                </c:pt>
                <c:pt idx="60">
                  <c:v>2.4753112106196902</c:v>
                </c:pt>
                <c:pt idx="61">
                  <c:v>2.52365663050539</c:v>
                </c:pt>
                <c:pt idx="62">
                  <c:v>2.5729462870648092</c:v>
                </c:pt>
                <c:pt idx="63">
                  <c:v>2.623198622228911</c:v>
                </c:pt>
                <c:pt idx="64">
                  <c:v>2.6744324381188687</c:v>
                </c:pt>
                <c:pt idx="65">
                  <c:v>2.7266669040809997</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0.71961805034335524</c:v>
                </c:pt>
                <c:pt idx="1">
                  <c:v>0.73786269166499319</c:v>
                </c:pt>
                <c:pt idx="2">
                  <c:v>0.75656989355858451</c:v>
                </c:pt>
                <c:pt idx="3">
                  <c:v>0.77575138342830041</c:v>
                </c:pt>
                <c:pt idx="4">
                  <c:v>0.79541918600587602</c:v>
                </c:pt>
                <c:pt idx="5">
                  <c:v>0.81558563088882718</c:v>
                </c:pt>
                <c:pt idx="6">
                  <c:v>0.83626336026977899</c:v>
                </c:pt>
                <c:pt idx="7">
                  <c:v>0.85746533686176296</c:v>
                </c:pt>
                <c:pt idx="8">
                  <c:v>0.87920485202444643</c:v>
                </c:pt>
                <c:pt idx="9">
                  <c:v>0.90149553409638095</c:v>
                </c:pt>
                <c:pt idx="10">
                  <c:v>0.92435135693851123</c:v>
                </c:pt>
                <c:pt idx="11">
                  <c:v>0.9477866486942772</c:v>
                </c:pt>
                <c:pt idx="12">
                  <c:v>0.97181610077182379</c:v>
                </c:pt>
                <c:pt idx="13">
                  <c:v>0.99645477705393581</c:v>
                </c:pt>
                <c:pt idx="14">
                  <c:v>1.0117811987452299</c:v>
                </c:pt>
                <c:pt idx="15">
                  <c:v>1.0256850198248999</c:v>
                </c:pt>
                <c:pt idx="16">
                  <c:v>1.0397799061673398</c:v>
                </c:pt>
                <c:pt idx="17">
                  <c:v>1.05406848337703</c:v>
                </c:pt>
                <c:pt idx="18">
                  <c:v>1.06855341313927</c:v>
                </c:pt>
                <c:pt idx="19">
                  <c:v>1.08323739371608</c:v>
                </c:pt>
                <c:pt idx="20">
                  <c:v>1.0981231604487505</c:v>
                </c:pt>
                <c:pt idx="21">
                  <c:v>1.1132134862674699</c:v>
                </c:pt>
                <c:pt idx="22">
                  <c:v>1.12851118220778</c:v>
                </c:pt>
                <c:pt idx="23">
                  <c:v>1.1440190979342999</c:v>
                </c:pt>
                <c:pt idx="24">
                  <c:v>1.1597401222715005</c:v>
                </c:pt>
                <c:pt idx="25">
                  <c:v>1.1756771837418705</c:v>
                </c:pt>
                <c:pt idx="26">
                  <c:v>1.1918332511114398</c:v>
                </c:pt>
                <c:pt idx="27">
                  <c:v>1.20821133394278</c:v>
                </c:pt>
                <c:pt idx="28">
                  <c:v>1.2248144831556698</c:v>
                </c:pt>
                <c:pt idx="29">
                  <c:v>1.2416457915953798</c:v>
                </c:pt>
                <c:pt idx="30">
                  <c:v>1.25870839460882</c:v>
                </c:pt>
                <c:pt idx="31">
                  <c:v>1.2760054706286301</c:v>
                </c:pt>
                <c:pt idx="32">
                  <c:v>1.29354024176521</c:v>
                </c:pt>
                <c:pt idx="33">
                  <c:v>1.3113159744069605</c:v>
                </c:pt>
                <c:pt idx="34">
                  <c:v>1.3293359798287605</c:v>
                </c:pt>
                <c:pt idx="35">
                  <c:v>1.34760361480875</c:v>
                </c:pt>
                <c:pt idx="36">
                  <c:v>1.3661222822536898</c:v>
                </c:pt>
                <c:pt idx="37">
                  <c:v>1.3848954318328204</c:v>
                </c:pt>
                <c:pt idx="38">
                  <c:v>1.4039265606204794</c:v>
                </c:pt>
                <c:pt idx="39">
                  <c:v>1.4232192137475195</c:v>
                </c:pt>
                <c:pt idx="40">
                  <c:v>1.44277698506174</c:v>
                </c:pt>
                <c:pt idx="41">
                  <c:v>1.4626035177972998</c:v>
                </c:pt>
                <c:pt idx="42">
                  <c:v>1.4827025052534399</c:v>
                </c:pt>
                <c:pt idx="43">
                  <c:v>1.5030776914824198</c:v>
                </c:pt>
                <c:pt idx="44">
                  <c:v>1.52373287198698</c:v>
                </c:pt>
                <c:pt idx="45">
                  <c:v>1.5446718944273898</c:v>
                </c:pt>
                <c:pt idx="46">
                  <c:v>1.5658986593381594</c:v>
                </c:pt>
                <c:pt idx="47">
                  <c:v>1.5874171208546701</c:v>
                </c:pt>
                <c:pt idx="48">
                  <c:v>1.609231287449699</c:v>
                </c:pt>
                <c:pt idx="49">
                  <c:v>1.6313452226802101</c:v>
                </c:pt>
                <c:pt idx="50">
                  <c:v>1.6537630459442099</c:v>
                </c:pt>
                <c:pt idx="51">
                  <c:v>1.6764889332481905</c:v>
                </c:pt>
                <c:pt idx="52">
                  <c:v>1.6995271179849898</c:v>
                </c:pt>
                <c:pt idx="53">
                  <c:v>1.7228818917224398</c:v>
                </c:pt>
                <c:pt idx="54">
                  <c:v>1.74655760500275</c:v>
                </c:pt>
                <c:pt idx="55">
                  <c:v>1.7705586681529599</c:v>
                </c:pt>
                <c:pt idx="56">
                  <c:v>1.79488955210651</c:v>
                </c:pt>
                <c:pt idx="57">
                  <c:v>1.81955478923603</c:v>
                </c:pt>
                <c:pt idx="58">
                  <c:v>1.8445589741977209</c:v>
                </c:pt>
                <c:pt idx="59">
                  <c:v>1.8699067647871599</c:v>
                </c:pt>
                <c:pt idx="60">
                  <c:v>1.8956028828070399</c:v>
                </c:pt>
                <c:pt idx="61">
                  <c:v>1.9216521149466805</c:v>
                </c:pt>
                <c:pt idx="62">
                  <c:v>1.9480593136737505</c:v>
                </c:pt>
                <c:pt idx="63">
                  <c:v>1.9748293981381395</c:v>
                </c:pt>
                <c:pt idx="64">
                  <c:v>2.0019673550883401</c:v>
                </c:pt>
                <c:pt idx="65">
                  <c:v>2.029478239800369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0.83580101983839028</c:v>
                </c:pt>
                <c:pt idx="1">
                  <c:v>0.84728653454497405</c:v>
                </c:pt>
                <c:pt idx="2">
                  <c:v>0.85892988233017864</c:v>
                </c:pt>
                <c:pt idx="3">
                  <c:v>0.87073323212428944</c:v>
                </c:pt>
                <c:pt idx="4">
                  <c:v>0.88269878266287038</c:v>
                </c:pt>
                <c:pt idx="5">
                  <c:v>0.89482876289634483</c:v>
                </c:pt>
                <c:pt idx="6">
                  <c:v>0.90712543240520338</c:v>
                </c:pt>
                <c:pt idx="7">
                  <c:v>0.91959108182092175</c:v>
                </c:pt>
                <c:pt idx="8">
                  <c:v>0.93222803325266301</c:v>
                </c:pt>
                <c:pt idx="9">
                  <c:v>0.94503864071983601</c:v>
                </c:pt>
                <c:pt idx="10">
                  <c:v>0.95802529059061126</c:v>
                </c:pt>
                <c:pt idx="11">
                  <c:v>0.97119040202644624</c:v>
                </c:pt>
                <c:pt idx="12">
                  <c:v>0.98453642743273651</c:v>
                </c:pt>
                <c:pt idx="13">
                  <c:v>0.99806585291564998</c:v>
                </c:pt>
                <c:pt idx="14">
                  <c:v>1.0217181233414701</c:v>
                </c:pt>
                <c:pt idx="15">
                  <c:v>1.0476219770361996</c:v>
                </c:pt>
                <c:pt idx="16">
                  <c:v>1.07418257706919</c:v>
                </c:pt>
                <c:pt idx="17">
                  <c:v>1.1014165740808401</c:v>
                </c:pt>
                <c:pt idx="18">
                  <c:v>1.1293410408590399</c:v>
                </c:pt>
                <c:pt idx="19">
                  <c:v>1.1579734830420099</c:v>
                </c:pt>
                <c:pt idx="20">
                  <c:v>1.1873318500924095</c:v>
                </c:pt>
                <c:pt idx="21">
                  <c:v>1.2174345465497198</c:v>
                </c:pt>
                <c:pt idx="22">
                  <c:v>1.2483004435679699</c:v>
                </c:pt>
                <c:pt idx="23">
                  <c:v>1.2799488907458498</c:v>
                </c:pt>
                <c:pt idx="24">
                  <c:v>1.31239972825686</c:v>
                </c:pt>
                <c:pt idx="25">
                  <c:v>1.3456732992869898</c:v>
                </c:pt>
                <c:pt idx="26">
                  <c:v>1.3797904627876598</c:v>
                </c:pt>
                <c:pt idx="27">
                  <c:v>1.4147726065520698</c:v>
                </c:pt>
                <c:pt idx="28">
                  <c:v>1.4506416606230499</c:v>
                </c:pt>
                <c:pt idx="29">
                  <c:v>1.4874201110408298</c:v>
                </c:pt>
                <c:pt idx="30">
                  <c:v>1.5251310139393595</c:v>
                </c:pt>
                <c:pt idx="31">
                  <c:v>1.5637980100000495</c:v>
                </c:pt>
                <c:pt idx="32">
                  <c:v>1.6034453392719201</c:v>
                </c:pt>
                <c:pt idx="33">
                  <c:v>1.64409785636749</c:v>
                </c:pt>
                <c:pt idx="34">
                  <c:v>1.6857810460439999</c:v>
                </c:pt>
                <c:pt idx="35">
                  <c:v>1.7285210391795398</c:v>
                </c:pt>
                <c:pt idx="36">
                  <c:v>1.7723446291543699</c:v>
                </c:pt>
                <c:pt idx="37">
                  <c:v>1.8172792886474494</c:v>
                </c:pt>
                <c:pt idx="38">
                  <c:v>1.8633531868588604</c:v>
                </c:pt>
                <c:pt idx="39">
                  <c:v>1.9105952071688699</c:v>
                </c:pt>
                <c:pt idx="40">
                  <c:v>1.9590349652447001</c:v>
                </c:pt>
                <c:pt idx="41">
                  <c:v>2.0087028276063807</c:v>
                </c:pt>
                <c:pt idx="42">
                  <c:v>2.0596299306632782</c:v>
                </c:pt>
                <c:pt idx="43">
                  <c:v>2.1118482002332679</c:v>
                </c:pt>
                <c:pt idx="44">
                  <c:v>2.1653903715568208</c:v>
                </c:pt>
                <c:pt idx="45">
                  <c:v>2.2202900098184402</c:v>
                </c:pt>
                <c:pt idx="46">
                  <c:v>2.2765815311884499</c:v>
                </c:pt>
                <c:pt idx="47">
                  <c:v>2.3343002243982389</c:v>
                </c:pt>
                <c:pt idx="48">
                  <c:v>2.3934822728624909</c:v>
                </c:pt>
                <c:pt idx="49">
                  <c:v>2.454164777362251</c:v>
                </c:pt>
                <c:pt idx="50">
                  <c:v>2.5163857793032189</c:v>
                </c:pt>
                <c:pt idx="51">
                  <c:v>2.580184284563551</c:v>
                </c:pt>
                <c:pt idx="52">
                  <c:v>2.6456002879463512</c:v>
                </c:pt>
                <c:pt idx="53">
                  <c:v>2.7126747982521602</c:v>
                </c:pt>
                <c:pt idx="54">
                  <c:v>2.78144986398702</c:v>
                </c:pt>
                <c:pt idx="55">
                  <c:v>2.8519685997223791</c:v>
                </c:pt>
                <c:pt idx="56">
                  <c:v>2.924275213123309</c:v>
                </c:pt>
                <c:pt idx="57">
                  <c:v>2.9984150326619301</c:v>
                </c:pt>
                <c:pt idx="58">
                  <c:v>3.0744345360335101</c:v>
                </c:pt>
                <c:pt idx="59">
                  <c:v>3.1523813792929607</c:v>
                </c:pt>
                <c:pt idx="60">
                  <c:v>3.23230442673009</c:v>
                </c:pt>
                <c:pt idx="61">
                  <c:v>3.3142537815022397</c:v>
                </c:pt>
                <c:pt idx="62">
                  <c:v>3.3982808170435792</c:v>
                </c:pt>
                <c:pt idx="63">
                  <c:v>3.4844382092707198</c:v>
                </c:pt>
                <c:pt idx="64">
                  <c:v>3.5727799696048583</c:v>
                </c:pt>
                <c:pt idx="65">
                  <c:v>3.6633614788311313</c:v>
                </c:pt>
              </c:numCache>
            </c:numRef>
          </c:yVal>
          <c:smooth val="1"/>
        </c:ser>
        <c:dLbls>
          <c:showLegendKey val="0"/>
          <c:showVal val="0"/>
          <c:showCatName val="0"/>
          <c:showSerName val="0"/>
          <c:showPercent val="0"/>
          <c:showBubbleSize val="0"/>
        </c:dLbls>
        <c:axId val="599906024"/>
        <c:axId val="599906416"/>
      </c:scatterChart>
      <c:valAx>
        <c:axId val="599906024"/>
        <c:scaling>
          <c:orientation val="minMax"/>
          <c:max val="70"/>
          <c:min val="5"/>
        </c:scaling>
        <c:delete val="0"/>
        <c:axPos val="b"/>
        <c:title>
          <c:tx>
            <c:rich>
              <a:bodyPr/>
              <a:lstStyle/>
              <a:p>
                <a:pPr>
                  <a:defRPr sz="1700"/>
                </a:pPr>
                <a:r>
                  <a:rPr lang="en-US" sz="1700" dirty="0" smtClean="0"/>
                  <a:t>Recipient</a:t>
                </a:r>
                <a:r>
                  <a:rPr lang="en-US" sz="1700" baseline="0" dirty="0" smtClean="0"/>
                  <a:t> weight (kg)</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9906416"/>
        <c:crosses val="autoZero"/>
        <c:crossBetween val="midCat"/>
        <c:majorUnit val="5"/>
      </c:valAx>
      <c:valAx>
        <c:axId val="599906416"/>
        <c:scaling>
          <c:orientation val="minMax"/>
          <c:max val="3.5"/>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Hazard Ratio of CAV within 10 Years </a:t>
                </a:r>
                <a:endParaRPr lang="en-US" sz="16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990602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96639026319"/>
          <c:y val="3.3590508847684365E-2"/>
          <c:w val="0.82428227998048909"/>
          <c:h val="0.77074260114041371"/>
        </c:manualLayout>
      </c:layout>
      <c:scatterChart>
        <c:scatterStyle val="smoothMarker"/>
        <c:varyColors val="0"/>
        <c:ser>
          <c:idx val="0"/>
          <c:order val="0"/>
          <c:tx>
            <c:strRef>
              <c:f>Sheet1!$A$1</c:f>
              <c:strCache>
                <c:ptCount val="1"/>
                <c:pt idx="0">
                  <c:v>Center volume</c:v>
                </c:pt>
              </c:strCache>
            </c:strRef>
          </c:tx>
          <c:spPr>
            <a:ln w="38100">
              <a:solidFill>
                <a:srgbClr val="00FF00"/>
              </a:solidFill>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Sheet1!$B$2:$B$52</c:f>
              <c:numCache>
                <c:formatCode>General</c:formatCode>
                <c:ptCount val="51"/>
                <c:pt idx="0">
                  <c:v>1.15966884798884</c:v>
                </c:pt>
                <c:pt idx="1">
                  <c:v>1.1501642918914199</c:v>
                </c:pt>
                <c:pt idx="2">
                  <c:v>1.14073763439993</c:v>
                </c:pt>
                <c:pt idx="3">
                  <c:v>1.1313882370634398</c:v>
                </c:pt>
                <c:pt idx="4">
                  <c:v>1.122115466663701</c:v>
                </c:pt>
                <c:pt idx="5">
                  <c:v>1.1129186951722698</c:v>
                </c:pt>
                <c:pt idx="6">
                  <c:v>1.1037972997079695</c:v>
                </c:pt>
                <c:pt idx="7">
                  <c:v>1.0947506624947201</c:v>
                </c:pt>
                <c:pt idx="8">
                  <c:v>1.0857781708196899</c:v>
                </c:pt>
                <c:pt idx="9">
                  <c:v>1.07687921699178</c:v>
                </c:pt>
                <c:pt idx="10">
                  <c:v>1.0680531983004999</c:v>
                </c:pt>
                <c:pt idx="11">
                  <c:v>1.0592995169751098</c:v>
                </c:pt>
                <c:pt idx="12">
                  <c:v>1.05061758014416</c:v>
                </c:pt>
                <c:pt idx="13">
                  <c:v>1.04200679979532</c:v>
                </c:pt>
                <c:pt idx="14">
                  <c:v>1.0334665927355895</c:v>
                </c:pt>
                <c:pt idx="15">
                  <c:v>1.0249963805517399</c:v>
                </c:pt>
                <c:pt idx="16">
                  <c:v>1.01659558957119</c:v>
                </c:pt>
                <c:pt idx="17">
                  <c:v>1.0082636508231295</c:v>
                </c:pt>
                <c:pt idx="18">
                  <c:v>1</c:v>
                </c:pt>
                <c:pt idx="19">
                  <c:v>0.99180407741925103</c:v>
                </c:pt>
                <c:pt idx="20">
                  <c:v>0.98367532798545199</c:v>
                </c:pt>
                <c:pt idx="21">
                  <c:v>0.97561320115269101</c:v>
                </c:pt>
                <c:pt idx="22">
                  <c:v>0.96761715088728673</c:v>
                </c:pt>
                <c:pt idx="23">
                  <c:v>0.95968663563081025</c:v>
                </c:pt>
                <c:pt idx="24">
                  <c:v>0.95182111826340043</c:v>
                </c:pt>
                <c:pt idx="25">
                  <c:v>0.94402006606739219</c:v>
                </c:pt>
                <c:pt idx="26">
                  <c:v>0.9362829506912298</c:v>
                </c:pt>
                <c:pt idx="27">
                  <c:v>0.92860924811369028</c:v>
                </c:pt>
                <c:pt idx="28">
                  <c:v>0.9209984386083836</c:v>
                </c:pt>
                <c:pt idx="29">
                  <c:v>0.91345000670855803</c:v>
                </c:pt>
                <c:pt idx="30">
                  <c:v>0.90596344117218996</c:v>
                </c:pt>
                <c:pt idx="31">
                  <c:v>0.89853823494735363</c:v>
                </c:pt>
                <c:pt idx="32">
                  <c:v>0.89117388513788298</c:v>
                </c:pt>
                <c:pt idx="33">
                  <c:v>0.88386989296930818</c:v>
                </c:pt>
                <c:pt idx="34">
                  <c:v>0.87662576375507728</c:v>
                </c:pt>
                <c:pt idx="35">
                  <c:v>0.86944100686305026</c:v>
                </c:pt>
                <c:pt idx="36">
                  <c:v>0.86231513568227303</c:v>
                </c:pt>
                <c:pt idx="37">
                  <c:v>0.85524766759001325</c:v>
                </c:pt>
                <c:pt idx="38">
                  <c:v>0.84823812391907905</c:v>
                </c:pt>
                <c:pt idx="39">
                  <c:v>0.8412860299253988</c:v>
                </c:pt>
                <c:pt idx="40">
                  <c:v>0.83439091475586502</c:v>
                </c:pt>
                <c:pt idx="41">
                  <c:v>0.82755231141644481</c:v>
                </c:pt>
                <c:pt idx="42">
                  <c:v>0.82076975674055719</c:v>
                </c:pt>
                <c:pt idx="43">
                  <c:v>0.81404279135769098</c:v>
                </c:pt>
                <c:pt idx="44">
                  <c:v>0.80737095966230699</c:v>
                </c:pt>
                <c:pt idx="45">
                  <c:v>0.80075380978296951</c:v>
                </c:pt>
                <c:pt idx="46">
                  <c:v>0.79419089355174921</c:v>
                </c:pt>
                <c:pt idx="47">
                  <c:v>0.78768176647386323</c:v>
                </c:pt>
                <c:pt idx="48">
                  <c:v>0.78122598769757623</c:v>
                </c:pt>
                <c:pt idx="49">
                  <c:v>0.77482311998433795</c:v>
                </c:pt>
                <c:pt idx="50">
                  <c:v>0.76847272967917224</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Sheet1!$C$2:$C$52</c:f>
              <c:numCache>
                <c:formatCode>General</c:formatCode>
                <c:ptCount val="51"/>
                <c:pt idx="0">
                  <c:v>1.0219595438841298</c:v>
                </c:pt>
                <c:pt idx="1">
                  <c:v>1.0207270150080299</c:v>
                </c:pt>
                <c:pt idx="2">
                  <c:v>1.01949597261684</c:v>
                </c:pt>
                <c:pt idx="3">
                  <c:v>1.01826641491778</c:v>
                </c:pt>
                <c:pt idx="4">
                  <c:v>1.0170383401202399</c:v>
                </c:pt>
                <c:pt idx="5">
                  <c:v>1.0158117464357899</c:v>
                </c:pt>
                <c:pt idx="6">
                  <c:v>1.0145866320781298</c:v>
                </c:pt>
                <c:pt idx="7">
                  <c:v>1.0133629952631298</c:v>
                </c:pt>
                <c:pt idx="8">
                  <c:v>1.0121408342088105</c:v>
                </c:pt>
                <c:pt idx="9">
                  <c:v>1.0109201471353295</c:v>
                </c:pt>
                <c:pt idx="10">
                  <c:v>1.0097009322650099</c:v>
                </c:pt>
                <c:pt idx="11">
                  <c:v>1.0084831878223099</c:v>
                </c:pt>
                <c:pt idx="12">
                  <c:v>1.0072669120338098</c:v>
                </c:pt>
                <c:pt idx="13">
                  <c:v>1.0060521031282705</c:v>
                </c:pt>
                <c:pt idx="14">
                  <c:v>1.00483875933655</c:v>
                </c:pt>
                <c:pt idx="15">
                  <c:v>1.0036268788916598</c:v>
                </c:pt>
                <c:pt idx="16">
                  <c:v>1.0024164600287404</c:v>
                </c:pt>
                <c:pt idx="17">
                  <c:v>1.0012075009850601</c:v>
                </c:pt>
                <c:pt idx="18">
                  <c:v>1</c:v>
                </c:pt>
                <c:pt idx="19">
                  <c:v>0.98486311691296857</c:v>
                </c:pt>
                <c:pt idx="20">
                  <c:v>0.96995535905552821</c:v>
                </c:pt>
                <c:pt idx="21">
                  <c:v>0.95527325818586495</c:v>
                </c:pt>
                <c:pt idx="22">
                  <c:v>0.94081339856053803</c:v>
                </c:pt>
                <c:pt idx="23">
                  <c:v>0.92657241613981522</c:v>
                </c:pt>
                <c:pt idx="24">
                  <c:v>0.91254699780503878</c:v>
                </c:pt>
                <c:pt idx="25">
                  <c:v>0.89873388058784298</c:v>
                </c:pt>
                <c:pt idx="26">
                  <c:v>0.88512985091103102</c:v>
                </c:pt>
                <c:pt idx="27">
                  <c:v>0.87173174384094898</c:v>
                </c:pt>
                <c:pt idx="28">
                  <c:v>0.85853644235117521</c:v>
                </c:pt>
                <c:pt idx="29">
                  <c:v>0.84554087659735022</c:v>
                </c:pt>
                <c:pt idx="30">
                  <c:v>0.83274202320299018</c:v>
                </c:pt>
                <c:pt idx="31">
                  <c:v>0.82013690455610799</c:v>
                </c:pt>
                <c:pt idx="32">
                  <c:v>0.80772258811648301</c:v>
                </c:pt>
                <c:pt idx="33">
                  <c:v>0.79549618573340874</c:v>
                </c:pt>
                <c:pt idx="34">
                  <c:v>0.78345485297378326</c:v>
                </c:pt>
                <c:pt idx="35">
                  <c:v>0.77159578846035204</c:v>
                </c:pt>
                <c:pt idx="36">
                  <c:v>0.75991623321998225</c:v>
                </c:pt>
                <c:pt idx="37">
                  <c:v>0.74841347004179404</c:v>
                </c:pt>
                <c:pt idx="38">
                  <c:v>0.7370848228450122</c:v>
                </c:pt>
                <c:pt idx="39">
                  <c:v>0.72592765605638243</c:v>
                </c:pt>
                <c:pt idx="40">
                  <c:v>0.71493937399701402</c:v>
                </c:pt>
                <c:pt idx="41">
                  <c:v>0.70411742027850621</c:v>
                </c:pt>
                <c:pt idx="42">
                  <c:v>0.69345927720820821</c:v>
                </c:pt>
                <c:pt idx="43">
                  <c:v>0.68296246520349102</c:v>
                </c:pt>
                <c:pt idx="44">
                  <c:v>0.67262454221487566</c:v>
                </c:pt>
                <c:pt idx="45">
                  <c:v>0.6624431031579</c:v>
                </c:pt>
                <c:pt idx="46">
                  <c:v>0.65241577935358941</c:v>
                </c:pt>
                <c:pt idx="47">
                  <c:v>0.64254023797737925</c:v>
                </c:pt>
                <c:pt idx="48">
                  <c:v>0.63281418151640301</c:v>
                </c:pt>
                <c:pt idx="49">
                  <c:v>0.6232353472349742</c:v>
                </c:pt>
                <c:pt idx="50">
                  <c:v>0.61380150664817368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xVal>
          <c:yVal>
            <c:numRef>
              <c:f>Sheet1!$D$2:$D$52</c:f>
              <c:numCache>
                <c:formatCode>General</c:formatCode>
                <c:ptCount val="51"/>
                <c:pt idx="0">
                  <c:v>1.3159345152592894</c:v>
                </c:pt>
                <c:pt idx="1">
                  <c:v>1.2960153683516205</c:v>
                </c:pt>
                <c:pt idx="2">
                  <c:v>1.27639773524188</c:v>
                </c:pt>
                <c:pt idx="3">
                  <c:v>1.25707705195098</c:v>
                </c:pt>
                <c:pt idx="4">
                  <c:v>1.2380488235842004</c:v>
                </c:pt>
                <c:pt idx="5">
                  <c:v>1.2193086232855699</c:v>
                </c:pt>
                <c:pt idx="6">
                  <c:v>1.2008520912078899</c:v>
                </c:pt>
                <c:pt idx="7">
                  <c:v>1.1826749334984601</c:v>
                </c:pt>
                <c:pt idx="8">
                  <c:v>1.1647729213001305</c:v>
                </c:pt>
                <c:pt idx="9">
                  <c:v>1.1471418897674699</c:v>
                </c:pt>
                <c:pt idx="10">
                  <c:v>1.1297777370978299</c:v>
                </c:pt>
                <c:pt idx="11">
                  <c:v>1.1126764235770501</c:v>
                </c:pt>
                <c:pt idx="12">
                  <c:v>1.0958339706396598</c:v>
                </c:pt>
                <c:pt idx="13">
                  <c:v>1.07924645994329</c:v>
                </c:pt>
                <c:pt idx="14">
                  <c:v>1.06291003245704</c:v>
                </c:pt>
                <c:pt idx="15">
                  <c:v>1.0468208875637099</c:v>
                </c:pt>
                <c:pt idx="16">
                  <c:v>1.0309752821755898</c:v>
                </c:pt>
                <c:pt idx="17">
                  <c:v>1.01536952986368</c:v>
                </c:pt>
                <c:pt idx="18">
                  <c:v>1</c:v>
                </c:pt>
                <c:pt idx="19">
                  <c:v>0.99879395531509019</c:v>
                </c:pt>
                <c:pt idx="20">
                  <c:v>0.99758936517396157</c:v>
                </c:pt>
                <c:pt idx="21">
                  <c:v>0.99638622782237063</c:v>
                </c:pt>
                <c:pt idx="22">
                  <c:v>0.99518454150818902</c:v>
                </c:pt>
                <c:pt idx="23">
                  <c:v>0.99398430448139796</c:v>
                </c:pt>
                <c:pt idx="24">
                  <c:v>0.99278551499409395</c:v>
                </c:pt>
                <c:pt idx="25">
                  <c:v>0.99158817130047983</c:v>
                </c:pt>
                <c:pt idx="26">
                  <c:v>0.99039227165686383</c:v>
                </c:pt>
                <c:pt idx="27">
                  <c:v>0.98919781432165599</c:v>
                </c:pt>
                <c:pt idx="28">
                  <c:v>0.98800479755536896</c:v>
                </c:pt>
                <c:pt idx="29">
                  <c:v>0.98681321962061197</c:v>
                </c:pt>
                <c:pt idx="30">
                  <c:v>0.98562307878208899</c:v>
                </c:pt>
                <c:pt idx="31">
                  <c:v>0.984434373306599</c:v>
                </c:pt>
                <c:pt idx="32">
                  <c:v>0.98324710146302996</c:v>
                </c:pt>
                <c:pt idx="33">
                  <c:v>0.98206126152235751</c:v>
                </c:pt>
                <c:pt idx="34">
                  <c:v>0.98087685175764261</c:v>
                </c:pt>
                <c:pt idx="35">
                  <c:v>0.97969387044402945</c:v>
                </c:pt>
                <c:pt idx="36">
                  <c:v>0.97851231585874077</c:v>
                </c:pt>
                <c:pt idx="37">
                  <c:v>0.97733218628108098</c:v>
                </c:pt>
                <c:pt idx="38">
                  <c:v>0.97615347999242497</c:v>
                </c:pt>
                <c:pt idx="39">
                  <c:v>0.97497619527622381</c:v>
                </c:pt>
                <c:pt idx="40">
                  <c:v>0.97380033041799718</c:v>
                </c:pt>
                <c:pt idx="41">
                  <c:v>0.97262588370533321</c:v>
                </c:pt>
                <c:pt idx="42">
                  <c:v>0.97145285342788523</c:v>
                </c:pt>
                <c:pt idx="43">
                  <c:v>0.97028123787736698</c:v>
                </c:pt>
                <c:pt idx="44">
                  <c:v>0.96911103534755705</c:v>
                </c:pt>
                <c:pt idx="45">
                  <c:v>0.9679422441342892</c:v>
                </c:pt>
                <c:pt idx="46">
                  <c:v>0.96677486253545142</c:v>
                </c:pt>
                <c:pt idx="47">
                  <c:v>0.96560888885098495</c:v>
                </c:pt>
                <c:pt idx="48">
                  <c:v>0.96444432138288505</c:v>
                </c:pt>
                <c:pt idx="49">
                  <c:v>0.96328115843518924</c:v>
                </c:pt>
                <c:pt idx="50">
                  <c:v>0.96211939831398519</c:v>
                </c:pt>
              </c:numCache>
            </c:numRef>
          </c:yVal>
          <c:smooth val="1"/>
        </c:ser>
        <c:dLbls>
          <c:showLegendKey val="0"/>
          <c:showVal val="0"/>
          <c:showCatName val="0"/>
          <c:showSerName val="0"/>
          <c:showPercent val="0"/>
          <c:showBubbleSize val="0"/>
        </c:dLbls>
        <c:axId val="599907200"/>
        <c:axId val="599907592"/>
      </c:scatterChart>
      <c:valAx>
        <c:axId val="599907200"/>
        <c:scaling>
          <c:orientation val="minMax"/>
          <c:max val="50"/>
          <c:min val="0"/>
        </c:scaling>
        <c:delete val="0"/>
        <c:axPos val="b"/>
        <c:title>
          <c:tx>
            <c:rich>
              <a:bodyPr/>
              <a:lstStyle/>
              <a:p>
                <a:pPr>
                  <a:defRPr sz="1700"/>
                </a:pPr>
                <a:r>
                  <a:rPr lang="en-US" sz="1700" dirty="0" smtClean="0"/>
                  <a:t>Total</a:t>
                </a:r>
                <a:r>
                  <a:rPr lang="en-US" sz="1700" baseline="0" dirty="0" smtClean="0"/>
                  <a:t> program volume</a:t>
                </a:r>
                <a:r>
                  <a:rPr lang="en-US" sz="1700" dirty="0" smtClean="0"/>
                  <a:t> for</a:t>
                </a:r>
                <a:r>
                  <a:rPr lang="en-US" sz="1700" baseline="0" dirty="0" smtClean="0"/>
                  <a:t> pediatric and adult </a:t>
                </a:r>
                <a:r>
                  <a:rPr lang="en-US" sz="1700" dirty="0" smtClean="0"/>
                  <a:t>(cases</a:t>
                </a:r>
                <a:r>
                  <a:rPr lang="en-US" sz="1700" baseline="0" dirty="0" smtClean="0"/>
                  <a:t>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9907592"/>
        <c:crosses val="autoZero"/>
        <c:crossBetween val="midCat"/>
        <c:majorUnit val="10"/>
      </c:valAx>
      <c:valAx>
        <c:axId val="599907592"/>
        <c:scaling>
          <c:orientation val="minMax"/>
          <c:max val="2"/>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Hazard Ratio of CAV within 10 Years </a:t>
                </a:r>
                <a:endParaRPr lang="en-US" sz="16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59990720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348088245726029E-2"/>
          <c:y val="2.736318407960199E-2"/>
          <c:w val="0.87489737769265363"/>
          <c:h val="0.83946096290202199"/>
        </c:manualLayout>
      </c:layout>
      <c:scatterChart>
        <c:scatterStyle val="smoothMarker"/>
        <c:varyColors val="0"/>
        <c:ser>
          <c:idx val="0"/>
          <c:order val="0"/>
          <c:tx>
            <c:strRef>
              <c:f>Sheet1!$B$1</c:f>
              <c:strCache>
                <c:ptCount val="1"/>
                <c:pt idx="0">
                  <c:v>Column1</c:v>
                </c:pt>
              </c:strCache>
            </c:strRef>
          </c:tx>
          <c:spPr>
            <a:ln w="41275">
              <a:solidFill>
                <a:srgbClr val="00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Sheet1!$B$2:$B$8</c:f>
              <c:numCache>
                <c:formatCode>General</c:formatCode>
                <c:ptCount val="7"/>
                <c:pt idx="0">
                  <c:v>1</c:v>
                </c:pt>
                <c:pt idx="1">
                  <c:v>0.70899999999999996</c:v>
                </c:pt>
                <c:pt idx="2">
                  <c:v>0.54549999999999998</c:v>
                </c:pt>
                <c:pt idx="3">
                  <c:v>0.49459999999999998</c:v>
                </c:pt>
                <c:pt idx="4">
                  <c:v>0.53290000000000004</c:v>
                </c:pt>
                <c:pt idx="5">
                  <c:v>0.64080000000000004</c:v>
                </c:pt>
                <c:pt idx="6">
                  <c:v>0.80349999999999999</c:v>
                </c:pt>
              </c:numCache>
            </c:numRef>
          </c:yVal>
          <c:smooth val="1"/>
        </c:ser>
        <c:ser>
          <c:idx val="1"/>
          <c:order val="1"/>
          <c:tx>
            <c:strRef>
              <c:f>Sheet1!$C$1</c:f>
              <c:strCache>
                <c:ptCount val="1"/>
                <c:pt idx="0">
                  <c:v>Column2</c:v>
                </c:pt>
              </c:strCache>
            </c:strRef>
          </c:tx>
          <c:spPr>
            <a:ln w="41275">
              <a:solidFill>
                <a:srgbClr val="00FF00"/>
              </a:solidFill>
              <a:prstDash val="sysDash"/>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Sheet1!$C$2:$C$8</c:f>
              <c:numCache>
                <c:formatCode>General</c:formatCode>
                <c:ptCount val="7"/>
                <c:pt idx="0">
                  <c:v>1</c:v>
                </c:pt>
                <c:pt idx="1">
                  <c:v>0.56079999999999997</c:v>
                </c:pt>
                <c:pt idx="2">
                  <c:v>0.3624</c:v>
                </c:pt>
                <c:pt idx="3">
                  <c:v>0.31030000000000002</c:v>
                </c:pt>
                <c:pt idx="4">
                  <c:v>0.35110000000000002</c:v>
                </c:pt>
                <c:pt idx="5">
                  <c:v>0.4486</c:v>
                </c:pt>
                <c:pt idx="6">
                  <c:v>0.53939999999999999</c:v>
                </c:pt>
              </c:numCache>
            </c:numRef>
          </c:yVal>
          <c:smooth val="1"/>
        </c:ser>
        <c:ser>
          <c:idx val="2"/>
          <c:order val="2"/>
          <c:tx>
            <c:strRef>
              <c:f>Sheet1!$D$1</c:f>
              <c:strCache>
                <c:ptCount val="1"/>
                <c:pt idx="0">
                  <c:v>Column3</c:v>
                </c:pt>
              </c:strCache>
            </c:strRef>
          </c:tx>
          <c:spPr>
            <a:ln w="41275">
              <a:solidFill>
                <a:srgbClr val="00FF00"/>
              </a:solidFill>
              <a:prstDash val="sysDash"/>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Sheet1!$D$2:$D$8</c:f>
              <c:numCache>
                <c:formatCode>General</c:formatCode>
                <c:ptCount val="7"/>
                <c:pt idx="0">
                  <c:v>1</c:v>
                </c:pt>
                <c:pt idx="1">
                  <c:v>0.89649999999999996</c:v>
                </c:pt>
                <c:pt idx="2">
                  <c:v>0.82120000000000004</c:v>
                </c:pt>
                <c:pt idx="3">
                  <c:v>0.78849999999999998</c:v>
                </c:pt>
                <c:pt idx="4">
                  <c:v>0.80900000000000005</c:v>
                </c:pt>
                <c:pt idx="5">
                  <c:v>0.91539999999999999</c:v>
                </c:pt>
                <c:pt idx="6">
                  <c:v>1.1970000000000001</c:v>
                </c:pt>
              </c:numCache>
            </c:numRef>
          </c:yVal>
          <c:smooth val="1"/>
        </c:ser>
        <c:dLbls>
          <c:showLegendKey val="0"/>
          <c:showVal val="0"/>
          <c:showCatName val="0"/>
          <c:showSerName val="0"/>
          <c:showPercent val="0"/>
          <c:showBubbleSize val="0"/>
        </c:dLbls>
        <c:axId val="599908376"/>
        <c:axId val="599908768"/>
      </c:scatterChart>
      <c:valAx>
        <c:axId val="599908376"/>
        <c:scaling>
          <c:orientation val="minMax"/>
          <c:max val="18"/>
        </c:scaling>
        <c:delete val="0"/>
        <c:axPos val="b"/>
        <c:title>
          <c:tx>
            <c:rich>
              <a:bodyPr/>
              <a:lstStyle/>
              <a:p>
                <a:pPr>
                  <a:defRPr sz="1700" b="1"/>
                </a:pPr>
                <a:r>
                  <a:rPr lang="en-US" sz="1700" b="1" dirty="0"/>
                  <a:t>Recipient</a:t>
                </a:r>
                <a:r>
                  <a:rPr lang="en-US" sz="1700" b="1" baseline="0" dirty="0"/>
                  <a:t> age (years)</a:t>
                </a:r>
                <a:endParaRPr lang="en-US" sz="1700" b="1" dirty="0"/>
              </a:p>
            </c:rich>
          </c:tx>
          <c:layout/>
          <c:overlay val="0"/>
        </c:title>
        <c:numFmt formatCode="General" sourceLinked="1"/>
        <c:majorTickMark val="out"/>
        <c:minorTickMark val="none"/>
        <c:tickLblPos val="nextTo"/>
        <c:txPr>
          <a:bodyPr/>
          <a:lstStyle/>
          <a:p>
            <a:pPr>
              <a:defRPr sz="1500" b="1"/>
            </a:pPr>
            <a:endParaRPr lang="en-US"/>
          </a:p>
        </c:txPr>
        <c:crossAx val="599908768"/>
        <c:crosses val="autoZero"/>
        <c:crossBetween val="midCat"/>
        <c:majorUnit val="3"/>
      </c:valAx>
      <c:valAx>
        <c:axId val="599908768"/>
        <c:scaling>
          <c:orientation val="minMax"/>
          <c:max val="2"/>
          <c:min val="0"/>
        </c:scaling>
        <c:delete val="0"/>
        <c:axPos val="l"/>
        <c:majorGridlines/>
        <c:title>
          <c:tx>
            <c:rich>
              <a:bodyPr rot="-5400000" vert="horz"/>
              <a:lstStyle/>
              <a:p>
                <a:pPr>
                  <a:defRPr sz="1700"/>
                </a:pPr>
                <a:r>
                  <a:rPr lang="en-US" sz="1700" dirty="0"/>
                  <a:t>Hazard</a:t>
                </a:r>
                <a:r>
                  <a:rPr lang="en-US" sz="1700" baseline="0" dirty="0"/>
                  <a:t> </a:t>
                </a:r>
                <a:r>
                  <a:rPr lang="en-US" sz="1700" baseline="0" dirty="0" smtClean="0"/>
                  <a:t>Ratio </a:t>
                </a:r>
                <a:r>
                  <a:rPr lang="en-US" sz="1700" baseline="0" dirty="0"/>
                  <a:t>for </a:t>
                </a:r>
                <a:r>
                  <a:rPr lang="en-US" sz="1700" baseline="0" dirty="0" smtClean="0"/>
                  <a:t>1 Year Mortality</a:t>
                </a:r>
                <a:endParaRPr lang="en-US" sz="1700" dirty="0"/>
              </a:p>
            </c:rich>
          </c:tx>
          <c:layout/>
          <c:overlay val="0"/>
        </c:title>
        <c:numFmt formatCode="#,##0.0" sourceLinked="0"/>
        <c:majorTickMark val="out"/>
        <c:minorTickMark val="none"/>
        <c:tickLblPos val="nextTo"/>
        <c:txPr>
          <a:bodyPr/>
          <a:lstStyle/>
          <a:p>
            <a:pPr>
              <a:defRPr sz="1500" b="1"/>
            </a:pPr>
            <a:endParaRPr lang="en-US"/>
          </a:p>
        </c:txPr>
        <c:crossAx val="599908376"/>
        <c:crosses val="autoZero"/>
        <c:crossBetween val="midCat"/>
        <c:majorUnit val="0.5"/>
      </c:valAx>
      <c:spPr>
        <a:solidFill>
          <a:srgbClr val="000000"/>
        </a:solidFill>
        <a:ln>
          <a:solidFill>
            <a:srgbClr val="FFFFFF"/>
          </a:solidFill>
        </a:ln>
      </c:spPr>
    </c:plotArea>
    <c:plotVisOnly val="1"/>
    <c:dispBlanksAs val="gap"/>
    <c:showDLblsOverMax val="0"/>
  </c:chart>
  <c:externalData r:id="rId1">
    <c:autoUpdate val="0"/>
  </c:externalData>
  <c:userShapes r:id="rId2"/>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97750281214845"/>
          <c:y val="2.9100535162382837E-2"/>
          <c:w val="0.87727246594175656"/>
          <c:h val="0.78164891506247791"/>
        </c:manualLayout>
      </c:layout>
      <c:scatterChart>
        <c:scatterStyle val="smoothMarker"/>
        <c:varyColors val="0"/>
        <c:ser>
          <c:idx val="0"/>
          <c:order val="0"/>
          <c:tx>
            <c:strRef>
              <c:f>Sheet1!$B$1</c:f>
              <c:strCache>
                <c:ptCount val="1"/>
                <c:pt idx="0">
                  <c:v>North America</c:v>
                </c:pt>
              </c:strCache>
            </c:strRef>
          </c:tx>
          <c:spPr>
            <a:ln w="41275">
              <a:solidFill>
                <a:srgbClr val="FF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Sheet1!$B$2:$B$8</c:f>
              <c:numCache>
                <c:formatCode>General</c:formatCode>
                <c:ptCount val="7"/>
                <c:pt idx="0">
                  <c:v>1</c:v>
                </c:pt>
                <c:pt idx="1">
                  <c:v>0.84830000000000005</c:v>
                </c:pt>
                <c:pt idx="2">
                  <c:v>0.77990000000000026</c:v>
                </c:pt>
                <c:pt idx="3">
                  <c:v>0.84000000000000019</c:v>
                </c:pt>
                <c:pt idx="4">
                  <c:v>1.06</c:v>
                </c:pt>
                <c:pt idx="5">
                  <c:v>1.4781</c:v>
                </c:pt>
                <c:pt idx="6">
                  <c:v>2.1827999999999999</c:v>
                </c:pt>
              </c:numCache>
            </c:numRef>
          </c:yVal>
          <c:smooth val="1"/>
        </c:ser>
        <c:ser>
          <c:idx val="1"/>
          <c:order val="1"/>
          <c:tx>
            <c:strRef>
              <c:f>Sheet1!$C$1</c:f>
              <c:strCache>
                <c:ptCount val="1"/>
                <c:pt idx="0">
                  <c:v>Europe</c:v>
                </c:pt>
              </c:strCache>
            </c:strRef>
          </c:tx>
          <c:spPr>
            <a:ln w="41275">
              <a:solidFill>
                <a:srgbClr val="00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Sheet1!$C$2:$C$8</c:f>
              <c:numCache>
                <c:formatCode>General</c:formatCode>
                <c:ptCount val="7"/>
                <c:pt idx="0">
                  <c:v>1.0508999999999995</c:v>
                </c:pt>
                <c:pt idx="1">
                  <c:v>0.97250000000000003</c:v>
                </c:pt>
                <c:pt idx="2">
                  <c:v>0.92310000000000003</c:v>
                </c:pt>
                <c:pt idx="3">
                  <c:v>0.92079999999999995</c:v>
                </c:pt>
                <c:pt idx="4">
                  <c:v>0.96550000000000002</c:v>
                </c:pt>
                <c:pt idx="5">
                  <c:v>1.0445</c:v>
                </c:pt>
                <c:pt idx="6">
                  <c:v>1.1506000000000001</c:v>
                </c:pt>
              </c:numCache>
            </c:numRef>
          </c:yVal>
          <c:smooth val="1"/>
        </c:ser>
        <c:ser>
          <c:idx val="2"/>
          <c:order val="2"/>
          <c:tx>
            <c:strRef>
              <c:f>Sheet1!$D$1</c:f>
              <c:strCache>
                <c:ptCount val="1"/>
                <c:pt idx="0">
                  <c:v>Other locations</c:v>
                </c:pt>
              </c:strCache>
            </c:strRef>
          </c:tx>
          <c:spPr>
            <a:ln w="41275">
              <a:solidFill>
                <a:srgbClr val="FF00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Sheet1!$D$2:$D$8</c:f>
              <c:numCache>
                <c:formatCode>General</c:formatCode>
                <c:ptCount val="7"/>
                <c:pt idx="0">
                  <c:v>2.1718999999999991</c:v>
                </c:pt>
                <c:pt idx="1">
                  <c:v>2.475099999999999</c:v>
                </c:pt>
                <c:pt idx="2">
                  <c:v>2.6419999999999999</c:v>
                </c:pt>
                <c:pt idx="3">
                  <c:v>2.478899999999999</c:v>
                </c:pt>
                <c:pt idx="4">
                  <c:v>2.0442999999999998</c:v>
                </c:pt>
                <c:pt idx="5">
                  <c:v>1.5542</c:v>
                </c:pt>
                <c:pt idx="6">
                  <c:v>1.1277999999999995</c:v>
                </c:pt>
              </c:numCache>
            </c:numRef>
          </c:yVal>
          <c:smooth val="1"/>
        </c:ser>
        <c:dLbls>
          <c:showLegendKey val="0"/>
          <c:showVal val="0"/>
          <c:showCatName val="0"/>
          <c:showSerName val="0"/>
          <c:showPercent val="0"/>
          <c:showBubbleSize val="0"/>
        </c:dLbls>
        <c:axId val="470218392"/>
        <c:axId val="470220744"/>
      </c:scatterChart>
      <c:valAx>
        <c:axId val="470218392"/>
        <c:scaling>
          <c:orientation val="minMax"/>
          <c:max val="18"/>
        </c:scaling>
        <c:delete val="0"/>
        <c:axPos val="b"/>
        <c:title>
          <c:tx>
            <c:rich>
              <a:bodyPr/>
              <a:lstStyle/>
              <a:p>
                <a:pPr>
                  <a:defRPr sz="1700"/>
                </a:pPr>
                <a:r>
                  <a:rPr lang="en-US" sz="1700" dirty="0"/>
                  <a:t>Recipient</a:t>
                </a:r>
                <a:r>
                  <a:rPr lang="en-US" sz="1700" baseline="0" dirty="0"/>
                  <a:t> age (years)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220744"/>
        <c:crosses val="autoZero"/>
        <c:crossBetween val="midCat"/>
        <c:majorUnit val="3"/>
      </c:valAx>
      <c:valAx>
        <c:axId val="470220744"/>
        <c:scaling>
          <c:orientation val="minMax"/>
          <c:max val="3"/>
        </c:scaling>
        <c:delete val="0"/>
        <c:axPos val="l"/>
        <c:majorGridlines/>
        <c:title>
          <c:tx>
            <c:rich>
              <a:bodyPr rot="-5400000" vert="horz"/>
              <a:lstStyle/>
              <a:p>
                <a:pPr>
                  <a:defRPr sz="1700"/>
                </a:pPr>
                <a:r>
                  <a:rPr lang="en-US" sz="1700" dirty="0"/>
                  <a:t>Hazard</a:t>
                </a:r>
                <a:r>
                  <a:rPr lang="en-US" sz="1700" baseline="0" dirty="0"/>
                  <a:t> </a:t>
                </a:r>
                <a:r>
                  <a:rPr lang="en-US" sz="1700" baseline="0" dirty="0" smtClean="0"/>
                  <a:t>Ratio </a:t>
                </a:r>
                <a:r>
                  <a:rPr lang="en-US" sz="1700" baseline="0" dirty="0"/>
                  <a:t>for </a:t>
                </a:r>
                <a:r>
                  <a:rPr lang="en-US" sz="1700" baseline="0" dirty="0" smtClean="0"/>
                  <a:t>8 Year Mortality</a:t>
                </a:r>
                <a:endParaRPr lang="en-US" sz="1700" dirty="0"/>
              </a:p>
            </c:rich>
          </c:tx>
          <c:layout>
            <c:manualLayout>
              <c:xMode val="edge"/>
              <c:yMode val="edge"/>
              <c:x val="3.465504311961029E-3"/>
              <c:y val="2.7100784714574201E-2"/>
            </c:manualLayout>
          </c:layout>
          <c:overlay val="0"/>
        </c:title>
        <c:numFmt formatCode="#,##0.0" sourceLinked="0"/>
        <c:majorTickMark val="out"/>
        <c:minorTickMark val="none"/>
        <c:tickLblPos val="nextTo"/>
        <c:txPr>
          <a:bodyPr/>
          <a:lstStyle/>
          <a:p>
            <a:pPr>
              <a:defRPr sz="1500" b="1"/>
            </a:pPr>
            <a:endParaRPr lang="en-US"/>
          </a:p>
        </c:txPr>
        <c:crossAx val="470218392"/>
        <c:crosses val="autoZero"/>
        <c:crossBetween val="midCat"/>
      </c:valAx>
      <c:spPr>
        <a:solidFill>
          <a:schemeClr val="bg2"/>
        </a:solidFill>
        <a:ln>
          <a:solidFill>
            <a:schemeClr val="tx1"/>
          </a:solidFill>
        </a:ln>
      </c:spPr>
    </c:plotArea>
    <c:legend>
      <c:legendPos val="r"/>
      <c:layout>
        <c:manualLayout>
          <c:xMode val="edge"/>
          <c:yMode val="edge"/>
          <c:x val="0.1425595238095238"/>
          <c:y val="0.27091306730680925"/>
          <c:w val="0.29573408792650918"/>
          <c:h val="0.20420555851467703"/>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97750281214845"/>
          <c:y val="2.9100535162382837E-2"/>
          <c:w val="0.87727246594175656"/>
          <c:h val="0.78164891506247791"/>
        </c:manualLayout>
      </c:layout>
      <c:scatterChart>
        <c:scatterStyle val="smoothMarker"/>
        <c:varyColors val="0"/>
        <c:ser>
          <c:idx val="0"/>
          <c:order val="0"/>
          <c:tx>
            <c:strRef>
              <c:f>Sheet1!$B$1</c:f>
              <c:strCache>
                <c:ptCount val="1"/>
                <c:pt idx="0">
                  <c:v>North America</c:v>
                </c:pt>
              </c:strCache>
            </c:strRef>
          </c:tx>
          <c:spPr>
            <a:ln w="41275">
              <a:solidFill>
                <a:srgbClr val="FF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Sheet1!$B$2:$B$8</c:f>
              <c:numCache>
                <c:formatCode>General</c:formatCode>
                <c:ptCount val="7"/>
                <c:pt idx="0">
                  <c:v>1</c:v>
                </c:pt>
                <c:pt idx="1">
                  <c:v>0.79359999999999997</c:v>
                </c:pt>
                <c:pt idx="2">
                  <c:v>0.6532</c:v>
                </c:pt>
                <c:pt idx="3">
                  <c:v>0.57840000000000003</c:v>
                </c:pt>
                <c:pt idx="4">
                  <c:v>0.55300000000000005</c:v>
                </c:pt>
                <c:pt idx="5">
                  <c:v>0.55530000000000002</c:v>
                </c:pt>
                <c:pt idx="6">
                  <c:v>0.56799999999999995</c:v>
                </c:pt>
              </c:numCache>
            </c:numRef>
          </c:yVal>
          <c:smooth val="1"/>
        </c:ser>
        <c:ser>
          <c:idx val="1"/>
          <c:order val="1"/>
          <c:tx>
            <c:strRef>
              <c:f>Sheet1!$C$1</c:f>
              <c:strCache>
                <c:ptCount val="1"/>
                <c:pt idx="0">
                  <c:v>Europe</c:v>
                </c:pt>
              </c:strCache>
            </c:strRef>
          </c:tx>
          <c:spPr>
            <a:ln w="41275">
              <a:solidFill>
                <a:srgbClr val="00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Sheet1!$C$2:$C$8</c:f>
              <c:numCache>
                <c:formatCode>General</c:formatCode>
                <c:ptCount val="7"/>
                <c:pt idx="0">
                  <c:v>0.6613</c:v>
                </c:pt>
                <c:pt idx="1">
                  <c:v>0.66300000000000003</c:v>
                </c:pt>
                <c:pt idx="2">
                  <c:v>0.69420000000000004</c:v>
                </c:pt>
                <c:pt idx="3">
                  <c:v>0.79300000000000004</c:v>
                </c:pt>
                <c:pt idx="4">
                  <c:v>0.99260000000000004</c:v>
                </c:pt>
                <c:pt idx="5">
                  <c:v>1.3170999999999999</c:v>
                </c:pt>
                <c:pt idx="6">
                  <c:v>1.7868999999999999</c:v>
                </c:pt>
              </c:numCache>
            </c:numRef>
          </c:yVal>
          <c:smooth val="1"/>
        </c:ser>
        <c:ser>
          <c:idx val="2"/>
          <c:order val="2"/>
          <c:tx>
            <c:strRef>
              <c:f>Sheet1!$D$1</c:f>
              <c:strCache>
                <c:ptCount val="1"/>
                <c:pt idx="0">
                  <c:v>Other locations</c:v>
                </c:pt>
              </c:strCache>
            </c:strRef>
          </c:tx>
          <c:spPr>
            <a:ln w="41275">
              <a:solidFill>
                <a:srgbClr val="FF00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Sheet1!$D$2:$D$8</c:f>
              <c:numCache>
                <c:formatCode>General</c:formatCode>
                <c:ptCount val="7"/>
                <c:pt idx="0">
                  <c:v>3.9842</c:v>
                </c:pt>
                <c:pt idx="1">
                  <c:v>3.1619999999999999</c:v>
                </c:pt>
                <c:pt idx="2">
                  <c:v>2.6025</c:v>
                </c:pt>
                <c:pt idx="3">
                  <c:v>2.3043</c:v>
                </c:pt>
                <c:pt idx="4">
                  <c:v>2.2033</c:v>
                </c:pt>
                <c:pt idx="5">
                  <c:v>2.2122999999999999</c:v>
                </c:pt>
                <c:pt idx="6">
                  <c:v>2.2629999999999999</c:v>
                </c:pt>
              </c:numCache>
            </c:numRef>
          </c:yVal>
          <c:smooth val="1"/>
        </c:ser>
        <c:dLbls>
          <c:showLegendKey val="0"/>
          <c:showVal val="0"/>
          <c:showCatName val="0"/>
          <c:showSerName val="0"/>
          <c:showPercent val="0"/>
          <c:showBubbleSize val="0"/>
        </c:dLbls>
        <c:axId val="599909160"/>
        <c:axId val="599909552"/>
      </c:scatterChart>
      <c:valAx>
        <c:axId val="599909160"/>
        <c:scaling>
          <c:orientation val="minMax"/>
          <c:max val="18"/>
        </c:scaling>
        <c:delete val="0"/>
        <c:axPos val="b"/>
        <c:title>
          <c:tx>
            <c:rich>
              <a:bodyPr/>
              <a:lstStyle/>
              <a:p>
                <a:pPr>
                  <a:defRPr sz="1700"/>
                </a:pPr>
                <a:r>
                  <a:rPr lang="en-US" sz="1700" dirty="0"/>
                  <a:t>Recipient</a:t>
                </a:r>
                <a:r>
                  <a:rPr lang="en-US" sz="1700" baseline="0" dirty="0"/>
                  <a:t> age (years)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99909552"/>
        <c:crosses val="autoZero"/>
        <c:crossBetween val="midCat"/>
        <c:majorUnit val="3"/>
      </c:valAx>
      <c:valAx>
        <c:axId val="599909552"/>
        <c:scaling>
          <c:orientation val="minMax"/>
          <c:max val="4"/>
        </c:scaling>
        <c:delete val="0"/>
        <c:axPos val="l"/>
        <c:majorGridlines/>
        <c:title>
          <c:tx>
            <c:rich>
              <a:bodyPr rot="-5400000" vert="horz"/>
              <a:lstStyle/>
              <a:p>
                <a:pPr>
                  <a:defRPr sz="1700"/>
                </a:pPr>
                <a:r>
                  <a:rPr lang="en-US" sz="1700" dirty="0"/>
                  <a:t>Hazard</a:t>
                </a:r>
                <a:r>
                  <a:rPr lang="en-US" sz="1700" baseline="0" dirty="0"/>
                  <a:t> </a:t>
                </a:r>
                <a:r>
                  <a:rPr lang="en-US" sz="1700" baseline="0" dirty="0" smtClean="0"/>
                  <a:t>Ratio </a:t>
                </a:r>
                <a:r>
                  <a:rPr lang="en-US" sz="1700" baseline="0" dirty="0"/>
                  <a:t>for </a:t>
                </a:r>
                <a:r>
                  <a:rPr lang="en-US" sz="1700" baseline="0" dirty="0" smtClean="0"/>
                  <a:t>1 Year Mortality</a:t>
                </a:r>
                <a:endParaRPr lang="en-US" sz="1700" dirty="0"/>
              </a:p>
            </c:rich>
          </c:tx>
          <c:layout>
            <c:manualLayout>
              <c:xMode val="edge"/>
              <c:yMode val="edge"/>
              <c:x val="3.465504311961029E-3"/>
              <c:y val="2.7100784714574201E-2"/>
            </c:manualLayout>
          </c:layout>
          <c:overlay val="0"/>
        </c:title>
        <c:numFmt formatCode="#,##0.0" sourceLinked="0"/>
        <c:majorTickMark val="out"/>
        <c:minorTickMark val="none"/>
        <c:tickLblPos val="nextTo"/>
        <c:txPr>
          <a:bodyPr/>
          <a:lstStyle/>
          <a:p>
            <a:pPr>
              <a:defRPr sz="1500" b="1"/>
            </a:pPr>
            <a:endParaRPr lang="en-US"/>
          </a:p>
        </c:txPr>
        <c:crossAx val="599909160"/>
        <c:crosses val="autoZero"/>
        <c:crossBetween val="midCat"/>
        <c:majorUnit val="1"/>
      </c:valAx>
      <c:spPr>
        <a:solidFill>
          <a:schemeClr val="bg2"/>
        </a:solidFill>
        <a:ln>
          <a:solidFill>
            <a:schemeClr val="tx1"/>
          </a:solidFill>
        </a:ln>
      </c:spPr>
    </c:plotArea>
    <c:legend>
      <c:legendPos val="r"/>
      <c:layout>
        <c:manualLayout>
          <c:xMode val="edge"/>
          <c:yMode val="edge"/>
          <c:x val="0.58750000000000002"/>
          <c:y val="0.11218287551199339"/>
          <c:w val="0.29573408792650918"/>
          <c:h val="0.20420555851467703"/>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5.5555555555555455E-2"/>
                  <c:y val="-0.1126129672980064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79E-3"/>
                  <c:y val="-0.14414414414414609"/>
                </c:manualLayout>
              </c:layout>
              <c:numFmt formatCode="0.0%" sourceLinked="0"/>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0.41214000000000001</c:v>
                </c:pt>
                <c:pt idx="1">
                  <c:v>0.55059000000000002</c:v>
                </c:pt>
                <c:pt idx="2">
                  <c:v>3.4078999999999998E-2</c:v>
                </c:pt>
                <c:pt idx="3">
                  <c:v>3.1950000000000012E-3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332335541390659"/>
          <c:y val="0.1089288501099525"/>
          <c:w val="0.34814877307003655"/>
          <c:h val="0.70106121869903382"/>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348088245726029E-2"/>
          <c:y val="2.736318407960199E-2"/>
          <c:w val="0.87489737769265363"/>
          <c:h val="0.83946096290202199"/>
        </c:manualLayout>
      </c:layout>
      <c:scatterChart>
        <c:scatterStyle val="smoothMarker"/>
        <c:varyColors val="0"/>
        <c:ser>
          <c:idx val="0"/>
          <c:order val="0"/>
          <c:tx>
            <c:strRef>
              <c:f>Sheet1!$B$1</c:f>
              <c:strCache>
                <c:ptCount val="1"/>
                <c:pt idx="0">
                  <c:v>Column1</c:v>
                </c:pt>
              </c:strCache>
            </c:strRef>
          </c:tx>
          <c:spPr>
            <a:ln w="41275">
              <a:solidFill>
                <a:srgbClr val="00FF00"/>
              </a:solidFill>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Sheet1!$B$2:$B$8</c:f>
              <c:numCache>
                <c:formatCode>General</c:formatCode>
                <c:ptCount val="7"/>
                <c:pt idx="0">
                  <c:v>1</c:v>
                </c:pt>
                <c:pt idx="1">
                  <c:v>0.87480000000000024</c:v>
                </c:pt>
                <c:pt idx="2">
                  <c:v>0.80210000000000004</c:v>
                </c:pt>
                <c:pt idx="3">
                  <c:v>0.80700000000000005</c:v>
                </c:pt>
                <c:pt idx="4">
                  <c:v>0.89080000000000004</c:v>
                </c:pt>
                <c:pt idx="5">
                  <c:v>1.0425</c:v>
                </c:pt>
                <c:pt idx="6">
                  <c:v>1.2617999999999996</c:v>
                </c:pt>
              </c:numCache>
            </c:numRef>
          </c:yVal>
          <c:smooth val="1"/>
        </c:ser>
        <c:ser>
          <c:idx val="1"/>
          <c:order val="1"/>
          <c:tx>
            <c:strRef>
              <c:f>Sheet1!$C$1</c:f>
              <c:strCache>
                <c:ptCount val="1"/>
                <c:pt idx="0">
                  <c:v>Column2</c:v>
                </c:pt>
              </c:strCache>
            </c:strRef>
          </c:tx>
          <c:spPr>
            <a:ln w="41275">
              <a:solidFill>
                <a:srgbClr val="00FF00"/>
              </a:solidFill>
              <a:prstDash val="sysDash"/>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Sheet1!$C$2:$C$8</c:f>
              <c:numCache>
                <c:formatCode>General</c:formatCode>
                <c:ptCount val="7"/>
                <c:pt idx="0">
                  <c:v>1</c:v>
                </c:pt>
                <c:pt idx="1">
                  <c:v>0.76520000000000021</c:v>
                </c:pt>
                <c:pt idx="2">
                  <c:v>0.63750000000000018</c:v>
                </c:pt>
                <c:pt idx="3">
                  <c:v>0.62580000000000024</c:v>
                </c:pt>
                <c:pt idx="4">
                  <c:v>0.71180000000000021</c:v>
                </c:pt>
                <c:pt idx="5">
                  <c:v>0.84310000000000018</c:v>
                </c:pt>
                <c:pt idx="6">
                  <c:v>0.95070000000000021</c:v>
                </c:pt>
              </c:numCache>
            </c:numRef>
          </c:yVal>
          <c:smooth val="1"/>
        </c:ser>
        <c:ser>
          <c:idx val="2"/>
          <c:order val="2"/>
          <c:tx>
            <c:strRef>
              <c:f>Sheet1!$D$1</c:f>
              <c:strCache>
                <c:ptCount val="1"/>
                <c:pt idx="0">
                  <c:v>Column3</c:v>
                </c:pt>
              </c:strCache>
            </c:strRef>
          </c:tx>
          <c:spPr>
            <a:ln w="41275">
              <a:solidFill>
                <a:srgbClr val="00FF00"/>
              </a:solidFill>
              <a:prstDash val="sysDash"/>
            </a:ln>
          </c:spPr>
          <c:marker>
            <c:symbol val="none"/>
          </c:marker>
          <c:xVal>
            <c:numRef>
              <c:f>Sheet1!$A$2:$A$8</c:f>
              <c:numCache>
                <c:formatCode>General</c:formatCode>
                <c:ptCount val="7"/>
                <c:pt idx="0">
                  <c:v>0</c:v>
                </c:pt>
                <c:pt idx="1">
                  <c:v>3</c:v>
                </c:pt>
                <c:pt idx="2">
                  <c:v>6</c:v>
                </c:pt>
                <c:pt idx="3">
                  <c:v>9</c:v>
                </c:pt>
                <c:pt idx="4">
                  <c:v>12</c:v>
                </c:pt>
                <c:pt idx="5">
                  <c:v>15</c:v>
                </c:pt>
                <c:pt idx="6">
                  <c:v>18</c:v>
                </c:pt>
              </c:numCache>
            </c:numRef>
          </c:xVal>
          <c:yVal>
            <c:numRef>
              <c:f>Sheet1!$D$2:$D$8</c:f>
              <c:numCache>
                <c:formatCode>General</c:formatCode>
                <c:ptCount val="7"/>
                <c:pt idx="0">
                  <c:v>1</c:v>
                </c:pt>
                <c:pt idx="1">
                  <c:v>1</c:v>
                </c:pt>
                <c:pt idx="2">
                  <c:v>1.0091999999999997</c:v>
                </c:pt>
                <c:pt idx="3">
                  <c:v>1.0405</c:v>
                </c:pt>
                <c:pt idx="4">
                  <c:v>1.1147</c:v>
                </c:pt>
                <c:pt idx="5">
                  <c:v>1.2890999999999995</c:v>
                </c:pt>
                <c:pt idx="6">
                  <c:v>1.6747000000000001</c:v>
                </c:pt>
              </c:numCache>
            </c:numRef>
          </c:yVal>
          <c:smooth val="1"/>
        </c:ser>
        <c:dLbls>
          <c:showLegendKey val="0"/>
          <c:showVal val="0"/>
          <c:showCatName val="0"/>
          <c:showSerName val="0"/>
          <c:showPercent val="0"/>
          <c:showBubbleSize val="0"/>
        </c:dLbls>
        <c:axId val="834911248"/>
        <c:axId val="834911640"/>
      </c:scatterChart>
      <c:valAx>
        <c:axId val="834911248"/>
        <c:scaling>
          <c:orientation val="minMax"/>
          <c:max val="18"/>
        </c:scaling>
        <c:delete val="0"/>
        <c:axPos val="b"/>
        <c:title>
          <c:tx>
            <c:rich>
              <a:bodyPr/>
              <a:lstStyle/>
              <a:p>
                <a:pPr>
                  <a:defRPr sz="1700" b="1"/>
                </a:pPr>
                <a:r>
                  <a:rPr lang="en-US" sz="1700" b="1" dirty="0"/>
                  <a:t>Recipient</a:t>
                </a:r>
                <a:r>
                  <a:rPr lang="en-US" sz="1700" b="1" baseline="0" dirty="0"/>
                  <a:t> age (years)</a:t>
                </a:r>
                <a:endParaRPr lang="en-US" sz="1700" b="1" dirty="0"/>
              </a:p>
            </c:rich>
          </c:tx>
          <c:layout/>
          <c:overlay val="0"/>
        </c:title>
        <c:numFmt formatCode="General" sourceLinked="1"/>
        <c:majorTickMark val="out"/>
        <c:minorTickMark val="none"/>
        <c:tickLblPos val="nextTo"/>
        <c:txPr>
          <a:bodyPr/>
          <a:lstStyle/>
          <a:p>
            <a:pPr>
              <a:defRPr sz="1500" b="1"/>
            </a:pPr>
            <a:endParaRPr lang="en-US"/>
          </a:p>
        </c:txPr>
        <c:crossAx val="834911640"/>
        <c:crosses val="autoZero"/>
        <c:crossBetween val="midCat"/>
        <c:majorUnit val="3"/>
      </c:valAx>
      <c:valAx>
        <c:axId val="834911640"/>
        <c:scaling>
          <c:orientation val="minMax"/>
          <c:max val="2"/>
          <c:min val="0"/>
        </c:scaling>
        <c:delete val="0"/>
        <c:axPos val="l"/>
        <c:majorGridlines/>
        <c:title>
          <c:tx>
            <c:rich>
              <a:bodyPr rot="-5400000" vert="horz"/>
              <a:lstStyle/>
              <a:p>
                <a:pPr>
                  <a:defRPr sz="1700"/>
                </a:pPr>
                <a:r>
                  <a:rPr lang="en-US" sz="1700" dirty="0"/>
                  <a:t>Hazard</a:t>
                </a:r>
                <a:r>
                  <a:rPr lang="en-US" sz="1700" baseline="0" dirty="0"/>
                  <a:t> </a:t>
                </a:r>
                <a:r>
                  <a:rPr lang="en-US" sz="1700" baseline="0" dirty="0" smtClean="0"/>
                  <a:t>Ratio </a:t>
                </a:r>
                <a:r>
                  <a:rPr lang="en-US" sz="1700" baseline="0" dirty="0"/>
                  <a:t>for </a:t>
                </a:r>
                <a:r>
                  <a:rPr lang="en-US" sz="1700" baseline="0" dirty="0" smtClean="0"/>
                  <a:t>8 Year Mortality</a:t>
                </a:r>
                <a:endParaRPr lang="en-US" sz="1700" dirty="0"/>
              </a:p>
            </c:rich>
          </c:tx>
          <c:layout/>
          <c:overlay val="0"/>
        </c:title>
        <c:numFmt formatCode="#,##0.0" sourceLinked="0"/>
        <c:majorTickMark val="out"/>
        <c:minorTickMark val="none"/>
        <c:tickLblPos val="nextTo"/>
        <c:txPr>
          <a:bodyPr/>
          <a:lstStyle/>
          <a:p>
            <a:pPr>
              <a:defRPr sz="1500" b="1"/>
            </a:pPr>
            <a:endParaRPr lang="en-US"/>
          </a:p>
        </c:txPr>
        <c:crossAx val="834911248"/>
        <c:crosses val="autoZero"/>
        <c:crossBetween val="midCat"/>
        <c:majorUnit val="0.5"/>
      </c:valAx>
      <c:spPr>
        <a:solidFill>
          <a:srgbClr val="000000"/>
        </a:solidFill>
        <a:ln>
          <a:solidFill>
            <a:srgbClr val="FFFFFF"/>
          </a:solidFill>
        </a:ln>
      </c:spPr>
    </c:plotArea>
    <c:plotVisOnly val="1"/>
    <c:dispBlanksAs val="gap"/>
    <c:showDLblsOverMax val="0"/>
  </c:chart>
  <c:externalData r:id="rId1">
    <c:autoUpdate val="0"/>
  </c:externalData>
  <c:userShapes r:id="rId2"/>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80338149245105828"/>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General</c:formatCode>
                <c:ptCount val="19"/>
                <c:pt idx="0">
                  <c:v>14</c:v>
                </c:pt>
                <c:pt idx="1">
                  <c:v>18</c:v>
                </c:pt>
                <c:pt idx="2">
                  <c:v>15</c:v>
                </c:pt>
                <c:pt idx="3">
                  <c:v>16</c:v>
                </c:pt>
                <c:pt idx="4">
                  <c:v>17</c:v>
                </c:pt>
                <c:pt idx="5">
                  <c:v>22</c:v>
                </c:pt>
                <c:pt idx="6">
                  <c:v>28</c:v>
                </c:pt>
                <c:pt idx="7">
                  <c:v>23</c:v>
                </c:pt>
                <c:pt idx="8">
                  <c:v>24</c:v>
                </c:pt>
                <c:pt idx="9">
                  <c:v>27</c:v>
                </c:pt>
                <c:pt idx="10">
                  <c:v>26</c:v>
                </c:pt>
                <c:pt idx="11">
                  <c:v>36</c:v>
                </c:pt>
                <c:pt idx="12">
                  <c:v>25</c:v>
                </c:pt>
                <c:pt idx="13">
                  <c:v>39</c:v>
                </c:pt>
                <c:pt idx="14">
                  <c:v>26</c:v>
                </c:pt>
                <c:pt idx="15">
                  <c:v>34</c:v>
                </c:pt>
                <c:pt idx="16">
                  <c:v>26</c:v>
                </c:pt>
                <c:pt idx="17">
                  <c:v>33</c:v>
                </c:pt>
                <c:pt idx="18">
                  <c:v>27</c:v>
                </c:pt>
              </c:numCache>
            </c:numRef>
          </c:val>
        </c:ser>
        <c:dLbls>
          <c:showLegendKey val="0"/>
          <c:showVal val="0"/>
          <c:showCatName val="0"/>
          <c:showSerName val="0"/>
          <c:showPercent val="0"/>
          <c:showBubbleSize val="0"/>
        </c:dLbls>
        <c:gapWidth val="50"/>
        <c:axId val="834912424"/>
        <c:axId val="834912816"/>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Sheet1!$C$2:$C$20</c:f>
              <c:numCache>
                <c:formatCode>General</c:formatCode>
                <c:ptCount val="19"/>
                <c:pt idx="0">
                  <c:v>3.4398</c:v>
                </c:pt>
                <c:pt idx="1">
                  <c:v>4.1958000000000002</c:v>
                </c:pt>
                <c:pt idx="2">
                  <c:v>3.6945800000000002</c:v>
                </c:pt>
                <c:pt idx="3">
                  <c:v>3.7825099999999998</c:v>
                </c:pt>
                <c:pt idx="4">
                  <c:v>4.1975300000000004</c:v>
                </c:pt>
                <c:pt idx="5">
                  <c:v>5.5979599999999996</c:v>
                </c:pt>
                <c:pt idx="6">
                  <c:v>6.8459700000000003</c:v>
                </c:pt>
                <c:pt idx="7">
                  <c:v>5.3738299999999999</c:v>
                </c:pt>
                <c:pt idx="8">
                  <c:v>5.4919900000000004</c:v>
                </c:pt>
                <c:pt idx="9">
                  <c:v>6.0267900000000001</c:v>
                </c:pt>
                <c:pt idx="10">
                  <c:v>5.9770099999999999</c:v>
                </c:pt>
                <c:pt idx="11">
                  <c:v>7.4534200000000004</c:v>
                </c:pt>
                <c:pt idx="12">
                  <c:v>5.2521000000000004</c:v>
                </c:pt>
                <c:pt idx="13">
                  <c:v>8.0082100000000001</c:v>
                </c:pt>
                <c:pt idx="14">
                  <c:v>4.8598100000000004</c:v>
                </c:pt>
                <c:pt idx="15">
                  <c:v>6.0714300000000003</c:v>
                </c:pt>
                <c:pt idx="16">
                  <c:v>4.7531999999999996</c:v>
                </c:pt>
                <c:pt idx="17">
                  <c:v>5.7692300000000003</c:v>
                </c:pt>
                <c:pt idx="18">
                  <c:v>5.2734399999999999</c:v>
                </c:pt>
              </c:numCache>
            </c:numRef>
          </c:val>
          <c:smooth val="0"/>
        </c:ser>
        <c:dLbls>
          <c:showLegendKey val="0"/>
          <c:showVal val="0"/>
          <c:showCatName val="0"/>
          <c:showSerName val="0"/>
          <c:showPercent val="0"/>
          <c:showBubbleSize val="0"/>
        </c:dLbls>
        <c:marker val="1"/>
        <c:smooth val="0"/>
        <c:axId val="834913600"/>
        <c:axId val="834913208"/>
      </c:lineChart>
      <c:catAx>
        <c:axId val="834912424"/>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41740825799552883"/>
              <c:y val="0.92100181708055873"/>
            </c:manualLayout>
          </c:layout>
          <c:overlay val="0"/>
        </c:title>
        <c:numFmt formatCode="General" sourceLinked="1"/>
        <c:majorTickMark val="out"/>
        <c:minorTickMark val="none"/>
        <c:tickLblPos val="nextTo"/>
        <c:txPr>
          <a:bodyPr rot="-2700000"/>
          <a:lstStyle/>
          <a:p>
            <a:pPr>
              <a:defRPr sz="1600" b="1"/>
            </a:pPr>
            <a:endParaRPr lang="en-US"/>
          </a:p>
        </c:txPr>
        <c:crossAx val="834912816"/>
        <c:crosses val="autoZero"/>
        <c:auto val="1"/>
        <c:lblAlgn val="ctr"/>
        <c:lblOffset val="100"/>
        <c:noMultiLvlLbl val="0"/>
      </c:catAx>
      <c:valAx>
        <c:axId val="834912816"/>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834912424"/>
        <c:crosses val="autoZero"/>
        <c:crossBetween val="between"/>
      </c:valAx>
      <c:valAx>
        <c:axId val="834913208"/>
        <c:scaling>
          <c:orientation val="minMax"/>
          <c:max val="18"/>
        </c:scaling>
        <c:delete val="0"/>
        <c:axPos val="r"/>
        <c:title>
          <c:tx>
            <c:rich>
              <a:bodyPr/>
              <a:lstStyle/>
              <a:p>
                <a:pPr>
                  <a:defRPr/>
                </a:pPr>
                <a:r>
                  <a:rPr lang="en-US" dirty="0" smtClean="0"/>
                  <a:t>% of retransplants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834913600"/>
        <c:crosses val="max"/>
        <c:crossBetween val="between"/>
      </c:valAx>
      <c:catAx>
        <c:axId val="834913600"/>
        <c:scaling>
          <c:orientation val="minMax"/>
        </c:scaling>
        <c:delete val="1"/>
        <c:axPos val="b"/>
        <c:numFmt formatCode="General" sourceLinked="1"/>
        <c:majorTickMark val="out"/>
        <c:minorTickMark val="none"/>
        <c:tickLblPos val="nextTo"/>
        <c:crossAx val="834913208"/>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16329817717739417"/>
          <c:y val="9.2307692307692313E-2"/>
          <c:w val="0.13242216282597702"/>
          <c:h val="5.7928931960428025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8.4955752212389768E-2"/>
          <c:w val="0.84461709211988834"/>
          <c:h val="0.6991150442477877"/>
        </c:manualLayout>
      </c:layout>
      <c:barChart>
        <c:barDir val="col"/>
        <c:grouping val="stacked"/>
        <c:varyColors val="0"/>
        <c:ser>
          <c:idx val="0"/>
          <c:order val="0"/>
          <c:tx>
            <c:strRef>
              <c:f>Sheet1!$B$1</c:f>
              <c:strCache>
                <c:ptCount val="1"/>
                <c:pt idx="0">
                  <c:v>&lt;1 Year</c:v>
                </c:pt>
              </c:strCache>
            </c:strRef>
          </c:tx>
          <c:spPr>
            <a:gradFill rotWithShape="0">
              <a:gsLst>
                <a:gs pos="0">
                  <a:srgbClr val="7030A0"/>
                </a:gs>
                <a:gs pos="50000">
                  <a:srgbClr val="9933FF"/>
                </a:gs>
                <a:gs pos="100000">
                  <a:srgbClr val="7030A0"/>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60+ months</c:v>
                </c:pt>
                <c:pt idx="5">
                  <c:v>Not reported</c:v>
                </c:pt>
              </c:strCache>
            </c:strRef>
          </c:cat>
          <c:val>
            <c:numRef>
              <c:f>Sheet1!$B$2:$B$7</c:f>
              <c:numCache>
                <c:formatCode>General</c:formatCode>
                <c:ptCount val="6"/>
                <c:pt idx="0">
                  <c:v>1.6326499999999999</c:v>
                </c:pt>
                <c:pt idx="1">
                  <c:v>1.2244899999999999</c:v>
                </c:pt>
                <c:pt idx="2">
                  <c:v>0</c:v>
                </c:pt>
                <c:pt idx="3">
                  <c:v>0</c:v>
                </c:pt>
                <c:pt idx="4">
                  <c:v>0</c:v>
                </c:pt>
                <c:pt idx="5">
                  <c:v>0.61224000000000089</c:v>
                </c:pt>
              </c:numCache>
            </c:numRef>
          </c:val>
        </c:ser>
        <c:ser>
          <c:idx val="1"/>
          <c:order val="1"/>
          <c:tx>
            <c:strRef>
              <c:f>Sheet1!$C$1</c:f>
              <c:strCache>
                <c:ptCount val="1"/>
                <c:pt idx="0">
                  <c:v>1-5 years</c:v>
                </c:pt>
              </c:strCache>
            </c:strRef>
          </c:tx>
          <c:spPr>
            <a:gradFill rotWithShape="0">
              <a:gsLst>
                <a:gs pos="0">
                  <a:srgbClr val="FFCC00">
                    <a:lumMod val="75000"/>
                  </a:srgbClr>
                </a:gs>
                <a:gs pos="50000">
                  <a:srgbClr val="FFFF00"/>
                </a:gs>
                <a:gs pos="100000">
                  <a:srgbClr val="FFCC00">
                    <a:lumMod val="75000"/>
                  </a:srgbClr>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60+ months</c:v>
                </c:pt>
                <c:pt idx="5">
                  <c:v>Not reported</c:v>
                </c:pt>
              </c:strCache>
            </c:strRef>
          </c:cat>
          <c:val>
            <c:numRef>
              <c:f>Sheet1!$C$2:$C$7</c:f>
              <c:numCache>
                <c:formatCode>General</c:formatCode>
                <c:ptCount val="6"/>
                <c:pt idx="0">
                  <c:v>2.2448999999999999</c:v>
                </c:pt>
                <c:pt idx="1">
                  <c:v>2.8571399999999998</c:v>
                </c:pt>
                <c:pt idx="2">
                  <c:v>4.2857099999999999</c:v>
                </c:pt>
                <c:pt idx="3">
                  <c:v>3.2653099999999999</c:v>
                </c:pt>
                <c:pt idx="4">
                  <c:v>0.81633</c:v>
                </c:pt>
                <c:pt idx="5">
                  <c:v>0.81633</c:v>
                </c:pt>
              </c:numCache>
            </c:numRef>
          </c:val>
        </c:ser>
        <c:ser>
          <c:idx val="2"/>
          <c:order val="2"/>
          <c:tx>
            <c:strRef>
              <c:f>Sheet1!$D$1</c:f>
              <c:strCache>
                <c:ptCount val="1"/>
                <c:pt idx="0">
                  <c:v>6-10 Years</c:v>
                </c:pt>
              </c:strCache>
            </c:strRef>
          </c:tx>
          <c:spPr>
            <a:gradFill>
              <a:gsLst>
                <a:gs pos="0">
                  <a:srgbClr val="C00000"/>
                </a:gs>
                <a:gs pos="50000">
                  <a:srgbClr val="FF0000"/>
                </a:gs>
                <a:gs pos="100000">
                  <a:srgbClr val="C00000"/>
                </a:gs>
              </a:gsLst>
              <a:lin ang="0" scaled="1"/>
            </a:gradFill>
            <a:ln>
              <a:solidFill>
                <a:srgbClr val="000000"/>
              </a:solidFill>
            </a:ln>
          </c:spPr>
          <c:invertIfNegative val="0"/>
          <c:val>
            <c:numRef>
              <c:f>Sheet1!$D$2:$D$7</c:f>
              <c:numCache>
                <c:formatCode>General</c:formatCode>
                <c:ptCount val="6"/>
                <c:pt idx="0">
                  <c:v>0.81630000000000003</c:v>
                </c:pt>
                <c:pt idx="1">
                  <c:v>0</c:v>
                </c:pt>
                <c:pt idx="2">
                  <c:v>1.2244999999999984</c:v>
                </c:pt>
                <c:pt idx="3">
                  <c:v>4.0815999999999999</c:v>
                </c:pt>
                <c:pt idx="4">
                  <c:v>18.775499999999969</c:v>
                </c:pt>
                <c:pt idx="5">
                  <c:v>1.0204</c:v>
                </c:pt>
              </c:numCache>
            </c:numRef>
          </c:val>
        </c:ser>
        <c:ser>
          <c:idx val="3"/>
          <c:order val="3"/>
          <c:tx>
            <c:strRef>
              <c:f>Sheet1!$E$1</c:f>
              <c:strCache>
                <c:ptCount val="1"/>
                <c:pt idx="0">
                  <c:v>11-17 Years</c:v>
                </c:pt>
              </c:strCache>
            </c:strRef>
          </c:tx>
          <c:spPr>
            <a:gradFill>
              <a:gsLst>
                <a:gs pos="0">
                  <a:srgbClr val="00B050"/>
                </a:gs>
                <a:gs pos="50000">
                  <a:srgbClr val="00FF00"/>
                </a:gs>
                <a:gs pos="100000">
                  <a:srgbClr val="00B050"/>
                </a:gs>
              </a:gsLst>
              <a:lin ang="0" scaled="1"/>
            </a:gradFill>
            <a:ln>
              <a:solidFill>
                <a:srgbClr val="000000"/>
              </a:solidFill>
            </a:ln>
          </c:spPr>
          <c:invertIfNegative val="0"/>
          <c:val>
            <c:numRef>
              <c:f>Sheet1!$E$2:$E$7</c:f>
              <c:numCache>
                <c:formatCode>General</c:formatCode>
                <c:ptCount val="6"/>
                <c:pt idx="0">
                  <c:v>4.0815999999999999</c:v>
                </c:pt>
                <c:pt idx="1">
                  <c:v>1.6327</c:v>
                </c:pt>
                <c:pt idx="2">
                  <c:v>6.3264999999999985</c:v>
                </c:pt>
                <c:pt idx="3">
                  <c:v>5.9184000000000001</c:v>
                </c:pt>
                <c:pt idx="4">
                  <c:v>32.653100000000002</c:v>
                </c:pt>
                <c:pt idx="5">
                  <c:v>5.7142999999999997</c:v>
                </c:pt>
              </c:numCache>
            </c:numRef>
          </c:val>
        </c:ser>
        <c:dLbls>
          <c:showLegendKey val="0"/>
          <c:showVal val="0"/>
          <c:showCatName val="0"/>
          <c:showSerName val="0"/>
          <c:showPercent val="0"/>
          <c:showBubbleSize val="0"/>
        </c:dLbls>
        <c:gapWidth val="40"/>
        <c:overlap val="100"/>
        <c:axId val="834914384"/>
        <c:axId val="834914776"/>
      </c:barChart>
      <c:catAx>
        <c:axId val="834914384"/>
        <c:scaling>
          <c:orientation val="minMax"/>
        </c:scaling>
        <c:delete val="0"/>
        <c:axPos val="b"/>
        <c:numFmt formatCode="General" sourceLinked="1"/>
        <c:majorTickMark val="out"/>
        <c:minorTickMark val="none"/>
        <c:tickLblPos val="nextTo"/>
        <c:spPr>
          <a:ln w="3144">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834914776"/>
        <c:crosses val="autoZero"/>
        <c:auto val="1"/>
        <c:lblAlgn val="ctr"/>
        <c:lblOffset val="100"/>
        <c:tickLblSkip val="1"/>
        <c:tickMarkSkip val="1"/>
        <c:noMultiLvlLbl val="0"/>
      </c:catAx>
      <c:valAx>
        <c:axId val="834914776"/>
        <c:scaling>
          <c:orientation val="minMax"/>
          <c:max val="60"/>
          <c:min val="0"/>
        </c:scaling>
        <c:delete val="0"/>
        <c:axPos val="l"/>
        <c:majorGridlines>
          <c:spPr>
            <a:ln w="3144">
              <a:solidFill>
                <a:schemeClr val="tx1"/>
              </a:solidFill>
              <a:prstDash val="sysDash"/>
            </a:ln>
          </c:spPr>
        </c:majorGridlines>
        <c:title>
          <c:tx>
            <c:rich>
              <a:bodyPr/>
              <a:lstStyle/>
              <a:p>
                <a:pPr>
                  <a:defRPr sz="1807" b="1" i="0" u="none" strike="noStrike" baseline="0">
                    <a:solidFill>
                      <a:schemeClr val="tx1"/>
                    </a:solidFill>
                    <a:latin typeface="Arial"/>
                    <a:ea typeface="Arial"/>
                    <a:cs typeface="Arial"/>
                  </a:defRPr>
                </a:pPr>
                <a:r>
                  <a:rPr lang="en-US" dirty="0"/>
                  <a:t>% of </a:t>
                </a:r>
                <a:r>
                  <a:rPr lang="en-US" dirty="0" smtClean="0"/>
                  <a:t>Retransplants</a:t>
                </a:r>
                <a:endParaRPr lang="en-US" dirty="0"/>
              </a:p>
            </c:rich>
          </c:tx>
          <c:layout>
            <c:manualLayout>
              <c:xMode val="edge"/>
              <c:yMode val="edge"/>
              <c:x val="0"/>
              <c:y val="0.18230088495575222"/>
            </c:manualLayout>
          </c:layout>
          <c:overlay val="0"/>
          <c:spPr>
            <a:noFill/>
            <a:ln w="25149">
              <a:noFill/>
            </a:ln>
          </c:spPr>
        </c:title>
        <c:numFmt formatCode="General" sourceLinked="1"/>
        <c:majorTickMark val="out"/>
        <c:minorTickMark val="none"/>
        <c:tickLblPos val="nextTo"/>
        <c:spPr>
          <a:ln w="3144">
            <a:solidFill>
              <a:schemeClr val="tx1"/>
            </a:solidFill>
            <a:prstDash val="solid"/>
          </a:ln>
        </c:spPr>
        <c:txPr>
          <a:bodyPr rot="0" vert="horz"/>
          <a:lstStyle/>
          <a:p>
            <a:pPr>
              <a:defRPr sz="1584" b="1" i="0" u="none" strike="noStrike" baseline="0">
                <a:solidFill>
                  <a:schemeClr val="tx1"/>
                </a:solidFill>
                <a:latin typeface="Arial"/>
                <a:ea typeface="Arial"/>
                <a:cs typeface="Arial"/>
              </a:defRPr>
            </a:pPr>
            <a:endParaRPr lang="en-US"/>
          </a:p>
        </c:txPr>
        <c:crossAx val="834914384"/>
        <c:crosses val="autoZero"/>
        <c:crossBetween val="between"/>
        <c:majorUnit val="10"/>
      </c:valAx>
      <c:spPr>
        <a:solidFill>
          <a:srgbClr val="000000"/>
        </a:solidFill>
        <a:ln w="12574">
          <a:solidFill>
            <a:schemeClr val="tx1"/>
          </a:solidFill>
          <a:prstDash val="solid"/>
        </a:ln>
      </c:spPr>
    </c:plotArea>
    <c:legend>
      <c:legendPos val="b"/>
      <c:layout>
        <c:manualLayout>
          <c:xMode val="edge"/>
          <c:yMode val="edge"/>
          <c:x val="0.11644996807831454"/>
          <c:y val="0.10424381795159172"/>
          <c:w val="0.60339555933887956"/>
          <c:h val="5.7559200663687776E-2"/>
        </c:manualLayout>
      </c:layout>
      <c:overlay val="0"/>
      <c:spPr>
        <a:noFill/>
        <a:ln w="3144">
          <a:solidFill>
            <a:schemeClr val="tx1"/>
          </a:solidFill>
          <a:prstDash val="solid"/>
        </a:ln>
      </c:spPr>
      <c:txPr>
        <a:bodyPr/>
        <a:lstStyle/>
        <a:p>
          <a:pPr>
            <a:defRPr sz="1569" b="1" i="0" u="none" strike="noStrike" baseline="0">
              <a:solidFill>
                <a:schemeClr val="tx1"/>
              </a:solidFill>
              <a:latin typeface="Futura XBlkCn BT"/>
              <a:ea typeface="Futura XBlkCn BT"/>
              <a:cs typeface="Futura XBlkCn BT"/>
            </a:defRPr>
          </a:pPr>
          <a:endParaRPr lang="en-US"/>
        </a:p>
      </c:txPr>
    </c:legend>
    <c:plotVisOnly val="1"/>
    <c:dispBlanksAs val="gap"/>
    <c:showDLblsOverMax val="0"/>
  </c:chart>
  <c:spPr>
    <a:noFill/>
    <a:ln>
      <a:noFill/>
    </a:ln>
  </c:spPr>
  <c:txPr>
    <a:bodyPr/>
    <a:lstStyle/>
    <a:p>
      <a:pPr>
        <a:defRPr sz="1708" b="1" i="0" u="none" strike="noStrike" baseline="0">
          <a:solidFill>
            <a:schemeClr val="tx1"/>
          </a:solidFill>
          <a:latin typeface="Futura XBlkCn BT"/>
          <a:ea typeface="Futura XBlkCn BT"/>
          <a:cs typeface="Futura XBlkCn BT"/>
        </a:defRPr>
      </a:pPr>
      <a:endParaRPr lang="en-US"/>
    </a:p>
  </c:txPr>
  <c:externalData r:id="rId1">
    <c:autoUpdate val="0"/>
  </c:externalData>
  <c:userShapes r:id="rId2"/>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12"/>
          <c:h val="0.82543020013123347"/>
        </c:manualLayout>
      </c:layout>
      <c:scatterChart>
        <c:scatterStyle val="lineMarker"/>
        <c:varyColors val="0"/>
        <c:ser>
          <c:idx val="0"/>
          <c:order val="0"/>
          <c:tx>
            <c:strRef>
              <c:f>Sheet1!$B$1</c:f>
              <c:strCache>
                <c:ptCount val="1"/>
                <c:pt idx="0">
                  <c:v>Retransplant (N = 452)</c:v>
                </c:pt>
              </c:strCache>
            </c:strRef>
          </c:tx>
          <c:spPr>
            <a:ln w="41275">
              <a:solidFill>
                <a:srgbClr val="FFC0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92.43</c:v>
                </c:pt>
                <c:pt idx="2">
                  <c:v>90.162000000000006</c:v>
                </c:pt>
                <c:pt idx="3">
                  <c:v>88.798000000000002</c:v>
                </c:pt>
                <c:pt idx="4">
                  <c:v>87.432000000000002</c:v>
                </c:pt>
                <c:pt idx="5">
                  <c:v>86.977000000000004</c:v>
                </c:pt>
                <c:pt idx="6">
                  <c:v>86.066000000000003</c:v>
                </c:pt>
                <c:pt idx="7">
                  <c:v>85.608999999999995</c:v>
                </c:pt>
                <c:pt idx="8">
                  <c:v>85.152000000000001</c:v>
                </c:pt>
                <c:pt idx="9">
                  <c:v>84.007000000000005</c:v>
                </c:pt>
                <c:pt idx="10">
                  <c:v>84.007000000000005</c:v>
                </c:pt>
                <c:pt idx="11">
                  <c:v>83.546999999999997</c:v>
                </c:pt>
                <c:pt idx="12">
                  <c:v>83.546999999999997</c:v>
                </c:pt>
                <c:pt idx="13">
                  <c:v>83.314999999999998</c:v>
                </c:pt>
                <c:pt idx="14">
                  <c:v>82.846000000000004</c:v>
                </c:pt>
                <c:pt idx="15">
                  <c:v>82.141999999999996</c:v>
                </c:pt>
                <c:pt idx="16">
                  <c:v>81.906999999999996</c:v>
                </c:pt>
                <c:pt idx="17">
                  <c:v>81.671000000000006</c:v>
                </c:pt>
                <c:pt idx="18">
                  <c:v>81.435000000000002</c:v>
                </c:pt>
                <c:pt idx="19">
                  <c:v>80.727000000000004</c:v>
                </c:pt>
                <c:pt idx="20">
                  <c:v>80.254000000000005</c:v>
                </c:pt>
                <c:pt idx="21">
                  <c:v>79.781000000000006</c:v>
                </c:pt>
                <c:pt idx="22">
                  <c:v>79.302000000000007</c:v>
                </c:pt>
                <c:pt idx="23">
                  <c:v>79.302000000000007</c:v>
                </c:pt>
                <c:pt idx="24">
                  <c:v>79.055999999999997</c:v>
                </c:pt>
                <c:pt idx="25">
                  <c:v>79.055999999999997</c:v>
                </c:pt>
                <c:pt idx="26">
                  <c:v>78.799000000000007</c:v>
                </c:pt>
                <c:pt idx="27">
                  <c:v>78.799000000000007</c:v>
                </c:pt>
                <c:pt idx="28">
                  <c:v>78.540000000000006</c:v>
                </c:pt>
                <c:pt idx="29">
                  <c:v>77.763000000000005</c:v>
                </c:pt>
                <c:pt idx="30">
                  <c:v>77.763000000000005</c:v>
                </c:pt>
                <c:pt idx="31">
                  <c:v>77.503</c:v>
                </c:pt>
                <c:pt idx="32">
                  <c:v>77.503</c:v>
                </c:pt>
                <c:pt idx="33">
                  <c:v>77.242000000000004</c:v>
                </c:pt>
                <c:pt idx="34">
                  <c:v>76.715000000000003</c:v>
                </c:pt>
                <c:pt idx="35">
                  <c:v>76.448999999999998</c:v>
                </c:pt>
                <c:pt idx="36">
                  <c:v>76.179000000000002</c:v>
                </c:pt>
                <c:pt idx="37">
                  <c:v>75.902000000000001</c:v>
                </c:pt>
                <c:pt idx="38">
                  <c:v>75.33</c:v>
                </c:pt>
                <c:pt idx="39">
                  <c:v>75.037999999999997</c:v>
                </c:pt>
                <c:pt idx="40">
                  <c:v>73.87</c:v>
                </c:pt>
                <c:pt idx="41">
                  <c:v>73.576999999999998</c:v>
                </c:pt>
                <c:pt idx="42">
                  <c:v>72.991</c:v>
                </c:pt>
                <c:pt idx="43">
                  <c:v>72.694999999999993</c:v>
                </c:pt>
                <c:pt idx="44">
                  <c:v>72.694999999999993</c:v>
                </c:pt>
                <c:pt idx="45">
                  <c:v>72.694999999999993</c:v>
                </c:pt>
                <c:pt idx="46">
                  <c:v>72.394999999999996</c:v>
                </c:pt>
                <c:pt idx="47">
                  <c:v>72.091999999999999</c:v>
                </c:pt>
                <c:pt idx="48">
                  <c:v>71.162000000000006</c:v>
                </c:pt>
                <c:pt idx="49">
                  <c:v>70.83</c:v>
                </c:pt>
                <c:pt idx="50">
                  <c:v>69.826999999999998</c:v>
                </c:pt>
                <c:pt idx="51">
                  <c:v>69.492000000000004</c:v>
                </c:pt>
                <c:pt idx="52">
                  <c:v>69.156000000000006</c:v>
                </c:pt>
                <c:pt idx="53">
                  <c:v>69.156000000000006</c:v>
                </c:pt>
                <c:pt idx="54">
                  <c:v>69.156000000000006</c:v>
                </c:pt>
                <c:pt idx="55">
                  <c:v>68.138999999999996</c:v>
                </c:pt>
                <c:pt idx="56">
                  <c:v>67.117000000000004</c:v>
                </c:pt>
                <c:pt idx="57">
                  <c:v>66.771000000000001</c:v>
                </c:pt>
                <c:pt idx="58">
                  <c:v>66.418999999999997</c:v>
                </c:pt>
                <c:pt idx="59">
                  <c:v>66.063999999999993</c:v>
                </c:pt>
                <c:pt idx="60">
                  <c:v>64.597999999999999</c:v>
                </c:pt>
                <c:pt idx="61">
                  <c:v>63.848999999999997</c:v>
                </c:pt>
                <c:pt idx="62">
                  <c:v>63.469000000000001</c:v>
                </c:pt>
                <c:pt idx="63">
                  <c:v>62.31</c:v>
                </c:pt>
                <c:pt idx="64">
                  <c:v>61.920999999999999</c:v>
                </c:pt>
                <c:pt idx="65">
                  <c:v>61.530999999999999</c:v>
                </c:pt>
                <c:pt idx="66">
                  <c:v>61.530999999999999</c:v>
                </c:pt>
                <c:pt idx="67">
                  <c:v>61.134</c:v>
                </c:pt>
                <c:pt idx="68">
                  <c:v>61.134</c:v>
                </c:pt>
                <c:pt idx="69">
                  <c:v>61.134</c:v>
                </c:pt>
                <c:pt idx="70">
                  <c:v>61.134</c:v>
                </c:pt>
                <c:pt idx="71">
                  <c:v>61.134</c:v>
                </c:pt>
                <c:pt idx="72">
                  <c:v>61.134</c:v>
                </c:pt>
                <c:pt idx="73">
                  <c:v>60.664000000000001</c:v>
                </c:pt>
                <c:pt idx="74">
                  <c:v>60.664000000000001</c:v>
                </c:pt>
                <c:pt idx="75">
                  <c:v>60.664000000000001</c:v>
                </c:pt>
                <c:pt idx="76">
                  <c:v>60.179000000000002</c:v>
                </c:pt>
                <c:pt idx="77">
                  <c:v>59.686</c:v>
                </c:pt>
                <c:pt idx="78">
                  <c:v>59.192</c:v>
                </c:pt>
                <c:pt idx="79">
                  <c:v>59.192</c:v>
                </c:pt>
                <c:pt idx="80">
                  <c:v>59.192</c:v>
                </c:pt>
                <c:pt idx="81">
                  <c:v>59.192</c:v>
                </c:pt>
                <c:pt idx="82">
                  <c:v>58.686</c:v>
                </c:pt>
                <c:pt idx="83">
                  <c:v>58.686</c:v>
                </c:pt>
                <c:pt idx="84">
                  <c:v>58.171999999999997</c:v>
                </c:pt>
                <c:pt idx="85">
                  <c:v>57.637999999999998</c:v>
                </c:pt>
                <c:pt idx="86">
                  <c:v>57.637999999999998</c:v>
                </c:pt>
                <c:pt idx="87">
                  <c:v>56.529000000000003</c:v>
                </c:pt>
                <c:pt idx="88">
                  <c:v>55.975000000000001</c:v>
                </c:pt>
                <c:pt idx="89">
                  <c:v>55.975000000000001</c:v>
                </c:pt>
                <c:pt idx="90">
                  <c:v>55.975000000000001</c:v>
                </c:pt>
                <c:pt idx="91">
                  <c:v>55.975000000000001</c:v>
                </c:pt>
                <c:pt idx="92">
                  <c:v>55.975000000000001</c:v>
                </c:pt>
                <c:pt idx="93">
                  <c:v>55.404000000000003</c:v>
                </c:pt>
                <c:pt idx="94">
                  <c:v>55.404000000000003</c:v>
                </c:pt>
                <c:pt idx="95">
                  <c:v>55.404000000000003</c:v>
                </c:pt>
                <c:pt idx="96">
                  <c:v>55.404000000000003</c:v>
                </c:pt>
                <c:pt idx="97">
                  <c:v>55.404000000000003</c:v>
                </c:pt>
                <c:pt idx="98">
                  <c:v>54.752000000000002</c:v>
                </c:pt>
                <c:pt idx="99">
                  <c:v>53.433</c:v>
                </c:pt>
                <c:pt idx="100">
                  <c:v>53.433</c:v>
                </c:pt>
                <c:pt idx="101">
                  <c:v>52.765000000000001</c:v>
                </c:pt>
                <c:pt idx="102">
                  <c:v>52.765000000000001</c:v>
                </c:pt>
                <c:pt idx="103">
                  <c:v>52.097000000000001</c:v>
                </c:pt>
                <c:pt idx="104">
                  <c:v>51.420999999999999</c:v>
                </c:pt>
                <c:pt idx="105">
                  <c:v>51.420999999999999</c:v>
                </c:pt>
                <c:pt idx="106">
                  <c:v>50.744</c:v>
                </c:pt>
                <c:pt idx="107">
                  <c:v>50.744</c:v>
                </c:pt>
                <c:pt idx="108">
                  <c:v>50.048999999999999</c:v>
                </c:pt>
                <c:pt idx="109">
                  <c:v>50.048999999999999</c:v>
                </c:pt>
                <c:pt idx="110">
                  <c:v>49.313000000000002</c:v>
                </c:pt>
                <c:pt idx="111">
                  <c:v>49.313000000000002</c:v>
                </c:pt>
                <c:pt idx="112">
                  <c:v>48.566000000000003</c:v>
                </c:pt>
                <c:pt idx="113">
                  <c:v>47.817999999999998</c:v>
                </c:pt>
                <c:pt idx="114">
                  <c:v>47.058999999999997</c:v>
                </c:pt>
                <c:pt idx="115">
                  <c:v>47.058999999999997</c:v>
                </c:pt>
                <c:pt idx="116">
                  <c:v>47.058999999999997</c:v>
                </c:pt>
                <c:pt idx="117">
                  <c:v>47.058999999999997</c:v>
                </c:pt>
                <c:pt idx="118">
                  <c:v>47.058999999999997</c:v>
                </c:pt>
                <c:pt idx="119">
                  <c:v>47.058999999999997</c:v>
                </c:pt>
                <c:pt idx="120">
                  <c:v>46.262</c:v>
                </c:pt>
                <c:pt idx="121">
                  <c:v>46.262</c:v>
                </c:pt>
                <c:pt idx="122">
                  <c:v>45.372</c:v>
                </c:pt>
                <c:pt idx="123">
                  <c:v>44.482999999999997</c:v>
                </c:pt>
                <c:pt idx="124">
                  <c:v>44.482999999999997</c:v>
                </c:pt>
                <c:pt idx="125">
                  <c:v>44.482999999999997</c:v>
                </c:pt>
                <c:pt idx="126">
                  <c:v>44.482999999999997</c:v>
                </c:pt>
                <c:pt idx="127">
                  <c:v>44.482999999999997</c:v>
                </c:pt>
                <c:pt idx="128">
                  <c:v>44.482999999999997</c:v>
                </c:pt>
                <c:pt idx="129">
                  <c:v>44.482999999999997</c:v>
                </c:pt>
                <c:pt idx="130">
                  <c:v>44.482999999999997</c:v>
                </c:pt>
                <c:pt idx="131">
                  <c:v>44.482999999999997</c:v>
                </c:pt>
                <c:pt idx="132">
                  <c:v>44.482999999999997</c:v>
                </c:pt>
                <c:pt idx="133">
                  <c:v>44.482999999999997</c:v>
                </c:pt>
                <c:pt idx="134">
                  <c:v>44.482999999999997</c:v>
                </c:pt>
                <c:pt idx="135">
                  <c:v>43.423000000000002</c:v>
                </c:pt>
                <c:pt idx="136">
                  <c:v>43.423000000000002</c:v>
                </c:pt>
                <c:pt idx="137">
                  <c:v>43.423000000000002</c:v>
                </c:pt>
                <c:pt idx="138">
                  <c:v>43.423000000000002</c:v>
                </c:pt>
                <c:pt idx="139">
                  <c:v>43.423000000000002</c:v>
                </c:pt>
                <c:pt idx="140">
                  <c:v>43.423000000000002</c:v>
                </c:pt>
                <c:pt idx="141">
                  <c:v>42.338000000000001</c:v>
                </c:pt>
                <c:pt idx="142">
                  <c:v>41.194000000000003</c:v>
                </c:pt>
                <c:pt idx="143">
                  <c:v>40.017000000000003</c:v>
                </c:pt>
                <c:pt idx="144">
                  <c:v>40.017000000000003</c:v>
                </c:pt>
                <c:pt idx="145">
                  <c:v>40.017000000000003</c:v>
                </c:pt>
                <c:pt idx="146">
                  <c:v>40.017000000000003</c:v>
                </c:pt>
                <c:pt idx="147">
                  <c:v>40.017000000000003</c:v>
                </c:pt>
                <c:pt idx="148">
                  <c:v>40.017000000000003</c:v>
                </c:pt>
                <c:pt idx="149">
                  <c:v>40.017000000000003</c:v>
                </c:pt>
                <c:pt idx="150">
                  <c:v>38.683</c:v>
                </c:pt>
                <c:pt idx="151">
                  <c:v>38.683</c:v>
                </c:pt>
                <c:pt idx="152">
                  <c:v>38.683</c:v>
                </c:pt>
                <c:pt idx="153">
                  <c:v>38.683</c:v>
                </c:pt>
                <c:pt idx="154">
                  <c:v>38.683</c:v>
                </c:pt>
                <c:pt idx="155">
                  <c:v>38.683</c:v>
                </c:pt>
                <c:pt idx="156">
                  <c:v>38.683</c:v>
                </c:pt>
                <c:pt idx="157">
                  <c:v>38.683</c:v>
                </c:pt>
                <c:pt idx="158">
                  <c:v>38.683</c:v>
                </c:pt>
                <c:pt idx="159">
                  <c:v>38.683</c:v>
                </c:pt>
                <c:pt idx="160">
                  <c:v>38.683</c:v>
                </c:pt>
                <c:pt idx="161">
                  <c:v>37.000999999999998</c:v>
                </c:pt>
                <c:pt idx="162">
                  <c:v>37.000999999999998</c:v>
                </c:pt>
                <c:pt idx="163">
                  <c:v>37.000999999999998</c:v>
                </c:pt>
                <c:pt idx="164">
                  <c:v>35.319000000000003</c:v>
                </c:pt>
                <c:pt idx="165">
                  <c:v>35.319000000000003</c:v>
                </c:pt>
                <c:pt idx="166">
                  <c:v>35.319000000000003</c:v>
                </c:pt>
                <c:pt idx="167">
                  <c:v>35.319000000000003</c:v>
                </c:pt>
                <c:pt idx="168">
                  <c:v>35.319000000000003</c:v>
                </c:pt>
                <c:pt idx="169">
                  <c:v>35.319000000000003</c:v>
                </c:pt>
                <c:pt idx="170">
                  <c:v>35.319000000000003</c:v>
                </c:pt>
                <c:pt idx="171">
                  <c:v>35.319000000000003</c:v>
                </c:pt>
                <c:pt idx="172">
                  <c:v>35.319000000000003</c:v>
                </c:pt>
                <c:pt idx="173">
                  <c:v>35.319000000000003</c:v>
                </c:pt>
                <c:pt idx="174">
                  <c:v>35.319000000000003</c:v>
                </c:pt>
                <c:pt idx="175">
                  <c:v>35.319000000000003</c:v>
                </c:pt>
                <c:pt idx="176">
                  <c:v>35.319000000000003</c:v>
                </c:pt>
                <c:pt idx="177">
                  <c:v>35.319000000000003</c:v>
                </c:pt>
                <c:pt idx="178">
                  <c:v>35.319000000000003</c:v>
                </c:pt>
                <c:pt idx="179">
                  <c:v>35.319000000000003</c:v>
                </c:pt>
                <c:pt idx="180">
                  <c:v>35.319000000000003</c:v>
                </c:pt>
              </c:numCache>
            </c:numRef>
          </c:yVal>
          <c:smooth val="0"/>
        </c:ser>
        <c:ser>
          <c:idx val="1"/>
          <c:order val="1"/>
          <c:tx>
            <c:strRef>
              <c:f>Sheet1!$C$1</c:f>
              <c:strCache>
                <c:ptCount val="1"/>
                <c:pt idx="0">
                  <c:v>Primary (N=7,938)</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93.311000000000007</c:v>
                </c:pt>
                <c:pt idx="2">
                  <c:v>91.616</c:v>
                </c:pt>
                <c:pt idx="3">
                  <c:v>90.61</c:v>
                </c:pt>
                <c:pt idx="4">
                  <c:v>89.927999999999997</c:v>
                </c:pt>
                <c:pt idx="5">
                  <c:v>89.271000000000001</c:v>
                </c:pt>
                <c:pt idx="6">
                  <c:v>88.665000000000006</c:v>
                </c:pt>
                <c:pt idx="7">
                  <c:v>88.269000000000005</c:v>
                </c:pt>
                <c:pt idx="8">
                  <c:v>87.858999999999995</c:v>
                </c:pt>
                <c:pt idx="9">
                  <c:v>87.528000000000006</c:v>
                </c:pt>
                <c:pt idx="10">
                  <c:v>87.17</c:v>
                </c:pt>
                <c:pt idx="11">
                  <c:v>86.837999999999994</c:v>
                </c:pt>
                <c:pt idx="12">
                  <c:v>86.582999999999998</c:v>
                </c:pt>
                <c:pt idx="13">
                  <c:v>86.322000000000003</c:v>
                </c:pt>
                <c:pt idx="14">
                  <c:v>86.114000000000004</c:v>
                </c:pt>
                <c:pt idx="15">
                  <c:v>85.793000000000006</c:v>
                </c:pt>
                <c:pt idx="16">
                  <c:v>85.513000000000005</c:v>
                </c:pt>
                <c:pt idx="17">
                  <c:v>85.260999999999996</c:v>
                </c:pt>
                <c:pt idx="18">
                  <c:v>85.007999999999996</c:v>
                </c:pt>
                <c:pt idx="19">
                  <c:v>84.683000000000007</c:v>
                </c:pt>
                <c:pt idx="20">
                  <c:v>84.442999999999998</c:v>
                </c:pt>
                <c:pt idx="21">
                  <c:v>84.23</c:v>
                </c:pt>
                <c:pt idx="22">
                  <c:v>84.058999999999997</c:v>
                </c:pt>
                <c:pt idx="23">
                  <c:v>83.713999999999999</c:v>
                </c:pt>
                <c:pt idx="24">
                  <c:v>83.509</c:v>
                </c:pt>
                <c:pt idx="25">
                  <c:v>83.418999999999997</c:v>
                </c:pt>
                <c:pt idx="26">
                  <c:v>83.22</c:v>
                </c:pt>
                <c:pt idx="27">
                  <c:v>82.897000000000006</c:v>
                </c:pt>
                <c:pt idx="28">
                  <c:v>82.619</c:v>
                </c:pt>
                <c:pt idx="29">
                  <c:v>82.308999999999997</c:v>
                </c:pt>
                <c:pt idx="30">
                  <c:v>82.106999999999999</c:v>
                </c:pt>
                <c:pt idx="31">
                  <c:v>81.950999999999993</c:v>
                </c:pt>
                <c:pt idx="32">
                  <c:v>81.731999999999999</c:v>
                </c:pt>
                <c:pt idx="33">
                  <c:v>81.48</c:v>
                </c:pt>
                <c:pt idx="34">
                  <c:v>81.179000000000002</c:v>
                </c:pt>
                <c:pt idx="35">
                  <c:v>81.001999999999995</c:v>
                </c:pt>
                <c:pt idx="36">
                  <c:v>80.807000000000002</c:v>
                </c:pt>
                <c:pt idx="37">
                  <c:v>80.622</c:v>
                </c:pt>
                <c:pt idx="38">
                  <c:v>80.486000000000004</c:v>
                </c:pt>
                <c:pt idx="39">
                  <c:v>80.141999999999996</c:v>
                </c:pt>
                <c:pt idx="40">
                  <c:v>79.968999999999994</c:v>
                </c:pt>
                <c:pt idx="41">
                  <c:v>79.778000000000006</c:v>
                </c:pt>
                <c:pt idx="42">
                  <c:v>79.622</c:v>
                </c:pt>
                <c:pt idx="43">
                  <c:v>79.394000000000005</c:v>
                </c:pt>
                <c:pt idx="44">
                  <c:v>79.183999999999997</c:v>
                </c:pt>
                <c:pt idx="45">
                  <c:v>79.042000000000002</c:v>
                </c:pt>
                <c:pt idx="46">
                  <c:v>78.864999999999995</c:v>
                </c:pt>
                <c:pt idx="47">
                  <c:v>78.575999999999993</c:v>
                </c:pt>
                <c:pt idx="48">
                  <c:v>78.319999999999993</c:v>
                </c:pt>
                <c:pt idx="49">
                  <c:v>78.111999999999995</c:v>
                </c:pt>
                <c:pt idx="50">
                  <c:v>77.92</c:v>
                </c:pt>
                <c:pt idx="51">
                  <c:v>77.707999999999998</c:v>
                </c:pt>
                <c:pt idx="52">
                  <c:v>77.533000000000001</c:v>
                </c:pt>
                <c:pt idx="53">
                  <c:v>77.319000000000003</c:v>
                </c:pt>
                <c:pt idx="54">
                  <c:v>77.162999999999997</c:v>
                </c:pt>
                <c:pt idx="55">
                  <c:v>76.986999999999995</c:v>
                </c:pt>
                <c:pt idx="56">
                  <c:v>76.849000000000004</c:v>
                </c:pt>
                <c:pt idx="57">
                  <c:v>76.611999999999995</c:v>
                </c:pt>
                <c:pt idx="58">
                  <c:v>76.352999999999994</c:v>
                </c:pt>
                <c:pt idx="59">
                  <c:v>76.090999999999994</c:v>
                </c:pt>
                <c:pt idx="60">
                  <c:v>75.866</c:v>
                </c:pt>
                <c:pt idx="61">
                  <c:v>75.614000000000004</c:v>
                </c:pt>
                <c:pt idx="62">
                  <c:v>75.441999999999993</c:v>
                </c:pt>
                <c:pt idx="63">
                  <c:v>75.183000000000007</c:v>
                </c:pt>
                <c:pt idx="64">
                  <c:v>75.03</c:v>
                </c:pt>
                <c:pt idx="65">
                  <c:v>74.834000000000003</c:v>
                </c:pt>
                <c:pt idx="66">
                  <c:v>74.680999999999997</c:v>
                </c:pt>
                <c:pt idx="67">
                  <c:v>74.483000000000004</c:v>
                </c:pt>
                <c:pt idx="68">
                  <c:v>74.284000000000006</c:v>
                </c:pt>
                <c:pt idx="69">
                  <c:v>74.129000000000005</c:v>
                </c:pt>
                <c:pt idx="70">
                  <c:v>73.971000000000004</c:v>
                </c:pt>
                <c:pt idx="71">
                  <c:v>73.766000000000005</c:v>
                </c:pt>
                <c:pt idx="72">
                  <c:v>73.603999999999999</c:v>
                </c:pt>
                <c:pt idx="73">
                  <c:v>73.341999999999999</c:v>
                </c:pt>
                <c:pt idx="74">
                  <c:v>73.22</c:v>
                </c:pt>
                <c:pt idx="75">
                  <c:v>72.948999999999998</c:v>
                </c:pt>
                <c:pt idx="76">
                  <c:v>72.628</c:v>
                </c:pt>
                <c:pt idx="77">
                  <c:v>72.48</c:v>
                </c:pt>
                <c:pt idx="78">
                  <c:v>72.257000000000005</c:v>
                </c:pt>
                <c:pt idx="79">
                  <c:v>72.033000000000001</c:v>
                </c:pt>
                <c:pt idx="80">
                  <c:v>71.932000000000002</c:v>
                </c:pt>
                <c:pt idx="81">
                  <c:v>71.706000000000003</c:v>
                </c:pt>
                <c:pt idx="82">
                  <c:v>71.552999999999997</c:v>
                </c:pt>
                <c:pt idx="83">
                  <c:v>71.268000000000001</c:v>
                </c:pt>
                <c:pt idx="84">
                  <c:v>71.004000000000005</c:v>
                </c:pt>
                <c:pt idx="85">
                  <c:v>70.787000000000006</c:v>
                </c:pt>
                <c:pt idx="86">
                  <c:v>70.564999999999998</c:v>
                </c:pt>
                <c:pt idx="87">
                  <c:v>70.341999999999999</c:v>
                </c:pt>
                <c:pt idx="88">
                  <c:v>70.203000000000003</c:v>
                </c:pt>
                <c:pt idx="89">
                  <c:v>69.95</c:v>
                </c:pt>
                <c:pt idx="90">
                  <c:v>69.724999999999994</c:v>
                </c:pt>
                <c:pt idx="91">
                  <c:v>69.441999999999993</c:v>
                </c:pt>
                <c:pt idx="92">
                  <c:v>69.272000000000006</c:v>
                </c:pt>
                <c:pt idx="93">
                  <c:v>69.186000000000007</c:v>
                </c:pt>
                <c:pt idx="94">
                  <c:v>69.043000000000006</c:v>
                </c:pt>
                <c:pt idx="95">
                  <c:v>68.838999999999999</c:v>
                </c:pt>
                <c:pt idx="96">
                  <c:v>68.570999999999998</c:v>
                </c:pt>
                <c:pt idx="97">
                  <c:v>68.325000000000003</c:v>
                </c:pt>
                <c:pt idx="98">
                  <c:v>68.2</c:v>
                </c:pt>
                <c:pt idx="99">
                  <c:v>68.135999999999996</c:v>
                </c:pt>
                <c:pt idx="100">
                  <c:v>67.912999999999997</c:v>
                </c:pt>
                <c:pt idx="101">
                  <c:v>67.688999999999993</c:v>
                </c:pt>
                <c:pt idx="102">
                  <c:v>67.495999999999995</c:v>
                </c:pt>
                <c:pt idx="103">
                  <c:v>67.206000000000003</c:v>
                </c:pt>
                <c:pt idx="104">
                  <c:v>67.010999999999996</c:v>
                </c:pt>
                <c:pt idx="105">
                  <c:v>66.783000000000001</c:v>
                </c:pt>
                <c:pt idx="106">
                  <c:v>66.716999999999999</c:v>
                </c:pt>
                <c:pt idx="107">
                  <c:v>66.584000000000003</c:v>
                </c:pt>
                <c:pt idx="108">
                  <c:v>66.414000000000001</c:v>
                </c:pt>
                <c:pt idx="109">
                  <c:v>66.308000000000007</c:v>
                </c:pt>
                <c:pt idx="110">
                  <c:v>65.947999999999993</c:v>
                </c:pt>
                <c:pt idx="111">
                  <c:v>65.620999999999995</c:v>
                </c:pt>
                <c:pt idx="112">
                  <c:v>65.510999999999996</c:v>
                </c:pt>
                <c:pt idx="113">
                  <c:v>65.438000000000002</c:v>
                </c:pt>
                <c:pt idx="114">
                  <c:v>65.141999999999996</c:v>
                </c:pt>
                <c:pt idx="115">
                  <c:v>65.031000000000006</c:v>
                </c:pt>
                <c:pt idx="116">
                  <c:v>64.768000000000001</c:v>
                </c:pt>
                <c:pt idx="117">
                  <c:v>64.542000000000002</c:v>
                </c:pt>
                <c:pt idx="118">
                  <c:v>64.388000000000005</c:v>
                </c:pt>
                <c:pt idx="119">
                  <c:v>64.117000000000004</c:v>
                </c:pt>
                <c:pt idx="120">
                  <c:v>63.959000000000003</c:v>
                </c:pt>
                <c:pt idx="121">
                  <c:v>63.67</c:v>
                </c:pt>
                <c:pt idx="122">
                  <c:v>63.374000000000002</c:v>
                </c:pt>
                <c:pt idx="123">
                  <c:v>63.289000000000001</c:v>
                </c:pt>
                <c:pt idx="124">
                  <c:v>63.118000000000002</c:v>
                </c:pt>
                <c:pt idx="125">
                  <c:v>63.033000000000001</c:v>
                </c:pt>
                <c:pt idx="126">
                  <c:v>62.774000000000001</c:v>
                </c:pt>
                <c:pt idx="127">
                  <c:v>62.643999999999998</c:v>
                </c:pt>
                <c:pt idx="128">
                  <c:v>62.512</c:v>
                </c:pt>
                <c:pt idx="129">
                  <c:v>62.423000000000002</c:v>
                </c:pt>
                <c:pt idx="130">
                  <c:v>62.198999999999998</c:v>
                </c:pt>
                <c:pt idx="131">
                  <c:v>62.061999999999998</c:v>
                </c:pt>
                <c:pt idx="132">
                  <c:v>61.923000000000002</c:v>
                </c:pt>
                <c:pt idx="133">
                  <c:v>61.634999999999998</c:v>
                </c:pt>
                <c:pt idx="134">
                  <c:v>61.241</c:v>
                </c:pt>
                <c:pt idx="135">
                  <c:v>61.140999999999998</c:v>
                </c:pt>
                <c:pt idx="136">
                  <c:v>61.040999999999997</c:v>
                </c:pt>
                <c:pt idx="137">
                  <c:v>60.941000000000003</c:v>
                </c:pt>
                <c:pt idx="138">
                  <c:v>60.789000000000001</c:v>
                </c:pt>
                <c:pt idx="139">
                  <c:v>60.738</c:v>
                </c:pt>
                <c:pt idx="140">
                  <c:v>60.686999999999998</c:v>
                </c:pt>
                <c:pt idx="141">
                  <c:v>60.481000000000002</c:v>
                </c:pt>
                <c:pt idx="142">
                  <c:v>60.429000000000002</c:v>
                </c:pt>
                <c:pt idx="143">
                  <c:v>60.375999999999998</c:v>
                </c:pt>
                <c:pt idx="144">
                  <c:v>60.158999999999999</c:v>
                </c:pt>
                <c:pt idx="145">
                  <c:v>59.929000000000002</c:v>
                </c:pt>
                <c:pt idx="146">
                  <c:v>59.752000000000002</c:v>
                </c:pt>
                <c:pt idx="147">
                  <c:v>59.514000000000003</c:v>
                </c:pt>
                <c:pt idx="148">
                  <c:v>59.454000000000001</c:v>
                </c:pt>
                <c:pt idx="149">
                  <c:v>59.332999999999998</c:v>
                </c:pt>
                <c:pt idx="150">
                  <c:v>59.210999999999999</c:v>
                </c:pt>
                <c:pt idx="151">
                  <c:v>59.15</c:v>
                </c:pt>
                <c:pt idx="152">
                  <c:v>59.15</c:v>
                </c:pt>
                <c:pt idx="153">
                  <c:v>59.15</c:v>
                </c:pt>
                <c:pt idx="154">
                  <c:v>59.087000000000003</c:v>
                </c:pt>
                <c:pt idx="155">
                  <c:v>58.959000000000003</c:v>
                </c:pt>
                <c:pt idx="156">
                  <c:v>58.694000000000003</c:v>
                </c:pt>
                <c:pt idx="157">
                  <c:v>58.558999999999997</c:v>
                </c:pt>
                <c:pt idx="158">
                  <c:v>58.276000000000003</c:v>
                </c:pt>
                <c:pt idx="159">
                  <c:v>57.917999999999999</c:v>
                </c:pt>
                <c:pt idx="160">
                  <c:v>57.701999999999998</c:v>
                </c:pt>
                <c:pt idx="161">
                  <c:v>57.484999999999999</c:v>
                </c:pt>
                <c:pt idx="162">
                  <c:v>57.411999999999999</c:v>
                </c:pt>
                <c:pt idx="163">
                  <c:v>57.191000000000003</c:v>
                </c:pt>
                <c:pt idx="164">
                  <c:v>57.042999999999999</c:v>
                </c:pt>
                <c:pt idx="165">
                  <c:v>56.665999999999997</c:v>
                </c:pt>
                <c:pt idx="166">
                  <c:v>56.59</c:v>
                </c:pt>
                <c:pt idx="167">
                  <c:v>56.433999999999997</c:v>
                </c:pt>
                <c:pt idx="168">
                  <c:v>56.276000000000003</c:v>
                </c:pt>
                <c:pt idx="169">
                  <c:v>56.192999999999998</c:v>
                </c:pt>
                <c:pt idx="170">
                  <c:v>56.106999999999999</c:v>
                </c:pt>
                <c:pt idx="171">
                  <c:v>56.106999999999999</c:v>
                </c:pt>
                <c:pt idx="172">
                  <c:v>55.844000000000001</c:v>
                </c:pt>
                <c:pt idx="173">
                  <c:v>55.756</c:v>
                </c:pt>
                <c:pt idx="174">
                  <c:v>55.667000000000002</c:v>
                </c:pt>
                <c:pt idx="175">
                  <c:v>55.396999999999998</c:v>
                </c:pt>
                <c:pt idx="176">
                  <c:v>55.396999999999998</c:v>
                </c:pt>
                <c:pt idx="177">
                  <c:v>55.304000000000002</c:v>
                </c:pt>
                <c:pt idx="178">
                  <c:v>55.304000000000002</c:v>
                </c:pt>
                <c:pt idx="179">
                  <c:v>55.304000000000002</c:v>
                </c:pt>
                <c:pt idx="180">
                  <c:v>55.204000000000001</c:v>
                </c:pt>
              </c:numCache>
            </c:numRef>
          </c:yVal>
          <c:smooth val="0"/>
        </c:ser>
        <c:dLbls>
          <c:showLegendKey val="0"/>
          <c:showVal val="0"/>
          <c:showCatName val="0"/>
          <c:showSerName val="0"/>
          <c:showPercent val="0"/>
          <c:showBubbleSize val="0"/>
        </c:dLbls>
        <c:axId val="834915560"/>
        <c:axId val="834915952"/>
      </c:scatterChart>
      <c:valAx>
        <c:axId val="83491556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4915952"/>
        <c:crosses val="autoZero"/>
        <c:crossBetween val="midCat"/>
        <c:majorUnit val="1"/>
      </c:valAx>
      <c:valAx>
        <c:axId val="834915952"/>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834915560"/>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6607558631784276"/>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59152328181224E-2"/>
          <c:y val="0.16865963788424751"/>
          <c:w val="0.88087525517643661"/>
          <c:h val="0.66912179324358878"/>
        </c:manualLayout>
      </c:layout>
      <c:scatterChart>
        <c:scatterStyle val="lineMarker"/>
        <c:varyColors val="0"/>
        <c:ser>
          <c:idx val="0"/>
          <c:order val="0"/>
          <c:tx>
            <c:strRef>
              <c:f>Sheet1!$B$1</c:f>
              <c:strCache>
                <c:ptCount val="1"/>
                <c:pt idx="0">
                  <c:v>&lt;1 Year (N=70)</c:v>
                </c:pt>
              </c:strCache>
            </c:strRef>
          </c:tx>
          <c:spPr>
            <a:ln w="41275">
              <a:solidFill>
                <a:srgbClr val="00FFFF"/>
              </a:solidFill>
            </a:ln>
          </c:spPr>
          <c:marker>
            <c:symbol val="none"/>
          </c:marker>
          <c:xVal>
            <c:numRef>
              <c:f>Sheet1!$A$2:$A$74</c:f>
              <c:numCache>
                <c:formatCode>General</c:formatCode>
                <c:ptCount val="7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numCache>
            </c:numRef>
          </c:xVal>
          <c:yVal>
            <c:numRef>
              <c:f>Sheet1!$B$2:$B$74</c:f>
              <c:numCache>
                <c:formatCode>General</c:formatCode>
                <c:ptCount val="73"/>
                <c:pt idx="0">
                  <c:v>100</c:v>
                </c:pt>
                <c:pt idx="1">
                  <c:v>75.714000000000027</c:v>
                </c:pt>
                <c:pt idx="2">
                  <c:v>71.260000000000005</c:v>
                </c:pt>
                <c:pt idx="3">
                  <c:v>63.838000000000001</c:v>
                </c:pt>
                <c:pt idx="4">
                  <c:v>60.868000000000002</c:v>
                </c:pt>
                <c:pt idx="5">
                  <c:v>60.868000000000002</c:v>
                </c:pt>
                <c:pt idx="6">
                  <c:v>57.899000000000001</c:v>
                </c:pt>
                <c:pt idx="7">
                  <c:v>56.414999999999999</c:v>
                </c:pt>
                <c:pt idx="8">
                  <c:v>56.414999999999999</c:v>
                </c:pt>
                <c:pt idx="9">
                  <c:v>56.414999999999999</c:v>
                </c:pt>
                <c:pt idx="10">
                  <c:v>56.414999999999999</c:v>
                </c:pt>
                <c:pt idx="11">
                  <c:v>54.89</c:v>
                </c:pt>
                <c:pt idx="12">
                  <c:v>54.89</c:v>
                </c:pt>
                <c:pt idx="13">
                  <c:v>54.89</c:v>
                </c:pt>
                <c:pt idx="14">
                  <c:v>53.365000000000002</c:v>
                </c:pt>
                <c:pt idx="15">
                  <c:v>51.839999999999996</c:v>
                </c:pt>
                <c:pt idx="16">
                  <c:v>51.839999999999996</c:v>
                </c:pt>
                <c:pt idx="17">
                  <c:v>51.839999999999996</c:v>
                </c:pt>
                <c:pt idx="18">
                  <c:v>51.839999999999996</c:v>
                </c:pt>
                <c:pt idx="19">
                  <c:v>48.699000000000012</c:v>
                </c:pt>
                <c:pt idx="20">
                  <c:v>48.699000000000012</c:v>
                </c:pt>
                <c:pt idx="21">
                  <c:v>48.699000000000012</c:v>
                </c:pt>
                <c:pt idx="22">
                  <c:v>47.075000000000003</c:v>
                </c:pt>
                <c:pt idx="23">
                  <c:v>47.075000000000003</c:v>
                </c:pt>
                <c:pt idx="24">
                  <c:v>47.075000000000003</c:v>
                </c:pt>
                <c:pt idx="25">
                  <c:v>47.075000000000003</c:v>
                </c:pt>
                <c:pt idx="26">
                  <c:v>47.075000000000003</c:v>
                </c:pt>
                <c:pt idx="27">
                  <c:v>47.075000000000003</c:v>
                </c:pt>
                <c:pt idx="28">
                  <c:v>47.075000000000003</c:v>
                </c:pt>
                <c:pt idx="29">
                  <c:v>47.075000000000003</c:v>
                </c:pt>
                <c:pt idx="30">
                  <c:v>47.075000000000003</c:v>
                </c:pt>
                <c:pt idx="31">
                  <c:v>47.075000000000003</c:v>
                </c:pt>
                <c:pt idx="32">
                  <c:v>47.075000000000003</c:v>
                </c:pt>
                <c:pt idx="33">
                  <c:v>47.075000000000003</c:v>
                </c:pt>
                <c:pt idx="34">
                  <c:v>47.075000000000003</c:v>
                </c:pt>
                <c:pt idx="35">
                  <c:v>47.075000000000003</c:v>
                </c:pt>
                <c:pt idx="36">
                  <c:v>47.075000000000003</c:v>
                </c:pt>
                <c:pt idx="37">
                  <c:v>47.075000000000003</c:v>
                </c:pt>
                <c:pt idx="38">
                  <c:v>47.075000000000003</c:v>
                </c:pt>
                <c:pt idx="39">
                  <c:v>47.075000000000003</c:v>
                </c:pt>
                <c:pt idx="40">
                  <c:v>47.075000000000003</c:v>
                </c:pt>
                <c:pt idx="41">
                  <c:v>47.075000000000003</c:v>
                </c:pt>
                <c:pt idx="42">
                  <c:v>45.26500000000005</c:v>
                </c:pt>
                <c:pt idx="43">
                  <c:v>45.26500000000005</c:v>
                </c:pt>
                <c:pt idx="44">
                  <c:v>45.26500000000005</c:v>
                </c:pt>
                <c:pt idx="45">
                  <c:v>45.26500000000005</c:v>
                </c:pt>
                <c:pt idx="46">
                  <c:v>45.26500000000005</c:v>
                </c:pt>
                <c:pt idx="47">
                  <c:v>45.26500000000005</c:v>
                </c:pt>
                <c:pt idx="48">
                  <c:v>43.207000000000001</c:v>
                </c:pt>
                <c:pt idx="49">
                  <c:v>43.207000000000001</c:v>
                </c:pt>
                <c:pt idx="50">
                  <c:v>43.207000000000001</c:v>
                </c:pt>
                <c:pt idx="51">
                  <c:v>43.207000000000001</c:v>
                </c:pt>
                <c:pt idx="52">
                  <c:v>43.207000000000001</c:v>
                </c:pt>
                <c:pt idx="53">
                  <c:v>43.207000000000001</c:v>
                </c:pt>
                <c:pt idx="54">
                  <c:v>43.207000000000001</c:v>
                </c:pt>
                <c:pt idx="55">
                  <c:v>43.207000000000001</c:v>
                </c:pt>
                <c:pt idx="56">
                  <c:v>43.207000000000001</c:v>
                </c:pt>
                <c:pt idx="57">
                  <c:v>43.207000000000001</c:v>
                </c:pt>
                <c:pt idx="58">
                  <c:v>43.207000000000001</c:v>
                </c:pt>
                <c:pt idx="59">
                  <c:v>43.207000000000001</c:v>
                </c:pt>
                <c:pt idx="60">
                  <c:v>40.507000000000005</c:v>
                </c:pt>
                <c:pt idx="61">
                  <c:v>40.507000000000005</c:v>
                </c:pt>
                <c:pt idx="62">
                  <c:v>40.507000000000005</c:v>
                </c:pt>
                <c:pt idx="63">
                  <c:v>40.507000000000005</c:v>
                </c:pt>
                <c:pt idx="64">
                  <c:v>40.507000000000005</c:v>
                </c:pt>
                <c:pt idx="65">
                  <c:v>40.507000000000005</c:v>
                </c:pt>
                <c:pt idx="66">
                  <c:v>40.507000000000005</c:v>
                </c:pt>
                <c:pt idx="67">
                  <c:v>40.507000000000005</c:v>
                </c:pt>
                <c:pt idx="68">
                  <c:v>40.507000000000005</c:v>
                </c:pt>
                <c:pt idx="69">
                  <c:v>40.507000000000005</c:v>
                </c:pt>
                <c:pt idx="70">
                  <c:v>40.507000000000005</c:v>
                </c:pt>
                <c:pt idx="71">
                  <c:v>40.507000000000005</c:v>
                </c:pt>
                <c:pt idx="72">
                  <c:v>40.507000000000005</c:v>
                </c:pt>
              </c:numCache>
            </c:numRef>
          </c:yVal>
          <c:smooth val="0"/>
        </c:ser>
        <c:ser>
          <c:idx val="1"/>
          <c:order val="1"/>
          <c:tx>
            <c:strRef>
              <c:f>Sheet1!$C$1</c:f>
              <c:strCache>
                <c:ptCount val="1"/>
                <c:pt idx="0">
                  <c:v>1-&lt;3 Years (N=48)</c:v>
                </c:pt>
              </c:strCache>
            </c:strRef>
          </c:tx>
          <c:spPr>
            <a:ln w="41275">
              <a:solidFill>
                <a:srgbClr val="FFFF00"/>
              </a:solidFill>
            </a:ln>
          </c:spPr>
          <c:marker>
            <c:symbol val="none"/>
          </c:marker>
          <c:xVal>
            <c:numRef>
              <c:f>Sheet1!$A$2:$A$74</c:f>
              <c:numCache>
                <c:formatCode>General</c:formatCode>
                <c:ptCount val="7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numCache>
            </c:numRef>
          </c:xVal>
          <c:yVal>
            <c:numRef>
              <c:f>Sheet1!$C$2:$C$74</c:f>
              <c:numCache>
                <c:formatCode>General</c:formatCode>
                <c:ptCount val="73"/>
                <c:pt idx="0">
                  <c:v>100</c:v>
                </c:pt>
                <c:pt idx="1">
                  <c:v>93.75</c:v>
                </c:pt>
                <c:pt idx="2">
                  <c:v>93.75</c:v>
                </c:pt>
                <c:pt idx="3">
                  <c:v>93.75</c:v>
                </c:pt>
                <c:pt idx="4">
                  <c:v>93.75</c:v>
                </c:pt>
                <c:pt idx="5">
                  <c:v>91.667000000000002</c:v>
                </c:pt>
                <c:pt idx="6">
                  <c:v>91.667000000000002</c:v>
                </c:pt>
                <c:pt idx="7">
                  <c:v>91.667000000000002</c:v>
                </c:pt>
                <c:pt idx="8">
                  <c:v>89.582999999999998</c:v>
                </c:pt>
                <c:pt idx="9">
                  <c:v>87.5</c:v>
                </c:pt>
                <c:pt idx="10">
                  <c:v>87.5</c:v>
                </c:pt>
                <c:pt idx="11">
                  <c:v>85.417000000000115</c:v>
                </c:pt>
                <c:pt idx="12">
                  <c:v>85.417000000000115</c:v>
                </c:pt>
                <c:pt idx="13">
                  <c:v>85.417000000000115</c:v>
                </c:pt>
                <c:pt idx="14">
                  <c:v>85.417000000000115</c:v>
                </c:pt>
                <c:pt idx="15">
                  <c:v>85.417000000000115</c:v>
                </c:pt>
                <c:pt idx="16">
                  <c:v>83.332999999999998</c:v>
                </c:pt>
                <c:pt idx="17">
                  <c:v>81.25</c:v>
                </c:pt>
                <c:pt idx="18">
                  <c:v>81.25</c:v>
                </c:pt>
                <c:pt idx="19">
                  <c:v>81.25</c:v>
                </c:pt>
                <c:pt idx="20">
                  <c:v>79.167000000000002</c:v>
                </c:pt>
                <c:pt idx="21">
                  <c:v>77.082999999999998</c:v>
                </c:pt>
                <c:pt idx="22">
                  <c:v>75</c:v>
                </c:pt>
                <c:pt idx="23">
                  <c:v>75</c:v>
                </c:pt>
                <c:pt idx="24">
                  <c:v>72.793999999999997</c:v>
                </c:pt>
                <c:pt idx="25">
                  <c:v>72.793999999999997</c:v>
                </c:pt>
                <c:pt idx="26">
                  <c:v>72.793999999999997</c:v>
                </c:pt>
                <c:pt idx="27">
                  <c:v>72.793999999999997</c:v>
                </c:pt>
                <c:pt idx="28">
                  <c:v>72.793999999999997</c:v>
                </c:pt>
                <c:pt idx="29">
                  <c:v>72.793999999999997</c:v>
                </c:pt>
                <c:pt idx="30">
                  <c:v>72.793999999999997</c:v>
                </c:pt>
                <c:pt idx="31">
                  <c:v>72.793999999999997</c:v>
                </c:pt>
                <c:pt idx="32">
                  <c:v>72.793999999999997</c:v>
                </c:pt>
                <c:pt idx="33">
                  <c:v>72.793999999999997</c:v>
                </c:pt>
                <c:pt idx="34">
                  <c:v>70.519000000000005</c:v>
                </c:pt>
                <c:pt idx="35">
                  <c:v>68.244000000000099</c:v>
                </c:pt>
                <c:pt idx="36">
                  <c:v>68.244000000000099</c:v>
                </c:pt>
                <c:pt idx="37">
                  <c:v>68.244000000000099</c:v>
                </c:pt>
                <c:pt idx="38">
                  <c:v>65.891000000000005</c:v>
                </c:pt>
                <c:pt idx="39">
                  <c:v>63.356999999999999</c:v>
                </c:pt>
                <c:pt idx="40">
                  <c:v>60.823</c:v>
                </c:pt>
                <c:pt idx="41">
                  <c:v>60.823</c:v>
                </c:pt>
                <c:pt idx="42">
                  <c:v>60.823</c:v>
                </c:pt>
                <c:pt idx="43">
                  <c:v>60.823</c:v>
                </c:pt>
                <c:pt idx="44">
                  <c:v>60.823</c:v>
                </c:pt>
                <c:pt idx="45">
                  <c:v>60.823</c:v>
                </c:pt>
                <c:pt idx="46">
                  <c:v>60.823</c:v>
                </c:pt>
                <c:pt idx="47">
                  <c:v>60.823</c:v>
                </c:pt>
                <c:pt idx="48">
                  <c:v>60.823</c:v>
                </c:pt>
                <c:pt idx="49">
                  <c:v>57.782000000000011</c:v>
                </c:pt>
                <c:pt idx="50">
                  <c:v>57.782000000000011</c:v>
                </c:pt>
                <c:pt idx="51">
                  <c:v>57.782000000000011</c:v>
                </c:pt>
                <c:pt idx="52">
                  <c:v>57.782000000000011</c:v>
                </c:pt>
                <c:pt idx="53">
                  <c:v>57.782000000000011</c:v>
                </c:pt>
                <c:pt idx="54">
                  <c:v>57.782000000000011</c:v>
                </c:pt>
                <c:pt idx="55">
                  <c:v>51.361000000000004</c:v>
                </c:pt>
                <c:pt idx="56">
                  <c:v>51.361000000000004</c:v>
                </c:pt>
                <c:pt idx="57">
                  <c:v>51.361000000000004</c:v>
                </c:pt>
                <c:pt idx="58">
                  <c:v>51.361000000000004</c:v>
                </c:pt>
                <c:pt idx="59">
                  <c:v>51.361000000000004</c:v>
                </c:pt>
                <c:pt idx="60">
                  <c:v>51.361000000000004</c:v>
                </c:pt>
                <c:pt idx="61">
                  <c:v>51.361000000000004</c:v>
                </c:pt>
                <c:pt idx="62">
                  <c:v>51.361000000000004</c:v>
                </c:pt>
                <c:pt idx="63">
                  <c:v>48.150999999999996</c:v>
                </c:pt>
                <c:pt idx="64">
                  <c:v>48.150999999999996</c:v>
                </c:pt>
                <c:pt idx="65">
                  <c:v>48.150999999999996</c:v>
                </c:pt>
                <c:pt idx="66">
                  <c:v>48.150999999999996</c:v>
                </c:pt>
                <c:pt idx="67">
                  <c:v>48.150999999999996</c:v>
                </c:pt>
                <c:pt idx="68">
                  <c:v>48.150999999999996</c:v>
                </c:pt>
                <c:pt idx="69">
                  <c:v>48.150999999999996</c:v>
                </c:pt>
                <c:pt idx="70">
                  <c:v>48.150999999999996</c:v>
                </c:pt>
                <c:pt idx="71">
                  <c:v>48.150999999999996</c:v>
                </c:pt>
                <c:pt idx="72">
                  <c:v>48.150999999999996</c:v>
                </c:pt>
              </c:numCache>
            </c:numRef>
          </c:yVal>
          <c:smooth val="0"/>
        </c:ser>
        <c:ser>
          <c:idx val="2"/>
          <c:order val="2"/>
          <c:tx>
            <c:strRef>
              <c:f>Sheet1!$D$1</c:f>
              <c:strCache>
                <c:ptCount val="1"/>
                <c:pt idx="0">
                  <c:v>3-&lt;5 Years (N=57)</c:v>
                </c:pt>
              </c:strCache>
            </c:strRef>
          </c:tx>
          <c:spPr>
            <a:ln w="41275">
              <a:solidFill>
                <a:srgbClr val="00FF00"/>
              </a:solidFill>
            </a:ln>
          </c:spPr>
          <c:marker>
            <c:symbol val="none"/>
          </c:marker>
          <c:xVal>
            <c:numRef>
              <c:f>Sheet1!$A$2:$A$74</c:f>
              <c:numCache>
                <c:formatCode>General</c:formatCode>
                <c:ptCount val="7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numCache>
            </c:numRef>
          </c:xVal>
          <c:yVal>
            <c:numRef>
              <c:f>Sheet1!$D$2:$D$74</c:f>
              <c:numCache>
                <c:formatCode>General</c:formatCode>
                <c:ptCount val="73"/>
                <c:pt idx="0">
                  <c:v>100</c:v>
                </c:pt>
                <c:pt idx="1">
                  <c:v>96.491000000000099</c:v>
                </c:pt>
                <c:pt idx="2">
                  <c:v>91.227999999999994</c:v>
                </c:pt>
                <c:pt idx="3">
                  <c:v>91.227999999999994</c:v>
                </c:pt>
                <c:pt idx="4">
                  <c:v>89.474000000000004</c:v>
                </c:pt>
                <c:pt idx="5">
                  <c:v>87.718999999999994</c:v>
                </c:pt>
                <c:pt idx="6">
                  <c:v>87.718999999999994</c:v>
                </c:pt>
                <c:pt idx="7">
                  <c:v>87.718999999999994</c:v>
                </c:pt>
                <c:pt idx="8">
                  <c:v>85.965000000000003</c:v>
                </c:pt>
                <c:pt idx="9">
                  <c:v>82.456000000000003</c:v>
                </c:pt>
                <c:pt idx="10">
                  <c:v>82.456000000000003</c:v>
                </c:pt>
                <c:pt idx="11">
                  <c:v>82.456000000000003</c:v>
                </c:pt>
                <c:pt idx="12">
                  <c:v>82.456000000000003</c:v>
                </c:pt>
                <c:pt idx="13">
                  <c:v>82.456000000000003</c:v>
                </c:pt>
                <c:pt idx="14">
                  <c:v>82.456000000000003</c:v>
                </c:pt>
                <c:pt idx="15">
                  <c:v>80.702000000000012</c:v>
                </c:pt>
                <c:pt idx="16">
                  <c:v>80.702000000000012</c:v>
                </c:pt>
                <c:pt idx="17">
                  <c:v>80.702000000000012</c:v>
                </c:pt>
                <c:pt idx="18">
                  <c:v>78.947000000000116</c:v>
                </c:pt>
                <c:pt idx="19">
                  <c:v>78.947000000000116</c:v>
                </c:pt>
                <c:pt idx="20">
                  <c:v>78.947000000000116</c:v>
                </c:pt>
                <c:pt idx="21">
                  <c:v>78.947000000000116</c:v>
                </c:pt>
                <c:pt idx="22">
                  <c:v>78.947000000000116</c:v>
                </c:pt>
                <c:pt idx="23">
                  <c:v>78.947000000000116</c:v>
                </c:pt>
                <c:pt idx="24">
                  <c:v>78.947000000000116</c:v>
                </c:pt>
                <c:pt idx="25">
                  <c:v>78.947000000000116</c:v>
                </c:pt>
                <c:pt idx="26">
                  <c:v>78.947000000000116</c:v>
                </c:pt>
                <c:pt idx="27">
                  <c:v>78.947000000000116</c:v>
                </c:pt>
                <c:pt idx="28">
                  <c:v>78.947000000000116</c:v>
                </c:pt>
                <c:pt idx="29">
                  <c:v>75.274999999999991</c:v>
                </c:pt>
                <c:pt idx="30">
                  <c:v>75.274999999999991</c:v>
                </c:pt>
                <c:pt idx="31">
                  <c:v>75.274999999999991</c:v>
                </c:pt>
                <c:pt idx="32">
                  <c:v>75.274999999999991</c:v>
                </c:pt>
                <c:pt idx="33">
                  <c:v>75.274999999999991</c:v>
                </c:pt>
                <c:pt idx="34">
                  <c:v>75.274999999999991</c:v>
                </c:pt>
                <c:pt idx="35">
                  <c:v>75.274999999999991</c:v>
                </c:pt>
                <c:pt idx="36">
                  <c:v>75.274999999999991</c:v>
                </c:pt>
                <c:pt idx="37">
                  <c:v>75.274999999999991</c:v>
                </c:pt>
                <c:pt idx="38">
                  <c:v>75.274999999999991</c:v>
                </c:pt>
                <c:pt idx="39">
                  <c:v>75.274999999999991</c:v>
                </c:pt>
                <c:pt idx="40">
                  <c:v>73.393000000000001</c:v>
                </c:pt>
                <c:pt idx="41">
                  <c:v>71.512</c:v>
                </c:pt>
                <c:pt idx="42">
                  <c:v>71.512</c:v>
                </c:pt>
                <c:pt idx="43">
                  <c:v>71.512</c:v>
                </c:pt>
                <c:pt idx="44">
                  <c:v>71.512</c:v>
                </c:pt>
                <c:pt idx="45">
                  <c:v>71.512</c:v>
                </c:pt>
                <c:pt idx="46">
                  <c:v>71.512</c:v>
                </c:pt>
                <c:pt idx="47">
                  <c:v>69.578999999999979</c:v>
                </c:pt>
                <c:pt idx="48">
                  <c:v>69.578999999999979</c:v>
                </c:pt>
                <c:pt idx="49">
                  <c:v>69.578999999999979</c:v>
                </c:pt>
                <c:pt idx="50">
                  <c:v>67.47</c:v>
                </c:pt>
                <c:pt idx="51">
                  <c:v>67.47</c:v>
                </c:pt>
                <c:pt idx="52">
                  <c:v>67.47</c:v>
                </c:pt>
                <c:pt idx="53">
                  <c:v>67.47</c:v>
                </c:pt>
                <c:pt idx="54">
                  <c:v>67.47</c:v>
                </c:pt>
                <c:pt idx="55">
                  <c:v>67.47</c:v>
                </c:pt>
                <c:pt idx="56">
                  <c:v>65.293999999999997</c:v>
                </c:pt>
                <c:pt idx="57">
                  <c:v>63.117000000000004</c:v>
                </c:pt>
                <c:pt idx="58">
                  <c:v>63.117000000000004</c:v>
                </c:pt>
                <c:pt idx="59">
                  <c:v>63.117000000000004</c:v>
                </c:pt>
                <c:pt idx="60">
                  <c:v>60.863</c:v>
                </c:pt>
                <c:pt idx="61">
                  <c:v>56.354999999999997</c:v>
                </c:pt>
                <c:pt idx="62">
                  <c:v>56.354999999999997</c:v>
                </c:pt>
                <c:pt idx="63">
                  <c:v>56.354999999999997</c:v>
                </c:pt>
                <c:pt idx="64">
                  <c:v>56.354999999999997</c:v>
                </c:pt>
                <c:pt idx="65">
                  <c:v>56.354999999999997</c:v>
                </c:pt>
                <c:pt idx="66">
                  <c:v>56.354999999999997</c:v>
                </c:pt>
                <c:pt idx="67">
                  <c:v>56.354999999999997</c:v>
                </c:pt>
                <c:pt idx="68">
                  <c:v>56.354999999999997</c:v>
                </c:pt>
                <c:pt idx="69">
                  <c:v>56.354999999999997</c:v>
                </c:pt>
                <c:pt idx="70">
                  <c:v>56.354999999999997</c:v>
                </c:pt>
                <c:pt idx="71">
                  <c:v>56.354999999999997</c:v>
                </c:pt>
                <c:pt idx="72">
                  <c:v>56.354999999999997</c:v>
                </c:pt>
              </c:numCache>
            </c:numRef>
          </c:yVal>
          <c:smooth val="0"/>
        </c:ser>
        <c:ser>
          <c:idx val="3"/>
          <c:order val="3"/>
          <c:tx>
            <c:strRef>
              <c:f>Sheet1!$E$1</c:f>
              <c:strCache>
                <c:ptCount val="1"/>
                <c:pt idx="0">
                  <c:v>5+ Years (N=239)</c:v>
                </c:pt>
              </c:strCache>
            </c:strRef>
          </c:tx>
          <c:spPr>
            <a:ln w="41275">
              <a:solidFill>
                <a:srgbClr val="0000FF"/>
              </a:solidFill>
            </a:ln>
          </c:spPr>
          <c:marker>
            <c:symbol val="none"/>
          </c:marker>
          <c:xVal>
            <c:numRef>
              <c:f>Sheet1!$A$2:$A$74</c:f>
              <c:numCache>
                <c:formatCode>General</c:formatCode>
                <c:ptCount val="7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numCache>
            </c:numRef>
          </c:xVal>
          <c:yVal>
            <c:numRef>
              <c:f>Sheet1!$E$2:$E$74</c:f>
              <c:numCache>
                <c:formatCode>General</c:formatCode>
                <c:ptCount val="73"/>
                <c:pt idx="0">
                  <c:v>100</c:v>
                </c:pt>
                <c:pt idx="1">
                  <c:v>96.233999999999995</c:v>
                </c:pt>
                <c:pt idx="2">
                  <c:v>94.557000000000002</c:v>
                </c:pt>
                <c:pt idx="3">
                  <c:v>94.134999999999991</c:v>
                </c:pt>
                <c:pt idx="4">
                  <c:v>93.290999999999997</c:v>
                </c:pt>
                <c:pt idx="5">
                  <c:v>93.290999999999997</c:v>
                </c:pt>
                <c:pt idx="6">
                  <c:v>92.446000000000026</c:v>
                </c:pt>
                <c:pt idx="7">
                  <c:v>92.024000000000001</c:v>
                </c:pt>
                <c:pt idx="8">
                  <c:v>92.024000000000001</c:v>
                </c:pt>
                <c:pt idx="9">
                  <c:v>91.175999999999988</c:v>
                </c:pt>
                <c:pt idx="10">
                  <c:v>91.175999999999988</c:v>
                </c:pt>
                <c:pt idx="11">
                  <c:v>91.175999999999988</c:v>
                </c:pt>
                <c:pt idx="12">
                  <c:v>91.175999999999988</c:v>
                </c:pt>
                <c:pt idx="13">
                  <c:v>91.175999999999988</c:v>
                </c:pt>
                <c:pt idx="14">
                  <c:v>90.736000000000004</c:v>
                </c:pt>
                <c:pt idx="15">
                  <c:v>90.736000000000004</c:v>
                </c:pt>
                <c:pt idx="16">
                  <c:v>90.736000000000004</c:v>
                </c:pt>
                <c:pt idx="17">
                  <c:v>90.736000000000004</c:v>
                </c:pt>
                <c:pt idx="18">
                  <c:v>90.736000000000004</c:v>
                </c:pt>
                <c:pt idx="19">
                  <c:v>90.295000000000002</c:v>
                </c:pt>
                <c:pt idx="20">
                  <c:v>89.85499999999999</c:v>
                </c:pt>
                <c:pt idx="21">
                  <c:v>89.414000000000115</c:v>
                </c:pt>
                <c:pt idx="22">
                  <c:v>89.414000000000115</c:v>
                </c:pt>
                <c:pt idx="23">
                  <c:v>89.414000000000115</c:v>
                </c:pt>
                <c:pt idx="24">
                  <c:v>89.414000000000115</c:v>
                </c:pt>
                <c:pt idx="25">
                  <c:v>89.414000000000115</c:v>
                </c:pt>
                <c:pt idx="26">
                  <c:v>88.927999999999997</c:v>
                </c:pt>
                <c:pt idx="27">
                  <c:v>88.927999999999997</c:v>
                </c:pt>
                <c:pt idx="28">
                  <c:v>88.440000000000026</c:v>
                </c:pt>
                <c:pt idx="29">
                  <c:v>87.950999999999993</c:v>
                </c:pt>
                <c:pt idx="30">
                  <c:v>87.950999999999993</c:v>
                </c:pt>
                <c:pt idx="31">
                  <c:v>87.462000000000003</c:v>
                </c:pt>
                <c:pt idx="32">
                  <c:v>87.462000000000003</c:v>
                </c:pt>
                <c:pt idx="33">
                  <c:v>86.974000000000004</c:v>
                </c:pt>
                <c:pt idx="34">
                  <c:v>86.477000000000004</c:v>
                </c:pt>
                <c:pt idx="35">
                  <c:v>86.477000000000004</c:v>
                </c:pt>
                <c:pt idx="36">
                  <c:v>85.968000000000004</c:v>
                </c:pt>
                <c:pt idx="37">
                  <c:v>85.44100000000013</c:v>
                </c:pt>
                <c:pt idx="38">
                  <c:v>84.893000000000001</c:v>
                </c:pt>
                <c:pt idx="39">
                  <c:v>84.893000000000001</c:v>
                </c:pt>
                <c:pt idx="40">
                  <c:v>83.760999999999996</c:v>
                </c:pt>
                <c:pt idx="41">
                  <c:v>83.760999999999996</c:v>
                </c:pt>
                <c:pt idx="42">
                  <c:v>83.760999999999996</c:v>
                </c:pt>
                <c:pt idx="43">
                  <c:v>83.186999999999998</c:v>
                </c:pt>
                <c:pt idx="44">
                  <c:v>83.186999999999998</c:v>
                </c:pt>
                <c:pt idx="45">
                  <c:v>83.186999999999998</c:v>
                </c:pt>
                <c:pt idx="46">
                  <c:v>82.60599999999998</c:v>
                </c:pt>
                <c:pt idx="47">
                  <c:v>82.60599999999998</c:v>
                </c:pt>
                <c:pt idx="48">
                  <c:v>81.403999999999996</c:v>
                </c:pt>
                <c:pt idx="49">
                  <c:v>81.403999999999996</c:v>
                </c:pt>
                <c:pt idx="50">
                  <c:v>80.121999999999986</c:v>
                </c:pt>
                <c:pt idx="51">
                  <c:v>79.475999999999999</c:v>
                </c:pt>
                <c:pt idx="52">
                  <c:v>78.83</c:v>
                </c:pt>
                <c:pt idx="53">
                  <c:v>78.83</c:v>
                </c:pt>
                <c:pt idx="54">
                  <c:v>78.83</c:v>
                </c:pt>
                <c:pt idx="55">
                  <c:v>78.182999999999979</c:v>
                </c:pt>
                <c:pt idx="56">
                  <c:v>76.88</c:v>
                </c:pt>
                <c:pt idx="57">
                  <c:v>76.88</c:v>
                </c:pt>
                <c:pt idx="58">
                  <c:v>76.206000000000003</c:v>
                </c:pt>
                <c:pt idx="59">
                  <c:v>75.531000000000006</c:v>
                </c:pt>
                <c:pt idx="60">
                  <c:v>74.132999999999981</c:v>
                </c:pt>
                <c:pt idx="61">
                  <c:v>74.132999999999981</c:v>
                </c:pt>
                <c:pt idx="62">
                  <c:v>73.412999999999997</c:v>
                </c:pt>
                <c:pt idx="63">
                  <c:v>71.945000000000007</c:v>
                </c:pt>
                <c:pt idx="64">
                  <c:v>71.211000000000027</c:v>
                </c:pt>
                <c:pt idx="65">
                  <c:v>70.475999999999999</c:v>
                </c:pt>
                <c:pt idx="66">
                  <c:v>70.475999999999999</c:v>
                </c:pt>
                <c:pt idx="67">
                  <c:v>69.742000000000004</c:v>
                </c:pt>
                <c:pt idx="68">
                  <c:v>69.742000000000004</c:v>
                </c:pt>
                <c:pt idx="69">
                  <c:v>69.742000000000004</c:v>
                </c:pt>
                <c:pt idx="70">
                  <c:v>69.742000000000004</c:v>
                </c:pt>
                <c:pt idx="71">
                  <c:v>69.742000000000004</c:v>
                </c:pt>
                <c:pt idx="72">
                  <c:v>69.742000000000004</c:v>
                </c:pt>
              </c:numCache>
            </c:numRef>
          </c:yVal>
          <c:smooth val="0"/>
        </c:ser>
        <c:ser>
          <c:idx val="4"/>
          <c:order val="4"/>
          <c:tx>
            <c:strRef>
              <c:f>Sheet1!$F$1</c:f>
              <c:strCache>
                <c:ptCount val="1"/>
                <c:pt idx="0">
                  <c:v>Primary TX (N=7,938)</c:v>
                </c:pt>
              </c:strCache>
            </c:strRef>
          </c:tx>
          <c:spPr>
            <a:ln w="41275">
              <a:solidFill>
                <a:srgbClr val="FF0000"/>
              </a:solidFill>
            </a:ln>
          </c:spPr>
          <c:marker>
            <c:symbol val="none"/>
          </c:marker>
          <c:xVal>
            <c:numRef>
              <c:f>Sheet1!$A$2:$A$74</c:f>
              <c:numCache>
                <c:formatCode>General</c:formatCode>
                <c:ptCount val="7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numCache>
            </c:numRef>
          </c:xVal>
          <c:yVal>
            <c:numRef>
              <c:f>Sheet1!$F$2:$F$74</c:f>
              <c:numCache>
                <c:formatCode>General</c:formatCode>
                <c:ptCount val="73"/>
                <c:pt idx="0">
                  <c:v>100</c:v>
                </c:pt>
                <c:pt idx="1">
                  <c:v>93.311000000000007</c:v>
                </c:pt>
                <c:pt idx="2">
                  <c:v>91.616</c:v>
                </c:pt>
                <c:pt idx="3">
                  <c:v>90.61</c:v>
                </c:pt>
                <c:pt idx="4">
                  <c:v>89.927999999999997</c:v>
                </c:pt>
                <c:pt idx="5">
                  <c:v>89.271000000000001</c:v>
                </c:pt>
                <c:pt idx="6">
                  <c:v>88.664999999999992</c:v>
                </c:pt>
                <c:pt idx="7">
                  <c:v>88.269000000000005</c:v>
                </c:pt>
                <c:pt idx="8">
                  <c:v>87.85899999999998</c:v>
                </c:pt>
                <c:pt idx="9">
                  <c:v>87.527999999999992</c:v>
                </c:pt>
                <c:pt idx="10">
                  <c:v>87.169999999999987</c:v>
                </c:pt>
                <c:pt idx="11">
                  <c:v>86.837999999999994</c:v>
                </c:pt>
                <c:pt idx="12">
                  <c:v>86.582999999999998</c:v>
                </c:pt>
                <c:pt idx="13">
                  <c:v>86.321999999999989</c:v>
                </c:pt>
                <c:pt idx="14">
                  <c:v>86.114000000000004</c:v>
                </c:pt>
                <c:pt idx="15">
                  <c:v>85.793000000000006</c:v>
                </c:pt>
                <c:pt idx="16">
                  <c:v>85.513000000000005</c:v>
                </c:pt>
                <c:pt idx="17">
                  <c:v>85.260999999999996</c:v>
                </c:pt>
                <c:pt idx="18">
                  <c:v>85.007999999999996</c:v>
                </c:pt>
                <c:pt idx="19">
                  <c:v>84.682999999999979</c:v>
                </c:pt>
                <c:pt idx="20">
                  <c:v>84.443000000000026</c:v>
                </c:pt>
                <c:pt idx="21">
                  <c:v>84.23</c:v>
                </c:pt>
                <c:pt idx="22">
                  <c:v>84.058999999999983</c:v>
                </c:pt>
                <c:pt idx="23">
                  <c:v>83.714000000000027</c:v>
                </c:pt>
                <c:pt idx="24">
                  <c:v>83.509</c:v>
                </c:pt>
                <c:pt idx="25">
                  <c:v>83.418999999999997</c:v>
                </c:pt>
                <c:pt idx="26">
                  <c:v>83.22</c:v>
                </c:pt>
                <c:pt idx="27">
                  <c:v>82.897000000000006</c:v>
                </c:pt>
                <c:pt idx="28">
                  <c:v>82.619</c:v>
                </c:pt>
                <c:pt idx="29">
                  <c:v>82.308999999999983</c:v>
                </c:pt>
                <c:pt idx="30">
                  <c:v>82.106999999999999</c:v>
                </c:pt>
                <c:pt idx="31">
                  <c:v>81.950999999999993</c:v>
                </c:pt>
                <c:pt idx="32">
                  <c:v>81.732000000000014</c:v>
                </c:pt>
                <c:pt idx="33">
                  <c:v>81.48</c:v>
                </c:pt>
                <c:pt idx="34">
                  <c:v>81.178999999999988</c:v>
                </c:pt>
                <c:pt idx="35">
                  <c:v>81.001999999999995</c:v>
                </c:pt>
                <c:pt idx="36">
                  <c:v>80.807000000000002</c:v>
                </c:pt>
                <c:pt idx="37">
                  <c:v>80.621999999999986</c:v>
                </c:pt>
                <c:pt idx="38">
                  <c:v>80.486000000000004</c:v>
                </c:pt>
                <c:pt idx="39">
                  <c:v>80.141999999999996</c:v>
                </c:pt>
                <c:pt idx="40">
                  <c:v>79.968999999999994</c:v>
                </c:pt>
                <c:pt idx="41">
                  <c:v>79.777999999999992</c:v>
                </c:pt>
                <c:pt idx="42">
                  <c:v>79.621999999999986</c:v>
                </c:pt>
                <c:pt idx="43">
                  <c:v>79.394000000000005</c:v>
                </c:pt>
                <c:pt idx="44">
                  <c:v>79.183999999999983</c:v>
                </c:pt>
                <c:pt idx="45">
                  <c:v>79.042000000000002</c:v>
                </c:pt>
                <c:pt idx="46">
                  <c:v>78.864999999999995</c:v>
                </c:pt>
                <c:pt idx="47">
                  <c:v>78.575999999999979</c:v>
                </c:pt>
                <c:pt idx="48">
                  <c:v>78.319999999999993</c:v>
                </c:pt>
                <c:pt idx="49">
                  <c:v>78.111999999999995</c:v>
                </c:pt>
                <c:pt idx="50">
                  <c:v>77.92</c:v>
                </c:pt>
                <c:pt idx="51">
                  <c:v>77.708000000000013</c:v>
                </c:pt>
                <c:pt idx="52">
                  <c:v>77.533000000000001</c:v>
                </c:pt>
                <c:pt idx="53">
                  <c:v>77.319000000000003</c:v>
                </c:pt>
                <c:pt idx="54">
                  <c:v>77.162999999999982</c:v>
                </c:pt>
                <c:pt idx="55">
                  <c:v>76.986999999999995</c:v>
                </c:pt>
                <c:pt idx="56">
                  <c:v>76.849000000000004</c:v>
                </c:pt>
                <c:pt idx="57">
                  <c:v>76.611999999999995</c:v>
                </c:pt>
                <c:pt idx="58">
                  <c:v>76.35299999999998</c:v>
                </c:pt>
                <c:pt idx="59">
                  <c:v>76.090999999999994</c:v>
                </c:pt>
                <c:pt idx="60">
                  <c:v>75.866</c:v>
                </c:pt>
                <c:pt idx="61">
                  <c:v>75.614000000000004</c:v>
                </c:pt>
                <c:pt idx="62">
                  <c:v>75.442000000000007</c:v>
                </c:pt>
                <c:pt idx="63">
                  <c:v>75.182999999999979</c:v>
                </c:pt>
                <c:pt idx="64">
                  <c:v>75.03</c:v>
                </c:pt>
                <c:pt idx="65">
                  <c:v>74.834000000000003</c:v>
                </c:pt>
                <c:pt idx="66">
                  <c:v>74.680999999999983</c:v>
                </c:pt>
                <c:pt idx="67">
                  <c:v>74.483000000000004</c:v>
                </c:pt>
                <c:pt idx="68">
                  <c:v>74.284000000000006</c:v>
                </c:pt>
                <c:pt idx="69">
                  <c:v>74.128999999999948</c:v>
                </c:pt>
                <c:pt idx="70">
                  <c:v>73.971000000000004</c:v>
                </c:pt>
                <c:pt idx="71">
                  <c:v>73.766000000000005</c:v>
                </c:pt>
                <c:pt idx="72">
                  <c:v>73.603999999999999</c:v>
                </c:pt>
              </c:numCache>
            </c:numRef>
          </c:yVal>
          <c:smooth val="0"/>
        </c:ser>
        <c:dLbls>
          <c:showLegendKey val="0"/>
          <c:showVal val="0"/>
          <c:showCatName val="0"/>
          <c:showSerName val="0"/>
          <c:showPercent val="0"/>
          <c:showBubbleSize val="0"/>
        </c:dLbls>
        <c:axId val="834916736"/>
        <c:axId val="834917128"/>
      </c:scatterChart>
      <c:valAx>
        <c:axId val="834916736"/>
        <c:scaling>
          <c:orientation val="minMax"/>
          <c:max val="6"/>
          <c:min val="0"/>
        </c:scaling>
        <c:delete val="0"/>
        <c:axPos val="b"/>
        <c:title>
          <c:tx>
            <c:rich>
              <a:bodyPr/>
              <a:lstStyle/>
              <a:p>
                <a:pPr>
                  <a:defRPr/>
                </a:pPr>
                <a:r>
                  <a:rPr lang="en-US" sz="1600" dirty="0" smtClean="0"/>
                  <a:t>Time (years)</a:t>
                </a:r>
                <a:r>
                  <a:rPr lang="en-US" sz="1600" baseline="0" dirty="0" smtClean="0"/>
                  <a:t> since most recent transplant</a:t>
                </a:r>
                <a:endParaRPr lang="en-US" sz="1600" dirty="0"/>
              </a:p>
            </c:rich>
          </c:tx>
          <c:layout/>
          <c:overlay val="0"/>
        </c:title>
        <c:numFmt formatCode="General" sourceLinked="1"/>
        <c:majorTickMark val="out"/>
        <c:minorTickMark val="none"/>
        <c:tickLblPos val="nextTo"/>
        <c:txPr>
          <a:bodyPr/>
          <a:lstStyle/>
          <a:p>
            <a:pPr>
              <a:defRPr sz="1600" b="1" baseline="0"/>
            </a:pPr>
            <a:endParaRPr lang="en-US"/>
          </a:p>
        </c:txPr>
        <c:crossAx val="834917128"/>
        <c:crosses val="autoZero"/>
        <c:crossBetween val="midCat"/>
        <c:majorUnit val="1"/>
        <c:minorUnit val="1"/>
      </c:valAx>
      <c:valAx>
        <c:axId val="834917128"/>
        <c:scaling>
          <c:orientation val="minMax"/>
          <c:max val="100"/>
          <c:min val="0"/>
        </c:scaling>
        <c:delete val="0"/>
        <c:axPos val="l"/>
        <c:majorGridlines/>
        <c:title>
          <c:tx>
            <c:rich>
              <a:bodyPr rot="-5400000" vert="horz"/>
              <a:lstStyle/>
              <a:p>
                <a:pPr>
                  <a:defRPr sz="1600" baseline="0"/>
                </a:pPr>
                <a:r>
                  <a:rPr lang="en-US" sz="1600" baseline="0" dirty="0" smtClean="0"/>
                  <a:t>Survival (%)</a:t>
                </a:r>
                <a:endParaRPr lang="en-US" sz="1600" baseline="0" dirty="0"/>
              </a:p>
            </c:rich>
          </c:tx>
          <c:layout/>
          <c:overlay val="0"/>
        </c:title>
        <c:numFmt formatCode="General" sourceLinked="1"/>
        <c:majorTickMark val="out"/>
        <c:minorTickMark val="none"/>
        <c:tickLblPos val="nextTo"/>
        <c:txPr>
          <a:bodyPr/>
          <a:lstStyle/>
          <a:p>
            <a:pPr>
              <a:defRPr sz="1600" b="1"/>
            </a:pPr>
            <a:endParaRPr lang="en-US"/>
          </a:p>
        </c:txPr>
        <c:crossAx val="834916736"/>
        <c:crosses val="autoZero"/>
        <c:crossBetween val="midCat"/>
      </c:valAx>
      <c:spPr>
        <a:solidFill>
          <a:schemeClr val="bg2"/>
        </a:solidFill>
        <a:ln>
          <a:solidFill>
            <a:schemeClr val="tx1"/>
          </a:solidFill>
        </a:ln>
      </c:spPr>
    </c:plotArea>
    <c:legend>
      <c:legendPos val="t"/>
      <c:layout>
        <c:manualLayout>
          <c:xMode val="edge"/>
          <c:yMode val="edge"/>
          <c:x val="9.1424006027024468E-2"/>
          <c:y val="1.7045454545454544E-2"/>
          <c:w val="0.87944164965490512"/>
          <c:h val="0.11428037759484595"/>
        </c:manualLayout>
      </c:layout>
      <c:overlay val="0"/>
      <c:spPr>
        <a:solidFill>
          <a:srgbClr val="000000"/>
        </a:solidFill>
        <a:ln>
          <a:solidFill>
            <a:srgbClr val="FFFFFF"/>
          </a:solidFill>
        </a:ln>
      </c:spPr>
      <c:txPr>
        <a:bodyPr/>
        <a:lstStyle/>
        <a:p>
          <a:pPr>
            <a:defRPr sz="1400" b="1" i="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Coronary Artery Disease (N=225)</c:v>
                </c:pt>
              </c:strCache>
            </c:strRef>
          </c:tx>
          <c:spPr>
            <a:ln w="41275">
              <a:solidFill>
                <a:srgbClr val="00FF00"/>
              </a:solidFill>
            </a:ln>
          </c:spPr>
          <c:marker>
            <c:symbol val="none"/>
          </c:marker>
          <c:xVal>
            <c:numRef>
              <c:f>Sheet1!$A$2:$A$74</c:f>
              <c:numCache>
                <c:formatCode>General</c:formatCode>
                <c:ptCount val="7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numCache>
            </c:numRef>
          </c:xVal>
          <c:yVal>
            <c:numRef>
              <c:f>Sheet1!$B$2:$B$74</c:f>
              <c:numCache>
                <c:formatCode>General</c:formatCode>
                <c:ptCount val="73"/>
                <c:pt idx="0">
                  <c:v>100</c:v>
                </c:pt>
                <c:pt idx="1">
                  <c:v>97.332999999999998</c:v>
                </c:pt>
                <c:pt idx="2">
                  <c:v>95.539000000000001</c:v>
                </c:pt>
                <c:pt idx="3">
                  <c:v>94.64</c:v>
                </c:pt>
                <c:pt idx="4">
                  <c:v>94.188999999999993</c:v>
                </c:pt>
                <c:pt idx="5">
                  <c:v>93.287999999999997</c:v>
                </c:pt>
                <c:pt idx="6">
                  <c:v>92.837000000000003</c:v>
                </c:pt>
                <c:pt idx="7">
                  <c:v>92.837000000000003</c:v>
                </c:pt>
                <c:pt idx="8">
                  <c:v>92.384</c:v>
                </c:pt>
                <c:pt idx="9">
                  <c:v>91.478999999999999</c:v>
                </c:pt>
                <c:pt idx="10">
                  <c:v>91.478999999999999</c:v>
                </c:pt>
                <c:pt idx="11">
                  <c:v>91.025999999999996</c:v>
                </c:pt>
                <c:pt idx="12">
                  <c:v>91.025999999999996</c:v>
                </c:pt>
                <c:pt idx="13">
                  <c:v>91.025999999999996</c:v>
                </c:pt>
                <c:pt idx="14">
                  <c:v>90.558999999999997</c:v>
                </c:pt>
                <c:pt idx="15">
                  <c:v>90.091999999999999</c:v>
                </c:pt>
                <c:pt idx="16">
                  <c:v>90.091999999999999</c:v>
                </c:pt>
                <c:pt idx="17">
                  <c:v>90.091999999999999</c:v>
                </c:pt>
                <c:pt idx="18">
                  <c:v>89.625</c:v>
                </c:pt>
                <c:pt idx="19">
                  <c:v>89.159000000000006</c:v>
                </c:pt>
                <c:pt idx="20">
                  <c:v>88.691999999999993</c:v>
                </c:pt>
                <c:pt idx="21">
                  <c:v>87.757999999999996</c:v>
                </c:pt>
                <c:pt idx="22">
                  <c:v>87.286000000000001</c:v>
                </c:pt>
                <c:pt idx="23">
                  <c:v>87.286000000000001</c:v>
                </c:pt>
                <c:pt idx="24">
                  <c:v>86.799000000000007</c:v>
                </c:pt>
                <c:pt idx="25">
                  <c:v>86.799000000000007</c:v>
                </c:pt>
                <c:pt idx="26">
                  <c:v>86.3</c:v>
                </c:pt>
                <c:pt idx="27">
                  <c:v>86.3</c:v>
                </c:pt>
                <c:pt idx="28">
                  <c:v>85.798000000000002</c:v>
                </c:pt>
                <c:pt idx="29">
                  <c:v>85.296000000000006</c:v>
                </c:pt>
                <c:pt idx="30">
                  <c:v>85.296000000000006</c:v>
                </c:pt>
                <c:pt idx="31">
                  <c:v>84.795000000000002</c:v>
                </c:pt>
                <c:pt idx="32">
                  <c:v>84.795000000000002</c:v>
                </c:pt>
                <c:pt idx="33">
                  <c:v>84.795000000000002</c:v>
                </c:pt>
                <c:pt idx="34">
                  <c:v>83.77</c:v>
                </c:pt>
                <c:pt idx="35">
                  <c:v>83.77</c:v>
                </c:pt>
                <c:pt idx="36">
                  <c:v>83.245999999999995</c:v>
                </c:pt>
                <c:pt idx="37">
                  <c:v>83.245999999999995</c:v>
                </c:pt>
                <c:pt idx="38">
                  <c:v>82.11</c:v>
                </c:pt>
                <c:pt idx="39">
                  <c:v>82.11</c:v>
                </c:pt>
                <c:pt idx="40">
                  <c:v>80.349999999999994</c:v>
                </c:pt>
                <c:pt idx="41">
                  <c:v>79.763999999999996</c:v>
                </c:pt>
                <c:pt idx="42">
                  <c:v>79.763999999999996</c:v>
                </c:pt>
                <c:pt idx="43">
                  <c:v>79.173000000000002</c:v>
                </c:pt>
                <c:pt idx="44">
                  <c:v>79.173000000000002</c:v>
                </c:pt>
                <c:pt idx="45">
                  <c:v>79.173000000000002</c:v>
                </c:pt>
                <c:pt idx="46">
                  <c:v>79.173000000000002</c:v>
                </c:pt>
                <c:pt idx="47">
                  <c:v>78.563999999999993</c:v>
                </c:pt>
                <c:pt idx="48">
                  <c:v>77.930000000000007</c:v>
                </c:pt>
                <c:pt idx="49">
                  <c:v>77.930000000000007</c:v>
                </c:pt>
                <c:pt idx="50">
                  <c:v>77.930000000000007</c:v>
                </c:pt>
                <c:pt idx="51">
                  <c:v>77.930000000000007</c:v>
                </c:pt>
                <c:pt idx="52">
                  <c:v>77.930000000000007</c:v>
                </c:pt>
                <c:pt idx="53">
                  <c:v>77.930000000000007</c:v>
                </c:pt>
                <c:pt idx="54">
                  <c:v>77.930000000000007</c:v>
                </c:pt>
                <c:pt idx="55">
                  <c:v>75.861000000000004</c:v>
                </c:pt>
                <c:pt idx="56">
                  <c:v>74.481999999999999</c:v>
                </c:pt>
                <c:pt idx="57">
                  <c:v>73.786000000000001</c:v>
                </c:pt>
                <c:pt idx="58">
                  <c:v>73.075999999999993</c:v>
                </c:pt>
                <c:pt idx="59">
                  <c:v>72.367000000000004</c:v>
                </c:pt>
                <c:pt idx="60">
                  <c:v>71.635999999999996</c:v>
                </c:pt>
                <c:pt idx="61">
                  <c:v>71.635999999999996</c:v>
                </c:pt>
                <c:pt idx="62">
                  <c:v>70.882000000000005</c:v>
                </c:pt>
                <c:pt idx="63">
                  <c:v>69.358000000000004</c:v>
                </c:pt>
                <c:pt idx="64">
                  <c:v>68.594999999999999</c:v>
                </c:pt>
                <c:pt idx="65">
                  <c:v>67.832999999999998</c:v>
                </c:pt>
                <c:pt idx="66">
                  <c:v>67.832999999999998</c:v>
                </c:pt>
                <c:pt idx="67">
                  <c:v>67.070999999999998</c:v>
                </c:pt>
                <c:pt idx="68">
                  <c:v>67.070999999999998</c:v>
                </c:pt>
                <c:pt idx="69">
                  <c:v>67.070999999999998</c:v>
                </c:pt>
                <c:pt idx="70">
                  <c:v>67.070999999999998</c:v>
                </c:pt>
                <c:pt idx="71">
                  <c:v>67.070999999999998</c:v>
                </c:pt>
                <c:pt idx="72">
                  <c:v>67.070999999999998</c:v>
                </c:pt>
              </c:numCache>
            </c:numRef>
          </c:yVal>
          <c:smooth val="0"/>
        </c:ser>
        <c:ser>
          <c:idx val="1"/>
          <c:order val="1"/>
          <c:tx>
            <c:strRef>
              <c:f>Sheet1!$C$1</c:f>
              <c:strCache>
                <c:ptCount val="1"/>
                <c:pt idx="0">
                  <c:v>Primary Failure (N=31)</c:v>
                </c:pt>
              </c:strCache>
            </c:strRef>
          </c:tx>
          <c:spPr>
            <a:ln w="41275">
              <a:solidFill>
                <a:srgbClr val="FF0000"/>
              </a:solidFill>
              <a:prstDash val="solid"/>
            </a:ln>
          </c:spPr>
          <c:marker>
            <c:symbol val="none"/>
          </c:marker>
          <c:xVal>
            <c:numRef>
              <c:f>Sheet1!$A$2:$A$74</c:f>
              <c:numCache>
                <c:formatCode>General</c:formatCode>
                <c:ptCount val="7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numCache>
            </c:numRef>
          </c:xVal>
          <c:yVal>
            <c:numRef>
              <c:f>Sheet1!$C$2:$C$74</c:f>
              <c:numCache>
                <c:formatCode>General</c:formatCode>
                <c:ptCount val="73"/>
                <c:pt idx="0">
                  <c:v>100</c:v>
                </c:pt>
                <c:pt idx="1">
                  <c:v>74.194000000000003</c:v>
                </c:pt>
                <c:pt idx="2">
                  <c:v>70.968000000000004</c:v>
                </c:pt>
                <c:pt idx="3">
                  <c:v>64.516000000000005</c:v>
                </c:pt>
                <c:pt idx="4">
                  <c:v>64.516000000000005</c:v>
                </c:pt>
                <c:pt idx="5">
                  <c:v>64.516000000000005</c:v>
                </c:pt>
                <c:pt idx="6">
                  <c:v>64.516000000000005</c:v>
                </c:pt>
                <c:pt idx="7">
                  <c:v>61.29</c:v>
                </c:pt>
                <c:pt idx="8">
                  <c:v>58.064999999999998</c:v>
                </c:pt>
                <c:pt idx="9">
                  <c:v>54.838999999999999</c:v>
                </c:pt>
                <c:pt idx="10">
                  <c:v>54.838999999999999</c:v>
                </c:pt>
                <c:pt idx="11">
                  <c:v>54.838999999999999</c:v>
                </c:pt>
                <c:pt idx="12">
                  <c:v>54.838999999999999</c:v>
                </c:pt>
                <c:pt idx="13">
                  <c:v>54.838999999999999</c:v>
                </c:pt>
                <c:pt idx="14">
                  <c:v>54.838999999999999</c:v>
                </c:pt>
                <c:pt idx="15">
                  <c:v>51.411000000000001</c:v>
                </c:pt>
                <c:pt idx="16">
                  <c:v>51.411000000000001</c:v>
                </c:pt>
                <c:pt idx="17">
                  <c:v>51.411000000000001</c:v>
                </c:pt>
                <c:pt idx="18">
                  <c:v>51.411000000000001</c:v>
                </c:pt>
                <c:pt idx="19">
                  <c:v>51.411000000000001</c:v>
                </c:pt>
                <c:pt idx="20">
                  <c:v>51.411000000000001</c:v>
                </c:pt>
                <c:pt idx="21">
                  <c:v>51.411000000000001</c:v>
                </c:pt>
                <c:pt idx="22">
                  <c:v>47.457000000000001</c:v>
                </c:pt>
                <c:pt idx="23">
                  <c:v>47.457000000000001</c:v>
                </c:pt>
                <c:pt idx="24">
                  <c:v>47.457000000000001</c:v>
                </c:pt>
                <c:pt idx="25">
                  <c:v>47.457000000000001</c:v>
                </c:pt>
                <c:pt idx="26">
                  <c:v>47.457000000000001</c:v>
                </c:pt>
                <c:pt idx="27">
                  <c:v>47.457000000000001</c:v>
                </c:pt>
                <c:pt idx="28">
                  <c:v>47.457000000000001</c:v>
                </c:pt>
                <c:pt idx="29">
                  <c:v>47.457000000000001</c:v>
                </c:pt>
                <c:pt idx="30">
                  <c:v>47.457000000000001</c:v>
                </c:pt>
                <c:pt idx="31">
                  <c:v>47.457000000000001</c:v>
                </c:pt>
                <c:pt idx="32">
                  <c:v>47.457000000000001</c:v>
                </c:pt>
                <c:pt idx="33">
                  <c:v>47.457000000000001</c:v>
                </c:pt>
                <c:pt idx="34">
                  <c:v>47.457000000000001</c:v>
                </c:pt>
                <c:pt idx="35">
                  <c:v>47.457000000000001</c:v>
                </c:pt>
                <c:pt idx="36">
                  <c:v>47.457000000000001</c:v>
                </c:pt>
                <c:pt idx="37">
                  <c:v>47.457000000000001</c:v>
                </c:pt>
                <c:pt idx="38">
                  <c:v>47.457000000000001</c:v>
                </c:pt>
                <c:pt idx="39">
                  <c:v>47.457000000000001</c:v>
                </c:pt>
                <c:pt idx="40">
                  <c:v>47.457000000000001</c:v>
                </c:pt>
                <c:pt idx="41">
                  <c:v>47.457000000000001</c:v>
                </c:pt>
                <c:pt idx="42">
                  <c:v>43.142000000000003</c:v>
                </c:pt>
                <c:pt idx="43">
                  <c:v>43.142000000000003</c:v>
                </c:pt>
                <c:pt idx="44">
                  <c:v>43.142000000000003</c:v>
                </c:pt>
              </c:numCache>
            </c:numRef>
          </c:yVal>
          <c:smooth val="0"/>
        </c:ser>
        <c:ser>
          <c:idx val="2"/>
          <c:order val="2"/>
          <c:tx>
            <c:strRef>
              <c:f>Sheet1!$D$1</c:f>
              <c:strCache>
                <c:ptCount val="1"/>
                <c:pt idx="0">
                  <c:v>Rejection (N=59)</c:v>
                </c:pt>
              </c:strCache>
            </c:strRef>
          </c:tx>
          <c:spPr>
            <a:ln w="41275">
              <a:solidFill>
                <a:schemeClr val="bg1">
                  <a:lumMod val="50000"/>
                  <a:lumOff val="50000"/>
                </a:schemeClr>
              </a:solidFill>
            </a:ln>
          </c:spPr>
          <c:marker>
            <c:symbol val="none"/>
          </c:marker>
          <c:xVal>
            <c:numRef>
              <c:f>Sheet1!$A$2:$A$74</c:f>
              <c:numCache>
                <c:formatCode>General</c:formatCode>
                <c:ptCount val="7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numCache>
            </c:numRef>
          </c:xVal>
          <c:yVal>
            <c:numRef>
              <c:f>Sheet1!$D$2:$D$74</c:f>
              <c:numCache>
                <c:formatCode>General</c:formatCode>
                <c:ptCount val="73"/>
                <c:pt idx="0">
                  <c:v>100</c:v>
                </c:pt>
                <c:pt idx="1">
                  <c:v>89.831000000000003</c:v>
                </c:pt>
                <c:pt idx="2">
                  <c:v>83.051000000000002</c:v>
                </c:pt>
                <c:pt idx="3">
                  <c:v>81.355999999999995</c:v>
                </c:pt>
                <c:pt idx="4">
                  <c:v>77.965999999999994</c:v>
                </c:pt>
                <c:pt idx="5">
                  <c:v>77.965999999999994</c:v>
                </c:pt>
                <c:pt idx="6">
                  <c:v>77.965999999999994</c:v>
                </c:pt>
                <c:pt idx="7">
                  <c:v>77.965999999999994</c:v>
                </c:pt>
                <c:pt idx="8">
                  <c:v>77.965999999999994</c:v>
                </c:pt>
                <c:pt idx="9">
                  <c:v>76.233999999999995</c:v>
                </c:pt>
                <c:pt idx="10">
                  <c:v>76.233999999999995</c:v>
                </c:pt>
                <c:pt idx="11">
                  <c:v>76.233999999999995</c:v>
                </c:pt>
                <c:pt idx="12">
                  <c:v>76.233999999999995</c:v>
                </c:pt>
                <c:pt idx="13">
                  <c:v>76.233999999999995</c:v>
                </c:pt>
                <c:pt idx="14">
                  <c:v>76.233999999999995</c:v>
                </c:pt>
                <c:pt idx="15">
                  <c:v>74.501000000000005</c:v>
                </c:pt>
                <c:pt idx="16">
                  <c:v>72.768000000000001</c:v>
                </c:pt>
                <c:pt idx="17">
                  <c:v>71.036000000000001</c:v>
                </c:pt>
                <c:pt idx="18">
                  <c:v>71.036000000000001</c:v>
                </c:pt>
                <c:pt idx="19">
                  <c:v>69.302999999999997</c:v>
                </c:pt>
                <c:pt idx="20">
                  <c:v>67.570999999999998</c:v>
                </c:pt>
                <c:pt idx="21">
                  <c:v>67.570999999999998</c:v>
                </c:pt>
                <c:pt idx="22">
                  <c:v>67.570999999999998</c:v>
                </c:pt>
                <c:pt idx="23">
                  <c:v>67.570999999999998</c:v>
                </c:pt>
                <c:pt idx="24">
                  <c:v>67.570999999999998</c:v>
                </c:pt>
                <c:pt idx="25">
                  <c:v>67.570999999999998</c:v>
                </c:pt>
                <c:pt idx="26">
                  <c:v>67.570999999999998</c:v>
                </c:pt>
                <c:pt idx="27">
                  <c:v>67.570999999999998</c:v>
                </c:pt>
                <c:pt idx="28">
                  <c:v>67.570999999999998</c:v>
                </c:pt>
                <c:pt idx="29">
                  <c:v>67.570999999999998</c:v>
                </c:pt>
                <c:pt idx="30">
                  <c:v>67.570999999999998</c:v>
                </c:pt>
                <c:pt idx="31">
                  <c:v>67.570999999999998</c:v>
                </c:pt>
                <c:pt idx="32">
                  <c:v>67.570999999999998</c:v>
                </c:pt>
                <c:pt idx="33">
                  <c:v>67.570999999999998</c:v>
                </c:pt>
                <c:pt idx="34">
                  <c:v>67.570999999999998</c:v>
                </c:pt>
                <c:pt idx="35">
                  <c:v>67.570999999999998</c:v>
                </c:pt>
                <c:pt idx="36">
                  <c:v>67.570999999999998</c:v>
                </c:pt>
                <c:pt idx="37">
                  <c:v>67.570999999999998</c:v>
                </c:pt>
                <c:pt idx="38">
                  <c:v>67.570999999999998</c:v>
                </c:pt>
                <c:pt idx="39">
                  <c:v>67.570999999999998</c:v>
                </c:pt>
                <c:pt idx="40">
                  <c:v>67.570999999999998</c:v>
                </c:pt>
                <c:pt idx="41">
                  <c:v>67.570999999999998</c:v>
                </c:pt>
                <c:pt idx="42">
                  <c:v>67.570999999999998</c:v>
                </c:pt>
                <c:pt idx="43">
                  <c:v>67.570999999999998</c:v>
                </c:pt>
                <c:pt idx="44">
                  <c:v>67.570999999999998</c:v>
                </c:pt>
                <c:pt idx="45">
                  <c:v>67.570999999999998</c:v>
                </c:pt>
                <c:pt idx="46">
                  <c:v>67.570999999999998</c:v>
                </c:pt>
                <c:pt idx="47">
                  <c:v>67.570999999999998</c:v>
                </c:pt>
                <c:pt idx="48">
                  <c:v>67.570999999999998</c:v>
                </c:pt>
                <c:pt idx="49">
                  <c:v>65.067999999999998</c:v>
                </c:pt>
                <c:pt idx="50">
                  <c:v>65.067999999999998</c:v>
                </c:pt>
                <c:pt idx="51">
                  <c:v>65.067999999999998</c:v>
                </c:pt>
                <c:pt idx="52">
                  <c:v>65.067999999999998</c:v>
                </c:pt>
                <c:pt idx="53">
                  <c:v>65.067999999999998</c:v>
                </c:pt>
                <c:pt idx="54">
                  <c:v>65.067999999999998</c:v>
                </c:pt>
                <c:pt idx="55">
                  <c:v>65.067999999999998</c:v>
                </c:pt>
                <c:pt idx="56">
                  <c:v>62.564999999999998</c:v>
                </c:pt>
                <c:pt idx="57">
                  <c:v>62.564999999999998</c:v>
                </c:pt>
                <c:pt idx="58">
                  <c:v>62.564999999999998</c:v>
                </c:pt>
                <c:pt idx="59">
                  <c:v>62.564999999999998</c:v>
                </c:pt>
                <c:pt idx="60">
                  <c:v>60.063000000000002</c:v>
                </c:pt>
                <c:pt idx="61">
                  <c:v>60.063000000000002</c:v>
                </c:pt>
                <c:pt idx="62">
                  <c:v>60.063000000000002</c:v>
                </c:pt>
                <c:pt idx="63">
                  <c:v>57.56</c:v>
                </c:pt>
                <c:pt idx="64">
                  <c:v>57.56</c:v>
                </c:pt>
                <c:pt idx="65">
                  <c:v>57.56</c:v>
                </c:pt>
                <c:pt idx="66">
                  <c:v>57.56</c:v>
                </c:pt>
                <c:pt idx="67">
                  <c:v>57.56</c:v>
                </c:pt>
                <c:pt idx="68">
                  <c:v>57.56</c:v>
                </c:pt>
                <c:pt idx="69">
                  <c:v>57.56</c:v>
                </c:pt>
                <c:pt idx="70">
                  <c:v>57.56</c:v>
                </c:pt>
                <c:pt idx="71">
                  <c:v>57.56</c:v>
                </c:pt>
                <c:pt idx="72">
                  <c:v>57.56</c:v>
                </c:pt>
              </c:numCache>
            </c:numRef>
          </c:yVal>
          <c:smooth val="0"/>
        </c:ser>
        <c:dLbls>
          <c:showLegendKey val="0"/>
          <c:showVal val="0"/>
          <c:showCatName val="0"/>
          <c:showSerName val="0"/>
          <c:showPercent val="0"/>
          <c:showBubbleSize val="0"/>
        </c:dLbls>
        <c:axId val="834917912"/>
        <c:axId val="834918304"/>
      </c:scatterChart>
      <c:valAx>
        <c:axId val="834917912"/>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4918304"/>
        <c:crosses val="autoZero"/>
        <c:crossBetween val="midCat"/>
        <c:majorUnit val="1"/>
      </c:valAx>
      <c:valAx>
        <c:axId val="834918304"/>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834917912"/>
        <c:crosses val="autoZero"/>
        <c:crossBetween val="midCat"/>
        <c:majorUnit val="20"/>
      </c:valAx>
      <c:spPr>
        <a:solidFill>
          <a:schemeClr val="bg2"/>
        </a:solidFill>
        <a:ln>
          <a:solidFill>
            <a:schemeClr val="tx1"/>
          </a:solidFill>
        </a:ln>
      </c:spPr>
    </c:plotArea>
    <c:legend>
      <c:legendPos val="r"/>
      <c:layout>
        <c:manualLayout>
          <c:xMode val="edge"/>
          <c:yMode val="edge"/>
          <c:x val="0.12372413072259789"/>
          <c:y val="0.57742249015748071"/>
          <c:w val="0.39772129700601588"/>
          <c:h val="0.2507025098425196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Retransplant (N = 361)</c:v>
                </c:pt>
              </c:strCache>
            </c:strRef>
          </c:tx>
          <c:spPr>
            <a:ln w="41275">
              <a:solidFill>
                <a:srgbClr val="FF99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99.721000000000004</c:v>
                </c:pt>
                <c:pt idx="14">
                  <c:v>99.16</c:v>
                </c:pt>
                <c:pt idx="15">
                  <c:v>98.317999999999998</c:v>
                </c:pt>
                <c:pt idx="16">
                  <c:v>98.036000000000001</c:v>
                </c:pt>
                <c:pt idx="17">
                  <c:v>97.754000000000005</c:v>
                </c:pt>
                <c:pt idx="18">
                  <c:v>97.471999999999994</c:v>
                </c:pt>
                <c:pt idx="19">
                  <c:v>96.623999999999995</c:v>
                </c:pt>
                <c:pt idx="20">
                  <c:v>96.058000000000007</c:v>
                </c:pt>
                <c:pt idx="21">
                  <c:v>95.492000000000004</c:v>
                </c:pt>
                <c:pt idx="22">
                  <c:v>94.918999999999997</c:v>
                </c:pt>
                <c:pt idx="23">
                  <c:v>94.918999999999997</c:v>
                </c:pt>
                <c:pt idx="24">
                  <c:v>94.623999999999995</c:v>
                </c:pt>
                <c:pt idx="25">
                  <c:v>94.623999999999995</c:v>
                </c:pt>
                <c:pt idx="26">
                  <c:v>94.316999999999993</c:v>
                </c:pt>
                <c:pt idx="27">
                  <c:v>94.316999999999993</c:v>
                </c:pt>
                <c:pt idx="28">
                  <c:v>94.007000000000005</c:v>
                </c:pt>
                <c:pt idx="29">
                  <c:v>93.075999999999993</c:v>
                </c:pt>
                <c:pt idx="30">
                  <c:v>93.075999999999993</c:v>
                </c:pt>
                <c:pt idx="31">
                  <c:v>92.765000000000001</c:v>
                </c:pt>
                <c:pt idx="32">
                  <c:v>92.765000000000001</c:v>
                </c:pt>
                <c:pt idx="33">
                  <c:v>92.453000000000003</c:v>
                </c:pt>
                <c:pt idx="34">
                  <c:v>91.822000000000003</c:v>
                </c:pt>
                <c:pt idx="35">
                  <c:v>91.503</c:v>
                </c:pt>
                <c:pt idx="36">
                  <c:v>91.18</c:v>
                </c:pt>
                <c:pt idx="37">
                  <c:v>90.847999999999999</c:v>
                </c:pt>
                <c:pt idx="38">
                  <c:v>90.164000000000001</c:v>
                </c:pt>
                <c:pt idx="39">
                  <c:v>89.814999999999998</c:v>
                </c:pt>
                <c:pt idx="40">
                  <c:v>88.417000000000002</c:v>
                </c:pt>
                <c:pt idx="41">
                  <c:v>88.066000000000003</c:v>
                </c:pt>
                <c:pt idx="42">
                  <c:v>87.364000000000004</c:v>
                </c:pt>
                <c:pt idx="43">
                  <c:v>87.01</c:v>
                </c:pt>
                <c:pt idx="44">
                  <c:v>87.01</c:v>
                </c:pt>
                <c:pt idx="45">
                  <c:v>87.01</c:v>
                </c:pt>
                <c:pt idx="46">
                  <c:v>86.650999999999996</c:v>
                </c:pt>
                <c:pt idx="47">
                  <c:v>86.287999999999997</c:v>
                </c:pt>
                <c:pt idx="48">
                  <c:v>85.176000000000002</c:v>
                </c:pt>
                <c:pt idx="49">
                  <c:v>84.778000000000006</c:v>
                </c:pt>
                <c:pt idx="50">
                  <c:v>83.578000000000003</c:v>
                </c:pt>
                <c:pt idx="51">
                  <c:v>83.176000000000002</c:v>
                </c:pt>
                <c:pt idx="52">
                  <c:v>82.774000000000001</c:v>
                </c:pt>
                <c:pt idx="53">
                  <c:v>82.774000000000001</c:v>
                </c:pt>
                <c:pt idx="54">
                  <c:v>82.774000000000001</c:v>
                </c:pt>
                <c:pt idx="55">
                  <c:v>81.557000000000002</c:v>
                </c:pt>
                <c:pt idx="56">
                  <c:v>80.334000000000003</c:v>
                </c:pt>
                <c:pt idx="57">
                  <c:v>79.918999999999997</c:v>
                </c:pt>
                <c:pt idx="58">
                  <c:v>79.498999999999995</c:v>
                </c:pt>
                <c:pt idx="59">
                  <c:v>79.073999999999998</c:v>
                </c:pt>
                <c:pt idx="60">
                  <c:v>77.319000000000003</c:v>
                </c:pt>
                <c:pt idx="61">
                  <c:v>76.421999999999997</c:v>
                </c:pt>
                <c:pt idx="62">
                  <c:v>75.966999999999999</c:v>
                </c:pt>
                <c:pt idx="63">
                  <c:v>74.581000000000003</c:v>
                </c:pt>
                <c:pt idx="64">
                  <c:v>74.114000000000004</c:v>
                </c:pt>
                <c:pt idx="65">
                  <c:v>73.647999999999996</c:v>
                </c:pt>
                <c:pt idx="66">
                  <c:v>73.647999999999996</c:v>
                </c:pt>
                <c:pt idx="67">
                  <c:v>73.173000000000002</c:v>
                </c:pt>
                <c:pt idx="68">
                  <c:v>73.173000000000002</c:v>
                </c:pt>
                <c:pt idx="69">
                  <c:v>73.173000000000002</c:v>
                </c:pt>
                <c:pt idx="70">
                  <c:v>73.173000000000002</c:v>
                </c:pt>
                <c:pt idx="71">
                  <c:v>73.173000000000002</c:v>
                </c:pt>
                <c:pt idx="72">
                  <c:v>73.173000000000002</c:v>
                </c:pt>
                <c:pt idx="73">
                  <c:v>72.61</c:v>
                </c:pt>
                <c:pt idx="74">
                  <c:v>72.61</c:v>
                </c:pt>
                <c:pt idx="75">
                  <c:v>72.61</c:v>
                </c:pt>
                <c:pt idx="76">
                  <c:v>72.028999999999996</c:v>
                </c:pt>
                <c:pt idx="77">
                  <c:v>71.438999999999993</c:v>
                </c:pt>
                <c:pt idx="78">
                  <c:v>70.849000000000004</c:v>
                </c:pt>
                <c:pt idx="79">
                  <c:v>70.849000000000004</c:v>
                </c:pt>
                <c:pt idx="80">
                  <c:v>70.849000000000004</c:v>
                </c:pt>
                <c:pt idx="81">
                  <c:v>70.849000000000004</c:v>
                </c:pt>
                <c:pt idx="82">
                  <c:v>70.242999999999995</c:v>
                </c:pt>
                <c:pt idx="83">
                  <c:v>70.242999999999995</c:v>
                </c:pt>
                <c:pt idx="84">
                  <c:v>69.626999999999995</c:v>
                </c:pt>
                <c:pt idx="85">
                  <c:v>68.988</c:v>
                </c:pt>
                <c:pt idx="86">
                  <c:v>68.988</c:v>
                </c:pt>
                <c:pt idx="87">
                  <c:v>67.661000000000001</c:v>
                </c:pt>
                <c:pt idx="88">
                  <c:v>66.998000000000005</c:v>
                </c:pt>
                <c:pt idx="89">
                  <c:v>66.998000000000005</c:v>
                </c:pt>
                <c:pt idx="90">
                  <c:v>66.998000000000005</c:v>
                </c:pt>
                <c:pt idx="91">
                  <c:v>66.998000000000005</c:v>
                </c:pt>
                <c:pt idx="92">
                  <c:v>66.998000000000005</c:v>
                </c:pt>
                <c:pt idx="93">
                  <c:v>66.313999999999993</c:v>
                </c:pt>
                <c:pt idx="94">
                  <c:v>66.313999999999993</c:v>
                </c:pt>
                <c:pt idx="95">
                  <c:v>66.313999999999993</c:v>
                </c:pt>
                <c:pt idx="96">
                  <c:v>66.313999999999993</c:v>
                </c:pt>
                <c:pt idx="97">
                  <c:v>66.313999999999993</c:v>
                </c:pt>
                <c:pt idx="98">
                  <c:v>65.534000000000006</c:v>
                </c:pt>
                <c:pt idx="99">
                  <c:v>63.954999999999998</c:v>
                </c:pt>
                <c:pt idx="100">
                  <c:v>63.954999999999998</c:v>
                </c:pt>
                <c:pt idx="101">
                  <c:v>63.155999999999999</c:v>
                </c:pt>
                <c:pt idx="102">
                  <c:v>63.155999999999999</c:v>
                </c:pt>
                <c:pt idx="103">
                  <c:v>62.356000000000002</c:v>
                </c:pt>
                <c:pt idx="104">
                  <c:v>61.545999999999999</c:v>
                </c:pt>
                <c:pt idx="105">
                  <c:v>61.545999999999999</c:v>
                </c:pt>
                <c:pt idx="106">
                  <c:v>60.737000000000002</c:v>
                </c:pt>
                <c:pt idx="107">
                  <c:v>60.737000000000002</c:v>
                </c:pt>
                <c:pt idx="108">
                  <c:v>59.905000000000001</c:v>
                </c:pt>
                <c:pt idx="109">
                  <c:v>59.905000000000001</c:v>
                </c:pt>
                <c:pt idx="110">
                  <c:v>59.024000000000001</c:v>
                </c:pt>
                <c:pt idx="111">
                  <c:v>59.024000000000001</c:v>
                </c:pt>
                <c:pt idx="112">
                  <c:v>58.128999999999998</c:v>
                </c:pt>
                <c:pt idx="113">
                  <c:v>57.234999999999999</c:v>
                </c:pt>
                <c:pt idx="114">
                  <c:v>56.326999999999998</c:v>
                </c:pt>
                <c:pt idx="115">
                  <c:v>56.326999999999998</c:v>
                </c:pt>
                <c:pt idx="116">
                  <c:v>56.326999999999998</c:v>
                </c:pt>
                <c:pt idx="117">
                  <c:v>56.326999999999998</c:v>
                </c:pt>
                <c:pt idx="118">
                  <c:v>56.326999999999998</c:v>
                </c:pt>
                <c:pt idx="119">
                  <c:v>56.326999999999998</c:v>
                </c:pt>
                <c:pt idx="120">
                  <c:v>55.372</c:v>
                </c:pt>
                <c:pt idx="121">
                  <c:v>55.372</c:v>
                </c:pt>
                <c:pt idx="122">
                  <c:v>54.307000000000002</c:v>
                </c:pt>
                <c:pt idx="123">
                  <c:v>53.241999999999997</c:v>
                </c:pt>
                <c:pt idx="124">
                  <c:v>53.241999999999997</c:v>
                </c:pt>
                <c:pt idx="125">
                  <c:v>53.241999999999997</c:v>
                </c:pt>
                <c:pt idx="126">
                  <c:v>53.241999999999997</c:v>
                </c:pt>
                <c:pt idx="127">
                  <c:v>53.241999999999997</c:v>
                </c:pt>
                <c:pt idx="128">
                  <c:v>53.241999999999997</c:v>
                </c:pt>
                <c:pt idx="129">
                  <c:v>53.241999999999997</c:v>
                </c:pt>
                <c:pt idx="130">
                  <c:v>53.241999999999997</c:v>
                </c:pt>
                <c:pt idx="131">
                  <c:v>53.241999999999997</c:v>
                </c:pt>
                <c:pt idx="132">
                  <c:v>53.241999999999997</c:v>
                </c:pt>
                <c:pt idx="133">
                  <c:v>53.241999999999997</c:v>
                </c:pt>
                <c:pt idx="134">
                  <c:v>53.241999999999997</c:v>
                </c:pt>
                <c:pt idx="135">
                  <c:v>51.973999999999997</c:v>
                </c:pt>
                <c:pt idx="136">
                  <c:v>51.973999999999997</c:v>
                </c:pt>
                <c:pt idx="137">
                  <c:v>51.973999999999997</c:v>
                </c:pt>
                <c:pt idx="138">
                  <c:v>51.973999999999997</c:v>
                </c:pt>
                <c:pt idx="139">
                  <c:v>51.973999999999997</c:v>
                </c:pt>
                <c:pt idx="140">
                  <c:v>51.973999999999997</c:v>
                </c:pt>
                <c:pt idx="141">
                  <c:v>50.674999999999997</c:v>
                </c:pt>
                <c:pt idx="142">
                  <c:v>49.305999999999997</c:v>
                </c:pt>
                <c:pt idx="143">
                  <c:v>47.896999999999998</c:v>
                </c:pt>
                <c:pt idx="144">
                  <c:v>47.896999999999998</c:v>
                </c:pt>
                <c:pt idx="145">
                  <c:v>47.896999999999998</c:v>
                </c:pt>
                <c:pt idx="146">
                  <c:v>47.896999999999998</c:v>
                </c:pt>
                <c:pt idx="147">
                  <c:v>47.896999999999998</c:v>
                </c:pt>
                <c:pt idx="148">
                  <c:v>47.896999999999998</c:v>
                </c:pt>
                <c:pt idx="149">
                  <c:v>47.896999999999998</c:v>
                </c:pt>
                <c:pt idx="150">
                  <c:v>46.3</c:v>
                </c:pt>
                <c:pt idx="151">
                  <c:v>46.3</c:v>
                </c:pt>
                <c:pt idx="152">
                  <c:v>46.3</c:v>
                </c:pt>
                <c:pt idx="153">
                  <c:v>46.3</c:v>
                </c:pt>
                <c:pt idx="154">
                  <c:v>46.3</c:v>
                </c:pt>
                <c:pt idx="155">
                  <c:v>46.3</c:v>
                </c:pt>
                <c:pt idx="156">
                  <c:v>46.3</c:v>
                </c:pt>
                <c:pt idx="157">
                  <c:v>46.3</c:v>
                </c:pt>
                <c:pt idx="158">
                  <c:v>46.3</c:v>
                </c:pt>
                <c:pt idx="159">
                  <c:v>46.3</c:v>
                </c:pt>
                <c:pt idx="160">
                  <c:v>46.3</c:v>
                </c:pt>
                <c:pt idx="161">
                  <c:v>44.286999999999999</c:v>
                </c:pt>
                <c:pt idx="162">
                  <c:v>44.286999999999999</c:v>
                </c:pt>
                <c:pt idx="163">
                  <c:v>44.286999999999999</c:v>
                </c:pt>
                <c:pt idx="164">
                  <c:v>42.274000000000001</c:v>
                </c:pt>
                <c:pt idx="165">
                  <c:v>42.274000000000001</c:v>
                </c:pt>
                <c:pt idx="166">
                  <c:v>42.274000000000001</c:v>
                </c:pt>
                <c:pt idx="167">
                  <c:v>42.274000000000001</c:v>
                </c:pt>
                <c:pt idx="168">
                  <c:v>42.274000000000001</c:v>
                </c:pt>
                <c:pt idx="169">
                  <c:v>42.274000000000001</c:v>
                </c:pt>
                <c:pt idx="170">
                  <c:v>42.274000000000001</c:v>
                </c:pt>
                <c:pt idx="171">
                  <c:v>42.274000000000001</c:v>
                </c:pt>
                <c:pt idx="172">
                  <c:v>42.274000000000001</c:v>
                </c:pt>
                <c:pt idx="173">
                  <c:v>42.274000000000001</c:v>
                </c:pt>
                <c:pt idx="174">
                  <c:v>42.274000000000001</c:v>
                </c:pt>
                <c:pt idx="175">
                  <c:v>42.274000000000001</c:v>
                </c:pt>
                <c:pt idx="176">
                  <c:v>42.274000000000001</c:v>
                </c:pt>
                <c:pt idx="177">
                  <c:v>42.274000000000001</c:v>
                </c:pt>
                <c:pt idx="178">
                  <c:v>42.274000000000001</c:v>
                </c:pt>
                <c:pt idx="179">
                  <c:v>42.274000000000001</c:v>
                </c:pt>
                <c:pt idx="180">
                  <c:v>42.274000000000001</c:v>
                </c:pt>
              </c:numCache>
            </c:numRef>
          </c:yVal>
          <c:smooth val="0"/>
        </c:ser>
        <c:ser>
          <c:idx val="1"/>
          <c:order val="1"/>
          <c:tx>
            <c:strRef>
              <c:f>Sheet1!$C$1</c:f>
              <c:strCache>
                <c:ptCount val="1"/>
                <c:pt idx="0">
                  <c:v>Primary (N=6,377)</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99.698999999999998</c:v>
                </c:pt>
                <c:pt idx="14">
                  <c:v>99.457999999999998</c:v>
                </c:pt>
                <c:pt idx="15">
                  <c:v>99.087999999999994</c:v>
                </c:pt>
                <c:pt idx="16">
                  <c:v>98.765000000000001</c:v>
                </c:pt>
                <c:pt idx="17">
                  <c:v>98.472999999999999</c:v>
                </c:pt>
                <c:pt idx="18">
                  <c:v>98.180999999999997</c:v>
                </c:pt>
                <c:pt idx="19">
                  <c:v>97.805999999999997</c:v>
                </c:pt>
                <c:pt idx="20">
                  <c:v>97.528999999999996</c:v>
                </c:pt>
                <c:pt idx="21">
                  <c:v>97.283000000000001</c:v>
                </c:pt>
                <c:pt idx="22">
                  <c:v>97.084999999999994</c:v>
                </c:pt>
                <c:pt idx="23">
                  <c:v>96.686999999999998</c:v>
                </c:pt>
                <c:pt idx="24">
                  <c:v>96.450999999999993</c:v>
                </c:pt>
                <c:pt idx="25">
                  <c:v>96.346000000000004</c:v>
                </c:pt>
                <c:pt idx="26">
                  <c:v>96.116</c:v>
                </c:pt>
                <c:pt idx="27">
                  <c:v>95.742999999999995</c:v>
                </c:pt>
                <c:pt idx="28">
                  <c:v>95.421999999999997</c:v>
                </c:pt>
                <c:pt idx="29">
                  <c:v>95.063999999999993</c:v>
                </c:pt>
                <c:pt idx="30">
                  <c:v>94.831000000000003</c:v>
                </c:pt>
                <c:pt idx="31">
                  <c:v>94.65</c:v>
                </c:pt>
                <c:pt idx="32">
                  <c:v>94.397000000000006</c:v>
                </c:pt>
                <c:pt idx="33">
                  <c:v>94.106999999999999</c:v>
                </c:pt>
                <c:pt idx="34">
                  <c:v>93.759</c:v>
                </c:pt>
                <c:pt idx="35">
                  <c:v>93.555000000000007</c:v>
                </c:pt>
                <c:pt idx="36">
                  <c:v>93.328999999999994</c:v>
                </c:pt>
                <c:pt idx="37">
                  <c:v>93.116</c:v>
                </c:pt>
                <c:pt idx="38">
                  <c:v>92.957999999999998</c:v>
                </c:pt>
                <c:pt idx="39">
                  <c:v>92.561000000000007</c:v>
                </c:pt>
                <c:pt idx="40">
                  <c:v>92.361000000000004</c:v>
                </c:pt>
                <c:pt idx="41">
                  <c:v>92.141000000000005</c:v>
                </c:pt>
                <c:pt idx="42">
                  <c:v>91.96</c:v>
                </c:pt>
                <c:pt idx="43">
                  <c:v>91.697999999999993</c:v>
                </c:pt>
                <c:pt idx="44">
                  <c:v>91.453999999999994</c:v>
                </c:pt>
                <c:pt idx="45">
                  <c:v>91.290999999999997</c:v>
                </c:pt>
                <c:pt idx="46">
                  <c:v>91.085999999999999</c:v>
                </c:pt>
                <c:pt idx="47">
                  <c:v>90.753</c:v>
                </c:pt>
                <c:pt idx="48">
                  <c:v>90.456999999999994</c:v>
                </c:pt>
                <c:pt idx="49">
                  <c:v>90.216999999999999</c:v>
                </c:pt>
                <c:pt idx="50">
                  <c:v>89.995000000000005</c:v>
                </c:pt>
                <c:pt idx="51">
                  <c:v>89.75</c:v>
                </c:pt>
                <c:pt idx="52">
                  <c:v>89.548000000000002</c:v>
                </c:pt>
                <c:pt idx="53">
                  <c:v>89.301000000000002</c:v>
                </c:pt>
                <c:pt idx="54">
                  <c:v>89.120999999999995</c:v>
                </c:pt>
                <c:pt idx="55">
                  <c:v>88.917000000000002</c:v>
                </c:pt>
                <c:pt idx="56">
                  <c:v>88.757999999999996</c:v>
                </c:pt>
                <c:pt idx="57">
                  <c:v>88.483999999999995</c:v>
                </c:pt>
                <c:pt idx="58">
                  <c:v>88.185000000000002</c:v>
                </c:pt>
                <c:pt idx="59">
                  <c:v>87.882999999999996</c:v>
                </c:pt>
                <c:pt idx="60">
                  <c:v>87.623000000000005</c:v>
                </c:pt>
                <c:pt idx="61">
                  <c:v>87.331000000000003</c:v>
                </c:pt>
                <c:pt idx="62">
                  <c:v>87.132999999999996</c:v>
                </c:pt>
                <c:pt idx="63">
                  <c:v>86.832999999999998</c:v>
                </c:pt>
                <c:pt idx="64">
                  <c:v>86.658000000000001</c:v>
                </c:pt>
                <c:pt idx="65">
                  <c:v>86.430999999999997</c:v>
                </c:pt>
                <c:pt idx="66">
                  <c:v>86.254000000000005</c:v>
                </c:pt>
                <c:pt idx="67">
                  <c:v>86.025000000000006</c:v>
                </c:pt>
                <c:pt idx="68">
                  <c:v>85.796000000000006</c:v>
                </c:pt>
                <c:pt idx="69">
                  <c:v>85.616</c:v>
                </c:pt>
                <c:pt idx="70">
                  <c:v>85.435000000000002</c:v>
                </c:pt>
                <c:pt idx="71">
                  <c:v>85.197999999999993</c:v>
                </c:pt>
                <c:pt idx="72">
                  <c:v>85.01</c:v>
                </c:pt>
                <c:pt idx="73">
                  <c:v>84.706999999999994</c:v>
                </c:pt>
                <c:pt idx="74">
                  <c:v>84.566000000000003</c:v>
                </c:pt>
                <c:pt idx="75">
                  <c:v>84.254000000000005</c:v>
                </c:pt>
                <c:pt idx="76">
                  <c:v>83.882999999999996</c:v>
                </c:pt>
                <c:pt idx="77">
                  <c:v>83.712000000000003</c:v>
                </c:pt>
                <c:pt idx="78">
                  <c:v>83.453999999999994</c:v>
                </c:pt>
                <c:pt idx="79">
                  <c:v>83.194999999999993</c:v>
                </c:pt>
                <c:pt idx="80">
                  <c:v>83.078999999999994</c:v>
                </c:pt>
                <c:pt idx="81">
                  <c:v>82.816999999999993</c:v>
                </c:pt>
                <c:pt idx="82">
                  <c:v>82.641000000000005</c:v>
                </c:pt>
                <c:pt idx="83">
                  <c:v>82.313000000000002</c:v>
                </c:pt>
                <c:pt idx="84">
                  <c:v>82.007000000000005</c:v>
                </c:pt>
                <c:pt idx="85">
                  <c:v>81.756</c:v>
                </c:pt>
                <c:pt idx="86">
                  <c:v>81.5</c:v>
                </c:pt>
                <c:pt idx="87">
                  <c:v>81.242999999999995</c:v>
                </c:pt>
                <c:pt idx="88">
                  <c:v>81.081999999999994</c:v>
                </c:pt>
                <c:pt idx="89">
                  <c:v>80.790000000000006</c:v>
                </c:pt>
                <c:pt idx="90">
                  <c:v>80.53</c:v>
                </c:pt>
                <c:pt idx="91">
                  <c:v>80.203000000000003</c:v>
                </c:pt>
                <c:pt idx="92">
                  <c:v>80.007000000000005</c:v>
                </c:pt>
                <c:pt idx="93">
                  <c:v>79.908000000000001</c:v>
                </c:pt>
                <c:pt idx="94">
                  <c:v>79.742000000000004</c:v>
                </c:pt>
                <c:pt idx="95">
                  <c:v>79.507000000000005</c:v>
                </c:pt>
                <c:pt idx="96">
                  <c:v>79.197000000000003</c:v>
                </c:pt>
                <c:pt idx="97">
                  <c:v>78.912999999999997</c:v>
                </c:pt>
                <c:pt idx="98">
                  <c:v>78.768000000000001</c:v>
                </c:pt>
                <c:pt idx="99">
                  <c:v>78.694999999999993</c:v>
                </c:pt>
                <c:pt idx="100">
                  <c:v>78.438000000000002</c:v>
                </c:pt>
                <c:pt idx="101">
                  <c:v>78.179000000000002</c:v>
                </c:pt>
                <c:pt idx="102">
                  <c:v>77.956000000000003</c:v>
                </c:pt>
                <c:pt idx="103">
                  <c:v>77.62</c:v>
                </c:pt>
                <c:pt idx="104">
                  <c:v>77.396000000000001</c:v>
                </c:pt>
                <c:pt idx="105">
                  <c:v>77.132000000000005</c:v>
                </c:pt>
                <c:pt idx="106">
                  <c:v>77.055999999999997</c:v>
                </c:pt>
                <c:pt idx="107">
                  <c:v>76.902000000000001</c:v>
                </c:pt>
                <c:pt idx="108">
                  <c:v>76.706000000000003</c:v>
                </c:pt>
                <c:pt idx="109">
                  <c:v>76.582999999999998</c:v>
                </c:pt>
                <c:pt idx="110">
                  <c:v>76.167000000000002</c:v>
                </c:pt>
                <c:pt idx="111">
                  <c:v>75.790000000000006</c:v>
                </c:pt>
                <c:pt idx="112">
                  <c:v>75.662999999999997</c:v>
                </c:pt>
                <c:pt idx="113">
                  <c:v>75.578000000000003</c:v>
                </c:pt>
                <c:pt idx="114">
                  <c:v>75.236999999999995</c:v>
                </c:pt>
                <c:pt idx="115">
                  <c:v>75.108000000000004</c:v>
                </c:pt>
                <c:pt idx="116">
                  <c:v>74.805000000000007</c:v>
                </c:pt>
                <c:pt idx="117">
                  <c:v>74.543000000000006</c:v>
                </c:pt>
                <c:pt idx="118">
                  <c:v>74.366</c:v>
                </c:pt>
                <c:pt idx="119">
                  <c:v>74.052999999999997</c:v>
                </c:pt>
                <c:pt idx="120">
                  <c:v>73.87</c:v>
                </c:pt>
                <c:pt idx="121">
                  <c:v>73.537000000000006</c:v>
                </c:pt>
                <c:pt idx="122">
                  <c:v>73.194999999999993</c:v>
                </c:pt>
                <c:pt idx="123">
                  <c:v>73.096999999999994</c:v>
                </c:pt>
                <c:pt idx="124">
                  <c:v>72.899000000000001</c:v>
                </c:pt>
                <c:pt idx="125">
                  <c:v>72.8</c:v>
                </c:pt>
                <c:pt idx="126">
                  <c:v>72.501999999999995</c:v>
                </c:pt>
                <c:pt idx="127">
                  <c:v>72.352000000000004</c:v>
                </c:pt>
                <c:pt idx="128">
                  <c:v>72.198999999999998</c:v>
                </c:pt>
                <c:pt idx="129">
                  <c:v>72.096999999999994</c:v>
                </c:pt>
                <c:pt idx="130">
                  <c:v>71.837999999999994</c:v>
                </c:pt>
                <c:pt idx="131">
                  <c:v>71.680000000000007</c:v>
                </c:pt>
                <c:pt idx="132">
                  <c:v>71.518000000000001</c:v>
                </c:pt>
                <c:pt idx="133">
                  <c:v>71.186999999999998</c:v>
                </c:pt>
                <c:pt idx="134">
                  <c:v>70.730999999999995</c:v>
                </c:pt>
                <c:pt idx="135">
                  <c:v>70.616</c:v>
                </c:pt>
                <c:pt idx="136">
                  <c:v>70.5</c:v>
                </c:pt>
                <c:pt idx="137">
                  <c:v>70.384</c:v>
                </c:pt>
                <c:pt idx="138">
                  <c:v>70.209000000000003</c:v>
                </c:pt>
                <c:pt idx="139">
                  <c:v>70.150000000000006</c:v>
                </c:pt>
                <c:pt idx="140">
                  <c:v>70.091999999999999</c:v>
                </c:pt>
                <c:pt idx="141">
                  <c:v>69.853999999999999</c:v>
                </c:pt>
                <c:pt idx="142">
                  <c:v>69.793999999999997</c:v>
                </c:pt>
                <c:pt idx="143">
                  <c:v>69.731999999999999</c:v>
                </c:pt>
                <c:pt idx="144">
                  <c:v>69.480999999999995</c:v>
                </c:pt>
                <c:pt idx="145">
                  <c:v>69.215999999999994</c:v>
                </c:pt>
                <c:pt idx="146">
                  <c:v>69.012</c:v>
                </c:pt>
                <c:pt idx="147">
                  <c:v>68.736999999999995</c:v>
                </c:pt>
                <c:pt idx="148">
                  <c:v>68.667000000000002</c:v>
                </c:pt>
                <c:pt idx="149">
                  <c:v>68.528000000000006</c:v>
                </c:pt>
                <c:pt idx="150">
                  <c:v>68.387</c:v>
                </c:pt>
                <c:pt idx="151">
                  <c:v>68.316000000000003</c:v>
                </c:pt>
                <c:pt idx="152">
                  <c:v>68.316000000000003</c:v>
                </c:pt>
                <c:pt idx="153">
                  <c:v>68.316000000000003</c:v>
                </c:pt>
                <c:pt idx="154">
                  <c:v>68.242999999999995</c:v>
                </c:pt>
                <c:pt idx="155">
                  <c:v>68.094999999999999</c:v>
                </c:pt>
                <c:pt idx="156">
                  <c:v>67.790000000000006</c:v>
                </c:pt>
                <c:pt idx="157">
                  <c:v>67.634</c:v>
                </c:pt>
                <c:pt idx="158">
                  <c:v>67.307000000000002</c:v>
                </c:pt>
                <c:pt idx="159">
                  <c:v>66.893000000000001</c:v>
                </c:pt>
                <c:pt idx="160">
                  <c:v>66.644000000000005</c:v>
                </c:pt>
                <c:pt idx="161">
                  <c:v>66.393000000000001</c:v>
                </c:pt>
                <c:pt idx="162">
                  <c:v>66.308999999999997</c:v>
                </c:pt>
                <c:pt idx="163">
                  <c:v>66.054000000000002</c:v>
                </c:pt>
                <c:pt idx="164">
                  <c:v>65.882999999999996</c:v>
                </c:pt>
                <c:pt idx="165">
                  <c:v>65.447999999999993</c:v>
                </c:pt>
                <c:pt idx="166">
                  <c:v>65.36</c:v>
                </c:pt>
                <c:pt idx="167">
                  <c:v>65.179000000000002</c:v>
                </c:pt>
                <c:pt idx="168">
                  <c:v>64.997</c:v>
                </c:pt>
                <c:pt idx="169">
                  <c:v>64.900999999999996</c:v>
                </c:pt>
                <c:pt idx="170">
                  <c:v>64.801000000000002</c:v>
                </c:pt>
                <c:pt idx="171">
                  <c:v>64.801000000000002</c:v>
                </c:pt>
                <c:pt idx="172">
                  <c:v>64.498000000000005</c:v>
                </c:pt>
                <c:pt idx="173">
                  <c:v>64.396000000000001</c:v>
                </c:pt>
                <c:pt idx="174">
                  <c:v>64.293999999999997</c:v>
                </c:pt>
                <c:pt idx="175">
                  <c:v>63.981999999999999</c:v>
                </c:pt>
                <c:pt idx="176">
                  <c:v>63.981999999999999</c:v>
                </c:pt>
                <c:pt idx="177">
                  <c:v>63.874000000000002</c:v>
                </c:pt>
                <c:pt idx="178">
                  <c:v>63.874000000000002</c:v>
                </c:pt>
                <c:pt idx="179">
                  <c:v>63.874000000000002</c:v>
                </c:pt>
                <c:pt idx="180">
                  <c:v>63.759</c:v>
                </c:pt>
              </c:numCache>
            </c:numRef>
          </c:yVal>
          <c:smooth val="0"/>
        </c:ser>
        <c:dLbls>
          <c:showLegendKey val="0"/>
          <c:showVal val="0"/>
          <c:showCatName val="0"/>
          <c:showSerName val="0"/>
          <c:showPercent val="0"/>
          <c:showBubbleSize val="0"/>
        </c:dLbls>
        <c:axId val="834919088"/>
        <c:axId val="836885648"/>
      </c:scatterChart>
      <c:valAx>
        <c:axId val="83491908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6885648"/>
        <c:crosses val="autoZero"/>
        <c:crossBetween val="midCat"/>
        <c:majorUnit val="1"/>
      </c:valAx>
      <c:valAx>
        <c:axId val="836885648"/>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834919088"/>
        <c:crosses val="autoZero"/>
        <c:crossBetween val="midCat"/>
        <c:majorUnit val="20"/>
      </c:valAx>
      <c:spPr>
        <a:solidFill>
          <a:schemeClr val="bg2"/>
        </a:solidFill>
        <a:ln>
          <a:solidFill>
            <a:schemeClr val="tx1"/>
          </a:solidFill>
        </a:ln>
      </c:spPr>
    </c:plotArea>
    <c:legend>
      <c:legendPos val="r"/>
      <c:layout>
        <c:manualLayout>
          <c:xMode val="edge"/>
          <c:yMode val="edge"/>
          <c:x val="0.14142324576684551"/>
          <c:y val="0.70242249015748026"/>
          <c:w val="0.53960176991150455"/>
          <c:h val="0.1118938648293959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909E-2"/>
          <c:w val="0.87038091977633236"/>
          <c:h val="0.77965202591863503"/>
        </c:manualLayout>
      </c:layout>
      <c:barChart>
        <c:barDir val="col"/>
        <c:grouping val="clustered"/>
        <c:varyColors val="0"/>
        <c:ser>
          <c:idx val="0"/>
          <c:order val="0"/>
          <c:tx>
            <c:strRef>
              <c:f>Sheet1!$B$1</c:f>
              <c:strCache>
                <c:ptCount val="1"/>
                <c:pt idx="0">
                  <c:v>% experiencing treated rejeciton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31.111100000000029</c:v>
                </c:pt>
                <c:pt idx="2">
                  <c:v>0</c:v>
                </c:pt>
                <c:pt idx="3">
                  <c:v>40</c:v>
                </c:pt>
                <c:pt idx="4">
                  <c:v>30.952399999999969</c:v>
                </c:pt>
                <c:pt idx="5">
                  <c:v>30.08129999999997</c:v>
                </c:pt>
                <c:pt idx="7">
                  <c:v>34</c:v>
                </c:pt>
                <c:pt idx="8">
                  <c:v>27.5</c:v>
                </c:pt>
              </c:numCache>
            </c:numRef>
          </c:val>
        </c:ser>
        <c:dLbls>
          <c:showLegendKey val="0"/>
          <c:showVal val="0"/>
          <c:showCatName val="0"/>
          <c:showSerName val="0"/>
          <c:showPercent val="0"/>
          <c:showBubbleSize val="0"/>
        </c:dLbls>
        <c:gapWidth val="50"/>
        <c:axId val="836888784"/>
        <c:axId val="836889176"/>
      </c:barChart>
      <c:catAx>
        <c:axId val="836888784"/>
        <c:scaling>
          <c:orientation val="minMax"/>
        </c:scaling>
        <c:delete val="0"/>
        <c:axPos val="b"/>
        <c:numFmt formatCode="General" sourceLinked="1"/>
        <c:majorTickMark val="out"/>
        <c:minorTickMark val="none"/>
        <c:tickLblPos val="nextTo"/>
        <c:txPr>
          <a:bodyPr/>
          <a:lstStyle/>
          <a:p>
            <a:pPr>
              <a:defRPr sz="1500" b="1"/>
            </a:pPr>
            <a:endParaRPr lang="en-US"/>
          </a:p>
        </c:txPr>
        <c:crossAx val="836889176"/>
        <c:crosses val="autoZero"/>
        <c:auto val="1"/>
        <c:lblAlgn val="ctr"/>
        <c:lblOffset val="100"/>
        <c:tickLblSkip val="1"/>
        <c:noMultiLvlLbl val="0"/>
      </c:catAx>
      <c:valAx>
        <c:axId val="836889176"/>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3688878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07"/>
          <c:h val="0.77965202591863503"/>
        </c:manualLayout>
      </c:layout>
      <c:barChart>
        <c:barDir val="col"/>
        <c:grouping val="clustered"/>
        <c:varyColors val="0"/>
        <c:ser>
          <c:idx val="0"/>
          <c:order val="0"/>
          <c:tx>
            <c:strRef>
              <c:f>Sheet1!$B$1</c:f>
              <c:strCache>
                <c:ptCount val="1"/>
                <c:pt idx="0">
                  <c:v>7/2004-6/2008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Sheet1!$A$2:$A$5</c:f>
              <c:strCache>
                <c:ptCount val="4"/>
                <c:pt idx="0">
                  <c:v>Overall</c:v>
                </c:pt>
                <c:pt idx="2">
                  <c:v>Female</c:v>
                </c:pt>
                <c:pt idx="3">
                  <c:v>Male</c:v>
                </c:pt>
              </c:strCache>
            </c:strRef>
          </c:cat>
          <c:val>
            <c:numRef>
              <c:f>Sheet1!$B$2:$B$5</c:f>
              <c:numCache>
                <c:formatCode>General</c:formatCode>
                <c:ptCount val="4"/>
                <c:pt idx="0">
                  <c:v>31.3</c:v>
                </c:pt>
                <c:pt idx="2">
                  <c:v>40.4</c:v>
                </c:pt>
                <c:pt idx="3">
                  <c:v>19.399999999999999</c:v>
                </c:pt>
              </c:numCache>
            </c:numRef>
          </c:val>
        </c:ser>
        <c:ser>
          <c:idx val="1"/>
          <c:order val="1"/>
          <c:tx>
            <c:strRef>
              <c:f>Sheet1!$C$1</c:f>
              <c:strCache>
                <c:ptCount val="1"/>
                <c:pt idx="0">
                  <c:v>7/2008-6/2013</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Sheet1!$A$2:$A$5</c:f>
              <c:strCache>
                <c:ptCount val="4"/>
                <c:pt idx="0">
                  <c:v>Overall</c:v>
                </c:pt>
                <c:pt idx="2">
                  <c:v>Female</c:v>
                </c:pt>
                <c:pt idx="3">
                  <c:v>Male</c:v>
                </c:pt>
              </c:strCache>
            </c:strRef>
          </c:cat>
          <c:val>
            <c:numRef>
              <c:f>Sheet1!$C$2:$C$5</c:f>
              <c:numCache>
                <c:formatCode>General</c:formatCode>
                <c:ptCount val="4"/>
                <c:pt idx="0">
                  <c:v>30.9</c:v>
                </c:pt>
                <c:pt idx="2">
                  <c:v>28.3</c:v>
                </c:pt>
                <c:pt idx="3">
                  <c:v>34.1</c:v>
                </c:pt>
              </c:numCache>
            </c:numRef>
          </c:val>
        </c:ser>
        <c:dLbls>
          <c:showLegendKey val="0"/>
          <c:showVal val="0"/>
          <c:showCatName val="0"/>
          <c:showSerName val="0"/>
          <c:showPercent val="0"/>
          <c:showBubbleSize val="0"/>
        </c:dLbls>
        <c:gapWidth val="50"/>
        <c:axId val="836889960"/>
        <c:axId val="836890352"/>
      </c:barChart>
      <c:catAx>
        <c:axId val="836889960"/>
        <c:scaling>
          <c:orientation val="minMax"/>
        </c:scaling>
        <c:delete val="0"/>
        <c:axPos val="b"/>
        <c:numFmt formatCode="General" sourceLinked="1"/>
        <c:majorTickMark val="out"/>
        <c:minorTickMark val="none"/>
        <c:tickLblPos val="nextTo"/>
        <c:txPr>
          <a:bodyPr/>
          <a:lstStyle/>
          <a:p>
            <a:pPr>
              <a:defRPr sz="1500" b="1"/>
            </a:pPr>
            <a:endParaRPr lang="en-US"/>
          </a:p>
        </c:txPr>
        <c:crossAx val="836890352"/>
        <c:crosses val="autoZero"/>
        <c:auto val="1"/>
        <c:lblAlgn val="ctr"/>
        <c:lblOffset val="100"/>
        <c:tickLblSkip val="1"/>
        <c:noMultiLvlLbl val="0"/>
      </c:catAx>
      <c:valAx>
        <c:axId val="836890352"/>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836889960"/>
        <c:crosses val="autoZero"/>
        <c:crossBetween val="between"/>
        <c:majorUnit val="10"/>
      </c:valAx>
      <c:spPr>
        <a:solidFill>
          <a:schemeClr val="bg2"/>
        </a:solidFill>
        <a:ln>
          <a:solidFill>
            <a:schemeClr val="tx1"/>
          </a:solidFill>
        </a:ln>
      </c:spPr>
    </c:plotArea>
    <c:legend>
      <c:legendPos val="b"/>
      <c:layout>
        <c:manualLayout>
          <c:xMode val="edge"/>
          <c:yMode val="edge"/>
          <c:x val="0.12815200273878624"/>
          <c:y val="6.213644192913495E-2"/>
          <c:w val="0.36301232454638821"/>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14"/>
          <c:h val="0.77074260114040916"/>
        </c:manualLayout>
      </c:layout>
      <c:scatterChart>
        <c:scatterStyle val="lineMarker"/>
        <c:varyColors val="0"/>
        <c:ser>
          <c:idx val="0"/>
          <c:order val="0"/>
          <c:tx>
            <c:strRef>
              <c:f>Sheet1!$B$1</c:f>
              <c:strCache>
                <c:ptCount val="1"/>
                <c:pt idx="0">
                  <c:v>Freedom from CAV</c:v>
                </c:pt>
              </c:strCache>
            </c:strRef>
          </c:tx>
          <c:spPr>
            <a:ln w="41275">
              <a:solidFill>
                <a:srgbClr val="00FF00"/>
              </a:solidFill>
            </a:ln>
          </c:spPr>
          <c:marker>
            <c:symbol val="none"/>
          </c:marker>
          <c:xVal>
            <c:numRef>
              <c:f>Sheet1!$A$2:$A$110</c:f>
              <c:numCache>
                <c:formatCode>General</c:formatCode>
                <c:ptCount val="109"/>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pt idx="97">
                  <c:v>8.0833300000000001</c:v>
                </c:pt>
                <c:pt idx="98">
                  <c:v>8.1666700000000034</c:v>
                </c:pt>
                <c:pt idx="99">
                  <c:v>8.25</c:v>
                </c:pt>
                <c:pt idx="100">
                  <c:v>8.3333300000000001</c:v>
                </c:pt>
                <c:pt idx="101">
                  <c:v>8.4166700000000034</c:v>
                </c:pt>
                <c:pt idx="102">
                  <c:v>8.5</c:v>
                </c:pt>
                <c:pt idx="103">
                  <c:v>8.5833300000000001</c:v>
                </c:pt>
                <c:pt idx="104">
                  <c:v>8.6666700000000034</c:v>
                </c:pt>
                <c:pt idx="105">
                  <c:v>8.75</c:v>
                </c:pt>
                <c:pt idx="106">
                  <c:v>8.8333300000000001</c:v>
                </c:pt>
                <c:pt idx="107">
                  <c:v>8.9166700000000034</c:v>
                </c:pt>
                <c:pt idx="108">
                  <c:v>9</c:v>
                </c:pt>
              </c:numCache>
            </c:numRef>
          </c:xVal>
          <c:yVal>
            <c:numRef>
              <c:f>Sheet1!$B$2:$B$110</c:f>
              <c:numCache>
                <c:formatCode>General</c:formatCode>
                <c:ptCount val="109"/>
                <c:pt idx="0">
                  <c:v>100</c:v>
                </c:pt>
                <c:pt idx="1">
                  <c:v>100</c:v>
                </c:pt>
                <c:pt idx="2">
                  <c:v>100</c:v>
                </c:pt>
                <c:pt idx="3">
                  <c:v>100</c:v>
                </c:pt>
                <c:pt idx="4">
                  <c:v>99.638999999999982</c:v>
                </c:pt>
                <c:pt idx="5">
                  <c:v>99.277999999999992</c:v>
                </c:pt>
                <c:pt idx="6">
                  <c:v>97.453000000000003</c:v>
                </c:pt>
                <c:pt idx="7">
                  <c:v>94.894000000000005</c:v>
                </c:pt>
                <c:pt idx="8">
                  <c:v>94.527000000000001</c:v>
                </c:pt>
                <c:pt idx="9">
                  <c:v>94.527000000000001</c:v>
                </c:pt>
                <c:pt idx="10">
                  <c:v>94.527000000000001</c:v>
                </c:pt>
                <c:pt idx="11">
                  <c:v>94.527000000000001</c:v>
                </c:pt>
                <c:pt idx="12">
                  <c:v>94.527000000000001</c:v>
                </c:pt>
                <c:pt idx="13">
                  <c:v>94.527000000000001</c:v>
                </c:pt>
                <c:pt idx="14">
                  <c:v>94.527000000000001</c:v>
                </c:pt>
                <c:pt idx="15">
                  <c:v>94.527000000000001</c:v>
                </c:pt>
                <c:pt idx="16">
                  <c:v>94.527000000000001</c:v>
                </c:pt>
                <c:pt idx="17">
                  <c:v>94.527000000000001</c:v>
                </c:pt>
                <c:pt idx="18">
                  <c:v>91.45</c:v>
                </c:pt>
                <c:pt idx="19">
                  <c:v>91.007999999999996</c:v>
                </c:pt>
                <c:pt idx="20">
                  <c:v>90.117999999999995</c:v>
                </c:pt>
                <c:pt idx="21">
                  <c:v>89.671999999999983</c:v>
                </c:pt>
                <c:pt idx="22">
                  <c:v>89.671999999999983</c:v>
                </c:pt>
                <c:pt idx="23">
                  <c:v>89.671999999999983</c:v>
                </c:pt>
                <c:pt idx="24">
                  <c:v>89.671999999999983</c:v>
                </c:pt>
                <c:pt idx="25">
                  <c:v>89.671999999999983</c:v>
                </c:pt>
                <c:pt idx="26">
                  <c:v>89.671999999999983</c:v>
                </c:pt>
                <c:pt idx="27">
                  <c:v>89.671999999999983</c:v>
                </c:pt>
                <c:pt idx="28">
                  <c:v>89.131999999999991</c:v>
                </c:pt>
                <c:pt idx="29">
                  <c:v>88.590999999999994</c:v>
                </c:pt>
                <c:pt idx="30">
                  <c:v>88.051000000000002</c:v>
                </c:pt>
                <c:pt idx="31">
                  <c:v>85.884</c:v>
                </c:pt>
                <c:pt idx="32">
                  <c:v>84.796999999999997</c:v>
                </c:pt>
                <c:pt idx="33">
                  <c:v>84.796999999999997</c:v>
                </c:pt>
                <c:pt idx="34">
                  <c:v>84.796999999999997</c:v>
                </c:pt>
                <c:pt idx="35">
                  <c:v>84.230999999999995</c:v>
                </c:pt>
                <c:pt idx="36">
                  <c:v>84.230999999999995</c:v>
                </c:pt>
                <c:pt idx="37">
                  <c:v>84.230999999999995</c:v>
                </c:pt>
                <c:pt idx="38">
                  <c:v>84.230999999999995</c:v>
                </c:pt>
                <c:pt idx="39">
                  <c:v>84.230999999999995</c:v>
                </c:pt>
                <c:pt idx="40">
                  <c:v>83.516999999999996</c:v>
                </c:pt>
                <c:pt idx="41">
                  <c:v>82.09</c:v>
                </c:pt>
                <c:pt idx="42">
                  <c:v>81.375999999999948</c:v>
                </c:pt>
                <c:pt idx="43">
                  <c:v>77.093000000000004</c:v>
                </c:pt>
                <c:pt idx="44">
                  <c:v>75.658999999999978</c:v>
                </c:pt>
                <c:pt idx="45">
                  <c:v>74.924000000000007</c:v>
                </c:pt>
                <c:pt idx="46">
                  <c:v>74.924000000000007</c:v>
                </c:pt>
                <c:pt idx="47">
                  <c:v>74.924000000000007</c:v>
                </c:pt>
                <c:pt idx="48">
                  <c:v>74.924000000000007</c:v>
                </c:pt>
                <c:pt idx="49">
                  <c:v>74.924000000000007</c:v>
                </c:pt>
                <c:pt idx="50">
                  <c:v>74.924000000000007</c:v>
                </c:pt>
                <c:pt idx="51">
                  <c:v>74.924000000000007</c:v>
                </c:pt>
                <c:pt idx="52">
                  <c:v>73.051000000000002</c:v>
                </c:pt>
                <c:pt idx="53">
                  <c:v>72.114000000000004</c:v>
                </c:pt>
                <c:pt idx="54">
                  <c:v>70.241000000000099</c:v>
                </c:pt>
                <c:pt idx="55">
                  <c:v>69.304999999999993</c:v>
                </c:pt>
                <c:pt idx="56">
                  <c:v>69.304999999999993</c:v>
                </c:pt>
                <c:pt idx="57">
                  <c:v>69.304999999999993</c:v>
                </c:pt>
                <c:pt idx="58">
                  <c:v>69.304999999999993</c:v>
                </c:pt>
                <c:pt idx="59">
                  <c:v>69.304999999999993</c:v>
                </c:pt>
                <c:pt idx="60">
                  <c:v>69.304999999999993</c:v>
                </c:pt>
                <c:pt idx="61">
                  <c:v>69.304999999999993</c:v>
                </c:pt>
                <c:pt idx="62">
                  <c:v>69.304999999999993</c:v>
                </c:pt>
                <c:pt idx="63">
                  <c:v>68.205000000000013</c:v>
                </c:pt>
                <c:pt idx="64">
                  <c:v>68.205000000000013</c:v>
                </c:pt>
                <c:pt idx="65">
                  <c:v>67.087000000000003</c:v>
                </c:pt>
                <c:pt idx="66">
                  <c:v>64.813000000000002</c:v>
                </c:pt>
                <c:pt idx="67">
                  <c:v>60.264000000000003</c:v>
                </c:pt>
                <c:pt idx="68">
                  <c:v>60.264000000000003</c:v>
                </c:pt>
                <c:pt idx="69">
                  <c:v>60.264000000000003</c:v>
                </c:pt>
                <c:pt idx="70">
                  <c:v>60.264000000000003</c:v>
                </c:pt>
                <c:pt idx="71">
                  <c:v>60.264000000000003</c:v>
                </c:pt>
                <c:pt idx="72">
                  <c:v>60.264000000000003</c:v>
                </c:pt>
                <c:pt idx="73">
                  <c:v>60.264000000000003</c:v>
                </c:pt>
                <c:pt idx="74">
                  <c:v>60.264000000000003</c:v>
                </c:pt>
                <c:pt idx="75">
                  <c:v>58.635000000000012</c:v>
                </c:pt>
                <c:pt idx="76">
                  <c:v>58.635000000000012</c:v>
                </c:pt>
                <c:pt idx="77">
                  <c:v>53.749000000000002</c:v>
                </c:pt>
                <c:pt idx="78">
                  <c:v>53.749000000000002</c:v>
                </c:pt>
                <c:pt idx="79">
                  <c:v>52.120000000000012</c:v>
                </c:pt>
                <c:pt idx="80">
                  <c:v>52.120000000000012</c:v>
                </c:pt>
                <c:pt idx="81">
                  <c:v>52.120000000000012</c:v>
                </c:pt>
                <c:pt idx="82">
                  <c:v>52.120000000000012</c:v>
                </c:pt>
                <c:pt idx="83">
                  <c:v>52.120000000000012</c:v>
                </c:pt>
                <c:pt idx="84">
                  <c:v>52.120000000000012</c:v>
                </c:pt>
                <c:pt idx="85">
                  <c:v>52.120000000000012</c:v>
                </c:pt>
                <c:pt idx="86">
                  <c:v>52.120000000000012</c:v>
                </c:pt>
                <c:pt idx="87">
                  <c:v>52.120000000000012</c:v>
                </c:pt>
                <c:pt idx="88">
                  <c:v>52.120000000000012</c:v>
                </c:pt>
                <c:pt idx="89">
                  <c:v>47.777000000000001</c:v>
                </c:pt>
                <c:pt idx="90">
                  <c:v>47.777000000000001</c:v>
                </c:pt>
                <c:pt idx="91">
                  <c:v>45.605000000000011</c:v>
                </c:pt>
                <c:pt idx="92">
                  <c:v>43.434000000000005</c:v>
                </c:pt>
                <c:pt idx="93">
                  <c:v>43.434000000000005</c:v>
                </c:pt>
                <c:pt idx="94">
                  <c:v>43.434000000000005</c:v>
                </c:pt>
                <c:pt idx="95">
                  <c:v>43.434000000000005</c:v>
                </c:pt>
                <c:pt idx="96">
                  <c:v>43.434000000000005</c:v>
                </c:pt>
                <c:pt idx="97">
                  <c:v>43.434000000000005</c:v>
                </c:pt>
                <c:pt idx="98">
                  <c:v>43.434000000000005</c:v>
                </c:pt>
                <c:pt idx="99">
                  <c:v>43.434000000000005</c:v>
                </c:pt>
                <c:pt idx="100">
                  <c:v>43.434000000000005</c:v>
                </c:pt>
                <c:pt idx="101">
                  <c:v>43.434000000000005</c:v>
                </c:pt>
                <c:pt idx="102">
                  <c:v>43.434000000000005</c:v>
                </c:pt>
                <c:pt idx="103">
                  <c:v>40.538000000000011</c:v>
                </c:pt>
                <c:pt idx="104">
                  <c:v>40.538000000000011</c:v>
                </c:pt>
                <c:pt idx="105">
                  <c:v>40.538000000000011</c:v>
                </c:pt>
                <c:pt idx="106">
                  <c:v>40.538000000000011</c:v>
                </c:pt>
                <c:pt idx="107">
                  <c:v>40.538000000000011</c:v>
                </c:pt>
                <c:pt idx="108">
                  <c:v>40.538000000000011</c:v>
                </c:pt>
              </c:numCache>
            </c:numRef>
          </c:yVal>
          <c:smooth val="0"/>
        </c:ser>
        <c:dLbls>
          <c:showLegendKey val="0"/>
          <c:showVal val="0"/>
          <c:showCatName val="0"/>
          <c:showSerName val="0"/>
          <c:showPercent val="0"/>
          <c:showBubbleSize val="0"/>
        </c:dLbls>
        <c:axId val="836891136"/>
        <c:axId val="836891528"/>
      </c:scatterChart>
      <c:valAx>
        <c:axId val="83689113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6891528"/>
        <c:crosses val="autoZero"/>
        <c:crossBetween val="midCat"/>
        <c:majorUnit val="1"/>
      </c:valAx>
      <c:valAx>
        <c:axId val="8368915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671E-3"/>
              <c:y val="0.22594424688850079"/>
            </c:manualLayout>
          </c:layout>
          <c:overlay val="0"/>
        </c:title>
        <c:numFmt formatCode="General" sourceLinked="1"/>
        <c:majorTickMark val="out"/>
        <c:minorTickMark val="none"/>
        <c:tickLblPos val="nextTo"/>
        <c:txPr>
          <a:bodyPr/>
          <a:lstStyle/>
          <a:p>
            <a:pPr>
              <a:defRPr sz="1500" b="1"/>
            </a:pPr>
            <a:endParaRPr lang="en-US"/>
          </a:p>
        </c:txPr>
        <c:crossAx val="836891136"/>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0.20701000000000028</c:v>
                </c:pt>
                <c:pt idx="1">
                  <c:v>0.76293999999999995</c:v>
                </c:pt>
                <c:pt idx="2">
                  <c:v>1.7528999999999999E-2</c:v>
                </c:pt>
                <c:pt idx="3">
                  <c:v>1.2520999999999999E-2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975239820686"/>
          <c:y val="3.3590508847684365E-2"/>
          <c:w val="0.84198139502473679"/>
          <c:h val="0.7707426011404096"/>
        </c:manualLayout>
      </c:layout>
      <c:scatterChart>
        <c:scatterStyle val="lineMarker"/>
        <c:varyColors val="0"/>
        <c:ser>
          <c:idx val="0"/>
          <c:order val="0"/>
          <c:tx>
            <c:strRef>
              <c:f>Sheet1!$B$1</c:f>
              <c:strCache>
                <c:ptCount val="1"/>
                <c:pt idx="0">
                  <c:v>Freedom from renal dysfunciton</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99.332999999999998</c:v>
                </c:pt>
                <c:pt idx="3">
                  <c:v>99</c:v>
                </c:pt>
                <c:pt idx="4">
                  <c:v>98.664000000000001</c:v>
                </c:pt>
                <c:pt idx="5">
                  <c:v>98.328999999999979</c:v>
                </c:pt>
                <c:pt idx="6">
                  <c:v>97.654999999999987</c:v>
                </c:pt>
                <c:pt idx="7">
                  <c:v>95.272999999999982</c:v>
                </c:pt>
                <c:pt idx="8">
                  <c:v>95.272999999999982</c:v>
                </c:pt>
                <c:pt idx="9">
                  <c:v>94.93</c:v>
                </c:pt>
                <c:pt idx="10">
                  <c:v>94.93</c:v>
                </c:pt>
                <c:pt idx="11">
                  <c:v>94.93</c:v>
                </c:pt>
                <c:pt idx="12">
                  <c:v>94.93</c:v>
                </c:pt>
                <c:pt idx="13">
                  <c:v>94.93</c:v>
                </c:pt>
                <c:pt idx="14">
                  <c:v>94.93</c:v>
                </c:pt>
                <c:pt idx="15">
                  <c:v>94.93</c:v>
                </c:pt>
                <c:pt idx="16">
                  <c:v>94.93</c:v>
                </c:pt>
                <c:pt idx="17">
                  <c:v>94.134999999999991</c:v>
                </c:pt>
                <c:pt idx="18">
                  <c:v>92.546000000000006</c:v>
                </c:pt>
                <c:pt idx="19">
                  <c:v>91.748999999999995</c:v>
                </c:pt>
                <c:pt idx="20">
                  <c:v>91.748999999999995</c:v>
                </c:pt>
                <c:pt idx="21">
                  <c:v>91.748999999999995</c:v>
                </c:pt>
                <c:pt idx="22">
                  <c:v>91.748999999999995</c:v>
                </c:pt>
                <c:pt idx="23">
                  <c:v>91.748999999999995</c:v>
                </c:pt>
                <c:pt idx="24">
                  <c:v>91.748999999999995</c:v>
                </c:pt>
                <c:pt idx="25">
                  <c:v>91.748999999999995</c:v>
                </c:pt>
                <c:pt idx="26">
                  <c:v>91.748999999999995</c:v>
                </c:pt>
                <c:pt idx="27">
                  <c:v>91.748999999999995</c:v>
                </c:pt>
                <c:pt idx="28">
                  <c:v>91.748999999999995</c:v>
                </c:pt>
                <c:pt idx="29">
                  <c:v>91.748999999999995</c:v>
                </c:pt>
                <c:pt idx="30">
                  <c:v>91.748999999999995</c:v>
                </c:pt>
                <c:pt idx="31">
                  <c:v>91.748999999999995</c:v>
                </c:pt>
                <c:pt idx="32">
                  <c:v>90.802999999999983</c:v>
                </c:pt>
                <c:pt idx="33">
                  <c:v>90.802999999999983</c:v>
                </c:pt>
                <c:pt idx="34">
                  <c:v>90.802999999999983</c:v>
                </c:pt>
                <c:pt idx="35">
                  <c:v>90.802999999999983</c:v>
                </c:pt>
                <c:pt idx="36">
                  <c:v>90.802999999999983</c:v>
                </c:pt>
                <c:pt idx="37">
                  <c:v>90.802999999999983</c:v>
                </c:pt>
                <c:pt idx="38">
                  <c:v>90.802999999999983</c:v>
                </c:pt>
                <c:pt idx="39">
                  <c:v>90.802999999999983</c:v>
                </c:pt>
                <c:pt idx="40">
                  <c:v>90.802999999999983</c:v>
                </c:pt>
                <c:pt idx="41">
                  <c:v>90.802999999999983</c:v>
                </c:pt>
                <c:pt idx="42">
                  <c:v>89.575999999999979</c:v>
                </c:pt>
                <c:pt idx="43">
                  <c:v>88.962000000000003</c:v>
                </c:pt>
                <c:pt idx="44">
                  <c:v>88.962000000000003</c:v>
                </c:pt>
                <c:pt idx="45">
                  <c:v>88.962000000000003</c:v>
                </c:pt>
                <c:pt idx="46">
                  <c:v>88.962000000000003</c:v>
                </c:pt>
                <c:pt idx="47">
                  <c:v>88.962000000000003</c:v>
                </c:pt>
                <c:pt idx="48">
                  <c:v>88.962000000000003</c:v>
                </c:pt>
                <c:pt idx="49">
                  <c:v>88.962000000000003</c:v>
                </c:pt>
                <c:pt idx="50">
                  <c:v>88.962000000000003</c:v>
                </c:pt>
                <c:pt idx="51">
                  <c:v>88.962000000000003</c:v>
                </c:pt>
                <c:pt idx="52">
                  <c:v>88.962000000000003</c:v>
                </c:pt>
                <c:pt idx="53">
                  <c:v>88.962000000000003</c:v>
                </c:pt>
                <c:pt idx="54">
                  <c:v>88.202000000000012</c:v>
                </c:pt>
                <c:pt idx="55">
                  <c:v>86.667999999999992</c:v>
                </c:pt>
                <c:pt idx="56">
                  <c:v>85.894000000000005</c:v>
                </c:pt>
                <c:pt idx="57">
                  <c:v>85.894000000000005</c:v>
                </c:pt>
                <c:pt idx="58">
                  <c:v>85.894000000000005</c:v>
                </c:pt>
                <c:pt idx="59">
                  <c:v>85.894000000000005</c:v>
                </c:pt>
                <c:pt idx="60">
                  <c:v>85.894000000000005</c:v>
                </c:pt>
                <c:pt idx="61">
                  <c:v>85.894000000000005</c:v>
                </c:pt>
                <c:pt idx="62">
                  <c:v>85.894000000000005</c:v>
                </c:pt>
                <c:pt idx="63">
                  <c:v>85.894000000000005</c:v>
                </c:pt>
                <c:pt idx="64">
                  <c:v>85.894000000000005</c:v>
                </c:pt>
                <c:pt idx="65">
                  <c:v>84.882999999999981</c:v>
                </c:pt>
                <c:pt idx="66">
                  <c:v>84.882999999999981</c:v>
                </c:pt>
                <c:pt idx="67">
                  <c:v>82.787000000000006</c:v>
                </c:pt>
                <c:pt idx="68">
                  <c:v>82.787000000000006</c:v>
                </c:pt>
                <c:pt idx="69">
                  <c:v>82.787000000000006</c:v>
                </c:pt>
                <c:pt idx="70">
                  <c:v>82.787000000000006</c:v>
                </c:pt>
                <c:pt idx="71">
                  <c:v>82.787000000000006</c:v>
                </c:pt>
                <c:pt idx="72">
                  <c:v>82.787000000000006</c:v>
                </c:pt>
                <c:pt idx="73">
                  <c:v>82.787000000000006</c:v>
                </c:pt>
                <c:pt idx="74">
                  <c:v>82.787000000000006</c:v>
                </c:pt>
                <c:pt idx="75">
                  <c:v>82.787000000000006</c:v>
                </c:pt>
                <c:pt idx="76">
                  <c:v>82.787000000000006</c:v>
                </c:pt>
                <c:pt idx="77">
                  <c:v>82.787000000000006</c:v>
                </c:pt>
                <c:pt idx="78">
                  <c:v>81.334000000000003</c:v>
                </c:pt>
                <c:pt idx="79">
                  <c:v>81.334000000000003</c:v>
                </c:pt>
                <c:pt idx="80">
                  <c:v>81.334000000000003</c:v>
                </c:pt>
                <c:pt idx="81">
                  <c:v>81.334000000000003</c:v>
                </c:pt>
                <c:pt idx="82">
                  <c:v>81.334000000000003</c:v>
                </c:pt>
                <c:pt idx="83">
                  <c:v>81.334000000000003</c:v>
                </c:pt>
                <c:pt idx="84">
                  <c:v>81.334000000000003</c:v>
                </c:pt>
                <c:pt idx="85">
                  <c:v>81.334000000000003</c:v>
                </c:pt>
                <c:pt idx="86">
                  <c:v>81.334000000000003</c:v>
                </c:pt>
                <c:pt idx="87">
                  <c:v>81.334000000000003</c:v>
                </c:pt>
                <c:pt idx="88">
                  <c:v>81.334000000000003</c:v>
                </c:pt>
                <c:pt idx="89">
                  <c:v>81.334000000000003</c:v>
                </c:pt>
                <c:pt idx="90">
                  <c:v>81.334000000000003</c:v>
                </c:pt>
                <c:pt idx="91">
                  <c:v>81.334000000000003</c:v>
                </c:pt>
                <c:pt idx="92">
                  <c:v>81.334000000000003</c:v>
                </c:pt>
                <c:pt idx="93">
                  <c:v>81.334000000000003</c:v>
                </c:pt>
                <c:pt idx="94">
                  <c:v>81.334000000000003</c:v>
                </c:pt>
                <c:pt idx="95">
                  <c:v>81.334000000000003</c:v>
                </c:pt>
                <c:pt idx="96">
                  <c:v>81.334000000000003</c:v>
                </c:pt>
                <c:pt idx="97">
                  <c:v>81.334000000000003</c:v>
                </c:pt>
                <c:pt idx="98">
                  <c:v>81.334000000000003</c:v>
                </c:pt>
                <c:pt idx="99">
                  <c:v>81.334000000000003</c:v>
                </c:pt>
                <c:pt idx="100">
                  <c:v>81.334000000000003</c:v>
                </c:pt>
                <c:pt idx="101">
                  <c:v>78.622999999999948</c:v>
                </c:pt>
                <c:pt idx="102">
                  <c:v>78.622999999999948</c:v>
                </c:pt>
                <c:pt idx="103">
                  <c:v>78.622999999999948</c:v>
                </c:pt>
                <c:pt idx="104">
                  <c:v>78.622999999999948</c:v>
                </c:pt>
                <c:pt idx="105">
                  <c:v>75.912000000000006</c:v>
                </c:pt>
                <c:pt idx="106">
                  <c:v>75.912000000000006</c:v>
                </c:pt>
                <c:pt idx="107">
                  <c:v>75.912000000000006</c:v>
                </c:pt>
                <c:pt idx="108">
                  <c:v>75.912000000000006</c:v>
                </c:pt>
                <c:pt idx="109">
                  <c:v>75.912000000000006</c:v>
                </c:pt>
                <c:pt idx="110">
                  <c:v>75.912000000000006</c:v>
                </c:pt>
                <c:pt idx="111">
                  <c:v>75.912000000000006</c:v>
                </c:pt>
                <c:pt idx="112">
                  <c:v>75.912000000000006</c:v>
                </c:pt>
                <c:pt idx="113">
                  <c:v>75.912000000000006</c:v>
                </c:pt>
                <c:pt idx="114">
                  <c:v>75.912000000000006</c:v>
                </c:pt>
                <c:pt idx="115">
                  <c:v>75.912000000000006</c:v>
                </c:pt>
                <c:pt idx="116">
                  <c:v>75.912000000000006</c:v>
                </c:pt>
                <c:pt idx="117">
                  <c:v>75.912000000000006</c:v>
                </c:pt>
                <c:pt idx="118">
                  <c:v>75.912000000000006</c:v>
                </c:pt>
                <c:pt idx="119">
                  <c:v>75.912000000000006</c:v>
                </c:pt>
                <c:pt idx="120">
                  <c:v>75.912000000000006</c:v>
                </c:pt>
              </c:numCache>
            </c:numRef>
          </c:yVal>
          <c:smooth val="0"/>
        </c:ser>
        <c:dLbls>
          <c:showLegendKey val="0"/>
          <c:showVal val="0"/>
          <c:showCatName val="0"/>
          <c:showSerName val="0"/>
          <c:showPercent val="0"/>
          <c:showBubbleSize val="0"/>
        </c:dLbls>
        <c:axId val="836892312"/>
        <c:axId val="836892704"/>
      </c:scatterChart>
      <c:valAx>
        <c:axId val="83689231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6892704"/>
        <c:crosses val="autoZero"/>
        <c:crossBetween val="midCat"/>
        <c:majorUnit val="1"/>
      </c:valAx>
      <c:valAx>
        <c:axId val="836892704"/>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836892312"/>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82882347092977215"/>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100</c:v>
                </c:pt>
                <c:pt idx="3">
                  <c:v>100</c:v>
                </c:pt>
                <c:pt idx="4">
                  <c:v>99.631</c:v>
                </c:pt>
                <c:pt idx="5">
                  <c:v>98.885999999999981</c:v>
                </c:pt>
                <c:pt idx="6">
                  <c:v>97.757000000000005</c:v>
                </c:pt>
                <c:pt idx="7">
                  <c:v>97.378999999999948</c:v>
                </c:pt>
                <c:pt idx="8">
                  <c:v>97.378999999999948</c:v>
                </c:pt>
                <c:pt idx="9">
                  <c:v>97.378999999999948</c:v>
                </c:pt>
                <c:pt idx="10">
                  <c:v>97.378999999999948</c:v>
                </c:pt>
                <c:pt idx="11">
                  <c:v>97.378999999999948</c:v>
                </c:pt>
                <c:pt idx="12">
                  <c:v>97.378999999999948</c:v>
                </c:pt>
                <c:pt idx="13">
                  <c:v>97.378999999999948</c:v>
                </c:pt>
                <c:pt idx="14">
                  <c:v>97.378999999999948</c:v>
                </c:pt>
                <c:pt idx="15">
                  <c:v>97.378999999999948</c:v>
                </c:pt>
                <c:pt idx="16">
                  <c:v>97.378999999999948</c:v>
                </c:pt>
                <c:pt idx="17">
                  <c:v>97.378999999999948</c:v>
                </c:pt>
                <c:pt idx="18">
                  <c:v>96.135999999999981</c:v>
                </c:pt>
                <c:pt idx="19">
                  <c:v>95.72</c:v>
                </c:pt>
                <c:pt idx="20">
                  <c:v>95.72</c:v>
                </c:pt>
                <c:pt idx="21">
                  <c:v>95.72</c:v>
                </c:pt>
                <c:pt idx="22">
                  <c:v>95.72</c:v>
                </c:pt>
                <c:pt idx="23">
                  <c:v>95.72</c:v>
                </c:pt>
                <c:pt idx="24">
                  <c:v>95.72</c:v>
                </c:pt>
                <c:pt idx="25">
                  <c:v>95.72</c:v>
                </c:pt>
                <c:pt idx="26">
                  <c:v>95.72</c:v>
                </c:pt>
                <c:pt idx="27">
                  <c:v>95.72</c:v>
                </c:pt>
                <c:pt idx="28">
                  <c:v>95.72</c:v>
                </c:pt>
                <c:pt idx="29">
                  <c:v>95.218999999999994</c:v>
                </c:pt>
                <c:pt idx="30">
                  <c:v>95.218999999999994</c:v>
                </c:pt>
                <c:pt idx="31">
                  <c:v>94.718000000000004</c:v>
                </c:pt>
                <c:pt idx="32">
                  <c:v>94.718000000000004</c:v>
                </c:pt>
                <c:pt idx="33">
                  <c:v>94.718000000000004</c:v>
                </c:pt>
                <c:pt idx="34">
                  <c:v>94.718000000000004</c:v>
                </c:pt>
                <c:pt idx="35">
                  <c:v>94.718000000000004</c:v>
                </c:pt>
                <c:pt idx="36">
                  <c:v>94.718000000000004</c:v>
                </c:pt>
                <c:pt idx="37">
                  <c:v>94.718000000000004</c:v>
                </c:pt>
                <c:pt idx="38">
                  <c:v>94.718000000000004</c:v>
                </c:pt>
                <c:pt idx="39">
                  <c:v>94.718000000000004</c:v>
                </c:pt>
                <c:pt idx="40">
                  <c:v>94.085999999999999</c:v>
                </c:pt>
                <c:pt idx="41">
                  <c:v>94.085999999999999</c:v>
                </c:pt>
                <c:pt idx="42">
                  <c:v>93.45</c:v>
                </c:pt>
                <c:pt idx="43">
                  <c:v>92.805999999999983</c:v>
                </c:pt>
                <c:pt idx="44">
                  <c:v>92.805999999999983</c:v>
                </c:pt>
                <c:pt idx="45">
                  <c:v>92.805999999999983</c:v>
                </c:pt>
                <c:pt idx="46">
                  <c:v>92.805999999999983</c:v>
                </c:pt>
                <c:pt idx="47">
                  <c:v>92.805999999999983</c:v>
                </c:pt>
                <c:pt idx="48">
                  <c:v>92.805999999999983</c:v>
                </c:pt>
                <c:pt idx="49">
                  <c:v>92.805999999999983</c:v>
                </c:pt>
                <c:pt idx="50">
                  <c:v>92.805999999999983</c:v>
                </c:pt>
                <c:pt idx="51">
                  <c:v>92.805999999999983</c:v>
                </c:pt>
                <c:pt idx="52">
                  <c:v>92.805999999999983</c:v>
                </c:pt>
                <c:pt idx="53">
                  <c:v>92.805999999999983</c:v>
                </c:pt>
                <c:pt idx="54">
                  <c:v>92.805999999999983</c:v>
                </c:pt>
                <c:pt idx="55">
                  <c:v>92.805999999999983</c:v>
                </c:pt>
                <c:pt idx="56">
                  <c:v>92.805999999999983</c:v>
                </c:pt>
                <c:pt idx="57">
                  <c:v>92.805999999999983</c:v>
                </c:pt>
                <c:pt idx="58">
                  <c:v>92.805999999999983</c:v>
                </c:pt>
                <c:pt idx="59">
                  <c:v>92.805999999999983</c:v>
                </c:pt>
                <c:pt idx="60">
                  <c:v>92.805999999999983</c:v>
                </c:pt>
                <c:pt idx="61">
                  <c:v>92.805999999999983</c:v>
                </c:pt>
                <c:pt idx="62">
                  <c:v>92.805999999999983</c:v>
                </c:pt>
                <c:pt idx="63">
                  <c:v>92.805999999999983</c:v>
                </c:pt>
                <c:pt idx="64">
                  <c:v>92.805999999999983</c:v>
                </c:pt>
                <c:pt idx="65">
                  <c:v>92.805999999999983</c:v>
                </c:pt>
                <c:pt idx="66">
                  <c:v>92.805999999999983</c:v>
                </c:pt>
                <c:pt idx="67">
                  <c:v>92.805999999999983</c:v>
                </c:pt>
                <c:pt idx="68">
                  <c:v>92.805999999999983</c:v>
                </c:pt>
                <c:pt idx="69">
                  <c:v>92.805999999999983</c:v>
                </c:pt>
                <c:pt idx="70">
                  <c:v>92.805999999999983</c:v>
                </c:pt>
                <c:pt idx="71">
                  <c:v>92.805999999999983</c:v>
                </c:pt>
                <c:pt idx="72">
                  <c:v>92.805999999999983</c:v>
                </c:pt>
                <c:pt idx="73">
                  <c:v>92.805999999999983</c:v>
                </c:pt>
                <c:pt idx="74">
                  <c:v>92.805999999999983</c:v>
                </c:pt>
                <c:pt idx="75">
                  <c:v>92.805999999999983</c:v>
                </c:pt>
                <c:pt idx="76">
                  <c:v>92.805999999999983</c:v>
                </c:pt>
                <c:pt idx="77">
                  <c:v>92.805999999999983</c:v>
                </c:pt>
                <c:pt idx="78">
                  <c:v>92.805999999999983</c:v>
                </c:pt>
                <c:pt idx="79">
                  <c:v>92.805999999999983</c:v>
                </c:pt>
                <c:pt idx="80">
                  <c:v>92.805999999999983</c:v>
                </c:pt>
                <c:pt idx="81">
                  <c:v>92.805999999999983</c:v>
                </c:pt>
                <c:pt idx="82">
                  <c:v>92.805999999999983</c:v>
                </c:pt>
                <c:pt idx="83">
                  <c:v>92.805999999999983</c:v>
                </c:pt>
                <c:pt idx="84">
                  <c:v>92.805999999999983</c:v>
                </c:pt>
                <c:pt idx="85">
                  <c:v>92.805999999999983</c:v>
                </c:pt>
                <c:pt idx="86">
                  <c:v>92.805999999999983</c:v>
                </c:pt>
                <c:pt idx="87">
                  <c:v>92.805999999999983</c:v>
                </c:pt>
                <c:pt idx="88">
                  <c:v>92.805999999999983</c:v>
                </c:pt>
                <c:pt idx="89">
                  <c:v>91.054999999999993</c:v>
                </c:pt>
                <c:pt idx="90">
                  <c:v>91.054999999999993</c:v>
                </c:pt>
                <c:pt idx="91">
                  <c:v>91.054999999999993</c:v>
                </c:pt>
                <c:pt idx="92">
                  <c:v>91.054999999999993</c:v>
                </c:pt>
                <c:pt idx="93">
                  <c:v>91.054999999999993</c:v>
                </c:pt>
                <c:pt idx="94">
                  <c:v>91.054999999999993</c:v>
                </c:pt>
                <c:pt idx="95">
                  <c:v>91.054999999999993</c:v>
                </c:pt>
                <c:pt idx="96">
                  <c:v>91.054999999999993</c:v>
                </c:pt>
                <c:pt idx="97">
                  <c:v>91.054999999999993</c:v>
                </c:pt>
                <c:pt idx="98">
                  <c:v>91.054999999999993</c:v>
                </c:pt>
                <c:pt idx="99">
                  <c:v>91.054999999999993</c:v>
                </c:pt>
                <c:pt idx="100">
                  <c:v>91.054999999999993</c:v>
                </c:pt>
                <c:pt idx="101">
                  <c:v>91.054999999999993</c:v>
                </c:pt>
                <c:pt idx="102">
                  <c:v>91.054999999999993</c:v>
                </c:pt>
                <c:pt idx="103">
                  <c:v>91.054999999999993</c:v>
                </c:pt>
                <c:pt idx="104">
                  <c:v>91.054999999999993</c:v>
                </c:pt>
                <c:pt idx="105">
                  <c:v>91.054999999999993</c:v>
                </c:pt>
                <c:pt idx="106">
                  <c:v>91.054999999999993</c:v>
                </c:pt>
                <c:pt idx="107">
                  <c:v>91.054999999999993</c:v>
                </c:pt>
                <c:pt idx="108">
                  <c:v>91.054999999999993</c:v>
                </c:pt>
                <c:pt idx="109">
                  <c:v>91.054999999999993</c:v>
                </c:pt>
                <c:pt idx="110">
                  <c:v>91.054999999999993</c:v>
                </c:pt>
                <c:pt idx="111">
                  <c:v>91.054999999999993</c:v>
                </c:pt>
                <c:pt idx="112">
                  <c:v>91.054999999999993</c:v>
                </c:pt>
                <c:pt idx="113">
                  <c:v>91.054999999999993</c:v>
                </c:pt>
                <c:pt idx="114">
                  <c:v>88.02</c:v>
                </c:pt>
                <c:pt idx="115">
                  <c:v>88.02</c:v>
                </c:pt>
                <c:pt idx="116">
                  <c:v>88.02</c:v>
                </c:pt>
                <c:pt idx="117">
                  <c:v>88.02</c:v>
                </c:pt>
                <c:pt idx="118">
                  <c:v>88.02</c:v>
                </c:pt>
                <c:pt idx="119">
                  <c:v>88.02</c:v>
                </c:pt>
                <c:pt idx="120">
                  <c:v>88.02</c:v>
                </c:pt>
                <c:pt idx="121">
                  <c:v>88.02</c:v>
                </c:pt>
                <c:pt idx="122">
                  <c:v>88.02</c:v>
                </c:pt>
                <c:pt idx="123">
                  <c:v>88.02</c:v>
                </c:pt>
                <c:pt idx="124">
                  <c:v>88.02</c:v>
                </c:pt>
                <c:pt idx="125">
                  <c:v>88.02</c:v>
                </c:pt>
                <c:pt idx="126">
                  <c:v>88.02</c:v>
                </c:pt>
                <c:pt idx="127">
                  <c:v>88.02</c:v>
                </c:pt>
                <c:pt idx="128">
                  <c:v>88.02</c:v>
                </c:pt>
                <c:pt idx="129">
                  <c:v>88.02</c:v>
                </c:pt>
                <c:pt idx="130">
                  <c:v>88.02</c:v>
                </c:pt>
                <c:pt idx="131">
                  <c:v>88.02</c:v>
                </c:pt>
                <c:pt idx="132">
                  <c:v>88.02</c:v>
                </c:pt>
              </c:numCache>
            </c:numRef>
          </c:yVal>
          <c:smooth val="0"/>
        </c:ser>
        <c:ser>
          <c:idx val="1"/>
          <c:order val="1"/>
          <c:tx>
            <c:strRef>
              <c:f>Sheet1!$C$1</c:f>
              <c:strCache>
                <c:ptCount val="1"/>
                <c:pt idx="0">
                  <c:v>Lymphoma</c:v>
                </c:pt>
              </c:strCache>
            </c:strRef>
          </c:tx>
          <c:spPr>
            <a:ln w="41275">
              <a:solidFill>
                <a:srgbClr val="FF00FF"/>
              </a:solidFill>
              <a:prstDash val="solid"/>
            </a:ln>
          </c:spPr>
          <c:marker>
            <c:symbol val="none"/>
          </c:marker>
          <c:xVal>
            <c:numRef>
              <c:f>Sheet1!$A$2:$A$134</c:f>
              <c:numCache>
                <c:formatCode>General</c:formatCode>
                <c:ptCount val="13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100</c:v>
                </c:pt>
                <c:pt idx="3">
                  <c:v>100</c:v>
                </c:pt>
                <c:pt idx="4">
                  <c:v>99.626999999999981</c:v>
                </c:pt>
                <c:pt idx="5">
                  <c:v>98.873999999999981</c:v>
                </c:pt>
                <c:pt idx="6">
                  <c:v>98.113</c:v>
                </c:pt>
                <c:pt idx="7">
                  <c:v>97.73</c:v>
                </c:pt>
                <c:pt idx="8">
                  <c:v>97.73</c:v>
                </c:pt>
                <c:pt idx="9">
                  <c:v>97.73</c:v>
                </c:pt>
                <c:pt idx="10">
                  <c:v>97.73</c:v>
                </c:pt>
                <c:pt idx="11">
                  <c:v>97.73</c:v>
                </c:pt>
                <c:pt idx="12">
                  <c:v>97.73</c:v>
                </c:pt>
                <c:pt idx="13">
                  <c:v>97.73</c:v>
                </c:pt>
                <c:pt idx="14">
                  <c:v>97.73</c:v>
                </c:pt>
                <c:pt idx="15">
                  <c:v>97.73</c:v>
                </c:pt>
                <c:pt idx="16">
                  <c:v>97.73</c:v>
                </c:pt>
                <c:pt idx="17">
                  <c:v>97.73</c:v>
                </c:pt>
                <c:pt idx="18">
                  <c:v>96.460000000000022</c:v>
                </c:pt>
                <c:pt idx="19">
                  <c:v>96.036000000000001</c:v>
                </c:pt>
                <c:pt idx="20">
                  <c:v>96.036000000000001</c:v>
                </c:pt>
                <c:pt idx="21">
                  <c:v>96.036000000000001</c:v>
                </c:pt>
                <c:pt idx="22">
                  <c:v>96.036000000000001</c:v>
                </c:pt>
                <c:pt idx="23">
                  <c:v>96.036000000000001</c:v>
                </c:pt>
                <c:pt idx="24">
                  <c:v>96.036000000000001</c:v>
                </c:pt>
                <c:pt idx="25">
                  <c:v>96.036000000000001</c:v>
                </c:pt>
                <c:pt idx="26">
                  <c:v>96.036000000000001</c:v>
                </c:pt>
                <c:pt idx="27">
                  <c:v>96.036000000000001</c:v>
                </c:pt>
                <c:pt idx="28">
                  <c:v>96.036000000000001</c:v>
                </c:pt>
                <c:pt idx="29">
                  <c:v>95.519000000000005</c:v>
                </c:pt>
                <c:pt idx="30">
                  <c:v>95.519000000000005</c:v>
                </c:pt>
                <c:pt idx="31">
                  <c:v>95.003</c:v>
                </c:pt>
                <c:pt idx="32">
                  <c:v>95.003</c:v>
                </c:pt>
                <c:pt idx="33">
                  <c:v>95.003</c:v>
                </c:pt>
                <c:pt idx="34">
                  <c:v>95.003</c:v>
                </c:pt>
                <c:pt idx="35">
                  <c:v>95.003</c:v>
                </c:pt>
                <c:pt idx="36">
                  <c:v>95.003</c:v>
                </c:pt>
                <c:pt idx="37">
                  <c:v>95.003</c:v>
                </c:pt>
                <c:pt idx="38">
                  <c:v>95.003</c:v>
                </c:pt>
                <c:pt idx="39">
                  <c:v>95.003</c:v>
                </c:pt>
                <c:pt idx="40">
                  <c:v>94.343000000000004</c:v>
                </c:pt>
                <c:pt idx="41">
                  <c:v>94.343000000000004</c:v>
                </c:pt>
                <c:pt idx="42">
                  <c:v>93.678999999999988</c:v>
                </c:pt>
                <c:pt idx="43">
                  <c:v>93.01</c:v>
                </c:pt>
                <c:pt idx="44">
                  <c:v>93.01</c:v>
                </c:pt>
                <c:pt idx="45">
                  <c:v>93.01</c:v>
                </c:pt>
                <c:pt idx="46">
                  <c:v>93.01</c:v>
                </c:pt>
                <c:pt idx="47">
                  <c:v>93.01</c:v>
                </c:pt>
                <c:pt idx="48">
                  <c:v>93.01</c:v>
                </c:pt>
                <c:pt idx="49">
                  <c:v>93.01</c:v>
                </c:pt>
                <c:pt idx="50">
                  <c:v>93.01</c:v>
                </c:pt>
                <c:pt idx="51">
                  <c:v>93.01</c:v>
                </c:pt>
                <c:pt idx="52">
                  <c:v>93.01</c:v>
                </c:pt>
                <c:pt idx="53">
                  <c:v>93.01</c:v>
                </c:pt>
                <c:pt idx="54">
                  <c:v>93.01</c:v>
                </c:pt>
                <c:pt idx="55">
                  <c:v>93.01</c:v>
                </c:pt>
                <c:pt idx="56">
                  <c:v>93.01</c:v>
                </c:pt>
                <c:pt idx="57">
                  <c:v>93.01</c:v>
                </c:pt>
                <c:pt idx="58">
                  <c:v>93.01</c:v>
                </c:pt>
                <c:pt idx="59">
                  <c:v>93.01</c:v>
                </c:pt>
                <c:pt idx="60">
                  <c:v>93.01</c:v>
                </c:pt>
                <c:pt idx="61">
                  <c:v>93.01</c:v>
                </c:pt>
                <c:pt idx="62">
                  <c:v>93.01</c:v>
                </c:pt>
                <c:pt idx="63">
                  <c:v>93.01</c:v>
                </c:pt>
                <c:pt idx="64">
                  <c:v>93.01</c:v>
                </c:pt>
                <c:pt idx="65">
                  <c:v>93.01</c:v>
                </c:pt>
                <c:pt idx="66">
                  <c:v>93.01</c:v>
                </c:pt>
                <c:pt idx="67">
                  <c:v>93.01</c:v>
                </c:pt>
                <c:pt idx="68">
                  <c:v>93.01</c:v>
                </c:pt>
                <c:pt idx="69">
                  <c:v>93.01</c:v>
                </c:pt>
                <c:pt idx="70">
                  <c:v>93.01</c:v>
                </c:pt>
                <c:pt idx="71">
                  <c:v>93.01</c:v>
                </c:pt>
                <c:pt idx="72">
                  <c:v>93.01</c:v>
                </c:pt>
                <c:pt idx="73">
                  <c:v>93.01</c:v>
                </c:pt>
                <c:pt idx="74">
                  <c:v>93.01</c:v>
                </c:pt>
                <c:pt idx="75">
                  <c:v>93.01</c:v>
                </c:pt>
                <c:pt idx="76">
                  <c:v>93.01</c:v>
                </c:pt>
                <c:pt idx="77">
                  <c:v>93.01</c:v>
                </c:pt>
                <c:pt idx="78">
                  <c:v>93.01</c:v>
                </c:pt>
                <c:pt idx="79">
                  <c:v>93.01</c:v>
                </c:pt>
                <c:pt idx="80">
                  <c:v>93.01</c:v>
                </c:pt>
                <c:pt idx="81">
                  <c:v>93.01</c:v>
                </c:pt>
                <c:pt idx="82">
                  <c:v>93.01</c:v>
                </c:pt>
                <c:pt idx="83">
                  <c:v>93.01</c:v>
                </c:pt>
                <c:pt idx="84">
                  <c:v>93.01</c:v>
                </c:pt>
                <c:pt idx="85">
                  <c:v>93.01</c:v>
                </c:pt>
                <c:pt idx="86">
                  <c:v>93.01</c:v>
                </c:pt>
                <c:pt idx="87">
                  <c:v>93.01</c:v>
                </c:pt>
                <c:pt idx="88">
                  <c:v>93.01</c:v>
                </c:pt>
                <c:pt idx="89">
                  <c:v>91.185999999999979</c:v>
                </c:pt>
                <c:pt idx="90">
                  <c:v>91.185999999999979</c:v>
                </c:pt>
                <c:pt idx="91">
                  <c:v>91.185999999999979</c:v>
                </c:pt>
                <c:pt idx="92">
                  <c:v>91.185999999999979</c:v>
                </c:pt>
                <c:pt idx="93">
                  <c:v>91.185999999999979</c:v>
                </c:pt>
                <c:pt idx="94">
                  <c:v>91.185999999999979</c:v>
                </c:pt>
                <c:pt idx="95">
                  <c:v>91.185999999999979</c:v>
                </c:pt>
                <c:pt idx="96">
                  <c:v>91.185999999999979</c:v>
                </c:pt>
                <c:pt idx="97">
                  <c:v>91.185999999999979</c:v>
                </c:pt>
                <c:pt idx="98">
                  <c:v>91.185999999999979</c:v>
                </c:pt>
                <c:pt idx="99">
                  <c:v>91.185999999999979</c:v>
                </c:pt>
                <c:pt idx="100">
                  <c:v>91.185999999999979</c:v>
                </c:pt>
                <c:pt idx="101">
                  <c:v>91.185999999999979</c:v>
                </c:pt>
                <c:pt idx="102">
                  <c:v>91.185999999999979</c:v>
                </c:pt>
                <c:pt idx="103">
                  <c:v>91.185999999999979</c:v>
                </c:pt>
                <c:pt idx="104">
                  <c:v>91.185999999999979</c:v>
                </c:pt>
                <c:pt idx="105">
                  <c:v>91.185999999999979</c:v>
                </c:pt>
                <c:pt idx="106">
                  <c:v>91.185999999999979</c:v>
                </c:pt>
                <c:pt idx="107">
                  <c:v>91.185999999999979</c:v>
                </c:pt>
                <c:pt idx="108">
                  <c:v>91.185999999999979</c:v>
                </c:pt>
                <c:pt idx="109">
                  <c:v>91.185999999999979</c:v>
                </c:pt>
                <c:pt idx="110">
                  <c:v>91.185999999999979</c:v>
                </c:pt>
                <c:pt idx="111">
                  <c:v>91.185999999999979</c:v>
                </c:pt>
                <c:pt idx="112">
                  <c:v>91.185999999999979</c:v>
                </c:pt>
                <c:pt idx="113">
                  <c:v>91.185999999999979</c:v>
                </c:pt>
                <c:pt idx="114">
                  <c:v>91.185999999999979</c:v>
                </c:pt>
                <c:pt idx="115">
                  <c:v>91.185999999999979</c:v>
                </c:pt>
                <c:pt idx="116">
                  <c:v>91.185999999999979</c:v>
                </c:pt>
                <c:pt idx="117">
                  <c:v>91.185999999999979</c:v>
                </c:pt>
                <c:pt idx="118">
                  <c:v>91.185999999999979</c:v>
                </c:pt>
                <c:pt idx="119">
                  <c:v>91.185999999999979</c:v>
                </c:pt>
                <c:pt idx="120">
                  <c:v>91.185999999999979</c:v>
                </c:pt>
                <c:pt idx="121">
                  <c:v>91.185999999999979</c:v>
                </c:pt>
                <c:pt idx="122">
                  <c:v>91.185999999999979</c:v>
                </c:pt>
                <c:pt idx="123">
                  <c:v>91.185999999999979</c:v>
                </c:pt>
                <c:pt idx="124">
                  <c:v>91.185999999999979</c:v>
                </c:pt>
                <c:pt idx="125">
                  <c:v>91.185999999999979</c:v>
                </c:pt>
                <c:pt idx="126">
                  <c:v>91.185999999999979</c:v>
                </c:pt>
                <c:pt idx="127">
                  <c:v>91.185999999999979</c:v>
                </c:pt>
                <c:pt idx="128">
                  <c:v>91.185999999999979</c:v>
                </c:pt>
                <c:pt idx="129">
                  <c:v>91.185999999999979</c:v>
                </c:pt>
                <c:pt idx="130">
                  <c:v>91.185999999999979</c:v>
                </c:pt>
                <c:pt idx="131">
                  <c:v>91.185999999999979</c:v>
                </c:pt>
                <c:pt idx="132">
                  <c:v>91.185999999999979</c:v>
                </c:pt>
              </c:numCache>
            </c:numRef>
          </c:yVal>
          <c:smooth val="0"/>
        </c:ser>
        <c:ser>
          <c:idx val="2"/>
          <c:order val="2"/>
          <c:tx>
            <c:strRef>
              <c:f>Sheet1!$D$1</c:f>
              <c:strCache>
                <c:ptCount val="1"/>
                <c:pt idx="0">
                  <c:v>Skin</c:v>
                </c:pt>
              </c:strCache>
            </c:strRef>
          </c:tx>
          <c:spPr>
            <a:ln w="4127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Sheet1!$D$2:$D$134</c:f>
              <c:numCache>
                <c:formatCode>General</c:formatCode>
                <c:ptCount val="1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numCache>
            </c:numRef>
          </c:yVal>
          <c:smooth val="0"/>
        </c:ser>
        <c:ser>
          <c:idx val="3"/>
          <c:order val="3"/>
          <c:tx>
            <c:strRef>
              <c:f>Sheet1!$E$1</c:f>
              <c:strCache>
                <c:ptCount val="1"/>
                <c:pt idx="0">
                  <c:v>Other</c:v>
                </c:pt>
              </c:strCache>
            </c:strRef>
          </c:tx>
          <c:spPr>
            <a:ln w="41275">
              <a:solidFill>
                <a:srgbClr val="66FF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Sheet1!$E$2:$E$134</c:f>
              <c:numCache>
                <c:formatCode>General</c:formatCode>
                <c:ptCount val="133"/>
                <c:pt idx="0">
                  <c:v>100</c:v>
                </c:pt>
                <c:pt idx="1">
                  <c:v>100</c:v>
                </c:pt>
                <c:pt idx="2">
                  <c:v>100</c:v>
                </c:pt>
                <c:pt idx="3">
                  <c:v>100</c:v>
                </c:pt>
                <c:pt idx="4">
                  <c:v>100</c:v>
                </c:pt>
                <c:pt idx="5">
                  <c:v>100</c:v>
                </c:pt>
                <c:pt idx="6">
                  <c:v>99.60899999999998</c:v>
                </c:pt>
                <c:pt idx="7">
                  <c:v>99.60899999999998</c:v>
                </c:pt>
                <c:pt idx="8">
                  <c:v>99.60899999999998</c:v>
                </c:pt>
                <c:pt idx="9">
                  <c:v>99.60899999999998</c:v>
                </c:pt>
                <c:pt idx="10">
                  <c:v>99.60899999999998</c:v>
                </c:pt>
                <c:pt idx="11">
                  <c:v>99.60899999999998</c:v>
                </c:pt>
                <c:pt idx="12">
                  <c:v>99.60899999999998</c:v>
                </c:pt>
                <c:pt idx="13">
                  <c:v>99.60899999999998</c:v>
                </c:pt>
                <c:pt idx="14">
                  <c:v>99.60899999999998</c:v>
                </c:pt>
                <c:pt idx="15">
                  <c:v>99.60899999999998</c:v>
                </c:pt>
                <c:pt idx="16">
                  <c:v>99.60899999999998</c:v>
                </c:pt>
                <c:pt idx="17">
                  <c:v>99.60899999999998</c:v>
                </c:pt>
                <c:pt idx="18">
                  <c:v>99.60899999999998</c:v>
                </c:pt>
                <c:pt idx="19">
                  <c:v>99.60899999999998</c:v>
                </c:pt>
                <c:pt idx="20">
                  <c:v>99.60899999999998</c:v>
                </c:pt>
                <c:pt idx="21">
                  <c:v>99.60899999999998</c:v>
                </c:pt>
                <c:pt idx="22">
                  <c:v>99.60899999999998</c:v>
                </c:pt>
                <c:pt idx="23">
                  <c:v>99.60899999999998</c:v>
                </c:pt>
                <c:pt idx="24">
                  <c:v>99.60899999999998</c:v>
                </c:pt>
                <c:pt idx="25">
                  <c:v>99.60899999999998</c:v>
                </c:pt>
                <c:pt idx="26">
                  <c:v>99.60899999999998</c:v>
                </c:pt>
                <c:pt idx="27">
                  <c:v>99.60899999999998</c:v>
                </c:pt>
                <c:pt idx="28">
                  <c:v>99.60899999999998</c:v>
                </c:pt>
                <c:pt idx="29">
                  <c:v>99.60899999999998</c:v>
                </c:pt>
                <c:pt idx="30">
                  <c:v>99.60899999999998</c:v>
                </c:pt>
                <c:pt idx="31">
                  <c:v>99.60899999999998</c:v>
                </c:pt>
                <c:pt idx="32">
                  <c:v>99.60899999999998</c:v>
                </c:pt>
                <c:pt idx="33">
                  <c:v>99.60899999999998</c:v>
                </c:pt>
                <c:pt idx="34">
                  <c:v>99.60899999999998</c:v>
                </c:pt>
                <c:pt idx="35">
                  <c:v>99.60899999999998</c:v>
                </c:pt>
                <c:pt idx="36">
                  <c:v>99.60899999999998</c:v>
                </c:pt>
                <c:pt idx="37">
                  <c:v>99.60899999999998</c:v>
                </c:pt>
                <c:pt idx="38">
                  <c:v>99.60899999999998</c:v>
                </c:pt>
                <c:pt idx="39">
                  <c:v>99.60899999999998</c:v>
                </c:pt>
                <c:pt idx="40">
                  <c:v>99.60899999999998</c:v>
                </c:pt>
                <c:pt idx="41">
                  <c:v>99.60899999999998</c:v>
                </c:pt>
                <c:pt idx="42">
                  <c:v>99.60899999999998</c:v>
                </c:pt>
                <c:pt idx="43">
                  <c:v>99.60899999999998</c:v>
                </c:pt>
                <c:pt idx="44">
                  <c:v>99.60899999999998</c:v>
                </c:pt>
                <c:pt idx="45">
                  <c:v>99.60899999999998</c:v>
                </c:pt>
                <c:pt idx="46">
                  <c:v>99.60899999999998</c:v>
                </c:pt>
                <c:pt idx="47">
                  <c:v>99.60899999999998</c:v>
                </c:pt>
                <c:pt idx="48">
                  <c:v>99.60899999999998</c:v>
                </c:pt>
                <c:pt idx="49">
                  <c:v>99.60899999999998</c:v>
                </c:pt>
                <c:pt idx="50">
                  <c:v>99.60899999999998</c:v>
                </c:pt>
                <c:pt idx="51">
                  <c:v>99.60899999999998</c:v>
                </c:pt>
                <c:pt idx="52">
                  <c:v>99.60899999999998</c:v>
                </c:pt>
                <c:pt idx="53">
                  <c:v>99.60899999999998</c:v>
                </c:pt>
                <c:pt idx="54">
                  <c:v>99.60899999999998</c:v>
                </c:pt>
                <c:pt idx="55">
                  <c:v>99.60899999999998</c:v>
                </c:pt>
                <c:pt idx="56">
                  <c:v>99.60899999999998</c:v>
                </c:pt>
                <c:pt idx="57">
                  <c:v>99.60899999999998</c:v>
                </c:pt>
                <c:pt idx="58">
                  <c:v>99.60899999999998</c:v>
                </c:pt>
                <c:pt idx="59">
                  <c:v>99.60899999999998</c:v>
                </c:pt>
                <c:pt idx="60">
                  <c:v>99.60899999999998</c:v>
                </c:pt>
                <c:pt idx="61">
                  <c:v>99.60899999999998</c:v>
                </c:pt>
                <c:pt idx="62">
                  <c:v>99.60899999999998</c:v>
                </c:pt>
                <c:pt idx="63">
                  <c:v>99.60899999999998</c:v>
                </c:pt>
                <c:pt idx="64">
                  <c:v>99.60899999999998</c:v>
                </c:pt>
                <c:pt idx="65">
                  <c:v>99.60899999999998</c:v>
                </c:pt>
                <c:pt idx="66">
                  <c:v>99.60899999999998</c:v>
                </c:pt>
                <c:pt idx="67">
                  <c:v>99.60899999999998</c:v>
                </c:pt>
                <c:pt idx="68">
                  <c:v>99.60899999999998</c:v>
                </c:pt>
                <c:pt idx="69">
                  <c:v>99.60899999999998</c:v>
                </c:pt>
                <c:pt idx="70">
                  <c:v>99.60899999999998</c:v>
                </c:pt>
                <c:pt idx="71">
                  <c:v>99.60899999999998</c:v>
                </c:pt>
                <c:pt idx="72">
                  <c:v>99.60899999999998</c:v>
                </c:pt>
                <c:pt idx="73">
                  <c:v>99.60899999999998</c:v>
                </c:pt>
                <c:pt idx="74">
                  <c:v>99.60899999999998</c:v>
                </c:pt>
                <c:pt idx="75">
                  <c:v>99.60899999999998</c:v>
                </c:pt>
                <c:pt idx="76">
                  <c:v>99.60899999999998</c:v>
                </c:pt>
                <c:pt idx="77">
                  <c:v>99.60899999999998</c:v>
                </c:pt>
                <c:pt idx="78">
                  <c:v>99.60899999999998</c:v>
                </c:pt>
                <c:pt idx="79">
                  <c:v>99.60899999999998</c:v>
                </c:pt>
                <c:pt idx="80">
                  <c:v>99.60899999999998</c:v>
                </c:pt>
                <c:pt idx="81">
                  <c:v>99.60899999999998</c:v>
                </c:pt>
                <c:pt idx="82">
                  <c:v>99.60899999999998</c:v>
                </c:pt>
                <c:pt idx="83">
                  <c:v>99.60899999999998</c:v>
                </c:pt>
                <c:pt idx="84">
                  <c:v>99.60899999999998</c:v>
                </c:pt>
                <c:pt idx="85">
                  <c:v>99.60899999999998</c:v>
                </c:pt>
                <c:pt idx="86">
                  <c:v>99.60899999999998</c:v>
                </c:pt>
                <c:pt idx="87">
                  <c:v>99.60899999999998</c:v>
                </c:pt>
                <c:pt idx="88">
                  <c:v>99.60899999999998</c:v>
                </c:pt>
                <c:pt idx="89">
                  <c:v>99.60899999999998</c:v>
                </c:pt>
                <c:pt idx="90">
                  <c:v>99.60899999999998</c:v>
                </c:pt>
                <c:pt idx="91">
                  <c:v>99.60899999999998</c:v>
                </c:pt>
                <c:pt idx="92">
                  <c:v>99.60899999999998</c:v>
                </c:pt>
                <c:pt idx="93">
                  <c:v>99.60899999999998</c:v>
                </c:pt>
                <c:pt idx="94">
                  <c:v>99.60899999999998</c:v>
                </c:pt>
                <c:pt idx="95">
                  <c:v>99.60899999999998</c:v>
                </c:pt>
                <c:pt idx="96">
                  <c:v>99.60899999999998</c:v>
                </c:pt>
                <c:pt idx="97">
                  <c:v>99.60899999999998</c:v>
                </c:pt>
                <c:pt idx="98">
                  <c:v>99.60899999999998</c:v>
                </c:pt>
                <c:pt idx="99">
                  <c:v>99.60899999999998</c:v>
                </c:pt>
                <c:pt idx="100">
                  <c:v>99.60899999999998</c:v>
                </c:pt>
                <c:pt idx="101">
                  <c:v>99.60899999999998</c:v>
                </c:pt>
                <c:pt idx="102">
                  <c:v>99.60899999999998</c:v>
                </c:pt>
                <c:pt idx="103">
                  <c:v>99.60899999999998</c:v>
                </c:pt>
                <c:pt idx="104">
                  <c:v>99.60899999999998</c:v>
                </c:pt>
                <c:pt idx="105">
                  <c:v>99.60899999999998</c:v>
                </c:pt>
                <c:pt idx="106">
                  <c:v>99.60899999999998</c:v>
                </c:pt>
                <c:pt idx="107">
                  <c:v>99.60899999999998</c:v>
                </c:pt>
                <c:pt idx="108">
                  <c:v>99.60899999999998</c:v>
                </c:pt>
                <c:pt idx="109">
                  <c:v>99.60899999999998</c:v>
                </c:pt>
                <c:pt idx="110">
                  <c:v>99.60899999999998</c:v>
                </c:pt>
                <c:pt idx="111">
                  <c:v>99.60899999999998</c:v>
                </c:pt>
                <c:pt idx="112">
                  <c:v>99.60899999999998</c:v>
                </c:pt>
                <c:pt idx="113">
                  <c:v>99.60899999999998</c:v>
                </c:pt>
                <c:pt idx="114">
                  <c:v>99.60899999999998</c:v>
                </c:pt>
                <c:pt idx="115">
                  <c:v>99.60899999999998</c:v>
                </c:pt>
                <c:pt idx="116">
                  <c:v>99.60899999999998</c:v>
                </c:pt>
                <c:pt idx="117">
                  <c:v>99.60899999999998</c:v>
                </c:pt>
                <c:pt idx="118">
                  <c:v>99.60899999999998</c:v>
                </c:pt>
                <c:pt idx="119">
                  <c:v>99.60899999999998</c:v>
                </c:pt>
                <c:pt idx="120">
                  <c:v>99.60899999999998</c:v>
                </c:pt>
                <c:pt idx="121">
                  <c:v>99.60899999999998</c:v>
                </c:pt>
                <c:pt idx="122">
                  <c:v>99.60899999999998</c:v>
                </c:pt>
                <c:pt idx="123">
                  <c:v>99.60899999999998</c:v>
                </c:pt>
                <c:pt idx="124">
                  <c:v>99.60899999999998</c:v>
                </c:pt>
                <c:pt idx="125">
                  <c:v>99.60899999999998</c:v>
                </c:pt>
                <c:pt idx="126">
                  <c:v>99.60899999999998</c:v>
                </c:pt>
                <c:pt idx="127">
                  <c:v>99.60899999999998</c:v>
                </c:pt>
                <c:pt idx="128">
                  <c:v>99.60899999999998</c:v>
                </c:pt>
                <c:pt idx="129">
                  <c:v>99.60899999999998</c:v>
                </c:pt>
                <c:pt idx="130">
                  <c:v>99.60899999999998</c:v>
                </c:pt>
                <c:pt idx="131">
                  <c:v>99.60899999999998</c:v>
                </c:pt>
                <c:pt idx="132">
                  <c:v>99.60899999999998</c:v>
                </c:pt>
              </c:numCache>
            </c:numRef>
          </c:yVal>
          <c:smooth val="0"/>
        </c:ser>
        <c:dLbls>
          <c:showLegendKey val="0"/>
          <c:showVal val="0"/>
          <c:showCatName val="0"/>
          <c:showSerName val="0"/>
          <c:showPercent val="0"/>
          <c:showBubbleSize val="0"/>
        </c:dLbls>
        <c:axId val="836893488"/>
        <c:axId val="836893880"/>
      </c:scatterChart>
      <c:valAx>
        <c:axId val="836893488"/>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6893880"/>
        <c:crosses val="autoZero"/>
        <c:crossBetween val="midCat"/>
        <c:majorUnit val="1"/>
      </c:valAx>
      <c:valAx>
        <c:axId val="836893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6893488"/>
        <c:crosses val="autoZero"/>
        <c:crossBetween val="midCat"/>
        <c:majorUnit val="20"/>
      </c:valAx>
      <c:spPr>
        <a:solidFill>
          <a:schemeClr val="bg2"/>
        </a:solidFill>
        <a:ln>
          <a:solidFill>
            <a:schemeClr val="tx1"/>
          </a:solidFill>
        </a:ln>
      </c:spPr>
    </c:plotArea>
    <c:legend>
      <c:legendPos val="r"/>
      <c:layout>
        <c:manualLayout>
          <c:xMode val="edge"/>
          <c:yMode val="edge"/>
          <c:x val="0.12372413072259948"/>
          <c:y val="0.60772548317824882"/>
          <c:w val="0.76270654774348734"/>
          <c:h val="0.1473968026723965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59"/>
          <c:y val="3.3590508847684365E-2"/>
          <c:w val="0.84050646877103696"/>
          <c:h val="0.77074260114041271"/>
        </c:manualLayout>
      </c:layout>
      <c:scatterChart>
        <c:scatterStyle val="smoothMarker"/>
        <c:varyColors val="0"/>
        <c:ser>
          <c:idx val="0"/>
          <c:order val="0"/>
          <c:tx>
            <c:strRef>
              <c:f>Sheet1!$A$1</c:f>
              <c:strCache>
                <c:ptCount val="1"/>
                <c:pt idx="0">
                  <c:v>Recipient age</c:v>
                </c:pt>
              </c:strCache>
            </c:strRef>
          </c:tx>
          <c:spPr>
            <a:ln w="38100">
              <a:solidFill>
                <a:srgbClr val="00FF00"/>
              </a:solidFill>
            </a:ln>
          </c:spPr>
          <c:marker>
            <c:symbol val="none"/>
          </c:marker>
          <c:xVal>
            <c:numRef>
              <c:f>Sheet1!$A$2:$A$12</c:f>
              <c:numCache>
                <c:formatCode>General</c:formatCode>
                <c:ptCount val="11"/>
                <c:pt idx="0">
                  <c:v>0.70000000000000007</c:v>
                </c:pt>
                <c:pt idx="1">
                  <c:v>0.8</c:v>
                </c:pt>
                <c:pt idx="2">
                  <c:v>0.9</c:v>
                </c:pt>
                <c:pt idx="3">
                  <c:v>1</c:v>
                </c:pt>
                <c:pt idx="4">
                  <c:v>1.1000000000000001</c:v>
                </c:pt>
                <c:pt idx="5">
                  <c:v>1.2</c:v>
                </c:pt>
                <c:pt idx="6">
                  <c:v>1.3</c:v>
                </c:pt>
                <c:pt idx="7">
                  <c:v>1.4</c:v>
                </c:pt>
                <c:pt idx="8">
                  <c:v>1.5</c:v>
                </c:pt>
                <c:pt idx="9">
                  <c:v>1.6</c:v>
                </c:pt>
                <c:pt idx="10">
                  <c:v>1.7</c:v>
                </c:pt>
              </c:numCache>
            </c:numRef>
          </c:xVal>
          <c:yVal>
            <c:numRef>
              <c:f>Sheet1!$B$2:$B$12</c:f>
              <c:numCache>
                <c:formatCode>General</c:formatCode>
                <c:ptCount val="11"/>
                <c:pt idx="0">
                  <c:v>1.5843885221926701</c:v>
                </c:pt>
                <c:pt idx="1">
                  <c:v>1.3026580018667304</c:v>
                </c:pt>
                <c:pt idx="2">
                  <c:v>1.0986093022407499</c:v>
                </c:pt>
                <c:pt idx="3">
                  <c:v>0.96853334573929872</c:v>
                </c:pt>
                <c:pt idx="4">
                  <c:v>0.90961745523238602</c:v>
                </c:pt>
                <c:pt idx="5">
                  <c:v>0.9274496101271521</c:v>
                </c:pt>
                <c:pt idx="6">
                  <c:v>1.0424601357843299</c:v>
                </c:pt>
                <c:pt idx="7">
                  <c:v>1.2768541415980301</c:v>
                </c:pt>
                <c:pt idx="8">
                  <c:v>1.6643076896559101</c:v>
                </c:pt>
                <c:pt idx="9">
                  <c:v>2.2542817537633106</c:v>
                </c:pt>
                <c:pt idx="10">
                  <c:v>3.0990945963972001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0.70000000000000007</c:v>
                </c:pt>
                <c:pt idx="1">
                  <c:v>0.8</c:v>
                </c:pt>
                <c:pt idx="2">
                  <c:v>0.9</c:v>
                </c:pt>
                <c:pt idx="3">
                  <c:v>1</c:v>
                </c:pt>
                <c:pt idx="4">
                  <c:v>1.1000000000000001</c:v>
                </c:pt>
                <c:pt idx="5">
                  <c:v>1.2</c:v>
                </c:pt>
                <c:pt idx="6">
                  <c:v>1.3</c:v>
                </c:pt>
                <c:pt idx="7">
                  <c:v>1.4</c:v>
                </c:pt>
                <c:pt idx="8">
                  <c:v>1.5</c:v>
                </c:pt>
                <c:pt idx="9">
                  <c:v>1.6</c:v>
                </c:pt>
                <c:pt idx="10">
                  <c:v>1.7</c:v>
                </c:pt>
              </c:numCache>
            </c:numRef>
          </c:xVal>
          <c:yVal>
            <c:numRef>
              <c:f>Sheet1!$C$2:$C$12</c:f>
              <c:numCache>
                <c:formatCode>General</c:formatCode>
                <c:ptCount val="11"/>
                <c:pt idx="0">
                  <c:v>0.64366651152244603</c:v>
                </c:pt>
                <c:pt idx="1">
                  <c:v>0.6842964860534031</c:v>
                </c:pt>
                <c:pt idx="2">
                  <c:v>0.72475488086252404</c:v>
                </c:pt>
                <c:pt idx="3">
                  <c:v>0.76331188775648195</c:v>
                </c:pt>
                <c:pt idx="4">
                  <c:v>0.80083918124849707</c:v>
                </c:pt>
                <c:pt idx="5">
                  <c:v>0.87105582571641404</c:v>
                </c:pt>
                <c:pt idx="6">
                  <c:v>1.0090824562770899</c:v>
                </c:pt>
                <c:pt idx="7">
                  <c:v>1.0517533362134499</c:v>
                </c:pt>
                <c:pt idx="8">
                  <c:v>1.1026219033487901</c:v>
                </c:pt>
                <c:pt idx="9">
                  <c:v>1.15806277757006</c:v>
                </c:pt>
                <c:pt idx="10">
                  <c:v>1.21651166881691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Sheet1!$A$2:$A$12</c:f>
              <c:numCache>
                <c:formatCode>General</c:formatCode>
                <c:ptCount val="11"/>
                <c:pt idx="0">
                  <c:v>0.70000000000000007</c:v>
                </c:pt>
                <c:pt idx="1">
                  <c:v>0.8</c:v>
                </c:pt>
                <c:pt idx="2">
                  <c:v>0.9</c:v>
                </c:pt>
                <c:pt idx="3">
                  <c:v>1</c:v>
                </c:pt>
                <c:pt idx="4">
                  <c:v>1.1000000000000001</c:v>
                </c:pt>
                <c:pt idx="5">
                  <c:v>1.2</c:v>
                </c:pt>
                <c:pt idx="6">
                  <c:v>1.3</c:v>
                </c:pt>
                <c:pt idx="7">
                  <c:v>1.4</c:v>
                </c:pt>
                <c:pt idx="8">
                  <c:v>1.5</c:v>
                </c:pt>
                <c:pt idx="9">
                  <c:v>1.6</c:v>
                </c:pt>
                <c:pt idx="10">
                  <c:v>1.7</c:v>
                </c:pt>
              </c:numCache>
            </c:numRef>
          </c:xVal>
          <c:yVal>
            <c:numRef>
              <c:f>Sheet1!$D$2:$D$12</c:f>
              <c:numCache>
                <c:formatCode>General</c:formatCode>
                <c:ptCount val="11"/>
                <c:pt idx="0">
                  <c:v>3.89998072653857</c:v>
                </c:pt>
                <c:pt idx="1">
                  <c:v>2.4797991870660998</c:v>
                </c:pt>
                <c:pt idx="2">
                  <c:v>1.6653111704933001</c:v>
                </c:pt>
                <c:pt idx="3">
                  <c:v>1.2289299522978596</c:v>
                </c:pt>
                <c:pt idx="4">
                  <c:v>1.0331711212899599</c:v>
                </c:pt>
                <c:pt idx="5">
                  <c:v>0.98749443368632805</c:v>
                </c:pt>
                <c:pt idx="6">
                  <c:v>1.0769418573669898</c:v>
                </c:pt>
                <c:pt idx="7">
                  <c:v>1.5501319965246798</c:v>
                </c:pt>
                <c:pt idx="8">
                  <c:v>2.5121214057468197</c:v>
                </c:pt>
                <c:pt idx="9">
                  <c:v>4.3881785372751292</c:v>
                </c:pt>
                <c:pt idx="10">
                  <c:v>7.8950227635373604</c:v>
                </c:pt>
              </c:numCache>
            </c:numRef>
          </c:yVal>
          <c:smooth val="1"/>
        </c:ser>
        <c:dLbls>
          <c:showLegendKey val="0"/>
          <c:showVal val="0"/>
          <c:showCatName val="0"/>
          <c:showSerName val="0"/>
          <c:showPercent val="0"/>
          <c:showBubbleSize val="0"/>
        </c:dLbls>
        <c:axId val="836896624"/>
        <c:axId val="836897016"/>
      </c:scatterChart>
      <c:valAx>
        <c:axId val="836896624"/>
        <c:scaling>
          <c:orientation val="minMax"/>
          <c:max val="1.7"/>
          <c:min val="0.70000000000000018"/>
        </c:scaling>
        <c:delete val="0"/>
        <c:axPos val="b"/>
        <c:title>
          <c:tx>
            <c:rich>
              <a:bodyPr/>
              <a:lstStyle/>
              <a:p>
                <a:pPr>
                  <a:defRPr sz="1700"/>
                </a:pPr>
                <a:r>
                  <a:rPr lang="en-US" sz="1700" dirty="0" smtClean="0"/>
                  <a:t>Recipient </a:t>
                </a:r>
                <a:r>
                  <a:rPr lang="en-US" sz="1700" baseline="0" dirty="0" smtClean="0"/>
                  <a:t> BSA (m</a:t>
                </a:r>
                <a:r>
                  <a:rPr lang="en-US" sz="1700" baseline="30000" dirty="0" smtClean="0"/>
                  <a:t>2</a:t>
                </a:r>
                <a:r>
                  <a:rPr lang="en-US" sz="1700" baseline="0" dirty="0" smtClean="0"/>
                  <a: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836897016"/>
        <c:crosses val="autoZero"/>
        <c:crossBetween val="midCat"/>
        <c:majorUnit val="0.2"/>
      </c:valAx>
      <c:valAx>
        <c:axId val="836897016"/>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83689662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53"/>
          <c:y val="3.3590508847684365E-2"/>
          <c:w val="0.84050646877103685"/>
          <c:h val="0.77074260114041282"/>
        </c:manualLayout>
      </c:layout>
      <c:scatterChart>
        <c:scatterStyle val="smoothMarker"/>
        <c:varyColors val="0"/>
        <c:ser>
          <c:idx val="0"/>
          <c:order val="0"/>
          <c:tx>
            <c:strRef>
              <c:f>Sheet1!$A$1</c:f>
              <c:strCache>
                <c:ptCount val="1"/>
                <c:pt idx="0">
                  <c:v>Hgt ratio</c:v>
                </c:pt>
              </c:strCache>
            </c:strRef>
          </c:tx>
          <c:spPr>
            <a:ln w="38100">
              <a:solidFill>
                <a:srgbClr val="00FF00"/>
              </a:solidFill>
            </a:ln>
          </c:spPr>
          <c:marker>
            <c:symbol val="none"/>
          </c:marker>
          <c:xVal>
            <c:numRef>
              <c:f>Sheet1!$A$2:$A$6</c:f>
              <c:numCache>
                <c:formatCode>General</c:formatCode>
                <c:ptCount val="5"/>
                <c:pt idx="0">
                  <c:v>0.9</c:v>
                </c:pt>
                <c:pt idx="1">
                  <c:v>1</c:v>
                </c:pt>
                <c:pt idx="2">
                  <c:v>1.1000000000000001</c:v>
                </c:pt>
                <c:pt idx="3">
                  <c:v>1.2</c:v>
                </c:pt>
                <c:pt idx="4">
                  <c:v>1.3</c:v>
                </c:pt>
              </c:numCache>
            </c:numRef>
          </c:xVal>
          <c:yVal>
            <c:numRef>
              <c:f>Sheet1!$B$2:$B$6</c:f>
              <c:numCache>
                <c:formatCode>General</c:formatCode>
                <c:ptCount val="5"/>
                <c:pt idx="0">
                  <c:v>0.56912522888644101</c:v>
                </c:pt>
                <c:pt idx="1">
                  <c:v>0.80841060078972593</c:v>
                </c:pt>
                <c:pt idx="2">
                  <c:v>1.1483021069860304</c:v>
                </c:pt>
                <c:pt idx="3">
                  <c:v>1.6310990078809298</c:v>
                </c:pt>
                <c:pt idx="4">
                  <c:v>2.3168850403777395</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Sheet1!$A$2:$A$6</c:f>
              <c:numCache>
                <c:formatCode>General</c:formatCode>
                <c:ptCount val="5"/>
                <c:pt idx="0">
                  <c:v>0.9</c:v>
                </c:pt>
                <c:pt idx="1">
                  <c:v>1</c:v>
                </c:pt>
                <c:pt idx="2">
                  <c:v>1.1000000000000001</c:v>
                </c:pt>
                <c:pt idx="3">
                  <c:v>1.2</c:v>
                </c:pt>
                <c:pt idx="4">
                  <c:v>1.3</c:v>
                </c:pt>
              </c:numCache>
            </c:numRef>
          </c:xVal>
          <c:yVal>
            <c:numRef>
              <c:f>Sheet1!$C$2:$C$6</c:f>
              <c:numCache>
                <c:formatCode>General</c:formatCode>
                <c:ptCount val="5"/>
                <c:pt idx="0">
                  <c:v>0.32774243862207397</c:v>
                </c:pt>
                <c:pt idx="1">
                  <c:v>0.65643965886631717</c:v>
                </c:pt>
                <c:pt idx="2">
                  <c:v>1.0028948057426896</c:v>
                </c:pt>
                <c:pt idx="3">
                  <c:v>1.0102795809418401</c:v>
                </c:pt>
                <c:pt idx="4">
                  <c:v>1.0177187336334599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Sheet1!$A$2:$A$6</c:f>
              <c:numCache>
                <c:formatCode>General</c:formatCode>
                <c:ptCount val="5"/>
                <c:pt idx="0">
                  <c:v>0.9</c:v>
                </c:pt>
                <c:pt idx="1">
                  <c:v>1</c:v>
                </c:pt>
                <c:pt idx="2">
                  <c:v>1.1000000000000001</c:v>
                </c:pt>
                <c:pt idx="3">
                  <c:v>1.2</c:v>
                </c:pt>
                <c:pt idx="4">
                  <c:v>1.3</c:v>
                </c:pt>
              </c:numCache>
            </c:numRef>
          </c:xVal>
          <c:yVal>
            <c:numRef>
              <c:f>Sheet1!$D$2:$D$6</c:f>
              <c:numCache>
                <c:formatCode>General</c:formatCode>
                <c:ptCount val="5"/>
                <c:pt idx="0">
                  <c:v>0.98828680080867692</c:v>
                </c:pt>
                <c:pt idx="1">
                  <c:v>0.99556401055637</c:v>
                </c:pt>
                <c:pt idx="2">
                  <c:v>1.3147916624536398</c:v>
                </c:pt>
                <c:pt idx="3">
                  <c:v>2.63341358540564</c:v>
                </c:pt>
                <c:pt idx="4">
                  <c:v>5.2744988501503602</c:v>
                </c:pt>
              </c:numCache>
            </c:numRef>
          </c:yVal>
          <c:smooth val="1"/>
        </c:ser>
        <c:dLbls>
          <c:showLegendKey val="0"/>
          <c:showVal val="0"/>
          <c:showCatName val="0"/>
          <c:showSerName val="0"/>
          <c:showPercent val="0"/>
          <c:showBubbleSize val="0"/>
        </c:dLbls>
        <c:axId val="836897800"/>
        <c:axId val="836898192"/>
      </c:scatterChart>
      <c:valAx>
        <c:axId val="836897800"/>
        <c:scaling>
          <c:orientation val="minMax"/>
          <c:max val="1.3"/>
          <c:min val="0.9"/>
        </c:scaling>
        <c:delete val="0"/>
        <c:axPos val="b"/>
        <c:title>
          <c:tx>
            <c:rich>
              <a:bodyPr/>
              <a:lstStyle/>
              <a:p>
                <a:pPr>
                  <a:defRPr sz="1700"/>
                </a:pPr>
                <a:r>
                  <a:rPr lang="en-US" sz="1700" dirty="0" smtClean="0"/>
                  <a:t>Donor height/recipient</a:t>
                </a:r>
                <a:r>
                  <a:rPr lang="en-US" sz="1700" baseline="0" dirty="0" smtClean="0"/>
                  <a:t> height</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836898192"/>
        <c:crosses val="autoZero"/>
        <c:crossBetween val="midCat"/>
        <c:majorUnit val="0.1"/>
      </c:valAx>
      <c:valAx>
        <c:axId val="836898192"/>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83689780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7624555780105"/>
          <c:y val="3.3590508847684365E-2"/>
          <c:w val="0.84050646877103641"/>
          <c:h val="0.77074260114041304"/>
        </c:manualLayout>
      </c:layout>
      <c:scatterChart>
        <c:scatterStyle val="smoothMarker"/>
        <c:varyColors val="0"/>
        <c:ser>
          <c:idx val="0"/>
          <c:order val="0"/>
          <c:tx>
            <c:strRef>
              <c:f>Sheet1!$A$1</c:f>
              <c:strCache>
                <c:ptCount val="1"/>
                <c:pt idx="0">
                  <c:v>Interval</c:v>
                </c:pt>
              </c:strCache>
            </c:strRef>
          </c:tx>
          <c:spPr>
            <a:ln w="38100">
              <a:solidFill>
                <a:srgbClr val="00FF00"/>
              </a:solidFill>
            </a:ln>
          </c:spPr>
          <c:marker>
            <c:symbol val="none"/>
          </c:marker>
          <c:xVal>
            <c:numRef>
              <c:f>Sheet1!$A$2:$A$25</c:f>
              <c:numCache>
                <c:formatCode>General</c:formatCode>
                <c:ptCount val="24"/>
                <c:pt idx="0">
                  <c:v>0</c:v>
                </c:pt>
                <c:pt idx="1">
                  <c:v>25</c:v>
                </c:pt>
                <c:pt idx="2">
                  <c:v>50</c:v>
                </c:pt>
                <c:pt idx="3">
                  <c:v>75</c:v>
                </c:pt>
                <c:pt idx="4">
                  <c:v>100</c:v>
                </c:pt>
                <c:pt idx="5">
                  <c:v>125</c:v>
                </c:pt>
                <c:pt idx="6">
                  <c:v>150</c:v>
                </c:pt>
                <c:pt idx="7">
                  <c:v>175</c:v>
                </c:pt>
                <c:pt idx="8">
                  <c:v>200</c:v>
                </c:pt>
                <c:pt idx="9">
                  <c:v>250</c:v>
                </c:pt>
                <c:pt idx="10">
                  <c:v>300</c:v>
                </c:pt>
                <c:pt idx="11">
                  <c:v>400</c:v>
                </c:pt>
                <c:pt idx="12">
                  <c:v>500</c:v>
                </c:pt>
                <c:pt idx="13">
                  <c:v>750</c:v>
                </c:pt>
                <c:pt idx="14">
                  <c:v>1000</c:v>
                </c:pt>
                <c:pt idx="15">
                  <c:v>1250</c:v>
                </c:pt>
                <c:pt idx="16">
                  <c:v>1500</c:v>
                </c:pt>
                <c:pt idx="17">
                  <c:v>1750</c:v>
                </c:pt>
                <c:pt idx="18">
                  <c:v>2000</c:v>
                </c:pt>
                <c:pt idx="19">
                  <c:v>2250</c:v>
                </c:pt>
                <c:pt idx="20">
                  <c:v>2500</c:v>
                </c:pt>
                <c:pt idx="21">
                  <c:v>3000</c:v>
                </c:pt>
                <c:pt idx="22">
                  <c:v>3500</c:v>
                </c:pt>
                <c:pt idx="23">
                  <c:v>4000</c:v>
                </c:pt>
              </c:numCache>
            </c:numRef>
          </c:xVal>
          <c:yVal>
            <c:numRef>
              <c:f>Sheet1!$B$2:$B$25</c:f>
              <c:numCache>
                <c:formatCode>General</c:formatCode>
                <c:ptCount val="24"/>
                <c:pt idx="0">
                  <c:v>3.1340000819163203</c:v>
                </c:pt>
                <c:pt idx="1">
                  <c:v>3.0825339877773303</c:v>
                </c:pt>
                <c:pt idx="2">
                  <c:v>3.0319131199356995</c:v>
                </c:pt>
                <c:pt idx="3">
                  <c:v>2.9821269863691597</c:v>
                </c:pt>
                <c:pt idx="4">
                  <c:v>2.9331701463371402</c:v>
                </c:pt>
                <c:pt idx="5">
                  <c:v>2.8850372614613509</c:v>
                </c:pt>
                <c:pt idx="6">
                  <c:v>2.8377226643433597</c:v>
                </c:pt>
                <c:pt idx="7">
                  <c:v>2.7912203784714804</c:v>
                </c:pt>
                <c:pt idx="8">
                  <c:v>2.7455241375700705</c:v>
                </c:pt>
                <c:pt idx="9">
                  <c:v>2.6565233892262294</c:v>
                </c:pt>
                <c:pt idx="10">
                  <c:v>2.5706651971166994</c:v>
                </c:pt>
                <c:pt idx="11">
                  <c:v>2.4081387001601402</c:v>
                </c:pt>
                <c:pt idx="12">
                  <c:v>2.2574424611291994</c:v>
                </c:pt>
                <c:pt idx="13">
                  <c:v>1.9289084030311201</c:v>
                </c:pt>
                <c:pt idx="14">
                  <c:v>1.6622749387163602</c:v>
                </c:pt>
                <c:pt idx="15">
                  <c:v>1.44908851386061</c:v>
                </c:pt>
                <c:pt idx="16">
                  <c:v>1.28171728157609</c:v>
                </c:pt>
                <c:pt idx="17">
                  <c:v>1.1537170267117505</c:v>
                </c:pt>
                <c:pt idx="18">
                  <c:v>1.0600358865345201</c:v>
                </c:pt>
                <c:pt idx="19">
                  <c:v>0.99701148269256201</c:v>
                </c:pt>
                <c:pt idx="20">
                  <c:v>0.9600246297069599</c:v>
                </c:pt>
                <c:pt idx="21">
                  <c:v>0.94574987171211911</c:v>
                </c:pt>
                <c:pt idx="22">
                  <c:v>0.99320723796869204</c:v>
                </c:pt>
                <c:pt idx="23">
                  <c:v>1.0896065221575799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Sheet1!$A$2:$A$25</c:f>
              <c:numCache>
                <c:formatCode>General</c:formatCode>
                <c:ptCount val="24"/>
                <c:pt idx="0">
                  <c:v>0</c:v>
                </c:pt>
                <c:pt idx="1">
                  <c:v>25</c:v>
                </c:pt>
                <c:pt idx="2">
                  <c:v>50</c:v>
                </c:pt>
                <c:pt idx="3">
                  <c:v>75</c:v>
                </c:pt>
                <c:pt idx="4">
                  <c:v>100</c:v>
                </c:pt>
                <c:pt idx="5">
                  <c:v>125</c:v>
                </c:pt>
                <c:pt idx="6">
                  <c:v>150</c:v>
                </c:pt>
                <c:pt idx="7">
                  <c:v>175</c:v>
                </c:pt>
                <c:pt idx="8">
                  <c:v>200</c:v>
                </c:pt>
                <c:pt idx="9">
                  <c:v>250</c:v>
                </c:pt>
                <c:pt idx="10">
                  <c:v>300</c:v>
                </c:pt>
                <c:pt idx="11">
                  <c:v>400</c:v>
                </c:pt>
                <c:pt idx="12">
                  <c:v>500</c:v>
                </c:pt>
                <c:pt idx="13">
                  <c:v>750</c:v>
                </c:pt>
                <c:pt idx="14">
                  <c:v>1000</c:v>
                </c:pt>
                <c:pt idx="15">
                  <c:v>1250</c:v>
                </c:pt>
                <c:pt idx="16">
                  <c:v>1500</c:v>
                </c:pt>
                <c:pt idx="17">
                  <c:v>1750</c:v>
                </c:pt>
                <c:pt idx="18">
                  <c:v>2000</c:v>
                </c:pt>
                <c:pt idx="19">
                  <c:v>2250</c:v>
                </c:pt>
                <c:pt idx="20">
                  <c:v>2500</c:v>
                </c:pt>
                <c:pt idx="21">
                  <c:v>3000</c:v>
                </c:pt>
                <c:pt idx="22">
                  <c:v>3500</c:v>
                </c:pt>
                <c:pt idx="23">
                  <c:v>4000</c:v>
                </c:pt>
              </c:numCache>
            </c:numRef>
          </c:xVal>
          <c:yVal>
            <c:numRef>
              <c:f>Sheet1!$C$2:$C$25</c:f>
              <c:numCache>
                <c:formatCode>General</c:formatCode>
                <c:ptCount val="24"/>
                <c:pt idx="0">
                  <c:v>1.5479224207098299</c:v>
                </c:pt>
                <c:pt idx="1">
                  <c:v>1.5383070077174299</c:v>
                </c:pt>
                <c:pt idx="2">
                  <c:v>1.5287457145696399</c:v>
                </c:pt>
                <c:pt idx="3">
                  <c:v>1.5192386366810999</c:v>
                </c:pt>
                <c:pt idx="4">
                  <c:v>1.5097867854033797</c:v>
                </c:pt>
                <c:pt idx="5">
                  <c:v>1.5003912225145397</c:v>
                </c:pt>
                <c:pt idx="6">
                  <c:v>1.49105298074967</c:v>
                </c:pt>
                <c:pt idx="7">
                  <c:v>1.4817730645999099</c:v>
                </c:pt>
                <c:pt idx="8">
                  <c:v>1.47255245111287</c:v>
                </c:pt>
                <c:pt idx="9">
                  <c:v>1.4542929079714799</c:v>
                </c:pt>
                <c:pt idx="10">
                  <c:v>1.4362816500311197</c:v>
                </c:pt>
                <c:pt idx="11">
                  <c:v>1.4010312828798595</c:v>
                </c:pt>
                <c:pt idx="12">
                  <c:v>1.3668525271806302</c:v>
                </c:pt>
                <c:pt idx="13">
                  <c:v>1.28638936002698</c:v>
                </c:pt>
                <c:pt idx="14">
                  <c:v>1.2135490482312399</c:v>
                </c:pt>
                <c:pt idx="15">
                  <c:v>1.1489578763031603</c:v>
                </c:pt>
                <c:pt idx="16">
                  <c:v>1.0934079531810701</c:v>
                </c:pt>
                <c:pt idx="17">
                  <c:v>1.0481676152420898</c:v>
                </c:pt>
                <c:pt idx="18">
                  <c:v>1.0155297052042496</c:v>
                </c:pt>
                <c:pt idx="19">
                  <c:v>0.99442488397472084</c:v>
                </c:pt>
                <c:pt idx="20">
                  <c:v>0.9173765864423139</c:v>
                </c:pt>
                <c:pt idx="21">
                  <c:v>0.82063383004860813</c:v>
                </c:pt>
                <c:pt idx="22">
                  <c:v>0.76060766784789713</c:v>
                </c:pt>
                <c:pt idx="23">
                  <c:v>0.71645658606969198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Sheet1!$A$2:$A$25</c:f>
              <c:numCache>
                <c:formatCode>General</c:formatCode>
                <c:ptCount val="24"/>
                <c:pt idx="0">
                  <c:v>0</c:v>
                </c:pt>
                <c:pt idx="1">
                  <c:v>25</c:v>
                </c:pt>
                <c:pt idx="2">
                  <c:v>50</c:v>
                </c:pt>
                <c:pt idx="3">
                  <c:v>75</c:v>
                </c:pt>
                <c:pt idx="4">
                  <c:v>100</c:v>
                </c:pt>
                <c:pt idx="5">
                  <c:v>125</c:v>
                </c:pt>
                <c:pt idx="6">
                  <c:v>150</c:v>
                </c:pt>
                <c:pt idx="7">
                  <c:v>175</c:v>
                </c:pt>
                <c:pt idx="8">
                  <c:v>200</c:v>
                </c:pt>
                <c:pt idx="9">
                  <c:v>250</c:v>
                </c:pt>
                <c:pt idx="10">
                  <c:v>300</c:v>
                </c:pt>
                <c:pt idx="11">
                  <c:v>400</c:v>
                </c:pt>
                <c:pt idx="12">
                  <c:v>500</c:v>
                </c:pt>
                <c:pt idx="13">
                  <c:v>750</c:v>
                </c:pt>
                <c:pt idx="14">
                  <c:v>1000</c:v>
                </c:pt>
                <c:pt idx="15">
                  <c:v>1250</c:v>
                </c:pt>
                <c:pt idx="16">
                  <c:v>1500</c:v>
                </c:pt>
                <c:pt idx="17">
                  <c:v>1750</c:v>
                </c:pt>
                <c:pt idx="18">
                  <c:v>2000</c:v>
                </c:pt>
                <c:pt idx="19">
                  <c:v>2250</c:v>
                </c:pt>
                <c:pt idx="20">
                  <c:v>2500</c:v>
                </c:pt>
                <c:pt idx="21">
                  <c:v>3000</c:v>
                </c:pt>
                <c:pt idx="22">
                  <c:v>3500</c:v>
                </c:pt>
                <c:pt idx="23">
                  <c:v>4000</c:v>
                </c:pt>
              </c:numCache>
            </c:numRef>
          </c:xVal>
          <c:yVal>
            <c:numRef>
              <c:f>Sheet1!$D$2:$D$25</c:f>
              <c:numCache>
                <c:formatCode>General</c:formatCode>
                <c:ptCount val="24"/>
                <c:pt idx="0">
                  <c:v>6.3452511456920808</c:v>
                </c:pt>
                <c:pt idx="1">
                  <c:v>6.176930702475099</c:v>
                </c:pt>
                <c:pt idx="2">
                  <c:v>6.0130975866225098</c:v>
                </c:pt>
                <c:pt idx="3">
                  <c:v>5.8536434949145821</c:v>
                </c:pt>
                <c:pt idx="4">
                  <c:v>5.6984782159586604</c:v>
                </c:pt>
                <c:pt idx="5">
                  <c:v>5.5475131253240502</c:v>
                </c:pt>
                <c:pt idx="6">
                  <c:v>5.4006598180564094</c:v>
                </c:pt>
                <c:pt idx="7">
                  <c:v>5.2578302219969784</c:v>
                </c:pt>
                <c:pt idx="8">
                  <c:v>5.1189367036014088</c:v>
                </c:pt>
                <c:pt idx="9">
                  <c:v>4.852610143956249</c:v>
                </c:pt>
                <c:pt idx="10">
                  <c:v>4.6009914249923609</c:v>
                </c:pt>
                <c:pt idx="11">
                  <c:v>4.1391880895683304</c:v>
                </c:pt>
                <c:pt idx="12">
                  <c:v>3.7283074537825605</c:v>
                </c:pt>
                <c:pt idx="13">
                  <c:v>2.8923495038905194</c:v>
                </c:pt>
                <c:pt idx="14">
                  <c:v>2.2769231914538697</c:v>
                </c:pt>
                <c:pt idx="15">
                  <c:v>1.8276192402798697</c:v>
                </c:pt>
                <c:pt idx="16">
                  <c:v>1.5024576921279797</c:v>
                </c:pt>
                <c:pt idx="17">
                  <c:v>1.2698951564318099</c:v>
                </c:pt>
                <c:pt idx="18">
                  <c:v>1.1064925772063101</c:v>
                </c:pt>
                <c:pt idx="19">
                  <c:v>0.99960480941272301</c:v>
                </c:pt>
                <c:pt idx="20">
                  <c:v>1.0046553435794898</c:v>
                </c:pt>
                <c:pt idx="21">
                  <c:v>1.08994144171525</c:v>
                </c:pt>
                <c:pt idx="22">
                  <c:v>1.2969375135863901</c:v>
                </c:pt>
                <c:pt idx="23">
                  <c:v>1.6571030209119402</c:v>
                </c:pt>
              </c:numCache>
            </c:numRef>
          </c:yVal>
          <c:smooth val="1"/>
        </c:ser>
        <c:dLbls>
          <c:showLegendKey val="0"/>
          <c:showVal val="0"/>
          <c:showCatName val="0"/>
          <c:showSerName val="0"/>
          <c:showPercent val="0"/>
          <c:showBubbleSize val="0"/>
        </c:dLbls>
        <c:axId val="836901328"/>
        <c:axId val="836901720"/>
      </c:scatterChart>
      <c:valAx>
        <c:axId val="836901328"/>
        <c:scaling>
          <c:orientation val="minMax"/>
          <c:max val="4000"/>
          <c:min val="0"/>
        </c:scaling>
        <c:delete val="0"/>
        <c:axPos val="b"/>
        <c:title>
          <c:tx>
            <c:rich>
              <a:bodyPr/>
              <a:lstStyle/>
              <a:p>
                <a:pPr>
                  <a:defRPr sz="1600"/>
                </a:pPr>
                <a:r>
                  <a:rPr lang="en-US" sz="1600" dirty="0" smtClean="0"/>
                  <a:t>Days between primary transplant and retransplant</a:t>
                </a:r>
                <a:endParaRPr lang="en-US" sz="1600" dirty="0"/>
              </a:p>
            </c:rich>
          </c:tx>
          <c:layout>
            <c:manualLayout>
              <c:xMode val="edge"/>
              <c:yMode val="edge"/>
              <c:x val="0.24433372819547999"/>
              <c:y val="0.91670730674794676"/>
            </c:manualLayout>
          </c:layout>
          <c:overlay val="0"/>
        </c:title>
        <c:numFmt formatCode="#,##0" sourceLinked="0"/>
        <c:majorTickMark val="out"/>
        <c:minorTickMark val="none"/>
        <c:tickLblPos val="nextTo"/>
        <c:txPr>
          <a:bodyPr rot="0"/>
          <a:lstStyle/>
          <a:p>
            <a:pPr>
              <a:defRPr sz="1500" b="1"/>
            </a:pPr>
            <a:endParaRPr lang="en-US"/>
          </a:p>
        </c:txPr>
        <c:crossAx val="836901720"/>
        <c:crosses val="autoZero"/>
        <c:crossBetween val="midCat"/>
        <c:majorUnit val="500"/>
      </c:valAx>
      <c:valAx>
        <c:axId val="836901720"/>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836901328"/>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489E-2"/>
          <c:y val="6.1607174103237093E-2"/>
          <c:w val="0.89090800072404741"/>
          <c:h val="0.62493613298339445"/>
        </c:manualLayout>
      </c:layout>
      <c:lineChart>
        <c:grouping val="standard"/>
        <c:varyColors val="0"/>
        <c:ser>
          <c:idx val="0"/>
          <c:order val="0"/>
          <c:tx>
            <c:strRef>
              <c:f>Sheet1!$B$1</c:f>
              <c:strCache>
                <c:ptCount val="1"/>
                <c:pt idx="0">
                  <c:v>Myopathy</c:v>
                </c:pt>
              </c:strCache>
            </c:strRef>
          </c:tx>
          <c:spPr>
            <a:ln w="41275">
              <a:solidFill>
                <a:srgbClr val="FFFF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20</c:v>
                </c:pt>
                <c:pt idx="1">
                  <c:v>16.666699999999963</c:v>
                </c:pt>
                <c:pt idx="2">
                  <c:v>29.545499999999958</c:v>
                </c:pt>
                <c:pt idx="3">
                  <c:v>12.5</c:v>
                </c:pt>
                <c:pt idx="4">
                  <c:v>12.037000000000001</c:v>
                </c:pt>
                <c:pt idx="5">
                  <c:v>13.986000000000002</c:v>
                </c:pt>
                <c:pt idx="6">
                  <c:v>16.504899999999999</c:v>
                </c:pt>
                <c:pt idx="7">
                  <c:v>13.821100000000001</c:v>
                </c:pt>
                <c:pt idx="8">
                  <c:v>25.454499999999989</c:v>
                </c:pt>
                <c:pt idx="9">
                  <c:v>22.449000000000002</c:v>
                </c:pt>
                <c:pt idx="10">
                  <c:v>26.136399999999988</c:v>
                </c:pt>
                <c:pt idx="11">
                  <c:v>22.0183</c:v>
                </c:pt>
                <c:pt idx="12">
                  <c:v>27</c:v>
                </c:pt>
                <c:pt idx="13">
                  <c:v>39.285700000000013</c:v>
                </c:pt>
                <c:pt idx="14">
                  <c:v>37.777800000000006</c:v>
                </c:pt>
                <c:pt idx="15">
                  <c:v>40.229900000000065</c:v>
                </c:pt>
                <c:pt idx="16">
                  <c:v>34.782600000000002</c:v>
                </c:pt>
                <c:pt idx="17">
                  <c:v>29.807700000000001</c:v>
                </c:pt>
                <c:pt idx="18">
                  <c:v>32.631600000000006</c:v>
                </c:pt>
                <c:pt idx="19">
                  <c:v>35.652200000000001</c:v>
                </c:pt>
                <c:pt idx="20">
                  <c:v>41.176500000000011</c:v>
                </c:pt>
                <c:pt idx="21">
                  <c:v>27.722799999999935</c:v>
                </c:pt>
                <c:pt idx="22">
                  <c:v>41.322300000000013</c:v>
                </c:pt>
                <c:pt idx="23">
                  <c:v>49.358999999999995</c:v>
                </c:pt>
                <c:pt idx="24">
                  <c:v>41.791000000000011</c:v>
                </c:pt>
                <c:pt idx="25">
                  <c:v>42.424200000000006</c:v>
                </c:pt>
                <c:pt idx="26">
                  <c:v>42.623000000000012</c:v>
                </c:pt>
              </c:numCache>
            </c:numRef>
          </c:val>
          <c:smooth val="0"/>
        </c:ser>
        <c:ser>
          <c:idx val="1"/>
          <c:order val="1"/>
          <c:tx>
            <c:strRef>
              <c:f>Sheet1!$C$1</c:f>
              <c:strCache>
                <c:ptCount val="1"/>
                <c:pt idx="0">
                  <c:v>Congenital</c:v>
                </c:pt>
              </c:strCache>
            </c:strRef>
          </c:tx>
          <c:spPr>
            <a:ln w="41275">
              <a:solidFill>
                <a:srgbClr val="00FF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80</c:v>
                </c:pt>
                <c:pt idx="1">
                  <c:v>75</c:v>
                </c:pt>
                <c:pt idx="2">
                  <c:v>68.181799999999981</c:v>
                </c:pt>
                <c:pt idx="3">
                  <c:v>85.2273</c:v>
                </c:pt>
                <c:pt idx="4">
                  <c:v>82.407399999999996</c:v>
                </c:pt>
                <c:pt idx="5">
                  <c:v>83.916100000000128</c:v>
                </c:pt>
                <c:pt idx="6">
                  <c:v>82.524299999999997</c:v>
                </c:pt>
                <c:pt idx="7">
                  <c:v>80.487799999999993</c:v>
                </c:pt>
                <c:pt idx="8">
                  <c:v>71.818200000000004</c:v>
                </c:pt>
                <c:pt idx="9">
                  <c:v>74.489800000000002</c:v>
                </c:pt>
                <c:pt idx="10">
                  <c:v>71.590900000000005</c:v>
                </c:pt>
                <c:pt idx="11">
                  <c:v>76.146799999999999</c:v>
                </c:pt>
                <c:pt idx="12">
                  <c:v>70</c:v>
                </c:pt>
                <c:pt idx="13">
                  <c:v>57.142900000000012</c:v>
                </c:pt>
                <c:pt idx="14">
                  <c:v>60</c:v>
                </c:pt>
                <c:pt idx="15">
                  <c:v>57.471299999999999</c:v>
                </c:pt>
                <c:pt idx="16">
                  <c:v>63.043500000000002</c:v>
                </c:pt>
                <c:pt idx="17">
                  <c:v>67.307699999999997</c:v>
                </c:pt>
                <c:pt idx="18">
                  <c:v>65.263200000000026</c:v>
                </c:pt>
                <c:pt idx="19">
                  <c:v>60</c:v>
                </c:pt>
                <c:pt idx="20">
                  <c:v>55.462200000000003</c:v>
                </c:pt>
                <c:pt idx="21">
                  <c:v>66.336600000000004</c:v>
                </c:pt>
                <c:pt idx="22">
                  <c:v>55.371899999999997</c:v>
                </c:pt>
                <c:pt idx="23">
                  <c:v>48.076900000000002</c:v>
                </c:pt>
                <c:pt idx="24">
                  <c:v>54.477599999999995</c:v>
                </c:pt>
                <c:pt idx="25">
                  <c:v>51.5152</c:v>
                </c:pt>
                <c:pt idx="26">
                  <c:v>54.098400000000012</c:v>
                </c:pt>
              </c:numCache>
            </c:numRef>
          </c:val>
          <c:smooth val="0"/>
        </c:ser>
        <c:dLbls>
          <c:showLegendKey val="0"/>
          <c:showVal val="0"/>
          <c:showCatName val="0"/>
          <c:showSerName val="0"/>
          <c:showPercent val="0"/>
          <c:showBubbleSize val="0"/>
        </c:dLbls>
        <c:smooth val="0"/>
        <c:axId val="470235248"/>
        <c:axId val="470235640"/>
      </c:lineChart>
      <c:catAx>
        <c:axId val="470235248"/>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470235640"/>
        <c:crosses val="autoZero"/>
        <c:auto val="1"/>
        <c:lblAlgn val="ctr"/>
        <c:lblOffset val="100"/>
        <c:noMultiLvlLbl val="0"/>
      </c:catAx>
      <c:valAx>
        <c:axId val="470235640"/>
        <c:scaling>
          <c:orientation val="minMax"/>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235248"/>
        <c:crosses val="autoZero"/>
        <c:crossBetween val="midCat"/>
        <c:majorUnit val="25"/>
      </c:valAx>
      <c:spPr>
        <a:solidFill>
          <a:schemeClr val="bg2"/>
        </a:solidFill>
        <a:ln>
          <a:solidFill>
            <a:schemeClr val="tx1"/>
          </a:solidFill>
        </a:ln>
      </c:spPr>
    </c:plotArea>
    <c:legend>
      <c:legendPos val="t"/>
      <c:layout>
        <c:manualLayout>
          <c:xMode val="edge"/>
          <c:yMode val="edge"/>
          <c:x val="0.5767248167254978"/>
          <c:y val="0.1"/>
          <c:w val="0.38161779346547275"/>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5.2380952380952375E-2"/>
                  <c:y val="-0.111111111111111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0.3499100000000005</c:v>
                </c:pt>
                <c:pt idx="1">
                  <c:v>0.62264000000000175</c:v>
                </c:pt>
                <c:pt idx="2">
                  <c:v>1.8867999999999999E-2</c:v>
                </c:pt>
                <c:pt idx="3">
                  <c:v>8.5760000000000159E-3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0.15343915343915596"/>
                  <c:y val="-8.558594027098076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799E-3"/>
                  <c:y val="-0.14414414414414614"/>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0.54466000000000003</c:v>
                </c:pt>
                <c:pt idx="1">
                  <c:v>0.40305000000000002</c:v>
                </c:pt>
                <c:pt idx="2">
                  <c:v>2.1786E-2</c:v>
                </c:pt>
                <c:pt idx="3">
                  <c:v>3.0501000000000038E-2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332335541390659"/>
          <c:y val="0.1089288501099525"/>
          <c:w val="0.34814877307003667"/>
          <c:h val="0.70106121869903404"/>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0.19047619047619363"/>
                  <c:y val="-8.0459770114942528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0.52947</c:v>
                </c:pt>
                <c:pt idx="1">
                  <c:v>0.4207300000000001</c:v>
                </c:pt>
                <c:pt idx="2">
                  <c:v>1.6260000000000031E-2</c:v>
                </c:pt>
                <c:pt idx="3">
                  <c:v>3.3536999999999997E-2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573E-2"/>
          <c:y val="6.1607174103237093E-2"/>
          <c:w val="0.89090800072404741"/>
          <c:h val="0.62493613298339479"/>
        </c:manualLayout>
      </c:layout>
      <c:lineChart>
        <c:grouping val="standard"/>
        <c:varyColors val="0"/>
        <c:ser>
          <c:idx val="0"/>
          <c:order val="0"/>
          <c:tx>
            <c:strRef>
              <c:f>Sheet1!$B$1</c:f>
              <c:strCache>
                <c:ptCount val="1"/>
                <c:pt idx="0">
                  <c:v>Myopathy</c:v>
                </c:pt>
              </c:strCache>
            </c:strRef>
          </c:tx>
          <c:spPr>
            <a:ln w="41275">
              <a:solidFill>
                <a:srgbClr val="FFFF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42.105300000000064</c:v>
                </c:pt>
                <c:pt idx="1">
                  <c:v>58.064500000000002</c:v>
                </c:pt>
                <c:pt idx="2">
                  <c:v>65</c:v>
                </c:pt>
                <c:pt idx="3">
                  <c:v>48.076900000000002</c:v>
                </c:pt>
                <c:pt idx="4">
                  <c:v>46.268700000000088</c:v>
                </c:pt>
                <c:pt idx="5">
                  <c:v>45.348800000000004</c:v>
                </c:pt>
                <c:pt idx="6">
                  <c:v>46</c:v>
                </c:pt>
                <c:pt idx="7">
                  <c:v>52.631600000000006</c:v>
                </c:pt>
                <c:pt idx="8">
                  <c:v>57.142900000000012</c:v>
                </c:pt>
                <c:pt idx="9">
                  <c:v>52.688200000000002</c:v>
                </c:pt>
                <c:pt idx="10">
                  <c:v>45.454499999999996</c:v>
                </c:pt>
                <c:pt idx="11">
                  <c:v>57.142900000000012</c:v>
                </c:pt>
                <c:pt idx="12">
                  <c:v>60.8247</c:v>
                </c:pt>
                <c:pt idx="13">
                  <c:v>60</c:v>
                </c:pt>
                <c:pt idx="14">
                  <c:v>50.6494</c:v>
                </c:pt>
                <c:pt idx="15">
                  <c:v>52.173900000000003</c:v>
                </c:pt>
                <c:pt idx="16">
                  <c:v>60</c:v>
                </c:pt>
                <c:pt idx="17">
                  <c:v>55.844199999999994</c:v>
                </c:pt>
                <c:pt idx="18">
                  <c:v>53.125000000000064</c:v>
                </c:pt>
                <c:pt idx="19">
                  <c:v>63.265300000000089</c:v>
                </c:pt>
                <c:pt idx="20">
                  <c:v>58.928600000000003</c:v>
                </c:pt>
                <c:pt idx="21">
                  <c:v>59.166700000000013</c:v>
                </c:pt>
                <c:pt idx="22">
                  <c:v>57.037000000000006</c:v>
                </c:pt>
                <c:pt idx="23">
                  <c:v>53.333300000000001</c:v>
                </c:pt>
                <c:pt idx="24">
                  <c:v>54.545500000000011</c:v>
                </c:pt>
                <c:pt idx="25">
                  <c:v>58.677700000000002</c:v>
                </c:pt>
                <c:pt idx="26">
                  <c:v>48.412700000000001</c:v>
                </c:pt>
              </c:numCache>
            </c:numRef>
          </c:val>
          <c:smooth val="0"/>
        </c:ser>
        <c:ser>
          <c:idx val="1"/>
          <c:order val="1"/>
          <c:tx>
            <c:strRef>
              <c:f>Sheet1!$C$1</c:f>
              <c:strCache>
                <c:ptCount val="1"/>
                <c:pt idx="0">
                  <c:v>Congenital</c:v>
                </c:pt>
              </c:strCache>
            </c:strRef>
          </c:tx>
          <c:spPr>
            <a:ln w="41275">
              <a:solidFill>
                <a:srgbClr val="00FF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42.105300000000064</c:v>
                </c:pt>
                <c:pt idx="1">
                  <c:v>38.709700000000012</c:v>
                </c:pt>
                <c:pt idx="2">
                  <c:v>30</c:v>
                </c:pt>
                <c:pt idx="3">
                  <c:v>50</c:v>
                </c:pt>
                <c:pt idx="4">
                  <c:v>53.731300000000012</c:v>
                </c:pt>
                <c:pt idx="5">
                  <c:v>51.162800000000011</c:v>
                </c:pt>
                <c:pt idx="6">
                  <c:v>45</c:v>
                </c:pt>
                <c:pt idx="7">
                  <c:v>42.105300000000064</c:v>
                </c:pt>
                <c:pt idx="8">
                  <c:v>36.904799999999994</c:v>
                </c:pt>
                <c:pt idx="9">
                  <c:v>41.935500000000012</c:v>
                </c:pt>
                <c:pt idx="10">
                  <c:v>46.7532</c:v>
                </c:pt>
                <c:pt idx="11">
                  <c:v>37.755100000000013</c:v>
                </c:pt>
                <c:pt idx="12">
                  <c:v>35.051499999999997</c:v>
                </c:pt>
                <c:pt idx="13">
                  <c:v>35.789500000000011</c:v>
                </c:pt>
                <c:pt idx="14">
                  <c:v>38.961000000000006</c:v>
                </c:pt>
                <c:pt idx="15">
                  <c:v>46.956499999999998</c:v>
                </c:pt>
                <c:pt idx="16">
                  <c:v>32.380999999999993</c:v>
                </c:pt>
                <c:pt idx="17">
                  <c:v>40.259700000000002</c:v>
                </c:pt>
                <c:pt idx="18">
                  <c:v>43.75</c:v>
                </c:pt>
                <c:pt idx="19">
                  <c:v>34.693900000000063</c:v>
                </c:pt>
                <c:pt idx="20">
                  <c:v>36.607100000000003</c:v>
                </c:pt>
                <c:pt idx="21">
                  <c:v>35.833300000000001</c:v>
                </c:pt>
                <c:pt idx="22">
                  <c:v>40.740700000000011</c:v>
                </c:pt>
                <c:pt idx="23">
                  <c:v>38.333300000000001</c:v>
                </c:pt>
                <c:pt idx="24">
                  <c:v>42.975200000000001</c:v>
                </c:pt>
                <c:pt idx="25">
                  <c:v>36.363600000000005</c:v>
                </c:pt>
                <c:pt idx="26">
                  <c:v>45.238100000000088</c:v>
                </c:pt>
              </c:numCache>
            </c:numRef>
          </c:val>
          <c:smooth val="0"/>
        </c:ser>
        <c:dLbls>
          <c:showLegendKey val="0"/>
          <c:showVal val="0"/>
          <c:showCatName val="0"/>
          <c:showSerName val="0"/>
          <c:showPercent val="0"/>
          <c:showBubbleSize val="0"/>
        </c:dLbls>
        <c:smooth val="0"/>
        <c:axId val="470238776"/>
        <c:axId val="470239168"/>
      </c:lineChart>
      <c:catAx>
        <c:axId val="470238776"/>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470239168"/>
        <c:crosses val="autoZero"/>
        <c:auto val="1"/>
        <c:lblAlgn val="ctr"/>
        <c:lblOffset val="100"/>
        <c:noMultiLvlLbl val="0"/>
      </c:catAx>
      <c:valAx>
        <c:axId val="470239168"/>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238776"/>
        <c:crosses val="autoZero"/>
        <c:crossBetween val="midCat"/>
        <c:majorUnit val="25"/>
      </c:valAx>
      <c:spPr>
        <a:solidFill>
          <a:schemeClr val="bg2"/>
        </a:solidFill>
        <a:ln>
          <a:solidFill>
            <a:schemeClr val="tx1"/>
          </a:solidFill>
        </a:ln>
      </c:spPr>
    </c:plotArea>
    <c:legend>
      <c:legendPos val="t"/>
      <c:layout>
        <c:manualLayout>
          <c:xMode val="edge"/>
          <c:yMode val="edge"/>
          <c:x val="0.57097769028873335"/>
          <c:y val="0.1"/>
          <c:w val="0.33707756358043189"/>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96E-2"/>
          <c:w val="0.87737962511323264"/>
          <c:h val="0.79806505744159983"/>
        </c:manualLayout>
      </c:layout>
      <c:barChart>
        <c:barDir val="col"/>
        <c:grouping val="clustered"/>
        <c:varyColors val="0"/>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c:spPr>
          <c:invertIfNegative val="0"/>
          <c:dLbls>
            <c:dLbl>
              <c:idx val="2"/>
              <c:layout>
                <c:manualLayout>
                  <c:x val="5.8997050147492824E-3"/>
                  <c:y val="6.941310614861807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150</c:v>
                </c:pt>
                <c:pt idx="1">
                  <c:v>17</c:v>
                </c:pt>
                <c:pt idx="2">
                  <c:v>14</c:v>
                </c:pt>
              </c:numCache>
            </c:numRef>
          </c:val>
        </c:ser>
        <c:ser>
          <c:idx val="1"/>
          <c:order val="1"/>
          <c:tx>
            <c:strRef>
              <c:f>Sheet1!$C$1</c:f>
              <c:strCache>
                <c:ptCount val="1"/>
                <c:pt idx="0">
                  <c:v>2006-June 2013</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137</c:v>
                </c:pt>
                <c:pt idx="1">
                  <c:v>23</c:v>
                </c:pt>
                <c:pt idx="2">
                  <c:v>21</c:v>
                </c:pt>
              </c:numCache>
            </c:numRef>
          </c:val>
        </c:ser>
        <c:dLbls>
          <c:showLegendKey val="0"/>
          <c:showVal val="0"/>
          <c:showCatName val="0"/>
          <c:showSerName val="0"/>
          <c:showPercent val="0"/>
          <c:showBubbleSize val="0"/>
        </c:dLbls>
        <c:gapWidth val="35"/>
        <c:axId val="470218784"/>
        <c:axId val="470221528"/>
      </c:barChart>
      <c:catAx>
        <c:axId val="470218784"/>
        <c:scaling>
          <c:orientation val="minMax"/>
        </c:scaling>
        <c:delete val="0"/>
        <c:axPos val="b"/>
        <c:title>
          <c:tx>
            <c:rich>
              <a:bodyPr/>
              <a:lstStyle/>
              <a:p>
                <a:pPr>
                  <a:defRPr sz="1700"/>
                </a:pPr>
                <a:r>
                  <a:rPr lang="en-US" sz="1700" dirty="0" smtClean="0"/>
                  <a:t>Average number of heart transplants per year</a:t>
                </a:r>
                <a:endParaRPr lang="en-US" sz="1700" dirty="0"/>
              </a:p>
            </c:rich>
          </c:tx>
          <c:layout>
            <c:manualLayout>
              <c:xMode val="edge"/>
              <c:yMode val="edge"/>
              <c:x val="0.22269412119945181"/>
              <c:y val="0.91688008261262421"/>
            </c:manualLayout>
          </c:layout>
          <c:overlay val="0"/>
        </c:title>
        <c:numFmt formatCode="General" sourceLinked="1"/>
        <c:majorTickMark val="out"/>
        <c:minorTickMark val="none"/>
        <c:tickLblPos val="nextTo"/>
        <c:txPr>
          <a:bodyPr rot="0"/>
          <a:lstStyle/>
          <a:p>
            <a:pPr>
              <a:defRPr sz="1500" b="1"/>
            </a:pPr>
            <a:endParaRPr lang="en-US"/>
          </a:p>
        </c:txPr>
        <c:crossAx val="470221528"/>
        <c:crosses val="autoZero"/>
        <c:auto val="1"/>
        <c:lblAlgn val="ctr"/>
        <c:lblOffset val="100"/>
        <c:tickLblSkip val="1"/>
        <c:noMultiLvlLbl val="0"/>
      </c:catAx>
      <c:valAx>
        <c:axId val="470221528"/>
        <c:scaling>
          <c:orientation val="minMax"/>
          <c:max val="16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218784"/>
        <c:crosses val="autoZero"/>
        <c:crossBetween val="between"/>
        <c:majorUnit val="20"/>
      </c:valAx>
      <c:spPr>
        <a:solidFill>
          <a:schemeClr val="bg2"/>
        </a:solidFill>
        <a:ln>
          <a:solidFill>
            <a:schemeClr val="tx1"/>
          </a:solidFill>
        </a:ln>
      </c:spPr>
    </c:plotArea>
    <c:legend>
      <c:legendPos val="b"/>
      <c:layout>
        <c:manualLayout>
          <c:xMode val="edge"/>
          <c:yMode val="edge"/>
          <c:x val="0.51327433628319685"/>
          <c:y val="0.13150509874790425"/>
          <c:w val="0.3956564002508608"/>
          <c:h val="0.13078998321931071"/>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0.28095238095238517"/>
                  <c:y val="-0.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0.55986000000000002</c:v>
                </c:pt>
                <c:pt idx="1">
                  <c:v>0.39613000000000032</c:v>
                </c:pt>
                <c:pt idx="2">
                  <c:v>1.2324000000000003E-2</c:v>
                </c:pt>
                <c:pt idx="3">
                  <c:v>3.169000000000001E-2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0.15343915343915601"/>
                  <c:y val="-8.558594027098076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805E-3"/>
                  <c:y val="-0.1441441441441462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0.58979000000000004</c:v>
                </c:pt>
                <c:pt idx="1">
                  <c:v>0.32218000000000063</c:v>
                </c:pt>
                <c:pt idx="2">
                  <c:v>1.5845000000000001E-2</c:v>
                </c:pt>
                <c:pt idx="3">
                  <c:v>7.2183000000000039E-2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332335541390659"/>
          <c:y val="0.1089288501099525"/>
          <c:w val="0.34814877307003678"/>
          <c:h val="0.70106121869903426"/>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0.16666666666666666"/>
                  <c:y val="-0.1091954022988521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0.55665000000000064</c:v>
                </c:pt>
                <c:pt idx="1">
                  <c:v>0.34811000000000031</c:v>
                </c:pt>
                <c:pt idx="2">
                  <c:v>1.8062000000000005E-2</c:v>
                </c:pt>
                <c:pt idx="3">
                  <c:v>7.7175999999999995E-2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642E-2"/>
          <c:y val="6.1607174103237093E-2"/>
          <c:w val="0.89090800072404741"/>
          <c:h val="0.62493613298339501"/>
        </c:manualLayout>
      </c:layout>
      <c:lineChart>
        <c:grouping val="standard"/>
        <c:varyColors val="0"/>
        <c:ser>
          <c:idx val="0"/>
          <c:order val="0"/>
          <c:tx>
            <c:strRef>
              <c:f>Sheet1!$B$1</c:f>
              <c:strCache>
                <c:ptCount val="1"/>
                <c:pt idx="0">
                  <c:v>Myopathy</c:v>
                </c:pt>
              </c:strCache>
            </c:strRef>
          </c:tx>
          <c:spPr>
            <a:ln w="41275">
              <a:solidFill>
                <a:srgbClr val="FFFF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50</c:v>
                </c:pt>
                <c:pt idx="1">
                  <c:v>54.166700000000013</c:v>
                </c:pt>
                <c:pt idx="2">
                  <c:v>60</c:v>
                </c:pt>
                <c:pt idx="3">
                  <c:v>69.444400000000144</c:v>
                </c:pt>
                <c:pt idx="4">
                  <c:v>46</c:v>
                </c:pt>
                <c:pt idx="5">
                  <c:v>51.5152</c:v>
                </c:pt>
                <c:pt idx="6">
                  <c:v>54.166700000000013</c:v>
                </c:pt>
                <c:pt idx="7">
                  <c:v>48.979600000000005</c:v>
                </c:pt>
                <c:pt idx="8">
                  <c:v>67.164199999999994</c:v>
                </c:pt>
                <c:pt idx="9">
                  <c:v>54.166700000000013</c:v>
                </c:pt>
                <c:pt idx="10">
                  <c:v>53.448300000000003</c:v>
                </c:pt>
                <c:pt idx="11">
                  <c:v>60.344799999999999</c:v>
                </c:pt>
                <c:pt idx="12">
                  <c:v>55.172400000000003</c:v>
                </c:pt>
                <c:pt idx="13">
                  <c:v>48</c:v>
                </c:pt>
                <c:pt idx="14">
                  <c:v>50</c:v>
                </c:pt>
                <c:pt idx="15">
                  <c:v>50</c:v>
                </c:pt>
                <c:pt idx="16">
                  <c:v>60</c:v>
                </c:pt>
                <c:pt idx="17">
                  <c:v>53.086400000000005</c:v>
                </c:pt>
                <c:pt idx="18">
                  <c:v>53.846199999999996</c:v>
                </c:pt>
                <c:pt idx="19">
                  <c:v>57.8125</c:v>
                </c:pt>
                <c:pt idx="20">
                  <c:v>54.098400000000012</c:v>
                </c:pt>
                <c:pt idx="21">
                  <c:v>69.444400000000144</c:v>
                </c:pt>
                <c:pt idx="22">
                  <c:v>65.432100000000005</c:v>
                </c:pt>
                <c:pt idx="23">
                  <c:v>55.294100000000064</c:v>
                </c:pt>
                <c:pt idx="24">
                  <c:v>57.692300000000088</c:v>
                </c:pt>
                <c:pt idx="25">
                  <c:v>60.759500000000003</c:v>
                </c:pt>
                <c:pt idx="26">
                  <c:v>52.5</c:v>
                </c:pt>
              </c:numCache>
            </c:numRef>
          </c:val>
          <c:smooth val="0"/>
        </c:ser>
        <c:ser>
          <c:idx val="1"/>
          <c:order val="1"/>
          <c:tx>
            <c:strRef>
              <c:f>Sheet1!$C$1</c:f>
              <c:strCache>
                <c:ptCount val="1"/>
                <c:pt idx="0">
                  <c:v>Congenital</c:v>
                </c:pt>
              </c:strCache>
            </c:strRef>
          </c:tx>
          <c:spPr>
            <a:ln w="41275">
              <a:solidFill>
                <a:srgbClr val="00FF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37.5</c:v>
                </c:pt>
                <c:pt idx="1">
                  <c:v>45.833300000000001</c:v>
                </c:pt>
                <c:pt idx="2">
                  <c:v>33.333300000000001</c:v>
                </c:pt>
                <c:pt idx="3">
                  <c:v>25</c:v>
                </c:pt>
                <c:pt idx="4">
                  <c:v>48</c:v>
                </c:pt>
                <c:pt idx="5">
                  <c:v>45.454499999999996</c:v>
                </c:pt>
                <c:pt idx="6">
                  <c:v>39.583300000000001</c:v>
                </c:pt>
                <c:pt idx="7">
                  <c:v>44.898000000000003</c:v>
                </c:pt>
                <c:pt idx="8">
                  <c:v>26.865699999999947</c:v>
                </c:pt>
                <c:pt idx="9">
                  <c:v>33.333300000000001</c:v>
                </c:pt>
                <c:pt idx="10">
                  <c:v>37.931000000000004</c:v>
                </c:pt>
                <c:pt idx="11">
                  <c:v>25.862100000000002</c:v>
                </c:pt>
                <c:pt idx="12">
                  <c:v>27.586200000000002</c:v>
                </c:pt>
                <c:pt idx="13">
                  <c:v>36</c:v>
                </c:pt>
                <c:pt idx="14">
                  <c:v>30.882399999999958</c:v>
                </c:pt>
                <c:pt idx="15">
                  <c:v>40</c:v>
                </c:pt>
                <c:pt idx="16">
                  <c:v>30</c:v>
                </c:pt>
                <c:pt idx="17">
                  <c:v>39.5062</c:v>
                </c:pt>
                <c:pt idx="18">
                  <c:v>36.923100000000012</c:v>
                </c:pt>
                <c:pt idx="19">
                  <c:v>29.6875</c:v>
                </c:pt>
                <c:pt idx="20">
                  <c:v>39.344299999999997</c:v>
                </c:pt>
                <c:pt idx="21">
                  <c:v>18.055599999999959</c:v>
                </c:pt>
                <c:pt idx="22">
                  <c:v>25.925899999999963</c:v>
                </c:pt>
                <c:pt idx="23">
                  <c:v>37.647100000000002</c:v>
                </c:pt>
                <c:pt idx="24">
                  <c:v>32.051299999999998</c:v>
                </c:pt>
                <c:pt idx="25">
                  <c:v>32.911399999999993</c:v>
                </c:pt>
                <c:pt idx="26">
                  <c:v>36.25</c:v>
                </c:pt>
              </c:numCache>
            </c:numRef>
          </c:val>
          <c:smooth val="0"/>
        </c:ser>
        <c:dLbls>
          <c:showLegendKey val="0"/>
          <c:showVal val="0"/>
          <c:showCatName val="0"/>
          <c:showSerName val="0"/>
          <c:showPercent val="0"/>
          <c:showBubbleSize val="0"/>
        </c:dLbls>
        <c:smooth val="0"/>
        <c:axId val="470241128"/>
        <c:axId val="470241520"/>
      </c:lineChart>
      <c:catAx>
        <c:axId val="470241128"/>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470241520"/>
        <c:crosses val="autoZero"/>
        <c:auto val="1"/>
        <c:lblAlgn val="ctr"/>
        <c:lblOffset val="100"/>
        <c:noMultiLvlLbl val="0"/>
      </c:catAx>
      <c:valAx>
        <c:axId val="470241520"/>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241128"/>
        <c:crosses val="autoZero"/>
        <c:crossBetween val="midCat"/>
        <c:majorUnit val="25"/>
      </c:valAx>
      <c:spPr>
        <a:solidFill>
          <a:schemeClr val="bg2"/>
        </a:solidFill>
        <a:ln>
          <a:solidFill>
            <a:schemeClr val="tx1"/>
          </a:solidFill>
        </a:ln>
      </c:spPr>
    </c:plotArea>
    <c:legend>
      <c:legendPos val="t"/>
      <c:layout>
        <c:manualLayout>
          <c:xMode val="edge"/>
          <c:yMode val="edge"/>
          <c:x val="0.57097769028873369"/>
          <c:y val="0.1"/>
          <c:w val="0.33707756358043212"/>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0.12881664791901012"/>
                  <c:y val="-0.1222222222222245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0.54232999999999998</c:v>
                </c:pt>
                <c:pt idx="1">
                  <c:v>0.34392000000000056</c:v>
                </c:pt>
                <c:pt idx="2">
                  <c:v>3.1746000000000003E-2</c:v>
                </c:pt>
                <c:pt idx="3">
                  <c:v>8.2011000000000001E-2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7.4074282381368997E-2"/>
                  <c:y val="-5.855891324395261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30583677040372E-2"/>
                  <c:y val="-9.009009009009231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812E-3"/>
                  <c:y val="-0.1441441441441462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0.66046000000000005</c:v>
                </c:pt>
                <c:pt idx="1">
                  <c:v>0.23188</c:v>
                </c:pt>
                <c:pt idx="2">
                  <c:v>2.1394E-2</c:v>
                </c:pt>
                <c:pt idx="3">
                  <c:v>8.6266000000000023E-2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332335541390659"/>
          <c:y val="0.1089288501099525"/>
          <c:w val="0.34814877307003689"/>
          <c:h val="0.70106121869903471"/>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3.8095238095238071E-2"/>
                  <c:y val="-6.321839080459772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0.66624000000000139</c:v>
                </c:pt>
                <c:pt idx="1">
                  <c:v>0.27951000000000031</c:v>
                </c:pt>
                <c:pt idx="2">
                  <c:v>2.4888E-2</c:v>
                </c:pt>
                <c:pt idx="3">
                  <c:v>2.9354999999999989E-2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711E-2"/>
          <c:y val="6.1607174103237093E-2"/>
          <c:w val="0.89090800072404741"/>
          <c:h val="0.62493613298339523"/>
        </c:manualLayout>
      </c:layout>
      <c:lineChart>
        <c:grouping val="standard"/>
        <c:varyColors val="0"/>
        <c:ser>
          <c:idx val="0"/>
          <c:order val="0"/>
          <c:tx>
            <c:strRef>
              <c:f>Sheet1!$B$1</c:f>
              <c:strCache>
                <c:ptCount val="1"/>
                <c:pt idx="0">
                  <c:v>Myopathy</c:v>
                </c:pt>
              </c:strCache>
            </c:strRef>
          </c:tx>
          <c:spPr>
            <a:ln w="41275">
              <a:solidFill>
                <a:srgbClr val="FFFF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Sheet1!$B$2:$B$28</c:f>
              <c:numCache>
                <c:formatCode>General</c:formatCode>
                <c:ptCount val="27"/>
                <c:pt idx="0">
                  <c:v>71.621600000000001</c:v>
                </c:pt>
                <c:pt idx="1">
                  <c:v>67.647099999999995</c:v>
                </c:pt>
                <c:pt idx="2">
                  <c:v>73.684200000000004</c:v>
                </c:pt>
                <c:pt idx="3">
                  <c:v>73.626399999999919</c:v>
                </c:pt>
                <c:pt idx="4">
                  <c:v>71.428600000000003</c:v>
                </c:pt>
                <c:pt idx="5">
                  <c:v>66.923100000000005</c:v>
                </c:pt>
                <c:pt idx="6">
                  <c:v>62.790700000000072</c:v>
                </c:pt>
                <c:pt idx="7">
                  <c:v>63.309400000000004</c:v>
                </c:pt>
                <c:pt idx="8">
                  <c:v>65.671599999999998</c:v>
                </c:pt>
                <c:pt idx="9">
                  <c:v>70.833299999999994</c:v>
                </c:pt>
                <c:pt idx="10">
                  <c:v>62.337699999999998</c:v>
                </c:pt>
                <c:pt idx="11">
                  <c:v>62.5</c:v>
                </c:pt>
                <c:pt idx="12">
                  <c:v>65</c:v>
                </c:pt>
                <c:pt idx="13">
                  <c:v>66.443000000000026</c:v>
                </c:pt>
                <c:pt idx="14">
                  <c:v>66.666699999999992</c:v>
                </c:pt>
                <c:pt idx="15">
                  <c:v>62.5</c:v>
                </c:pt>
                <c:pt idx="16">
                  <c:v>63.583800000000004</c:v>
                </c:pt>
                <c:pt idx="17">
                  <c:v>70.949700000000007</c:v>
                </c:pt>
                <c:pt idx="18">
                  <c:v>64.670699999999982</c:v>
                </c:pt>
                <c:pt idx="19">
                  <c:v>64.795900000000003</c:v>
                </c:pt>
                <c:pt idx="20">
                  <c:v>70.391099999999994</c:v>
                </c:pt>
                <c:pt idx="21">
                  <c:v>66.492099999999994</c:v>
                </c:pt>
                <c:pt idx="22">
                  <c:v>64.361700000000013</c:v>
                </c:pt>
                <c:pt idx="23">
                  <c:v>64.550299999999993</c:v>
                </c:pt>
                <c:pt idx="24">
                  <c:v>65.174099999999981</c:v>
                </c:pt>
                <c:pt idx="25">
                  <c:v>67.699100000000001</c:v>
                </c:pt>
                <c:pt idx="26">
                  <c:v>60.571400000000004</c:v>
                </c:pt>
              </c:numCache>
            </c:numRef>
          </c:val>
          <c:smooth val="0"/>
        </c:ser>
        <c:ser>
          <c:idx val="1"/>
          <c:order val="1"/>
          <c:tx>
            <c:strRef>
              <c:f>Sheet1!$C$1</c:f>
              <c:strCache>
                <c:ptCount val="1"/>
                <c:pt idx="0">
                  <c:v>Congenital</c:v>
                </c:pt>
              </c:strCache>
            </c:strRef>
          </c:tx>
          <c:spPr>
            <a:ln w="41275">
              <a:solidFill>
                <a:srgbClr val="00FF00"/>
              </a:solidFill>
            </a:ln>
          </c:spPr>
          <c:marker>
            <c:symbol val="none"/>
          </c:marker>
          <c:cat>
            <c:numRef>
              <c:f>Sheet1!$A$2:$A$28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cat>
          <c:val>
            <c:numRef>
              <c:f>Sheet1!$C$2:$C$28</c:f>
              <c:numCache>
                <c:formatCode>General</c:formatCode>
                <c:ptCount val="27"/>
                <c:pt idx="0">
                  <c:v>18.918900000000001</c:v>
                </c:pt>
                <c:pt idx="1">
                  <c:v>25</c:v>
                </c:pt>
                <c:pt idx="2">
                  <c:v>21.052600000000002</c:v>
                </c:pt>
                <c:pt idx="3">
                  <c:v>21.978000000000002</c:v>
                </c:pt>
                <c:pt idx="4">
                  <c:v>22.222199999999958</c:v>
                </c:pt>
                <c:pt idx="5">
                  <c:v>27.692299999999989</c:v>
                </c:pt>
                <c:pt idx="6">
                  <c:v>34.108500000000063</c:v>
                </c:pt>
                <c:pt idx="7">
                  <c:v>33.093500000000013</c:v>
                </c:pt>
                <c:pt idx="8">
                  <c:v>26.119399999999999</c:v>
                </c:pt>
                <c:pt idx="9">
                  <c:v>25</c:v>
                </c:pt>
                <c:pt idx="10">
                  <c:v>32.467500000000001</c:v>
                </c:pt>
                <c:pt idx="11">
                  <c:v>34.558800000000005</c:v>
                </c:pt>
                <c:pt idx="12">
                  <c:v>27.142900000000001</c:v>
                </c:pt>
                <c:pt idx="13">
                  <c:v>25.503399999999989</c:v>
                </c:pt>
                <c:pt idx="14">
                  <c:v>24.528300000000002</c:v>
                </c:pt>
                <c:pt idx="15">
                  <c:v>27.840900000000001</c:v>
                </c:pt>
                <c:pt idx="16">
                  <c:v>29.479800000000001</c:v>
                </c:pt>
                <c:pt idx="17">
                  <c:v>19.553100000000001</c:v>
                </c:pt>
                <c:pt idx="18">
                  <c:v>23.952100000000002</c:v>
                </c:pt>
                <c:pt idx="19">
                  <c:v>20.918399999999959</c:v>
                </c:pt>
                <c:pt idx="20">
                  <c:v>20.670400000000001</c:v>
                </c:pt>
                <c:pt idx="21">
                  <c:v>19.371700000000001</c:v>
                </c:pt>
                <c:pt idx="22">
                  <c:v>22.872299999999989</c:v>
                </c:pt>
                <c:pt idx="23">
                  <c:v>25.925899999999963</c:v>
                </c:pt>
                <c:pt idx="24">
                  <c:v>23.880599999999962</c:v>
                </c:pt>
                <c:pt idx="25">
                  <c:v>21.6814</c:v>
                </c:pt>
                <c:pt idx="26">
                  <c:v>29.714300000000001</c:v>
                </c:pt>
              </c:numCache>
            </c:numRef>
          </c:val>
          <c:smooth val="0"/>
        </c:ser>
        <c:dLbls>
          <c:showLegendKey val="0"/>
          <c:showVal val="0"/>
          <c:showCatName val="0"/>
          <c:showSerName val="0"/>
          <c:showPercent val="0"/>
          <c:showBubbleSize val="0"/>
        </c:dLbls>
        <c:smooth val="0"/>
        <c:axId val="470243480"/>
        <c:axId val="470243872"/>
      </c:lineChart>
      <c:catAx>
        <c:axId val="470243480"/>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470243872"/>
        <c:crosses val="autoZero"/>
        <c:auto val="1"/>
        <c:lblAlgn val="ctr"/>
        <c:lblOffset val="100"/>
        <c:noMultiLvlLbl val="0"/>
      </c:catAx>
      <c:valAx>
        <c:axId val="470243872"/>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0243480"/>
        <c:crosses val="autoZero"/>
        <c:crossBetween val="midCat"/>
        <c:majorUnit val="25"/>
      </c:valAx>
      <c:spPr>
        <a:solidFill>
          <a:schemeClr val="bg2"/>
        </a:solidFill>
        <a:ln>
          <a:solidFill>
            <a:schemeClr val="tx1"/>
          </a:solidFill>
        </a:ln>
      </c:spPr>
    </c:plotArea>
    <c:legend>
      <c:legendPos val="t"/>
      <c:layout>
        <c:manualLayout>
          <c:xMode val="edge"/>
          <c:yMode val="edge"/>
          <c:x val="0.57097769028873391"/>
          <c:y val="0.1"/>
          <c:w val="0.33707756358043239"/>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FFFF00"/>
              </a:solidFill>
              <a:ln w="25400">
                <a:solidFill>
                  <a:srgbClr val="000000"/>
                </a:solidFill>
              </a:ln>
            </c:spPr>
          </c:dPt>
          <c:dPt>
            <c:idx val="1"/>
            <c:bubble3D val="0"/>
            <c:spPr>
              <a:solidFill>
                <a:srgbClr val="00FF00"/>
              </a:solidFill>
              <a:ln w="25400">
                <a:solidFill>
                  <a:srgbClr val="000000"/>
                </a:solidFill>
              </a:ln>
            </c:spPr>
          </c:dPt>
          <c:dPt>
            <c:idx val="2"/>
            <c:bubble3D val="0"/>
            <c:spPr>
              <a:solidFill>
                <a:schemeClr val="bg1">
                  <a:lumMod val="50000"/>
                  <a:lumOff val="50000"/>
                </a:schemeClr>
              </a:solidFill>
              <a:ln w="25400">
                <a:solidFill>
                  <a:srgbClr val="000000"/>
                </a:solidFill>
              </a:ln>
            </c:spPr>
          </c:dPt>
          <c:dPt>
            <c:idx val="3"/>
            <c:bubble3D val="0"/>
            <c:spPr>
              <a:solidFill>
                <a:srgbClr val="FF0000"/>
              </a:solidFill>
              <a:ln w="25400">
                <a:solidFill>
                  <a:srgbClr val="000000"/>
                </a:solidFill>
              </a:ln>
            </c:spPr>
          </c:dPt>
          <c:dLbls>
            <c:dLbl>
              <c:idx val="1"/>
              <c:layout>
                <c:manualLayout>
                  <c:x val="-0.1"/>
                  <c:y val="-6.666666666666668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394075740532433E-2"/>
                  <c:y val="-2.407392825896765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Myopathy</c:v>
                </c:pt>
                <c:pt idx="1">
                  <c:v>Congenital</c:v>
                </c:pt>
                <c:pt idx="2">
                  <c:v>Other</c:v>
                </c:pt>
                <c:pt idx="3">
                  <c:v>ReTX</c:v>
                </c:pt>
              </c:strCache>
            </c:strRef>
          </c:cat>
          <c:val>
            <c:numRef>
              <c:f>Sheet1!$B$2:$B$5</c:f>
              <c:numCache>
                <c:formatCode>0.00%</c:formatCode>
                <c:ptCount val="4"/>
                <c:pt idx="0">
                  <c:v>0.65524000000000127</c:v>
                </c:pt>
                <c:pt idx="1">
                  <c:v>0.24285999999999999</c:v>
                </c:pt>
                <c:pt idx="2">
                  <c:v>1.9047999999999999E-2</c:v>
                </c:pt>
                <c:pt idx="3">
                  <c:v>8.2857000000000028E-2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87048861887954065"/>
          <c:h val="0.88467478674540678"/>
        </c:manualLayout>
      </c:layout>
      <c:barChart>
        <c:barDir val="col"/>
        <c:grouping val="percentStacked"/>
        <c:varyColors val="0"/>
        <c:ser>
          <c:idx val="0"/>
          <c:order val="0"/>
          <c:tx>
            <c:strRef>
              <c:f>Sheet1!$A$2</c:f>
              <c:strCache>
                <c:ptCount val="1"/>
                <c:pt idx="0">
                  <c:v>Cardiomyopathy</c:v>
                </c:pt>
              </c:strCache>
            </c:strRef>
          </c:tx>
          <c:spPr>
            <a:gradFill>
              <a:gsLst>
                <a:gs pos="0">
                  <a:srgbClr val="CCCC00"/>
                </a:gs>
                <a:gs pos="50000">
                  <a:srgbClr val="FFFF00"/>
                </a:gs>
                <a:gs pos="100000">
                  <a:srgbClr val="CCCC00"/>
                </a:gs>
              </a:gsLst>
              <a:lin ang="10800000" scaled="1"/>
            </a:gradFill>
            <a:ln>
              <a:solidFill>
                <a:schemeClr val="bg2"/>
              </a:solidFill>
            </a:ln>
          </c:spPr>
          <c:invertIfNegative val="0"/>
          <c:dLbls>
            <c:dLbl>
              <c:idx val="0"/>
              <c:layout>
                <c:manualLayout>
                  <c:x val="0"/>
                  <c:y val="0.3703805774278229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2731762696329634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1839080459770114E-3"/>
                  <c:y val="0.40068595592217637"/>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Column1</c:v>
                </c:pt>
              </c:strCache>
            </c:strRef>
          </c:cat>
          <c:val>
            <c:numRef>
              <c:f>Sheet1!$B$2:$E$2</c:f>
              <c:numCache>
                <c:formatCode>General</c:formatCode>
                <c:ptCount val="4"/>
                <c:pt idx="0">
                  <c:v>1090</c:v>
                </c:pt>
                <c:pt idx="1">
                  <c:v>2319</c:v>
                </c:pt>
                <c:pt idx="2">
                  <c:v>185</c:v>
                </c:pt>
              </c:numCache>
            </c:numRef>
          </c:val>
        </c:ser>
        <c:ser>
          <c:idx val="1"/>
          <c:order val="1"/>
          <c:tx>
            <c:strRef>
              <c:f>Sheet1!$A$3</c:f>
              <c:strCache>
                <c:ptCount val="1"/>
                <c:pt idx="0">
                  <c:v>Congenital</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Sheet1!$B$1:$E$1</c:f>
              <c:strCache>
                <c:ptCount val="4"/>
                <c:pt idx="0">
                  <c:v>Europe</c:v>
                </c:pt>
                <c:pt idx="1">
                  <c:v>North America</c:v>
                </c:pt>
                <c:pt idx="2">
                  <c:v>Other</c:v>
                </c:pt>
                <c:pt idx="3">
                  <c:v>Column1</c:v>
                </c:pt>
              </c:strCache>
            </c:strRef>
          </c:cat>
          <c:val>
            <c:numRef>
              <c:f>Sheet1!$B$3:$E$3</c:f>
              <c:numCache>
                <c:formatCode>General</c:formatCode>
                <c:ptCount val="4"/>
                <c:pt idx="0">
                  <c:v>382</c:v>
                </c:pt>
                <c:pt idx="1">
                  <c:v>1954</c:v>
                </c:pt>
                <c:pt idx="2">
                  <c:v>43</c:v>
                </c:pt>
              </c:numCache>
            </c:numRef>
          </c:val>
        </c:ser>
        <c:ser>
          <c:idx val="2"/>
          <c:order val="2"/>
          <c:tx>
            <c:strRef>
              <c:f>Sheet1!$A$4</c:f>
              <c:strCache>
                <c:ptCount val="1"/>
                <c:pt idx="0">
                  <c:v>Coronary Artery Disease</c:v>
                </c:pt>
              </c:strCache>
            </c:strRef>
          </c:tx>
          <c:spPr>
            <a:gradFill flip="none" rotWithShape="1">
              <a:gsLst>
                <a:gs pos="0">
                  <a:srgbClr val="00B0F0"/>
                </a:gs>
                <a:gs pos="50000">
                  <a:srgbClr val="66FFFF"/>
                </a:gs>
                <a:gs pos="100000">
                  <a:srgbClr val="66CCFF"/>
                </a:gs>
              </a:gsLst>
              <a:lin ang="10800000" scaled="1"/>
              <a:tileRect/>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Sheet1!$B$4:$E$4</c:f>
              <c:numCache>
                <c:formatCode>General</c:formatCode>
                <c:ptCount val="4"/>
                <c:pt idx="0">
                  <c:v>8</c:v>
                </c:pt>
                <c:pt idx="1">
                  <c:v>23</c:v>
                </c:pt>
                <c:pt idx="2">
                  <c:v>0</c:v>
                </c:pt>
              </c:numCache>
            </c:numRef>
          </c:val>
        </c:ser>
        <c:ser>
          <c:idx val="3"/>
          <c:order val="3"/>
          <c:tx>
            <c:strRef>
              <c:f>Sheet1!$A$5</c:f>
              <c:strCache>
                <c:ptCount val="1"/>
                <c:pt idx="0">
                  <c:v>Malignancy</c:v>
                </c:pt>
              </c:strCache>
            </c:strRef>
          </c:tx>
          <c:spPr>
            <a:gradFill>
              <a:gsLst>
                <a:gs pos="0">
                  <a:srgbClr val="CC00CC"/>
                </a:gs>
                <a:gs pos="50000">
                  <a:srgbClr val="FF66FF"/>
                </a:gs>
                <a:gs pos="100000">
                  <a:srgbClr val="CC00CC"/>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Sheet1!$B$5:$E$5</c:f>
              <c:numCache>
                <c:formatCode>General</c:formatCode>
                <c:ptCount val="4"/>
                <c:pt idx="0">
                  <c:v>3</c:v>
                </c:pt>
                <c:pt idx="1">
                  <c:v>3</c:v>
                </c:pt>
                <c:pt idx="2">
                  <c:v>0</c:v>
                </c:pt>
              </c:numCache>
            </c:numRef>
          </c:val>
        </c:ser>
        <c:ser>
          <c:idx val="4"/>
          <c:order val="4"/>
          <c:tx>
            <c:strRef>
              <c:f>Sheet1!$A$6</c:f>
              <c:strCache>
                <c:ptCount val="1"/>
                <c:pt idx="0">
                  <c:v>Re-TX/Graft Failure</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Sheet1!$B$6:$E$6</c:f>
              <c:numCache>
                <c:formatCode>General</c:formatCode>
                <c:ptCount val="4"/>
                <c:pt idx="0">
                  <c:v>31</c:v>
                </c:pt>
                <c:pt idx="1">
                  <c:v>303</c:v>
                </c:pt>
                <c:pt idx="2">
                  <c:v>4</c:v>
                </c:pt>
              </c:numCache>
            </c:numRef>
          </c:val>
        </c:ser>
        <c:ser>
          <c:idx val="5"/>
          <c:order val="5"/>
          <c:tx>
            <c:strRef>
              <c:f>Sheet1!$A$7</c:f>
              <c:strCache>
                <c:ptCount val="1"/>
                <c:pt idx="0">
                  <c:v>Other</c:v>
                </c:pt>
              </c:strCache>
            </c:strRef>
          </c:tx>
          <c:spPr>
            <a:gradFill>
              <a:gsLst>
                <a:gs pos="0">
                  <a:srgbClr val="6600CC"/>
                </a:gs>
                <a:gs pos="50000">
                  <a:srgbClr val="9933FF"/>
                </a:gs>
                <a:gs pos="100000">
                  <a:srgbClr val="6600CC"/>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Sheet1!$B$7:$E$7</c:f>
              <c:numCache>
                <c:formatCode>General</c:formatCode>
                <c:ptCount val="4"/>
                <c:pt idx="0">
                  <c:v>8</c:v>
                </c:pt>
                <c:pt idx="1">
                  <c:v>93</c:v>
                </c:pt>
                <c:pt idx="2">
                  <c:v>4</c:v>
                </c:pt>
              </c:numCache>
            </c:numRef>
          </c:val>
        </c:ser>
        <c:dLbls>
          <c:showLegendKey val="0"/>
          <c:showVal val="0"/>
          <c:showCatName val="0"/>
          <c:showSerName val="0"/>
          <c:showPercent val="0"/>
          <c:showBubbleSize val="0"/>
        </c:dLbls>
        <c:gapWidth val="45"/>
        <c:overlap val="100"/>
        <c:axId val="674985968"/>
        <c:axId val="674983224"/>
      </c:barChart>
      <c:catAx>
        <c:axId val="674985968"/>
        <c:scaling>
          <c:orientation val="minMax"/>
        </c:scaling>
        <c:delete val="1"/>
        <c:axPos val="b"/>
        <c:numFmt formatCode="General" sourceLinked="0"/>
        <c:majorTickMark val="out"/>
        <c:minorTickMark val="none"/>
        <c:tickLblPos val="none"/>
        <c:crossAx val="674983224"/>
        <c:crosses val="autoZero"/>
        <c:auto val="1"/>
        <c:lblAlgn val="ctr"/>
        <c:lblOffset val="100"/>
        <c:noMultiLvlLbl val="0"/>
      </c:catAx>
      <c:valAx>
        <c:axId val="67498322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overlay val="0"/>
        </c:title>
        <c:numFmt formatCode="0%" sourceLinked="1"/>
        <c:majorTickMark val="out"/>
        <c:minorTickMark val="none"/>
        <c:tickLblPos val="nextTo"/>
        <c:txPr>
          <a:bodyPr/>
          <a:lstStyle/>
          <a:p>
            <a:pPr>
              <a:defRPr sz="1500" b="1"/>
            </a:pPr>
            <a:endParaRPr lang="en-US"/>
          </a:p>
        </c:txPr>
        <c:crossAx val="674985968"/>
        <c:crosses val="autoZero"/>
        <c:crossBetween val="between"/>
        <c:majorUnit val="0.2"/>
      </c:valAx>
      <c:spPr>
        <a:solidFill>
          <a:srgbClr val="000000"/>
        </a:solidFill>
        <a:ln w="12700">
          <a:solidFill>
            <a:srgbClr val="FFFFFF"/>
          </a:solidFill>
        </a:ln>
      </c:spPr>
    </c:plotArea>
    <c:legend>
      <c:legendPos val="r"/>
      <c:layout>
        <c:manualLayout>
          <c:xMode val="edge"/>
          <c:yMode val="edge"/>
          <c:x val="0.73934055118110265"/>
          <c:y val="0.14120611876640751"/>
          <c:w val="0.23192381663498957"/>
          <c:h val="0.60821276246719169"/>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9152185718164582E-2"/>
          <c:w val="0.85968051006899393"/>
          <c:h val="0.78167161481864644"/>
        </c:manualLayout>
      </c:layout>
      <c:barChart>
        <c:barDir val="col"/>
        <c:grouping val="clustered"/>
        <c:varyColors val="0"/>
        <c:ser>
          <c:idx val="0"/>
          <c:order val="0"/>
          <c:tx>
            <c:strRef>
              <c:f>Sheet1!$B$1</c:f>
              <c:strCache>
                <c:ptCount val="1"/>
                <c:pt idx="0">
                  <c:v>2000-2005</c:v>
                </c:pt>
              </c:strCache>
            </c:strRef>
          </c:tx>
          <c:spPr>
            <a:gradFill flip="none" rotWithShape="1">
              <a:gsLst>
                <a:gs pos="0">
                  <a:srgbClr val="208C03"/>
                </a:gs>
                <a:gs pos="50000">
                  <a:srgbClr val="20F703"/>
                </a:gs>
                <a:gs pos="100000">
                  <a:srgbClr val="208C03"/>
                </a:gs>
              </a:gsLst>
              <a:lin ang="10800000" scaled="1"/>
              <a:tileRect/>
            </a:gradFill>
          </c:spPr>
          <c:invertIfNegative val="0"/>
          <c:dLbls>
            <c:dLbl>
              <c:idx val="2"/>
              <c:layout>
                <c:manualLayout>
                  <c:x val="-1.4749262536873156E-3"/>
                  <c:y val="0.2634021771868801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34.6</c:v>
                </c:pt>
                <c:pt idx="1">
                  <c:v>25.4</c:v>
                </c:pt>
                <c:pt idx="2">
                  <c:v>40</c:v>
                </c:pt>
              </c:numCache>
            </c:numRef>
          </c:val>
        </c:ser>
        <c:ser>
          <c:idx val="1"/>
          <c:order val="1"/>
          <c:tx>
            <c:strRef>
              <c:f>Sheet1!$C$1</c:f>
              <c:strCache>
                <c:ptCount val="1"/>
                <c:pt idx="0">
                  <c:v>2006-June 2013</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25.4</c:v>
                </c:pt>
                <c:pt idx="1">
                  <c:v>23.9</c:v>
                </c:pt>
                <c:pt idx="2">
                  <c:v>50.7</c:v>
                </c:pt>
              </c:numCache>
            </c:numRef>
          </c:val>
        </c:ser>
        <c:dLbls>
          <c:showLegendKey val="0"/>
          <c:showVal val="0"/>
          <c:showCatName val="0"/>
          <c:showSerName val="0"/>
          <c:showPercent val="0"/>
          <c:showBubbleSize val="0"/>
        </c:dLbls>
        <c:gapWidth val="35"/>
        <c:axId val="470222312"/>
        <c:axId val="470222704"/>
      </c:barChart>
      <c:catAx>
        <c:axId val="470222312"/>
        <c:scaling>
          <c:orientation val="minMax"/>
        </c:scaling>
        <c:delete val="0"/>
        <c:axPos val="b"/>
        <c:title>
          <c:tx>
            <c:rich>
              <a:bodyPr/>
              <a:lstStyle/>
              <a:p>
                <a:pPr>
                  <a:defRPr sz="1700"/>
                </a:pPr>
                <a:r>
                  <a:rPr lang="en-US" sz="1700" dirty="0" smtClean="0"/>
                  <a:t>Average number of heart transplants per year</a:t>
                </a:r>
                <a:endParaRPr lang="en-US" sz="1700" dirty="0"/>
              </a:p>
            </c:rich>
          </c:tx>
          <c:layout>
            <c:manualLayout>
              <c:xMode val="edge"/>
              <c:yMode val="edge"/>
              <c:x val="0.21384456367733348"/>
              <c:y val="0.90048663998967338"/>
            </c:manualLayout>
          </c:layout>
          <c:overlay val="0"/>
        </c:title>
        <c:numFmt formatCode="General" sourceLinked="1"/>
        <c:majorTickMark val="out"/>
        <c:minorTickMark val="none"/>
        <c:tickLblPos val="nextTo"/>
        <c:txPr>
          <a:bodyPr rot="0"/>
          <a:lstStyle/>
          <a:p>
            <a:pPr>
              <a:defRPr sz="1500" b="1"/>
            </a:pPr>
            <a:endParaRPr lang="en-US"/>
          </a:p>
        </c:txPr>
        <c:crossAx val="470222704"/>
        <c:crosses val="autoZero"/>
        <c:auto val="1"/>
        <c:lblAlgn val="ctr"/>
        <c:lblOffset val="100"/>
        <c:tickLblSkip val="1"/>
        <c:noMultiLvlLbl val="0"/>
      </c:catAx>
      <c:valAx>
        <c:axId val="470222704"/>
        <c:scaling>
          <c:orientation val="minMax"/>
          <c:max val="60"/>
        </c:scaling>
        <c:delete val="0"/>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overlay val="0"/>
        </c:title>
        <c:numFmt formatCode="General" sourceLinked="1"/>
        <c:majorTickMark val="out"/>
        <c:minorTickMark val="none"/>
        <c:tickLblPos val="nextTo"/>
        <c:txPr>
          <a:bodyPr/>
          <a:lstStyle/>
          <a:p>
            <a:pPr>
              <a:defRPr sz="1500" b="1"/>
            </a:pPr>
            <a:endParaRPr lang="en-US"/>
          </a:p>
        </c:txPr>
        <c:crossAx val="470222312"/>
        <c:crosses val="autoZero"/>
        <c:crossBetween val="between"/>
        <c:majorUnit val="10"/>
      </c:valAx>
      <c:spPr>
        <a:solidFill>
          <a:schemeClr val="bg2"/>
        </a:solidFill>
        <a:ln>
          <a:solidFill>
            <a:schemeClr val="tx1"/>
          </a:solidFill>
        </a:ln>
      </c:spPr>
    </c:plotArea>
    <c:legend>
      <c:legendPos val="b"/>
      <c:layout>
        <c:manualLayout>
          <c:xMode val="edge"/>
          <c:yMode val="edge"/>
          <c:x val="0.1415929203539823"/>
          <c:y val="4.9537885633148433E-2"/>
          <c:w val="0.39713132650454092"/>
          <c:h val="9.800309797340926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46E-2"/>
          <c:y val="3.6402642466304445E-2"/>
          <c:w val="0.91301769390895049"/>
          <c:h val="0.86213421415544111"/>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12.121199999999998</c:v>
                </c:pt>
                <c:pt idx="1">
                  <c:v>11.620800000000001</c:v>
                </c:pt>
                <c:pt idx="2">
                  <c:v>14.749299999999998</c:v>
                </c:pt>
                <c:pt idx="3">
                  <c:v>13.089</c:v>
                </c:pt>
                <c:pt idx="4">
                  <c:v>20.997399999999963</c:v>
                </c:pt>
                <c:pt idx="5">
                  <c:v>20.689699999999959</c:v>
                </c:pt>
                <c:pt idx="6">
                  <c:v>19.847300000000001</c:v>
                </c:pt>
                <c:pt idx="7">
                  <c:v>22.797899999999988</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General</c:formatCode>
                <c:ptCount val="8"/>
                <c:pt idx="0">
                  <c:v>0.60606000000000004</c:v>
                </c:pt>
                <c:pt idx="1">
                  <c:v>0.30581000000000086</c:v>
                </c:pt>
                <c:pt idx="2">
                  <c:v>0.88495999999999997</c:v>
                </c:pt>
                <c:pt idx="3">
                  <c:v>1.5706800000000001</c:v>
                </c:pt>
                <c:pt idx="4">
                  <c:v>1.0498699999999976</c:v>
                </c:pt>
                <c:pt idx="5">
                  <c:v>1.59151</c:v>
                </c:pt>
                <c:pt idx="6">
                  <c:v>2.0356199999999967</c:v>
                </c:pt>
                <c:pt idx="7">
                  <c:v>2.3316099999999946</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Sheet1!$D$2:$D$9</c:f>
              <c:numCache>
                <c:formatCode>General</c:formatCode>
                <c:ptCount val="8"/>
                <c:pt idx="0">
                  <c:v>9.3939400000000006</c:v>
                </c:pt>
                <c:pt idx="1">
                  <c:v>9.1743099999999984</c:v>
                </c:pt>
                <c:pt idx="2">
                  <c:v>7.079650000000008</c:v>
                </c:pt>
                <c:pt idx="3">
                  <c:v>7.3298399999999955</c:v>
                </c:pt>
                <c:pt idx="4">
                  <c:v>7.0866100000000003</c:v>
                </c:pt>
                <c:pt idx="5">
                  <c:v>2.91777</c:v>
                </c:pt>
                <c:pt idx="6">
                  <c:v>3.8167899999999957</c:v>
                </c:pt>
                <c:pt idx="7">
                  <c:v>3.6269399999999998</c:v>
                </c:pt>
              </c:numCache>
            </c:numRef>
          </c:val>
        </c:ser>
        <c:ser>
          <c:idx val="3"/>
          <c:order val="3"/>
          <c:tx>
            <c:strRef>
              <c:f>Sheet1!$E$1</c:f>
              <c:strCache>
                <c:ptCount val="1"/>
                <c:pt idx="0">
                  <c:v>Any</c:v>
                </c:pt>
              </c:strCache>
            </c:strRef>
          </c:tx>
          <c:spPr>
            <a:noFill/>
          </c:spPr>
          <c:invertIfNegative val="0"/>
          <c:dLbls>
            <c:numFmt formatCode="#,##0.0" sourceLinked="0"/>
            <c:spPr>
              <a:noFill/>
              <a:ln>
                <a:noFill/>
              </a:ln>
              <a:effectLst/>
            </c:spPr>
            <c:txPr>
              <a:bodyPr anchor="t" anchorCtr="0"/>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Sheet1!$E$2:$E$9</c:f>
              <c:numCache>
                <c:formatCode>General</c:formatCode>
                <c:ptCount val="8"/>
                <c:pt idx="0">
                  <c:v>22.121200000000005</c:v>
                </c:pt>
                <c:pt idx="1">
                  <c:v>21.100899999999999</c:v>
                </c:pt>
                <c:pt idx="2">
                  <c:v>22.713899999999999</c:v>
                </c:pt>
                <c:pt idx="3">
                  <c:v>21.989499999999943</c:v>
                </c:pt>
                <c:pt idx="4">
                  <c:v>29.13390000000004</c:v>
                </c:pt>
                <c:pt idx="5">
                  <c:v>25.198899999999988</c:v>
                </c:pt>
                <c:pt idx="6">
                  <c:v>25.6997</c:v>
                </c:pt>
                <c:pt idx="7">
                  <c:v>28.756499999999967</c:v>
                </c:pt>
              </c:numCache>
            </c:numRef>
          </c:val>
        </c:ser>
        <c:dLbls>
          <c:showLegendKey val="0"/>
          <c:showVal val="0"/>
          <c:showCatName val="0"/>
          <c:showSerName val="0"/>
          <c:showPercent val="0"/>
          <c:showBubbleSize val="0"/>
        </c:dLbls>
        <c:gapWidth val="40"/>
        <c:overlap val="100"/>
        <c:axId val="674981656"/>
        <c:axId val="674985576"/>
      </c:barChart>
      <c:catAx>
        <c:axId val="674981656"/>
        <c:scaling>
          <c:orientation val="minMax"/>
        </c:scaling>
        <c:delete val="0"/>
        <c:axPos val="b"/>
        <c:numFmt formatCode="General" sourceLinked="1"/>
        <c:majorTickMark val="out"/>
        <c:minorTickMark val="none"/>
        <c:tickLblPos val="nextTo"/>
        <c:txPr>
          <a:bodyPr/>
          <a:lstStyle/>
          <a:p>
            <a:pPr>
              <a:defRPr sz="1500" b="1"/>
            </a:pPr>
            <a:endParaRPr lang="en-US"/>
          </a:p>
        </c:txPr>
        <c:crossAx val="674985576"/>
        <c:crosses val="autoZero"/>
        <c:auto val="1"/>
        <c:lblAlgn val="ctr"/>
        <c:lblOffset val="100"/>
        <c:noMultiLvlLbl val="0"/>
      </c:catAx>
      <c:valAx>
        <c:axId val="674985576"/>
        <c:scaling>
          <c:orientation val="minMax"/>
          <c:max val="35"/>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674981656"/>
        <c:crosses val="autoZero"/>
        <c:crossBetween val="between"/>
        <c:majorUnit val="5"/>
      </c:valAx>
      <c:spPr>
        <a:solidFill>
          <a:srgbClr val="000000"/>
        </a:solidFill>
        <a:ln>
          <a:solidFill>
            <a:srgbClr val="FFFFFF"/>
          </a:solidFill>
        </a:ln>
      </c:spPr>
    </c:plotArea>
    <c:legend>
      <c:legendPos val="r"/>
      <c:legendEntry>
        <c:idx val="0"/>
        <c:delete val="1"/>
      </c:legendEntry>
      <c:layout>
        <c:manualLayout>
          <c:xMode val="edge"/>
          <c:yMode val="edge"/>
          <c:x val="0.16169902253597609"/>
          <c:y val="5.0490235330753433E-2"/>
          <c:w val="0.18161485202280794"/>
          <c:h val="0.219708616931358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Lbls>
            <c:dLbl>
              <c:idx val="0"/>
              <c:layout>
                <c:manualLayout>
                  <c:x val="-1.4742284369626281E-3"/>
                  <c:y val="-8.4747987010098322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Any Device (N=826)</c:v>
                </c:pt>
                <c:pt idx="1">
                  <c:v>LVAD (N=384)</c:v>
                </c:pt>
                <c:pt idx="2">
                  <c:v>ECMO (N=204)</c:v>
                </c:pt>
                <c:pt idx="3">
                  <c:v>BIVAD (N=174)</c:v>
                </c:pt>
                <c:pt idx="4">
                  <c:v>VAD+ECMO (N=42)</c:v>
                </c:pt>
                <c:pt idx="5">
                  <c:v>RVAD (N=11)</c:v>
                </c:pt>
                <c:pt idx="6">
                  <c:v>TAH (N=6)</c:v>
                </c:pt>
                <c:pt idx="7">
                  <c:v>Unknown
 Type
(VAD or TAH) (N=4)</c:v>
                </c:pt>
                <c:pt idx="8">
                  <c:v>ECMO + TAH (N=1)</c:v>
                </c:pt>
              </c:strCache>
            </c:strRef>
          </c:cat>
          <c:val>
            <c:numRef>
              <c:f>Sheet1!$B$2:$B$10</c:f>
              <c:numCache>
                <c:formatCode>General</c:formatCode>
                <c:ptCount val="9"/>
                <c:pt idx="0">
                  <c:v>25.275399999999991</c:v>
                </c:pt>
                <c:pt idx="1">
                  <c:v>11.750300000000001</c:v>
                </c:pt>
                <c:pt idx="2">
                  <c:v>6.2423999999999999</c:v>
                </c:pt>
                <c:pt idx="3">
                  <c:v>5.324399999999998</c:v>
                </c:pt>
                <c:pt idx="4">
                  <c:v>1.2851999999999995</c:v>
                </c:pt>
                <c:pt idx="5">
                  <c:v>0.33660000000000012</c:v>
                </c:pt>
                <c:pt idx="6">
                  <c:v>0.18360000000000001</c:v>
                </c:pt>
                <c:pt idx="7">
                  <c:v>0.12239999999999998</c:v>
                </c:pt>
                <c:pt idx="8">
                  <c:v>3.0599999999999999E-2</c:v>
                </c:pt>
              </c:numCache>
            </c:numRef>
          </c:val>
        </c:ser>
        <c:dLbls>
          <c:showLegendKey val="0"/>
          <c:showVal val="0"/>
          <c:showCatName val="0"/>
          <c:showSerName val="0"/>
          <c:showPercent val="0"/>
          <c:showBubbleSize val="0"/>
        </c:dLbls>
        <c:gapWidth val="40"/>
        <c:overlap val="-80"/>
        <c:axId val="674985184"/>
        <c:axId val="674984008"/>
      </c:barChart>
      <c:catAx>
        <c:axId val="674985184"/>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674984008"/>
        <c:crosses val="autoZero"/>
        <c:auto val="1"/>
        <c:lblAlgn val="ctr"/>
        <c:lblOffset val="100"/>
        <c:noMultiLvlLbl val="0"/>
      </c:catAx>
      <c:valAx>
        <c:axId val="674984008"/>
        <c:scaling>
          <c:orientation val="minMax"/>
          <c:max val="35"/>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674985184"/>
        <c:crosses val="autoZero"/>
        <c:crossBetween val="between"/>
        <c:majorUnit val="5"/>
      </c:valAx>
      <c:spPr>
        <a:solidFill>
          <a:srgbClr val="000000"/>
        </a:solidFill>
        <a:ln>
          <a:solidFill>
            <a:srgbClr val="FFFFFF"/>
          </a:solidFill>
        </a:ln>
      </c:spPr>
    </c:plotArea>
    <c:plotVisOnly val="1"/>
    <c:dispBlanksAs val="gap"/>
    <c:showDLblsOverMax val="0"/>
  </c:chart>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1128675652831561"/>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9.2998000000000012</c:v>
                </c:pt>
                <c:pt idx="1">
                  <c:v>19.5596</c:v>
                </c:pt>
                <c:pt idx="2">
                  <c:v>20.173500000000001</c:v>
                </c:pt>
                <c:pt idx="3">
                  <c:v>22.301500000000001</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1.2034999999999969</c:v>
                </c:pt>
                <c:pt idx="1">
                  <c:v>1.8134699999999977</c:v>
                </c:pt>
                <c:pt idx="2">
                  <c:v>1.7353599999999998</c:v>
                </c:pt>
                <c:pt idx="3">
                  <c:v>0.89205999999999996</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11.159700000000004</c:v>
                </c:pt>
                <c:pt idx="1">
                  <c:v>5.6994999999999996</c:v>
                </c:pt>
                <c:pt idx="2">
                  <c:v>4.9892000000000101</c:v>
                </c:pt>
                <c:pt idx="3">
                  <c:v>3.1221999999999999</c:v>
                </c:pt>
              </c:numCache>
            </c:numRef>
          </c:val>
        </c:ser>
        <c:ser>
          <c:idx val="3"/>
          <c:order val="3"/>
          <c:tx>
            <c:strRef>
              <c:f>Sheet1!$E$1</c:f>
              <c:strCache>
                <c:ptCount val="1"/>
                <c:pt idx="0">
                  <c:v>Any</c:v>
                </c:pt>
              </c:strCache>
            </c:strRef>
          </c:tx>
          <c:spPr>
            <a:noFill/>
          </c:spPr>
          <c:invertIfNegative val="0"/>
          <c:dLbls>
            <c:dLbl>
              <c:idx val="1"/>
              <c:layout>
                <c:manualLayout>
                  <c:x val="0"/>
                  <c:y val="0.184333822678944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8958050502307905E-3"/>
                  <c:y val="0.18401196672450001"/>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&lt;1</c:v>
                </c:pt>
                <c:pt idx="1">
                  <c:v>1-5</c:v>
                </c:pt>
                <c:pt idx="2">
                  <c:v>6-10</c:v>
                </c:pt>
                <c:pt idx="3">
                  <c:v>11-17</c:v>
                </c:pt>
              </c:strCache>
            </c:strRef>
          </c:cat>
          <c:val>
            <c:numRef>
              <c:f>Sheet1!$E$2:$E$5</c:f>
              <c:numCache>
                <c:formatCode>General</c:formatCode>
                <c:ptCount val="4"/>
                <c:pt idx="0">
                  <c:v>21.663</c:v>
                </c:pt>
                <c:pt idx="1">
                  <c:v>27.072500000000002</c:v>
                </c:pt>
                <c:pt idx="2">
                  <c:v>26.898</c:v>
                </c:pt>
                <c:pt idx="3">
                  <c:v>26.315799999999989</c:v>
                </c:pt>
              </c:numCache>
            </c:numRef>
          </c:val>
        </c:ser>
        <c:dLbls>
          <c:showLegendKey val="0"/>
          <c:showVal val="0"/>
          <c:showCatName val="0"/>
          <c:showSerName val="0"/>
          <c:showPercent val="0"/>
          <c:showBubbleSize val="0"/>
        </c:dLbls>
        <c:gapWidth val="40"/>
        <c:overlap val="100"/>
        <c:axId val="674984792"/>
        <c:axId val="674982832"/>
      </c:barChart>
      <c:catAx>
        <c:axId val="674984792"/>
        <c:scaling>
          <c:orientation val="minMax"/>
        </c:scaling>
        <c:delete val="0"/>
        <c:axPos val="b"/>
        <c:title>
          <c:tx>
            <c:rich>
              <a:bodyPr/>
              <a:lstStyle/>
              <a:p>
                <a:pPr>
                  <a:defRPr sz="1700"/>
                </a:pPr>
                <a:r>
                  <a:rPr lang="en-US" sz="1700" dirty="0" smtClean="0"/>
                  <a:t>Age Group</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674982832"/>
        <c:crosses val="autoZero"/>
        <c:auto val="1"/>
        <c:lblAlgn val="ctr"/>
        <c:lblOffset val="100"/>
        <c:noMultiLvlLbl val="0"/>
      </c:catAx>
      <c:valAx>
        <c:axId val="674982832"/>
        <c:scaling>
          <c:orientation val="minMax"/>
          <c:max val="35"/>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674984792"/>
        <c:crosses val="autoZero"/>
        <c:crossBetween val="between"/>
        <c:majorUnit val="5"/>
      </c:valAx>
      <c:spPr>
        <a:solidFill>
          <a:srgbClr val="000000"/>
        </a:solidFill>
        <a:ln>
          <a:solidFill>
            <a:srgbClr val="FFFFFF"/>
          </a:solidFill>
        </a:ln>
      </c:spPr>
    </c:plotArea>
    <c:legend>
      <c:legendPos val="r"/>
      <c:legendEntry>
        <c:idx val="0"/>
        <c:delete val="1"/>
      </c:legendEntry>
      <c:layout>
        <c:manualLayout>
          <c:xMode val="edge"/>
          <c:yMode val="edge"/>
          <c:x val="0.16169902253597609"/>
          <c:y val="5.0490235330753433E-2"/>
          <c:w val="0.68161485202280747"/>
          <c:h val="8.0827417064670198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602114554229108"/>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79.347800000000007</c:v>
                </c:pt>
                <c:pt idx="1">
                  <c:v>77.666699999999992</c:v>
                </c:pt>
                <c:pt idx="2">
                  <c:v>86.054400000000001</c:v>
                </c:pt>
                <c:pt idx="3">
                  <c:v>77.63979999999998</c:v>
                </c:pt>
                <c:pt idx="4">
                  <c:v>72.222200000000001</c:v>
                </c:pt>
                <c:pt idx="5">
                  <c:v>70.642200000000003</c:v>
                </c:pt>
                <c:pt idx="6">
                  <c:v>72.066999999999993</c:v>
                </c:pt>
                <c:pt idx="7">
                  <c:v>68.085099999999983</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General</c:formatCode>
                <c:ptCount val="8"/>
                <c:pt idx="0">
                  <c:v>7.2464000000000004</c:v>
                </c:pt>
                <c:pt idx="1">
                  <c:v>9.6667000000000005</c:v>
                </c:pt>
                <c:pt idx="2">
                  <c:v>6.1223999999999945</c:v>
                </c:pt>
                <c:pt idx="3">
                  <c:v>9.3168000000000006</c:v>
                </c:pt>
                <c:pt idx="4">
                  <c:v>13.742700000000001</c:v>
                </c:pt>
                <c:pt idx="5">
                  <c:v>14.373100000000004</c:v>
                </c:pt>
                <c:pt idx="6">
                  <c:v>13.4078</c:v>
                </c:pt>
                <c:pt idx="7">
                  <c:v>12.158100000000001</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Sheet1!$D$2:$D$9</c:f>
              <c:numCache>
                <c:formatCode>General</c:formatCode>
                <c:ptCount val="8"/>
                <c:pt idx="0">
                  <c:v>6.1593999999999998</c:v>
                </c:pt>
                <c:pt idx="1">
                  <c:v>6.6666999999999996</c:v>
                </c:pt>
                <c:pt idx="2">
                  <c:v>4.7618999999999998</c:v>
                </c:pt>
                <c:pt idx="3">
                  <c:v>6.8323</c:v>
                </c:pt>
                <c:pt idx="4">
                  <c:v>8.7718999999999987</c:v>
                </c:pt>
                <c:pt idx="5">
                  <c:v>8.8685000000000027</c:v>
                </c:pt>
                <c:pt idx="6">
                  <c:v>9.7765000000000004</c:v>
                </c:pt>
                <c:pt idx="7">
                  <c:v>12.766</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Sheet1!$E$2:$E$9</c:f>
              <c:numCache>
                <c:formatCode>General</c:formatCode>
                <c:ptCount val="8"/>
                <c:pt idx="0">
                  <c:v>7.2463800000000003</c:v>
                </c:pt>
                <c:pt idx="1">
                  <c:v>6</c:v>
                </c:pt>
                <c:pt idx="2">
                  <c:v>3.0612200000000001</c:v>
                </c:pt>
                <c:pt idx="3">
                  <c:v>6.2111799999999997</c:v>
                </c:pt>
                <c:pt idx="4">
                  <c:v>5.2631600000000001</c:v>
                </c:pt>
                <c:pt idx="5">
                  <c:v>6.1162099999999997</c:v>
                </c:pt>
                <c:pt idx="6">
                  <c:v>4.7485999999999997</c:v>
                </c:pt>
                <c:pt idx="7">
                  <c:v>6.9908799999999998</c:v>
                </c:pt>
              </c:numCache>
            </c:numRef>
          </c:val>
        </c:ser>
        <c:dLbls>
          <c:showLegendKey val="0"/>
          <c:showVal val="0"/>
          <c:showCatName val="0"/>
          <c:showSerName val="0"/>
          <c:showPercent val="0"/>
          <c:showBubbleSize val="0"/>
        </c:dLbls>
        <c:gapWidth val="40"/>
        <c:overlap val="100"/>
        <c:axId val="674982440"/>
        <c:axId val="674981264"/>
      </c:barChart>
      <c:catAx>
        <c:axId val="674982440"/>
        <c:scaling>
          <c:orientation val="minMax"/>
        </c:scaling>
        <c:delete val="0"/>
        <c:axPos val="b"/>
        <c:numFmt formatCode="General" sourceLinked="1"/>
        <c:majorTickMark val="out"/>
        <c:minorTickMark val="none"/>
        <c:tickLblPos val="nextTo"/>
        <c:txPr>
          <a:bodyPr/>
          <a:lstStyle/>
          <a:p>
            <a:pPr>
              <a:defRPr sz="1500" b="1"/>
            </a:pPr>
            <a:endParaRPr lang="en-US"/>
          </a:p>
        </c:txPr>
        <c:crossAx val="674981264"/>
        <c:crosses val="autoZero"/>
        <c:auto val="1"/>
        <c:lblAlgn val="ctr"/>
        <c:lblOffset val="100"/>
        <c:noMultiLvlLbl val="0"/>
      </c:catAx>
      <c:valAx>
        <c:axId val="6749812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674982440"/>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82.427300000000002</c:v>
                </c:pt>
                <c:pt idx="1">
                  <c:v>70.702500000000001</c:v>
                </c:pt>
                <c:pt idx="2">
                  <c:v>68.860799999999998</c:v>
                </c:pt>
                <c:pt idx="3">
                  <c:v>75.352099999999979</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8.2173999999999996</c:v>
                </c:pt>
                <c:pt idx="1">
                  <c:v>13.154</c:v>
                </c:pt>
                <c:pt idx="2">
                  <c:v>13.4177</c:v>
                </c:pt>
                <c:pt idx="3">
                  <c:v>10.865200000000016</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4.6776</c:v>
                </c:pt>
                <c:pt idx="1">
                  <c:v>9.2676000000000016</c:v>
                </c:pt>
                <c:pt idx="2">
                  <c:v>11.139200000000001</c:v>
                </c:pt>
                <c:pt idx="3">
                  <c:v>8.4507000000000048</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&lt;1</c:v>
                </c:pt>
                <c:pt idx="1">
                  <c:v>1-5</c:v>
                </c:pt>
                <c:pt idx="2">
                  <c:v>6-10</c:v>
                </c:pt>
                <c:pt idx="3">
                  <c:v>11-17</c:v>
                </c:pt>
              </c:strCache>
            </c:strRef>
          </c:cat>
          <c:val>
            <c:numRef>
              <c:f>Sheet1!$E$2:$E$5</c:f>
              <c:numCache>
                <c:formatCode>General</c:formatCode>
                <c:ptCount val="4"/>
                <c:pt idx="0">
                  <c:v>4.6776200000000001</c:v>
                </c:pt>
                <c:pt idx="1">
                  <c:v>6.8759299999999985</c:v>
                </c:pt>
                <c:pt idx="2">
                  <c:v>6.5822799999999999</c:v>
                </c:pt>
                <c:pt idx="3">
                  <c:v>5.3319900000000002</c:v>
                </c:pt>
              </c:numCache>
            </c:numRef>
          </c:val>
        </c:ser>
        <c:dLbls>
          <c:showLegendKey val="0"/>
          <c:showVal val="0"/>
          <c:showCatName val="0"/>
          <c:showSerName val="0"/>
          <c:showPercent val="0"/>
          <c:showBubbleSize val="0"/>
        </c:dLbls>
        <c:gapWidth val="40"/>
        <c:overlap val="100"/>
        <c:axId val="674982048"/>
        <c:axId val="674980872"/>
      </c:barChart>
      <c:catAx>
        <c:axId val="674982048"/>
        <c:scaling>
          <c:orientation val="minMax"/>
        </c:scaling>
        <c:delete val="0"/>
        <c:axPos val="b"/>
        <c:title>
          <c:tx>
            <c:rich>
              <a:bodyPr/>
              <a:lstStyle/>
              <a:p>
                <a:pPr>
                  <a:defRPr sz="1700"/>
                </a:pPr>
                <a:r>
                  <a:rPr lang="en-US" sz="1700" dirty="0" smtClean="0"/>
                  <a:t>Age Group</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674980872"/>
        <c:crosses val="autoZero"/>
        <c:auto val="1"/>
        <c:lblAlgn val="ctr"/>
        <c:lblOffset val="100"/>
        <c:noMultiLvlLbl val="0"/>
      </c:catAx>
      <c:valAx>
        <c:axId val="67498087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674982048"/>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2,702)</c:v>
                </c:pt>
              </c:strCache>
            </c:strRef>
          </c:tx>
          <c:spPr>
            <a:ln w="41275">
              <a:solidFill>
                <a:srgbClr val="CCCC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87.081999999999994</c:v>
                </c:pt>
                <c:pt idx="2">
                  <c:v>84.052999999999983</c:v>
                </c:pt>
                <c:pt idx="3">
                  <c:v>82.10199999999999</c:v>
                </c:pt>
                <c:pt idx="4">
                  <c:v>81.296000000000006</c:v>
                </c:pt>
                <c:pt idx="5">
                  <c:v>80.45</c:v>
                </c:pt>
                <c:pt idx="6">
                  <c:v>79.870999999999981</c:v>
                </c:pt>
                <c:pt idx="7">
                  <c:v>79.289000000000001</c:v>
                </c:pt>
                <c:pt idx="8">
                  <c:v>78.744000000000099</c:v>
                </c:pt>
                <c:pt idx="9">
                  <c:v>78.239000000000004</c:v>
                </c:pt>
                <c:pt idx="10">
                  <c:v>77.927000000000007</c:v>
                </c:pt>
                <c:pt idx="11">
                  <c:v>77.418999999999997</c:v>
                </c:pt>
                <c:pt idx="12">
                  <c:v>77.063999999999993</c:v>
                </c:pt>
                <c:pt idx="13">
                  <c:v>73.736000000000004</c:v>
                </c:pt>
                <c:pt idx="14">
                  <c:v>71.399000000000001</c:v>
                </c:pt>
                <c:pt idx="15">
                  <c:v>69.10499999999999</c:v>
                </c:pt>
                <c:pt idx="16">
                  <c:v>67.653999999999982</c:v>
                </c:pt>
                <c:pt idx="17">
                  <c:v>66.805999999999983</c:v>
                </c:pt>
                <c:pt idx="18">
                  <c:v>65.274000000000001</c:v>
                </c:pt>
                <c:pt idx="19">
                  <c:v>63.666000000000011</c:v>
                </c:pt>
                <c:pt idx="20">
                  <c:v>63.027000000000001</c:v>
                </c:pt>
                <c:pt idx="21">
                  <c:v>61.252000000000002</c:v>
                </c:pt>
                <c:pt idx="22">
                  <c:v>60.574000000000005</c:v>
                </c:pt>
                <c:pt idx="23">
                  <c:v>59.599000000000011</c:v>
                </c:pt>
                <c:pt idx="24">
                  <c:v>58.753</c:v>
                </c:pt>
                <c:pt idx="25">
                  <c:v>57.449999999999996</c:v>
                </c:pt>
                <c:pt idx="26">
                  <c:v>56.716000000000001</c:v>
                </c:pt>
                <c:pt idx="27">
                  <c:v>55.895000000000003</c:v>
                </c:pt>
                <c:pt idx="28">
                  <c:v>55.32</c:v>
                </c:pt>
                <c:pt idx="29">
                  <c:v>54.383999999999993</c:v>
                </c:pt>
                <c:pt idx="30">
                  <c:v>52.887999999999998</c:v>
                </c:pt>
                <c:pt idx="31">
                  <c:v>51.432000000000002</c:v>
                </c:pt>
                <c:pt idx="32">
                  <c:v>48.802</c:v>
                </c:pt>
                <c:pt idx="33">
                  <c:v>47.446000000000005</c:v>
                </c:pt>
              </c:numCache>
            </c:numRef>
          </c:yVal>
          <c:smooth val="0"/>
        </c:ser>
        <c:ser>
          <c:idx val="1"/>
          <c:order val="1"/>
          <c:tx>
            <c:strRef>
              <c:f>Sheet1!$C$1</c:f>
              <c:strCache>
                <c:ptCount val="1"/>
                <c:pt idx="0">
                  <c:v>1-5 Years (N = 2,419)</c:v>
                </c:pt>
              </c:strCache>
            </c:strRef>
          </c:tx>
          <c:spPr>
            <a:ln w="41275">
              <a:solidFill>
                <a:srgbClr val="FFFF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90.906000000000006</c:v>
                </c:pt>
                <c:pt idx="2">
                  <c:v>88.403999999999996</c:v>
                </c:pt>
                <c:pt idx="3">
                  <c:v>87.507000000000005</c:v>
                </c:pt>
                <c:pt idx="4">
                  <c:v>86.735000000000014</c:v>
                </c:pt>
                <c:pt idx="5">
                  <c:v>85.745999999999995</c:v>
                </c:pt>
                <c:pt idx="6">
                  <c:v>85.013999999999996</c:v>
                </c:pt>
                <c:pt idx="7">
                  <c:v>84.453000000000003</c:v>
                </c:pt>
                <c:pt idx="8">
                  <c:v>84.10799999999999</c:v>
                </c:pt>
                <c:pt idx="9">
                  <c:v>83.718000000000004</c:v>
                </c:pt>
                <c:pt idx="10">
                  <c:v>83.240000000000023</c:v>
                </c:pt>
                <c:pt idx="11">
                  <c:v>82.978999999999999</c:v>
                </c:pt>
                <c:pt idx="12">
                  <c:v>82.76</c:v>
                </c:pt>
                <c:pt idx="13">
                  <c:v>79.8</c:v>
                </c:pt>
                <c:pt idx="14">
                  <c:v>77.482000000000014</c:v>
                </c:pt>
                <c:pt idx="15">
                  <c:v>75.335999999999999</c:v>
                </c:pt>
                <c:pt idx="16">
                  <c:v>73.043000000000006</c:v>
                </c:pt>
                <c:pt idx="17">
                  <c:v>71.205000000000013</c:v>
                </c:pt>
                <c:pt idx="18">
                  <c:v>70.312000000000012</c:v>
                </c:pt>
                <c:pt idx="19">
                  <c:v>68.661000000000001</c:v>
                </c:pt>
                <c:pt idx="20">
                  <c:v>66.637</c:v>
                </c:pt>
                <c:pt idx="21">
                  <c:v>65.001999999999995</c:v>
                </c:pt>
                <c:pt idx="22">
                  <c:v>63.617000000000004</c:v>
                </c:pt>
                <c:pt idx="23">
                  <c:v>62.185000000000002</c:v>
                </c:pt>
                <c:pt idx="24">
                  <c:v>60.211000000000006</c:v>
                </c:pt>
                <c:pt idx="25">
                  <c:v>57.812999999999995</c:v>
                </c:pt>
                <c:pt idx="26">
                  <c:v>56.185000000000002</c:v>
                </c:pt>
                <c:pt idx="27">
                  <c:v>53.219000000000001</c:v>
                </c:pt>
                <c:pt idx="28">
                  <c:v>51.099000000000011</c:v>
                </c:pt>
                <c:pt idx="29">
                  <c:v>48.717000000000006</c:v>
                </c:pt>
                <c:pt idx="30">
                  <c:v>47.055</c:v>
                </c:pt>
                <c:pt idx="31">
                  <c:v>44.556000000000004</c:v>
                </c:pt>
                <c:pt idx="32">
                  <c:v>41.806000000000004</c:v>
                </c:pt>
                <c:pt idx="33">
                  <c:v>38.866</c:v>
                </c:pt>
              </c:numCache>
            </c:numRef>
          </c:yVal>
          <c:smooth val="0"/>
        </c:ser>
        <c:ser>
          <c:idx val="2"/>
          <c:order val="2"/>
          <c:tx>
            <c:strRef>
              <c:f>Sheet1!$D$1</c:f>
              <c:strCache>
                <c:ptCount val="1"/>
                <c:pt idx="0">
                  <c:v>6-10 Years (N = 1,552)</c:v>
                </c:pt>
              </c:strCache>
            </c:strRef>
          </c:tx>
          <c:spPr>
            <a:ln w="41275">
              <a:solidFill>
                <a:srgbClr val="FF00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91.516000000000005</c:v>
                </c:pt>
                <c:pt idx="2">
                  <c:v>90.328999999999979</c:v>
                </c:pt>
                <c:pt idx="3">
                  <c:v>89.531000000000006</c:v>
                </c:pt>
                <c:pt idx="4">
                  <c:v>89.063999999999993</c:v>
                </c:pt>
                <c:pt idx="5">
                  <c:v>88.661999999999992</c:v>
                </c:pt>
                <c:pt idx="6">
                  <c:v>88.192999999999998</c:v>
                </c:pt>
                <c:pt idx="7">
                  <c:v>87.992000000000004</c:v>
                </c:pt>
                <c:pt idx="8">
                  <c:v>87.722999999999999</c:v>
                </c:pt>
                <c:pt idx="9">
                  <c:v>87.521000000000001</c:v>
                </c:pt>
                <c:pt idx="10">
                  <c:v>87.184999999999988</c:v>
                </c:pt>
                <c:pt idx="11">
                  <c:v>86.915000000000006</c:v>
                </c:pt>
                <c:pt idx="12">
                  <c:v>86.78</c:v>
                </c:pt>
                <c:pt idx="13">
                  <c:v>83.967000000000027</c:v>
                </c:pt>
                <c:pt idx="14">
                  <c:v>81.825999999999979</c:v>
                </c:pt>
                <c:pt idx="15">
                  <c:v>79.387</c:v>
                </c:pt>
                <c:pt idx="16">
                  <c:v>77.194000000000003</c:v>
                </c:pt>
                <c:pt idx="17">
                  <c:v>75.184999999999988</c:v>
                </c:pt>
                <c:pt idx="18">
                  <c:v>72.290999999999997</c:v>
                </c:pt>
                <c:pt idx="19">
                  <c:v>69.938999999999993</c:v>
                </c:pt>
                <c:pt idx="20">
                  <c:v>66.801000000000002</c:v>
                </c:pt>
                <c:pt idx="21">
                  <c:v>63.715000000000003</c:v>
                </c:pt>
                <c:pt idx="22">
                  <c:v>60.346000000000004</c:v>
                </c:pt>
                <c:pt idx="23">
                  <c:v>56.407000000000004</c:v>
                </c:pt>
                <c:pt idx="24">
                  <c:v>53.534000000000006</c:v>
                </c:pt>
                <c:pt idx="25">
                  <c:v>51.777000000000001</c:v>
                </c:pt>
                <c:pt idx="26">
                  <c:v>49.196000000000012</c:v>
                </c:pt>
                <c:pt idx="27">
                  <c:v>46.53</c:v>
                </c:pt>
                <c:pt idx="28">
                  <c:v>42.802</c:v>
                </c:pt>
                <c:pt idx="29">
                  <c:v>40.168000000000013</c:v>
                </c:pt>
                <c:pt idx="30">
                  <c:v>37.980999999999995</c:v>
                </c:pt>
                <c:pt idx="31">
                  <c:v>36.6</c:v>
                </c:pt>
                <c:pt idx="32">
                  <c:v>36.6</c:v>
                </c:pt>
                <c:pt idx="33">
                  <c:v>35.244</c:v>
                </c:pt>
              </c:numCache>
            </c:numRef>
          </c:yVal>
          <c:smooth val="0"/>
        </c:ser>
        <c:ser>
          <c:idx val="3"/>
          <c:order val="3"/>
          <c:tx>
            <c:strRef>
              <c:f>Sheet1!$E$1</c:f>
              <c:strCache>
                <c:ptCount val="1"/>
                <c:pt idx="0">
                  <c:v>11-17 Years (N = 4,219)</c:v>
                </c:pt>
              </c:strCache>
            </c:strRef>
          </c:tx>
          <c:spPr>
            <a:ln w="41275">
              <a:solidFill>
                <a:srgbClr val="00FF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92.77</c:v>
                </c:pt>
                <c:pt idx="2">
                  <c:v>91.381999999999991</c:v>
                </c:pt>
                <c:pt idx="3">
                  <c:v>90.620999999999981</c:v>
                </c:pt>
                <c:pt idx="4">
                  <c:v>89.882999999999981</c:v>
                </c:pt>
                <c:pt idx="5">
                  <c:v>89.340999999999994</c:v>
                </c:pt>
                <c:pt idx="6">
                  <c:v>88.772999999999982</c:v>
                </c:pt>
                <c:pt idx="7">
                  <c:v>88.253</c:v>
                </c:pt>
                <c:pt idx="8">
                  <c:v>87.831000000000003</c:v>
                </c:pt>
                <c:pt idx="9">
                  <c:v>87.409000000000006</c:v>
                </c:pt>
                <c:pt idx="10">
                  <c:v>87.084999999999994</c:v>
                </c:pt>
                <c:pt idx="11">
                  <c:v>86.685999999999979</c:v>
                </c:pt>
                <c:pt idx="12">
                  <c:v>86.409000000000006</c:v>
                </c:pt>
                <c:pt idx="13">
                  <c:v>82.705000000000013</c:v>
                </c:pt>
                <c:pt idx="14">
                  <c:v>79.087000000000003</c:v>
                </c:pt>
                <c:pt idx="15">
                  <c:v>75.986999999999995</c:v>
                </c:pt>
                <c:pt idx="16">
                  <c:v>72.202000000000012</c:v>
                </c:pt>
                <c:pt idx="17">
                  <c:v>68.711000000000027</c:v>
                </c:pt>
                <c:pt idx="18">
                  <c:v>64.784000000000006</c:v>
                </c:pt>
                <c:pt idx="19">
                  <c:v>61.507000000000005</c:v>
                </c:pt>
                <c:pt idx="20">
                  <c:v>58.586000000000006</c:v>
                </c:pt>
                <c:pt idx="21">
                  <c:v>55.796000000000056</c:v>
                </c:pt>
                <c:pt idx="22">
                  <c:v>53.276000000000003</c:v>
                </c:pt>
                <c:pt idx="23">
                  <c:v>51.535000000000011</c:v>
                </c:pt>
                <c:pt idx="24">
                  <c:v>49.416000000000004</c:v>
                </c:pt>
                <c:pt idx="25">
                  <c:v>47.146000000000001</c:v>
                </c:pt>
                <c:pt idx="26">
                  <c:v>45.761000000000003</c:v>
                </c:pt>
                <c:pt idx="27">
                  <c:v>43.407000000000004</c:v>
                </c:pt>
                <c:pt idx="28">
                  <c:v>40.701000000000001</c:v>
                </c:pt>
                <c:pt idx="29">
                  <c:v>39.69500000000005</c:v>
                </c:pt>
                <c:pt idx="30">
                  <c:v>38.020000000000003</c:v>
                </c:pt>
                <c:pt idx="31">
                  <c:v>37.623000000000012</c:v>
                </c:pt>
                <c:pt idx="32">
                  <c:v>37.129000000000012</c:v>
                </c:pt>
                <c:pt idx="33">
                  <c:v>36.176000000000002</c:v>
                </c:pt>
              </c:numCache>
            </c:numRef>
          </c:yVal>
          <c:smooth val="0"/>
        </c:ser>
        <c:ser>
          <c:idx val="4"/>
          <c:order val="4"/>
          <c:tx>
            <c:strRef>
              <c:f>Sheet1!$F$1</c:f>
              <c:strCache>
                <c:ptCount val="1"/>
                <c:pt idx="0">
                  <c:v>Overall (N = 10,892)</c:v>
                </c:pt>
              </c:strCache>
            </c:strRef>
          </c:tx>
          <c:spPr>
            <a:ln w="4762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Sheet1!$F$2:$F$35</c:f>
              <c:numCache>
                <c:formatCode>General</c:formatCode>
                <c:ptCount val="34"/>
                <c:pt idx="0">
                  <c:v>100</c:v>
                </c:pt>
                <c:pt idx="1">
                  <c:v>90.762</c:v>
                </c:pt>
                <c:pt idx="2">
                  <c:v>88.747000000000099</c:v>
                </c:pt>
                <c:pt idx="3">
                  <c:v>87.654999999999987</c:v>
                </c:pt>
                <c:pt idx="4">
                  <c:v>86.932000000000002</c:v>
                </c:pt>
                <c:pt idx="5">
                  <c:v>86.235000000000014</c:v>
                </c:pt>
                <c:pt idx="6">
                  <c:v>85.641000000000005</c:v>
                </c:pt>
                <c:pt idx="7">
                  <c:v>85.143000000000001</c:v>
                </c:pt>
                <c:pt idx="8">
                  <c:v>84.73</c:v>
                </c:pt>
                <c:pt idx="9">
                  <c:v>84.324999999999989</c:v>
                </c:pt>
                <c:pt idx="10">
                  <c:v>83.968999999999994</c:v>
                </c:pt>
                <c:pt idx="11">
                  <c:v>83.592000000000013</c:v>
                </c:pt>
                <c:pt idx="12">
                  <c:v>83.328999999999979</c:v>
                </c:pt>
                <c:pt idx="13">
                  <c:v>80.012</c:v>
                </c:pt>
                <c:pt idx="14">
                  <c:v>77.212000000000003</c:v>
                </c:pt>
                <c:pt idx="15">
                  <c:v>74.61999999999999</c:v>
                </c:pt>
                <c:pt idx="16">
                  <c:v>71.968000000000004</c:v>
                </c:pt>
                <c:pt idx="17">
                  <c:v>69.703000000000003</c:v>
                </c:pt>
                <c:pt idx="18">
                  <c:v>67.178999999999988</c:v>
                </c:pt>
                <c:pt idx="19">
                  <c:v>64.804000000000002</c:v>
                </c:pt>
                <c:pt idx="20">
                  <c:v>62.611000000000004</c:v>
                </c:pt>
                <c:pt idx="21">
                  <c:v>60.28</c:v>
                </c:pt>
                <c:pt idx="22">
                  <c:v>58.349999999999994</c:v>
                </c:pt>
                <c:pt idx="23">
                  <c:v>56.56</c:v>
                </c:pt>
                <c:pt idx="24">
                  <c:v>54.691000000000003</c:v>
                </c:pt>
                <c:pt idx="25">
                  <c:v>52.719000000000001</c:v>
                </c:pt>
                <c:pt idx="26">
                  <c:v>51.294000000000011</c:v>
                </c:pt>
                <c:pt idx="27">
                  <c:v>49.197000000000003</c:v>
                </c:pt>
                <c:pt idx="28">
                  <c:v>47.013999999999996</c:v>
                </c:pt>
                <c:pt idx="29">
                  <c:v>45.548000000000002</c:v>
                </c:pt>
                <c:pt idx="30">
                  <c:v>43.829000000000001</c:v>
                </c:pt>
                <c:pt idx="31">
                  <c:v>42.647000000000006</c:v>
                </c:pt>
                <c:pt idx="32">
                  <c:v>41.299000000000056</c:v>
                </c:pt>
                <c:pt idx="33">
                  <c:v>39.814999999999998</c:v>
                </c:pt>
              </c:numCache>
            </c:numRef>
          </c:yVal>
          <c:smooth val="0"/>
        </c:ser>
        <c:dLbls>
          <c:showLegendKey val="0"/>
          <c:showVal val="0"/>
          <c:showCatName val="0"/>
          <c:showSerName val="0"/>
          <c:showPercent val="0"/>
          <c:showBubbleSize val="0"/>
        </c:dLbls>
        <c:axId val="674969504"/>
        <c:axId val="674980480"/>
      </c:scatterChart>
      <c:valAx>
        <c:axId val="674969504"/>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80480"/>
        <c:crosses val="autoZero"/>
        <c:crossBetween val="midCat"/>
        <c:majorUnit val="1"/>
      </c:valAx>
      <c:valAx>
        <c:axId val="6749804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9504"/>
        <c:crosses val="autoZero"/>
        <c:crossBetween val="midCat"/>
        <c:majorUnit val="20"/>
      </c:valAx>
      <c:spPr>
        <a:solidFill>
          <a:schemeClr val="bg2"/>
        </a:solidFill>
        <a:ln>
          <a:solidFill>
            <a:schemeClr val="tx1"/>
          </a:solidFill>
        </a:ln>
      </c:spPr>
    </c:plotArea>
    <c:legend>
      <c:legendPos val="r"/>
      <c:layout>
        <c:manualLayout>
          <c:xMode val="edge"/>
          <c:yMode val="edge"/>
          <c:x val="0.67092177084061577"/>
          <c:y val="6.6669841673016692E-2"/>
          <c:w val="0.26599563328920567"/>
          <c:h val="0.2887583608500597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1,932)</c:v>
                </c:pt>
              </c:strCache>
            </c:strRef>
          </c:tx>
          <c:spPr>
            <a:ln w="41275">
              <a:solidFill>
                <a:srgbClr val="CCCC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95.680999999999983</c:v>
                </c:pt>
                <c:pt idx="14">
                  <c:v>92.649000000000001</c:v>
                </c:pt>
                <c:pt idx="15">
                  <c:v>89.671999999999983</c:v>
                </c:pt>
                <c:pt idx="16">
                  <c:v>87.789000000000001</c:v>
                </c:pt>
                <c:pt idx="17">
                  <c:v>86.688999999999979</c:v>
                </c:pt>
                <c:pt idx="18">
                  <c:v>84.700999999999993</c:v>
                </c:pt>
                <c:pt idx="19">
                  <c:v>82.614000000000004</c:v>
                </c:pt>
                <c:pt idx="20">
                  <c:v>81.784999999999997</c:v>
                </c:pt>
                <c:pt idx="21">
                  <c:v>79.482000000000014</c:v>
                </c:pt>
                <c:pt idx="22">
                  <c:v>78.600999999999999</c:v>
                </c:pt>
                <c:pt idx="23">
                  <c:v>77.337000000000003</c:v>
                </c:pt>
                <c:pt idx="24">
                  <c:v>76.239000000000004</c:v>
                </c:pt>
                <c:pt idx="25">
                  <c:v>74.548000000000002</c:v>
                </c:pt>
                <c:pt idx="26">
                  <c:v>73.596000000000004</c:v>
                </c:pt>
                <c:pt idx="27">
                  <c:v>72.53</c:v>
                </c:pt>
                <c:pt idx="28">
                  <c:v>71.784000000000006</c:v>
                </c:pt>
                <c:pt idx="29">
                  <c:v>70.569999999999993</c:v>
                </c:pt>
                <c:pt idx="30">
                  <c:v>68.627999999999986</c:v>
                </c:pt>
                <c:pt idx="31">
                  <c:v>66.739999999999995</c:v>
                </c:pt>
                <c:pt idx="32">
                  <c:v>63.326000000000001</c:v>
                </c:pt>
                <c:pt idx="33">
                  <c:v>61.566000000000003</c:v>
                </c:pt>
              </c:numCache>
            </c:numRef>
          </c:yVal>
          <c:smooth val="0"/>
        </c:ser>
        <c:ser>
          <c:idx val="1"/>
          <c:order val="1"/>
          <c:tx>
            <c:strRef>
              <c:f>Sheet1!$C$1</c:f>
              <c:strCache>
                <c:ptCount val="1"/>
                <c:pt idx="0">
                  <c:v>1-5 Years (N = 1,876)</c:v>
                </c:pt>
              </c:strCache>
            </c:strRef>
          </c:tx>
          <c:spPr>
            <a:ln w="41275">
              <a:solidFill>
                <a:srgbClr val="FFFF00"/>
              </a:solidFill>
              <a:prstDash val="solid"/>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96.423000000000002</c:v>
                </c:pt>
                <c:pt idx="14">
                  <c:v>93.621999999999986</c:v>
                </c:pt>
                <c:pt idx="15">
                  <c:v>91.03</c:v>
                </c:pt>
                <c:pt idx="16">
                  <c:v>88.26</c:v>
                </c:pt>
                <c:pt idx="17">
                  <c:v>86.037999999999997</c:v>
                </c:pt>
                <c:pt idx="18">
                  <c:v>84.959000000000003</c:v>
                </c:pt>
                <c:pt idx="19">
                  <c:v>82.965000000000003</c:v>
                </c:pt>
                <c:pt idx="20">
                  <c:v>80.519000000000005</c:v>
                </c:pt>
                <c:pt idx="21">
                  <c:v>78.543000000000006</c:v>
                </c:pt>
                <c:pt idx="22">
                  <c:v>76.869</c:v>
                </c:pt>
                <c:pt idx="23">
                  <c:v>75.138999999999982</c:v>
                </c:pt>
                <c:pt idx="24">
                  <c:v>72.753</c:v>
                </c:pt>
                <c:pt idx="25">
                  <c:v>69.85599999999998</c:v>
                </c:pt>
                <c:pt idx="26">
                  <c:v>67.888999999999982</c:v>
                </c:pt>
                <c:pt idx="27">
                  <c:v>64.304999999999993</c:v>
                </c:pt>
                <c:pt idx="28">
                  <c:v>61.744</c:v>
                </c:pt>
                <c:pt idx="29">
                  <c:v>58.866</c:v>
                </c:pt>
                <c:pt idx="30">
                  <c:v>56.857999999999997</c:v>
                </c:pt>
                <c:pt idx="31">
                  <c:v>53.838000000000001</c:v>
                </c:pt>
                <c:pt idx="32">
                  <c:v>50.515000000000001</c:v>
                </c:pt>
                <c:pt idx="33">
                  <c:v>46.963000000000001</c:v>
                </c:pt>
              </c:numCache>
            </c:numRef>
          </c:yVal>
          <c:smooth val="0"/>
        </c:ser>
        <c:ser>
          <c:idx val="2"/>
          <c:order val="2"/>
          <c:tx>
            <c:strRef>
              <c:f>Sheet1!$D$1</c:f>
              <c:strCache>
                <c:ptCount val="1"/>
                <c:pt idx="0">
                  <c:v>6-10 Years (N = 1,270)</c:v>
                </c:pt>
              </c:strCache>
            </c:strRef>
          </c:tx>
          <c:spPr>
            <a:ln w="41275">
              <a:solidFill>
                <a:srgbClr val="FF00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96.759</c:v>
                </c:pt>
                <c:pt idx="14">
                  <c:v>94.292000000000002</c:v>
                </c:pt>
                <c:pt idx="15">
                  <c:v>91.482000000000014</c:v>
                </c:pt>
                <c:pt idx="16">
                  <c:v>88.953999999999994</c:v>
                </c:pt>
                <c:pt idx="17">
                  <c:v>86.638999999999982</c:v>
                </c:pt>
                <c:pt idx="18">
                  <c:v>83.304000000000002</c:v>
                </c:pt>
                <c:pt idx="19">
                  <c:v>80.593000000000004</c:v>
                </c:pt>
                <c:pt idx="20">
                  <c:v>76.977999999999994</c:v>
                </c:pt>
                <c:pt idx="21">
                  <c:v>73.421000000000006</c:v>
                </c:pt>
                <c:pt idx="22">
                  <c:v>69.539000000000001</c:v>
                </c:pt>
                <c:pt idx="23">
                  <c:v>65</c:v>
                </c:pt>
                <c:pt idx="24">
                  <c:v>61.689</c:v>
                </c:pt>
                <c:pt idx="25">
                  <c:v>59.665000000000013</c:v>
                </c:pt>
                <c:pt idx="26">
                  <c:v>56.691000000000003</c:v>
                </c:pt>
                <c:pt idx="27">
                  <c:v>53.619</c:v>
                </c:pt>
                <c:pt idx="28">
                  <c:v>49.323</c:v>
                </c:pt>
                <c:pt idx="29">
                  <c:v>46.287000000000006</c:v>
                </c:pt>
                <c:pt idx="30">
                  <c:v>43.767000000000003</c:v>
                </c:pt>
                <c:pt idx="31">
                  <c:v>42.175000000000011</c:v>
                </c:pt>
                <c:pt idx="32">
                  <c:v>42.175000000000011</c:v>
                </c:pt>
                <c:pt idx="33">
                  <c:v>40.613</c:v>
                </c:pt>
              </c:numCache>
            </c:numRef>
          </c:yVal>
          <c:smooth val="0"/>
        </c:ser>
        <c:ser>
          <c:idx val="3"/>
          <c:order val="3"/>
          <c:tx>
            <c:strRef>
              <c:f>Sheet1!$E$1</c:f>
              <c:strCache>
                <c:ptCount val="1"/>
                <c:pt idx="0">
                  <c:v>11-17 Years (N = 3,401)</c:v>
                </c:pt>
              </c:strCache>
            </c:strRef>
          </c:tx>
          <c:spPr>
            <a:ln w="41275">
              <a:solidFill>
                <a:srgbClr val="00FF00"/>
              </a:solidFill>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95.712999999999994</c:v>
                </c:pt>
                <c:pt idx="14">
                  <c:v>91.525999999999982</c:v>
                </c:pt>
                <c:pt idx="15">
                  <c:v>87.938000000000002</c:v>
                </c:pt>
                <c:pt idx="16">
                  <c:v>83.557999999999993</c:v>
                </c:pt>
                <c:pt idx="17">
                  <c:v>79.518000000000001</c:v>
                </c:pt>
                <c:pt idx="18">
                  <c:v>74.974000000000004</c:v>
                </c:pt>
                <c:pt idx="19">
                  <c:v>71.180999999999983</c:v>
                </c:pt>
                <c:pt idx="20">
                  <c:v>67.801000000000002</c:v>
                </c:pt>
                <c:pt idx="21">
                  <c:v>64.571999999999989</c:v>
                </c:pt>
                <c:pt idx="22">
                  <c:v>61.656000000000006</c:v>
                </c:pt>
                <c:pt idx="23">
                  <c:v>59.641000000000005</c:v>
                </c:pt>
                <c:pt idx="24">
                  <c:v>57.188000000000002</c:v>
                </c:pt>
                <c:pt idx="25">
                  <c:v>54.561</c:v>
                </c:pt>
                <c:pt idx="26">
                  <c:v>52.958999999999996</c:v>
                </c:pt>
                <c:pt idx="27">
                  <c:v>50.234000000000002</c:v>
                </c:pt>
                <c:pt idx="28">
                  <c:v>47.103000000000002</c:v>
                </c:pt>
                <c:pt idx="29">
                  <c:v>45.938000000000002</c:v>
                </c:pt>
                <c:pt idx="30">
                  <c:v>44</c:v>
                </c:pt>
                <c:pt idx="31">
                  <c:v>43.541000000000004</c:v>
                </c:pt>
                <c:pt idx="32">
                  <c:v>42.969000000000001</c:v>
                </c:pt>
                <c:pt idx="33">
                  <c:v>41.865000000000002</c:v>
                </c:pt>
              </c:numCache>
            </c:numRef>
          </c:yVal>
          <c:smooth val="0"/>
        </c:ser>
        <c:ser>
          <c:idx val="4"/>
          <c:order val="4"/>
          <c:tx>
            <c:strRef>
              <c:f>Sheet1!$F$1</c:f>
              <c:strCache>
                <c:ptCount val="1"/>
                <c:pt idx="0">
                  <c:v>Overall (N = 8,479)</c:v>
                </c:pt>
              </c:strCache>
            </c:strRef>
          </c:tx>
          <c:spPr>
            <a:ln w="47625">
              <a:solidFill>
                <a:srgbClr val="00FFFF"/>
              </a:solidFill>
            </a:ln>
          </c:spPr>
          <c:marker>
            <c:symbol val="none"/>
          </c:marker>
          <c:xVal>
            <c:numRef>
              <c:f>Sheet1!$A$2:$A$35</c:f>
              <c:numCache>
                <c:formatCode>General</c:formatCode>
                <c:ptCount val="3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Sheet1!$F$2:$F$35</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96.02</c:v>
                </c:pt>
                <c:pt idx="14">
                  <c:v>92.66</c:v>
                </c:pt>
                <c:pt idx="15">
                  <c:v>89.548000000000002</c:v>
                </c:pt>
                <c:pt idx="16">
                  <c:v>86.364999999999995</c:v>
                </c:pt>
                <c:pt idx="17">
                  <c:v>83.647999999999996</c:v>
                </c:pt>
                <c:pt idx="18">
                  <c:v>80.617999999999995</c:v>
                </c:pt>
                <c:pt idx="19">
                  <c:v>77.768000000000001</c:v>
                </c:pt>
                <c:pt idx="20">
                  <c:v>75.137</c:v>
                </c:pt>
                <c:pt idx="21">
                  <c:v>72.34</c:v>
                </c:pt>
                <c:pt idx="22">
                  <c:v>70.022999999999982</c:v>
                </c:pt>
                <c:pt idx="23">
                  <c:v>67.874999999999986</c:v>
                </c:pt>
                <c:pt idx="24">
                  <c:v>65.631999999999991</c:v>
                </c:pt>
                <c:pt idx="25">
                  <c:v>63.266000000000012</c:v>
                </c:pt>
                <c:pt idx="26">
                  <c:v>61.556000000000004</c:v>
                </c:pt>
                <c:pt idx="27">
                  <c:v>59.039000000000001</c:v>
                </c:pt>
                <c:pt idx="28">
                  <c:v>56.42</c:v>
                </c:pt>
                <c:pt idx="29">
                  <c:v>54.660000000000011</c:v>
                </c:pt>
                <c:pt idx="30">
                  <c:v>52.598000000000013</c:v>
                </c:pt>
                <c:pt idx="31">
                  <c:v>51.179000000000002</c:v>
                </c:pt>
                <c:pt idx="32">
                  <c:v>49.561</c:v>
                </c:pt>
                <c:pt idx="33">
                  <c:v>47.78</c:v>
                </c:pt>
              </c:numCache>
            </c:numRef>
          </c:yVal>
          <c:smooth val="0"/>
        </c:ser>
        <c:dLbls>
          <c:showLegendKey val="0"/>
          <c:showVal val="0"/>
          <c:showCatName val="0"/>
          <c:showSerName val="0"/>
          <c:showPercent val="0"/>
          <c:showBubbleSize val="0"/>
        </c:dLbls>
        <c:axId val="674973032"/>
        <c:axId val="674980088"/>
      </c:scatterChart>
      <c:valAx>
        <c:axId val="674973032"/>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80088"/>
        <c:crosses val="autoZero"/>
        <c:crossBetween val="midCat"/>
        <c:majorUnit val="1"/>
      </c:valAx>
      <c:valAx>
        <c:axId val="6749800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73032"/>
        <c:crosses val="autoZero"/>
        <c:crossBetween val="midCat"/>
        <c:majorUnit val="20"/>
      </c:valAx>
      <c:spPr>
        <a:solidFill>
          <a:schemeClr val="bg2"/>
        </a:solidFill>
        <a:ln>
          <a:solidFill>
            <a:schemeClr val="tx1"/>
          </a:solidFill>
        </a:ln>
      </c:spPr>
    </c:plotArea>
    <c:legend>
      <c:legendPos val="r"/>
      <c:layout>
        <c:manualLayout>
          <c:xMode val="edge"/>
          <c:yMode val="edge"/>
          <c:x val="0.12372413072259944"/>
          <c:y val="0.63118597070527471"/>
          <c:w val="0.61866524980838378"/>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1,151)</c:v>
                </c:pt>
              </c:strCache>
            </c:strRef>
          </c:tx>
          <c:spPr>
            <a:ln w="41275">
              <a:solidFill>
                <a:srgbClr val="CCCCFF"/>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Sheet1!$B$2:$B$24</c:f>
              <c:numCache>
                <c:formatCode>General</c:formatCode>
                <c:ptCount val="23"/>
                <c:pt idx="0">
                  <c:v>100</c:v>
                </c:pt>
                <c:pt idx="1">
                  <c:v>100</c:v>
                </c:pt>
                <c:pt idx="2">
                  <c:v>100</c:v>
                </c:pt>
                <c:pt idx="3">
                  <c:v>100</c:v>
                </c:pt>
                <c:pt idx="4">
                  <c:v>100</c:v>
                </c:pt>
                <c:pt idx="5">
                  <c:v>100</c:v>
                </c:pt>
                <c:pt idx="6">
                  <c:v>98.745999999999995</c:v>
                </c:pt>
                <c:pt idx="7">
                  <c:v>96.482000000000014</c:v>
                </c:pt>
                <c:pt idx="8">
                  <c:v>94.10499999999999</c:v>
                </c:pt>
                <c:pt idx="9">
                  <c:v>93.161000000000001</c:v>
                </c:pt>
                <c:pt idx="10">
                  <c:v>90.537000000000006</c:v>
                </c:pt>
                <c:pt idx="11">
                  <c:v>89.534000000000006</c:v>
                </c:pt>
                <c:pt idx="12">
                  <c:v>88.093999999999994</c:v>
                </c:pt>
                <c:pt idx="13">
                  <c:v>86.843000000000004</c:v>
                </c:pt>
                <c:pt idx="14">
                  <c:v>84.917000000000115</c:v>
                </c:pt>
                <c:pt idx="15">
                  <c:v>83.831999999999994</c:v>
                </c:pt>
                <c:pt idx="16">
                  <c:v>82.617999999999995</c:v>
                </c:pt>
                <c:pt idx="17">
                  <c:v>81.769000000000005</c:v>
                </c:pt>
                <c:pt idx="18">
                  <c:v>80.384999999999991</c:v>
                </c:pt>
                <c:pt idx="19">
                  <c:v>78.173999999999978</c:v>
                </c:pt>
                <c:pt idx="20">
                  <c:v>76.021999999999991</c:v>
                </c:pt>
                <c:pt idx="21">
                  <c:v>72.134</c:v>
                </c:pt>
                <c:pt idx="22">
                  <c:v>70.13</c:v>
                </c:pt>
              </c:numCache>
            </c:numRef>
          </c:yVal>
          <c:smooth val="0"/>
        </c:ser>
        <c:ser>
          <c:idx val="1"/>
          <c:order val="1"/>
          <c:tx>
            <c:strRef>
              <c:f>Sheet1!$C$1</c:f>
              <c:strCache>
                <c:ptCount val="1"/>
                <c:pt idx="0">
                  <c:v>1-5 Years (N = 1,167)</c:v>
                </c:pt>
              </c:strCache>
            </c:strRef>
          </c:tx>
          <c:spPr>
            <a:ln w="41275">
              <a:solidFill>
                <a:srgbClr val="FFFF00"/>
              </a:solidFill>
              <a:prstDash val="solid"/>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Sheet1!$C$2:$C$24</c:f>
              <c:numCache>
                <c:formatCode>General</c:formatCode>
                <c:ptCount val="23"/>
                <c:pt idx="0">
                  <c:v>100</c:v>
                </c:pt>
                <c:pt idx="1">
                  <c:v>100</c:v>
                </c:pt>
                <c:pt idx="2">
                  <c:v>100</c:v>
                </c:pt>
                <c:pt idx="3">
                  <c:v>100</c:v>
                </c:pt>
                <c:pt idx="4">
                  <c:v>100</c:v>
                </c:pt>
                <c:pt idx="5">
                  <c:v>100</c:v>
                </c:pt>
                <c:pt idx="6">
                  <c:v>97.480999999999995</c:v>
                </c:pt>
                <c:pt idx="7">
                  <c:v>96.257999999999996</c:v>
                </c:pt>
                <c:pt idx="8">
                  <c:v>93.998999999999995</c:v>
                </c:pt>
                <c:pt idx="9">
                  <c:v>91.227999999999994</c:v>
                </c:pt>
                <c:pt idx="10">
                  <c:v>88.989000000000004</c:v>
                </c:pt>
                <c:pt idx="11">
                  <c:v>87.092000000000013</c:v>
                </c:pt>
                <c:pt idx="12">
                  <c:v>85.132999999999981</c:v>
                </c:pt>
                <c:pt idx="13">
                  <c:v>82.429000000000002</c:v>
                </c:pt>
                <c:pt idx="14">
                  <c:v>79.146000000000001</c:v>
                </c:pt>
                <c:pt idx="15">
                  <c:v>76.918000000000006</c:v>
                </c:pt>
                <c:pt idx="16">
                  <c:v>72.856999999999999</c:v>
                </c:pt>
                <c:pt idx="17">
                  <c:v>69.955000000000013</c:v>
                </c:pt>
                <c:pt idx="18">
                  <c:v>66.694999999999993</c:v>
                </c:pt>
                <c:pt idx="19">
                  <c:v>64.418999999999997</c:v>
                </c:pt>
                <c:pt idx="20">
                  <c:v>60.998000000000012</c:v>
                </c:pt>
                <c:pt idx="21">
                  <c:v>57.233000000000011</c:v>
                </c:pt>
                <c:pt idx="22">
                  <c:v>53.209000000000003</c:v>
                </c:pt>
              </c:numCache>
            </c:numRef>
          </c:yVal>
          <c:smooth val="0"/>
        </c:ser>
        <c:ser>
          <c:idx val="2"/>
          <c:order val="2"/>
          <c:tx>
            <c:strRef>
              <c:f>Sheet1!$D$1</c:f>
              <c:strCache>
                <c:ptCount val="1"/>
                <c:pt idx="0">
                  <c:v>6-10 Years (N = 790)</c:v>
                </c:pt>
              </c:strCache>
            </c:strRef>
          </c:tx>
          <c:spPr>
            <a:ln w="41275">
              <a:solidFill>
                <a:srgbClr val="FF0000"/>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Sheet1!$D$2:$D$24</c:f>
              <c:numCache>
                <c:formatCode>General</c:formatCode>
                <c:ptCount val="23"/>
                <c:pt idx="0">
                  <c:v>100</c:v>
                </c:pt>
                <c:pt idx="1">
                  <c:v>100</c:v>
                </c:pt>
                <c:pt idx="2">
                  <c:v>100</c:v>
                </c:pt>
                <c:pt idx="3">
                  <c:v>100</c:v>
                </c:pt>
                <c:pt idx="4">
                  <c:v>100</c:v>
                </c:pt>
                <c:pt idx="5">
                  <c:v>100</c:v>
                </c:pt>
                <c:pt idx="6">
                  <c:v>97.396000000000001</c:v>
                </c:pt>
                <c:pt idx="7">
                  <c:v>93.647000000000006</c:v>
                </c:pt>
                <c:pt idx="8">
                  <c:v>90.6</c:v>
                </c:pt>
                <c:pt idx="9">
                  <c:v>86.534999999999997</c:v>
                </c:pt>
                <c:pt idx="10">
                  <c:v>82.537000000000006</c:v>
                </c:pt>
                <c:pt idx="11">
                  <c:v>78.172999999999988</c:v>
                </c:pt>
                <c:pt idx="12">
                  <c:v>73.069999999999993</c:v>
                </c:pt>
                <c:pt idx="13">
                  <c:v>69.348000000000013</c:v>
                </c:pt>
                <c:pt idx="14">
                  <c:v>67.072999999999979</c:v>
                </c:pt>
                <c:pt idx="15">
                  <c:v>63.730000000000011</c:v>
                </c:pt>
                <c:pt idx="16">
                  <c:v>60.276000000000003</c:v>
                </c:pt>
                <c:pt idx="17">
                  <c:v>55.446999999999996</c:v>
                </c:pt>
                <c:pt idx="18">
                  <c:v>52.034000000000006</c:v>
                </c:pt>
                <c:pt idx="19">
                  <c:v>49.201000000000001</c:v>
                </c:pt>
                <c:pt idx="20">
                  <c:v>47.411999999999999</c:v>
                </c:pt>
                <c:pt idx="21">
                  <c:v>47.411999999999999</c:v>
                </c:pt>
                <c:pt idx="22">
                  <c:v>45.656000000000006</c:v>
                </c:pt>
              </c:numCache>
            </c:numRef>
          </c:yVal>
          <c:smooth val="0"/>
        </c:ser>
        <c:ser>
          <c:idx val="3"/>
          <c:order val="3"/>
          <c:tx>
            <c:strRef>
              <c:f>Sheet1!$E$1</c:f>
              <c:strCache>
                <c:ptCount val="1"/>
                <c:pt idx="0">
                  <c:v>11-17 Years (N = 1,989)</c:v>
                </c:pt>
              </c:strCache>
            </c:strRef>
          </c:tx>
          <c:spPr>
            <a:ln w="41275">
              <a:solidFill>
                <a:srgbClr val="00FF00"/>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Sheet1!$E$2:$E$24</c:f>
              <c:numCache>
                <c:formatCode>General</c:formatCode>
                <c:ptCount val="23"/>
                <c:pt idx="0">
                  <c:v>100</c:v>
                </c:pt>
                <c:pt idx="1">
                  <c:v>100</c:v>
                </c:pt>
                <c:pt idx="2">
                  <c:v>100</c:v>
                </c:pt>
                <c:pt idx="3">
                  <c:v>100</c:v>
                </c:pt>
                <c:pt idx="4">
                  <c:v>100</c:v>
                </c:pt>
                <c:pt idx="5">
                  <c:v>100</c:v>
                </c:pt>
                <c:pt idx="6">
                  <c:v>95.208000000000013</c:v>
                </c:pt>
                <c:pt idx="7">
                  <c:v>89.766999999999996</c:v>
                </c:pt>
                <c:pt idx="8">
                  <c:v>85.224999999999994</c:v>
                </c:pt>
                <c:pt idx="9">
                  <c:v>81.178999999999988</c:v>
                </c:pt>
                <c:pt idx="10">
                  <c:v>77.313000000000002</c:v>
                </c:pt>
                <c:pt idx="11">
                  <c:v>73.820999999999998</c:v>
                </c:pt>
                <c:pt idx="12">
                  <c:v>71.408000000000001</c:v>
                </c:pt>
                <c:pt idx="13">
                  <c:v>68.471999999999994</c:v>
                </c:pt>
                <c:pt idx="14">
                  <c:v>65.325999999999979</c:v>
                </c:pt>
                <c:pt idx="15">
                  <c:v>63.408000000000001</c:v>
                </c:pt>
                <c:pt idx="16">
                  <c:v>60.146000000000001</c:v>
                </c:pt>
                <c:pt idx="17">
                  <c:v>56.397000000000006</c:v>
                </c:pt>
                <c:pt idx="18">
                  <c:v>55.003</c:v>
                </c:pt>
                <c:pt idx="19">
                  <c:v>52.682000000000002</c:v>
                </c:pt>
                <c:pt idx="20">
                  <c:v>52.132000000000012</c:v>
                </c:pt>
                <c:pt idx="21">
                  <c:v>51.446999999999996</c:v>
                </c:pt>
                <c:pt idx="22">
                  <c:v>50.126000000000012</c:v>
                </c:pt>
              </c:numCache>
            </c:numRef>
          </c:yVal>
          <c:smooth val="0"/>
        </c:ser>
        <c:ser>
          <c:idx val="4"/>
          <c:order val="4"/>
          <c:tx>
            <c:strRef>
              <c:f>Sheet1!$F$1</c:f>
              <c:strCache>
                <c:ptCount val="1"/>
                <c:pt idx="0">
                  <c:v>Overall (N = 5,097)</c:v>
                </c:pt>
              </c:strCache>
            </c:strRef>
          </c:tx>
          <c:spPr>
            <a:ln w="47625">
              <a:solidFill>
                <a:srgbClr val="00FFFF"/>
              </a:solidFill>
            </a:ln>
          </c:spPr>
          <c:marker>
            <c:symbol val="none"/>
          </c:marker>
          <c:xVal>
            <c:numRef>
              <c:f>Sheet1!$A$2:$A$24</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xVal>
          <c:yVal>
            <c:numRef>
              <c:f>Sheet1!$F$2:$F$24</c:f>
              <c:numCache>
                <c:formatCode>General</c:formatCode>
                <c:ptCount val="23"/>
                <c:pt idx="0">
                  <c:v>100</c:v>
                </c:pt>
                <c:pt idx="1">
                  <c:v>100</c:v>
                </c:pt>
                <c:pt idx="2">
                  <c:v>100</c:v>
                </c:pt>
                <c:pt idx="3">
                  <c:v>100</c:v>
                </c:pt>
                <c:pt idx="4">
                  <c:v>100</c:v>
                </c:pt>
                <c:pt idx="5">
                  <c:v>100</c:v>
                </c:pt>
                <c:pt idx="6">
                  <c:v>96.86999999999999</c:v>
                </c:pt>
                <c:pt idx="7">
                  <c:v>93.361999999999995</c:v>
                </c:pt>
                <c:pt idx="8">
                  <c:v>90.061000000000007</c:v>
                </c:pt>
                <c:pt idx="9">
                  <c:v>87.013999999999996</c:v>
                </c:pt>
                <c:pt idx="10">
                  <c:v>83.774999999999991</c:v>
                </c:pt>
                <c:pt idx="11">
                  <c:v>81.092000000000013</c:v>
                </c:pt>
                <c:pt idx="12">
                  <c:v>78.603999999999999</c:v>
                </c:pt>
                <c:pt idx="13">
                  <c:v>76.007000000000005</c:v>
                </c:pt>
                <c:pt idx="14">
                  <c:v>73.266000000000005</c:v>
                </c:pt>
                <c:pt idx="15">
                  <c:v>71.286000000000001</c:v>
                </c:pt>
                <c:pt idx="16">
                  <c:v>68.370999999999981</c:v>
                </c:pt>
                <c:pt idx="17">
                  <c:v>65.337999999999994</c:v>
                </c:pt>
                <c:pt idx="18">
                  <c:v>63.3</c:v>
                </c:pt>
                <c:pt idx="19">
                  <c:v>60.911999999999999</c:v>
                </c:pt>
                <c:pt idx="20">
                  <c:v>59.269000000000013</c:v>
                </c:pt>
                <c:pt idx="21">
                  <c:v>57.396000000000001</c:v>
                </c:pt>
                <c:pt idx="22">
                  <c:v>55.333000000000006</c:v>
                </c:pt>
              </c:numCache>
            </c:numRef>
          </c:yVal>
          <c:smooth val="0"/>
        </c:ser>
        <c:dLbls>
          <c:showLegendKey val="0"/>
          <c:showVal val="0"/>
          <c:showCatName val="0"/>
          <c:showSerName val="0"/>
          <c:showPercent val="0"/>
          <c:showBubbleSize val="0"/>
        </c:dLbls>
        <c:axId val="674979696"/>
        <c:axId val="674976952"/>
      </c:scatterChart>
      <c:valAx>
        <c:axId val="674979696"/>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76952"/>
        <c:crosses val="autoZero"/>
        <c:crossBetween val="midCat"/>
        <c:majorUnit val="1"/>
      </c:valAx>
      <c:valAx>
        <c:axId val="6749769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79696"/>
        <c:crosses val="autoZero"/>
        <c:crossBetween val="midCat"/>
        <c:majorUnit val="20"/>
      </c:valAx>
      <c:spPr>
        <a:solidFill>
          <a:schemeClr val="bg2"/>
        </a:solidFill>
        <a:ln>
          <a:solidFill>
            <a:schemeClr val="tx1"/>
          </a:solidFill>
        </a:ln>
      </c:spPr>
    </c:plotArea>
    <c:legend>
      <c:legendPos val="r"/>
      <c:layout>
        <c:manualLayout>
          <c:xMode val="edge"/>
          <c:yMode val="edge"/>
          <c:x val="0.12372413072259952"/>
          <c:y val="0.63118597070527471"/>
          <c:w val="0.618665249808384"/>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648)</c:v>
                </c:pt>
              </c:strCache>
            </c:strRef>
          </c:tx>
          <c:spPr>
            <a:ln w="41275">
              <a:solidFill>
                <a:srgbClr val="CCCCFF"/>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Sheet1!$B$2:$B$26</c:f>
              <c:numCache>
                <c:formatCode>General</c:formatCode>
                <c:ptCount val="25"/>
                <c:pt idx="0">
                  <c:v>100</c:v>
                </c:pt>
                <c:pt idx="1">
                  <c:v>100</c:v>
                </c:pt>
                <c:pt idx="2">
                  <c:v>100</c:v>
                </c:pt>
                <c:pt idx="3">
                  <c:v>100</c:v>
                </c:pt>
                <c:pt idx="4">
                  <c:v>100</c:v>
                </c:pt>
                <c:pt idx="5">
                  <c:v>100</c:v>
                </c:pt>
                <c:pt idx="6">
                  <c:v>100</c:v>
                </c:pt>
                <c:pt idx="7">
                  <c:v>100</c:v>
                </c:pt>
                <c:pt idx="8">
                  <c:v>100</c:v>
                </c:pt>
                <c:pt idx="9">
                  <c:v>100</c:v>
                </c:pt>
                <c:pt idx="10">
                  <c:v>100</c:v>
                </c:pt>
                <c:pt idx="11">
                  <c:v>99.045000000000002</c:v>
                </c:pt>
                <c:pt idx="12">
                  <c:v>97.452000000000012</c:v>
                </c:pt>
                <c:pt idx="13">
                  <c:v>96.069000000000003</c:v>
                </c:pt>
                <c:pt idx="14">
                  <c:v>93.938000000000002</c:v>
                </c:pt>
                <c:pt idx="15">
                  <c:v>92.738</c:v>
                </c:pt>
                <c:pt idx="16">
                  <c:v>91.394999999999996</c:v>
                </c:pt>
                <c:pt idx="17">
                  <c:v>90.455000000000013</c:v>
                </c:pt>
                <c:pt idx="18">
                  <c:v>88.924999999999997</c:v>
                </c:pt>
                <c:pt idx="19">
                  <c:v>86.478999999999999</c:v>
                </c:pt>
                <c:pt idx="20">
                  <c:v>84.099000000000004</c:v>
                </c:pt>
                <c:pt idx="21">
                  <c:v>79.796999999999997</c:v>
                </c:pt>
                <c:pt idx="22">
                  <c:v>77.58</c:v>
                </c:pt>
                <c:pt idx="23">
                  <c:v>75.733000000000004</c:v>
                </c:pt>
                <c:pt idx="24">
                  <c:v>75.733000000000004</c:v>
                </c:pt>
              </c:numCache>
            </c:numRef>
          </c:yVal>
          <c:smooth val="0"/>
        </c:ser>
        <c:ser>
          <c:idx val="1"/>
          <c:order val="1"/>
          <c:tx>
            <c:strRef>
              <c:f>Sheet1!$C$1</c:f>
              <c:strCache>
                <c:ptCount val="1"/>
                <c:pt idx="0">
                  <c:v>1-5 Years (N = 587)</c:v>
                </c:pt>
              </c:strCache>
            </c:strRef>
          </c:tx>
          <c:spPr>
            <a:ln w="41275">
              <a:solidFill>
                <a:srgbClr val="FFFF00"/>
              </a:solidFill>
              <a:prstDash val="solid"/>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Sheet1!$C$2:$C$26</c:f>
              <c:numCache>
                <c:formatCode>General</c:formatCode>
                <c:ptCount val="25"/>
                <c:pt idx="0">
                  <c:v>100</c:v>
                </c:pt>
                <c:pt idx="1">
                  <c:v>100</c:v>
                </c:pt>
                <c:pt idx="2">
                  <c:v>100</c:v>
                </c:pt>
                <c:pt idx="3">
                  <c:v>100</c:v>
                </c:pt>
                <c:pt idx="4">
                  <c:v>100</c:v>
                </c:pt>
                <c:pt idx="5">
                  <c:v>100</c:v>
                </c:pt>
                <c:pt idx="6">
                  <c:v>100</c:v>
                </c:pt>
                <c:pt idx="7">
                  <c:v>100</c:v>
                </c:pt>
                <c:pt idx="8">
                  <c:v>100</c:v>
                </c:pt>
                <c:pt idx="9">
                  <c:v>100</c:v>
                </c:pt>
                <c:pt idx="10">
                  <c:v>100</c:v>
                </c:pt>
                <c:pt idx="11">
                  <c:v>97.866</c:v>
                </c:pt>
                <c:pt idx="12">
                  <c:v>95.664000000000001</c:v>
                </c:pt>
                <c:pt idx="13">
                  <c:v>92.625999999999948</c:v>
                </c:pt>
                <c:pt idx="14">
                  <c:v>88.937000000000026</c:v>
                </c:pt>
                <c:pt idx="15">
                  <c:v>86.433000000000007</c:v>
                </c:pt>
                <c:pt idx="16">
                  <c:v>81.86999999999999</c:v>
                </c:pt>
                <c:pt idx="17">
                  <c:v>78.60899999999998</c:v>
                </c:pt>
                <c:pt idx="18">
                  <c:v>74.946000000000026</c:v>
                </c:pt>
                <c:pt idx="19">
                  <c:v>72.387999999999991</c:v>
                </c:pt>
                <c:pt idx="20">
                  <c:v>68.543999999999997</c:v>
                </c:pt>
                <c:pt idx="21">
                  <c:v>64.313000000000002</c:v>
                </c:pt>
                <c:pt idx="22">
                  <c:v>59.791000000000011</c:v>
                </c:pt>
                <c:pt idx="23">
                  <c:v>56.146000000000001</c:v>
                </c:pt>
                <c:pt idx="24">
                  <c:v>56.146000000000001</c:v>
                </c:pt>
              </c:numCache>
            </c:numRef>
          </c:yVal>
          <c:smooth val="0"/>
        </c:ser>
        <c:ser>
          <c:idx val="2"/>
          <c:order val="2"/>
          <c:tx>
            <c:strRef>
              <c:f>Sheet1!$D$1</c:f>
              <c:strCache>
                <c:ptCount val="1"/>
                <c:pt idx="0">
                  <c:v>6-10 Years (N = 375)</c:v>
                </c:pt>
              </c:strCache>
            </c:strRef>
          </c:tx>
          <c:spPr>
            <a:ln w="41275">
              <a:solidFill>
                <a:srgbClr val="FF0000"/>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Sheet1!$D$2:$D$26</c:f>
              <c:numCache>
                <c:formatCode>General</c:formatCode>
                <c:ptCount val="25"/>
                <c:pt idx="0">
                  <c:v>100</c:v>
                </c:pt>
                <c:pt idx="1">
                  <c:v>100</c:v>
                </c:pt>
                <c:pt idx="2">
                  <c:v>100</c:v>
                </c:pt>
                <c:pt idx="3">
                  <c:v>100</c:v>
                </c:pt>
                <c:pt idx="4">
                  <c:v>100</c:v>
                </c:pt>
                <c:pt idx="5">
                  <c:v>100</c:v>
                </c:pt>
                <c:pt idx="6">
                  <c:v>100</c:v>
                </c:pt>
                <c:pt idx="7">
                  <c:v>100</c:v>
                </c:pt>
                <c:pt idx="8">
                  <c:v>100</c:v>
                </c:pt>
                <c:pt idx="9">
                  <c:v>100</c:v>
                </c:pt>
                <c:pt idx="10">
                  <c:v>100</c:v>
                </c:pt>
                <c:pt idx="11">
                  <c:v>94.702000000000012</c:v>
                </c:pt>
                <c:pt idx="12">
                  <c:v>88.521000000000001</c:v>
                </c:pt>
                <c:pt idx="13">
                  <c:v>84.012</c:v>
                </c:pt>
                <c:pt idx="14">
                  <c:v>81.254999999999995</c:v>
                </c:pt>
                <c:pt idx="15">
                  <c:v>77.205000000000013</c:v>
                </c:pt>
                <c:pt idx="16">
                  <c:v>73.021999999999991</c:v>
                </c:pt>
                <c:pt idx="17">
                  <c:v>67.170999999999978</c:v>
                </c:pt>
                <c:pt idx="18">
                  <c:v>63.036000000000001</c:v>
                </c:pt>
                <c:pt idx="19">
                  <c:v>59.604000000000006</c:v>
                </c:pt>
                <c:pt idx="20">
                  <c:v>57.437000000000005</c:v>
                </c:pt>
                <c:pt idx="21">
                  <c:v>57.437000000000005</c:v>
                </c:pt>
                <c:pt idx="22">
                  <c:v>55.309999999999995</c:v>
                </c:pt>
                <c:pt idx="23">
                  <c:v>55.309999999999995</c:v>
                </c:pt>
                <c:pt idx="24">
                  <c:v>55.309999999999995</c:v>
                </c:pt>
              </c:numCache>
            </c:numRef>
          </c:yVal>
          <c:smooth val="0"/>
        </c:ser>
        <c:ser>
          <c:idx val="3"/>
          <c:order val="3"/>
          <c:tx>
            <c:strRef>
              <c:f>Sheet1!$E$1</c:f>
              <c:strCache>
                <c:ptCount val="1"/>
                <c:pt idx="0">
                  <c:v>11-17 Years (N = 927)</c:v>
                </c:pt>
              </c:strCache>
            </c:strRef>
          </c:tx>
          <c:spPr>
            <a:ln w="41275">
              <a:solidFill>
                <a:srgbClr val="00FF00"/>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Sheet1!$E$2:$E$26</c:f>
              <c:numCache>
                <c:formatCode>General</c:formatCode>
                <c:ptCount val="25"/>
                <c:pt idx="0">
                  <c:v>100</c:v>
                </c:pt>
                <c:pt idx="1">
                  <c:v>100</c:v>
                </c:pt>
                <c:pt idx="2">
                  <c:v>100</c:v>
                </c:pt>
                <c:pt idx="3">
                  <c:v>100</c:v>
                </c:pt>
                <c:pt idx="4">
                  <c:v>100</c:v>
                </c:pt>
                <c:pt idx="5">
                  <c:v>100</c:v>
                </c:pt>
                <c:pt idx="6">
                  <c:v>100</c:v>
                </c:pt>
                <c:pt idx="7">
                  <c:v>100</c:v>
                </c:pt>
                <c:pt idx="8">
                  <c:v>100</c:v>
                </c:pt>
                <c:pt idx="9">
                  <c:v>100</c:v>
                </c:pt>
                <c:pt idx="10">
                  <c:v>100</c:v>
                </c:pt>
                <c:pt idx="11">
                  <c:v>95.482000000000014</c:v>
                </c:pt>
                <c:pt idx="12">
                  <c:v>92.361000000000004</c:v>
                </c:pt>
                <c:pt idx="13">
                  <c:v>88.563999999999993</c:v>
                </c:pt>
                <c:pt idx="14">
                  <c:v>84.495000000000005</c:v>
                </c:pt>
                <c:pt idx="15">
                  <c:v>82.013999999999996</c:v>
                </c:pt>
                <c:pt idx="16">
                  <c:v>77.793999999999997</c:v>
                </c:pt>
                <c:pt idx="17">
                  <c:v>72.945000000000007</c:v>
                </c:pt>
                <c:pt idx="18">
                  <c:v>71.141999999999996</c:v>
                </c:pt>
                <c:pt idx="19">
                  <c:v>68.14</c:v>
                </c:pt>
                <c:pt idx="20">
                  <c:v>67.429000000000002</c:v>
                </c:pt>
                <c:pt idx="21">
                  <c:v>66.542000000000002</c:v>
                </c:pt>
                <c:pt idx="22">
                  <c:v>64.834000000000003</c:v>
                </c:pt>
                <c:pt idx="23">
                  <c:v>61.653000000000006</c:v>
                </c:pt>
                <c:pt idx="24">
                  <c:v>59.49</c:v>
                </c:pt>
              </c:numCache>
            </c:numRef>
          </c:yVal>
          <c:smooth val="0"/>
        </c:ser>
        <c:ser>
          <c:idx val="4"/>
          <c:order val="4"/>
          <c:tx>
            <c:strRef>
              <c:f>Sheet1!$F$1</c:f>
              <c:strCache>
                <c:ptCount val="1"/>
                <c:pt idx="0">
                  <c:v>Overall (N = 2,537)</c:v>
                </c:pt>
              </c:strCache>
            </c:strRef>
          </c:tx>
          <c:spPr>
            <a:ln w="47625">
              <a:solidFill>
                <a:srgbClr val="00FFFF"/>
              </a:solidFill>
            </a:ln>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Sheet1!$F$2:$F$26</c:f>
              <c:numCache>
                <c:formatCode>General</c:formatCode>
                <c:ptCount val="25"/>
                <c:pt idx="0">
                  <c:v>100</c:v>
                </c:pt>
                <c:pt idx="1">
                  <c:v>100</c:v>
                </c:pt>
                <c:pt idx="2">
                  <c:v>100</c:v>
                </c:pt>
                <c:pt idx="3">
                  <c:v>100</c:v>
                </c:pt>
                <c:pt idx="4">
                  <c:v>100</c:v>
                </c:pt>
                <c:pt idx="5">
                  <c:v>100</c:v>
                </c:pt>
                <c:pt idx="6">
                  <c:v>100</c:v>
                </c:pt>
                <c:pt idx="7">
                  <c:v>100</c:v>
                </c:pt>
                <c:pt idx="8">
                  <c:v>100</c:v>
                </c:pt>
                <c:pt idx="9">
                  <c:v>100</c:v>
                </c:pt>
                <c:pt idx="10">
                  <c:v>100</c:v>
                </c:pt>
                <c:pt idx="11">
                  <c:v>96.832999999999998</c:v>
                </c:pt>
                <c:pt idx="12">
                  <c:v>93.863</c:v>
                </c:pt>
                <c:pt idx="13">
                  <c:v>90.760999999999996</c:v>
                </c:pt>
                <c:pt idx="14">
                  <c:v>87.488</c:v>
                </c:pt>
                <c:pt idx="15">
                  <c:v>85.123999999999981</c:v>
                </c:pt>
                <c:pt idx="16">
                  <c:v>81.643000000000001</c:v>
                </c:pt>
                <c:pt idx="17">
                  <c:v>78.021000000000001</c:v>
                </c:pt>
                <c:pt idx="18">
                  <c:v>75.587999999999994</c:v>
                </c:pt>
                <c:pt idx="19">
                  <c:v>72.736000000000004</c:v>
                </c:pt>
                <c:pt idx="20">
                  <c:v>70.774000000000001</c:v>
                </c:pt>
                <c:pt idx="21">
                  <c:v>68.537000000000006</c:v>
                </c:pt>
                <c:pt idx="22">
                  <c:v>66.073999999999998</c:v>
                </c:pt>
                <c:pt idx="23">
                  <c:v>63.469000000000001</c:v>
                </c:pt>
                <c:pt idx="24">
                  <c:v>62.354999999999997</c:v>
                </c:pt>
              </c:numCache>
            </c:numRef>
          </c:yVal>
          <c:smooth val="0"/>
        </c:ser>
        <c:dLbls>
          <c:showLegendKey val="0"/>
          <c:showVal val="0"/>
          <c:showCatName val="0"/>
          <c:showSerName val="0"/>
          <c:showPercent val="0"/>
          <c:showBubbleSize val="0"/>
        </c:dLbls>
        <c:axId val="674978520"/>
        <c:axId val="674977736"/>
      </c:scatterChart>
      <c:valAx>
        <c:axId val="674978520"/>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77736"/>
        <c:crosses val="autoZero"/>
        <c:crossBetween val="midCat"/>
        <c:majorUnit val="1"/>
      </c:valAx>
      <c:valAx>
        <c:axId val="6749777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78520"/>
        <c:crosses val="autoZero"/>
        <c:crossBetween val="midCat"/>
        <c:majorUnit val="20"/>
      </c:valAx>
      <c:spPr>
        <a:solidFill>
          <a:schemeClr val="bg2"/>
        </a:solidFill>
        <a:ln>
          <a:solidFill>
            <a:schemeClr val="tx1"/>
          </a:solidFill>
        </a:ln>
      </c:spPr>
    </c:plotArea>
    <c:legend>
      <c:legendPos val="r"/>
      <c:layout>
        <c:manualLayout>
          <c:xMode val="edge"/>
          <c:yMode val="edge"/>
          <c:x val="0.12372413072259959"/>
          <c:y val="0.63118597070527471"/>
          <c:w val="0.61866524980838422"/>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9719541105749124E-2"/>
          <c:w val="0.89089610480105497"/>
          <c:h val="0.81644145288290582"/>
        </c:manualLayout>
      </c:layout>
      <c:scatterChart>
        <c:scatterStyle val="lineMarker"/>
        <c:varyColors val="0"/>
        <c:ser>
          <c:idx val="0"/>
          <c:order val="0"/>
          <c:tx>
            <c:strRef>
              <c:f>Sheet1!$B$1</c:f>
              <c:strCache>
                <c:ptCount val="1"/>
                <c:pt idx="0">
                  <c:v>1982-1989 (N=926)</c:v>
                </c:pt>
              </c:strCache>
            </c:strRef>
          </c:tx>
          <c:spPr>
            <a:ln w="41275">
              <a:solidFill>
                <a:srgbClr val="66FFFF"/>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Sheet1!$B$2:$B$35</c:f>
              <c:numCache>
                <c:formatCode>General</c:formatCode>
                <c:ptCount val="34"/>
                <c:pt idx="0">
                  <c:v>100</c:v>
                </c:pt>
                <c:pt idx="1">
                  <c:v>80.891999999999996</c:v>
                </c:pt>
                <c:pt idx="2">
                  <c:v>78.248999999999995</c:v>
                </c:pt>
                <c:pt idx="3">
                  <c:v>76.585999999999999</c:v>
                </c:pt>
                <c:pt idx="4">
                  <c:v>75.584000000000003</c:v>
                </c:pt>
                <c:pt idx="5">
                  <c:v>74.804000000000002</c:v>
                </c:pt>
                <c:pt idx="6">
                  <c:v>73.912000000000006</c:v>
                </c:pt>
                <c:pt idx="7">
                  <c:v>73.129000000000005</c:v>
                </c:pt>
                <c:pt idx="8">
                  <c:v>72.454999999999998</c:v>
                </c:pt>
                <c:pt idx="9">
                  <c:v>72.117999999999995</c:v>
                </c:pt>
                <c:pt idx="10">
                  <c:v>71.668999999999997</c:v>
                </c:pt>
                <c:pt idx="11">
                  <c:v>70.995000000000005</c:v>
                </c:pt>
                <c:pt idx="12">
                  <c:v>70.658000000000001</c:v>
                </c:pt>
                <c:pt idx="13">
                  <c:v>65.900000000000006</c:v>
                </c:pt>
                <c:pt idx="14">
                  <c:v>63.481999999999999</c:v>
                </c:pt>
                <c:pt idx="15">
                  <c:v>60.655000000000001</c:v>
                </c:pt>
                <c:pt idx="16">
                  <c:v>58.478000000000002</c:v>
                </c:pt>
                <c:pt idx="17">
                  <c:v>56.741999999999997</c:v>
                </c:pt>
                <c:pt idx="18">
                  <c:v>54.151000000000003</c:v>
                </c:pt>
                <c:pt idx="19">
                  <c:v>52.655999999999999</c:v>
                </c:pt>
                <c:pt idx="20">
                  <c:v>51.244</c:v>
                </c:pt>
                <c:pt idx="21">
                  <c:v>49.747</c:v>
                </c:pt>
                <c:pt idx="22">
                  <c:v>48.48</c:v>
                </c:pt>
                <c:pt idx="23">
                  <c:v>47.014000000000003</c:v>
                </c:pt>
                <c:pt idx="24">
                  <c:v>43.646000000000001</c:v>
                </c:pt>
                <c:pt idx="25">
                  <c:v>41.228000000000002</c:v>
                </c:pt>
                <c:pt idx="26">
                  <c:v>39.591000000000001</c:v>
                </c:pt>
                <c:pt idx="27">
                  <c:v>37.369</c:v>
                </c:pt>
                <c:pt idx="28">
                  <c:v>36.020000000000003</c:v>
                </c:pt>
                <c:pt idx="29">
                  <c:v>34.838000000000001</c:v>
                </c:pt>
                <c:pt idx="30">
                  <c:v>33.177</c:v>
                </c:pt>
                <c:pt idx="31">
                  <c:v>31.887</c:v>
                </c:pt>
                <c:pt idx="32">
                  <c:v>31.219000000000001</c:v>
                </c:pt>
                <c:pt idx="33">
                  <c:v>29.85</c:v>
                </c:pt>
              </c:numCache>
            </c:numRef>
          </c:yVal>
          <c:smooth val="0"/>
        </c:ser>
        <c:ser>
          <c:idx val="1"/>
          <c:order val="1"/>
          <c:tx>
            <c:strRef>
              <c:f>Sheet1!$C$1</c:f>
              <c:strCache>
                <c:ptCount val="1"/>
                <c:pt idx="0">
                  <c:v>1990-1999 (N=3,933)</c:v>
                </c:pt>
              </c:strCache>
            </c:strRef>
          </c:tx>
          <c:spPr>
            <a:ln w="41275">
              <a:solidFill>
                <a:srgbClr val="00FF00"/>
              </a:solidFill>
              <a:prstDash val="solid"/>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Sheet1!$C$2:$C$35</c:f>
              <c:numCache>
                <c:formatCode>General</c:formatCode>
                <c:ptCount val="34"/>
                <c:pt idx="0">
                  <c:v>100</c:v>
                </c:pt>
                <c:pt idx="1">
                  <c:v>87.180999999999997</c:v>
                </c:pt>
                <c:pt idx="2">
                  <c:v>84.522000000000006</c:v>
                </c:pt>
                <c:pt idx="3">
                  <c:v>83.331000000000003</c:v>
                </c:pt>
                <c:pt idx="4">
                  <c:v>82.527000000000001</c:v>
                </c:pt>
                <c:pt idx="5">
                  <c:v>81.796999999999997</c:v>
                </c:pt>
                <c:pt idx="6">
                  <c:v>81.117000000000004</c:v>
                </c:pt>
                <c:pt idx="7">
                  <c:v>80.435000000000002</c:v>
                </c:pt>
                <c:pt idx="8">
                  <c:v>80.040999999999997</c:v>
                </c:pt>
                <c:pt idx="9">
                  <c:v>79.647000000000006</c:v>
                </c:pt>
                <c:pt idx="10">
                  <c:v>79.305000000000007</c:v>
                </c:pt>
                <c:pt idx="11">
                  <c:v>78.909000000000006</c:v>
                </c:pt>
                <c:pt idx="12">
                  <c:v>78.644999999999996</c:v>
                </c:pt>
                <c:pt idx="13">
                  <c:v>75.483999999999995</c:v>
                </c:pt>
                <c:pt idx="14">
                  <c:v>72.721999999999994</c:v>
                </c:pt>
                <c:pt idx="15">
                  <c:v>70.466999999999999</c:v>
                </c:pt>
                <c:pt idx="16">
                  <c:v>67.631</c:v>
                </c:pt>
                <c:pt idx="17">
                  <c:v>65.518000000000001</c:v>
                </c:pt>
                <c:pt idx="18">
                  <c:v>63.106000000000002</c:v>
                </c:pt>
                <c:pt idx="19">
                  <c:v>60.868000000000002</c:v>
                </c:pt>
                <c:pt idx="20">
                  <c:v>58.627000000000002</c:v>
                </c:pt>
                <c:pt idx="21">
                  <c:v>56.396000000000001</c:v>
                </c:pt>
                <c:pt idx="22">
                  <c:v>54.615000000000002</c:v>
                </c:pt>
                <c:pt idx="23">
                  <c:v>53.031999999999996</c:v>
                </c:pt>
                <c:pt idx="24">
                  <c:v>51.728999999999999</c:v>
                </c:pt>
                <c:pt idx="25">
                  <c:v>50.082000000000001</c:v>
                </c:pt>
                <c:pt idx="26">
                  <c:v>48.857999999999997</c:v>
                </c:pt>
                <c:pt idx="27">
                  <c:v>47.039000000000001</c:v>
                </c:pt>
                <c:pt idx="28">
                  <c:v>44.843000000000004</c:v>
                </c:pt>
                <c:pt idx="29">
                  <c:v>43.466000000000001</c:v>
                </c:pt>
                <c:pt idx="30">
                  <c:v>41.997999999999998</c:v>
                </c:pt>
                <c:pt idx="31">
                  <c:v>41.113999999999997</c:v>
                </c:pt>
                <c:pt idx="32">
                  <c:v>39.493000000000002</c:v>
                </c:pt>
                <c:pt idx="33">
                  <c:v>38.520000000000003</c:v>
                </c:pt>
              </c:numCache>
            </c:numRef>
          </c:yVal>
          <c:smooth val="0"/>
        </c:ser>
        <c:ser>
          <c:idx val="2"/>
          <c:order val="2"/>
          <c:tx>
            <c:strRef>
              <c:f>Sheet1!$D$1</c:f>
              <c:strCache>
                <c:ptCount val="1"/>
                <c:pt idx="0">
                  <c:v>2000-2004 (N=2,130)</c:v>
                </c:pt>
              </c:strCache>
            </c:strRef>
          </c:tx>
          <c:spPr>
            <a:ln w="41275">
              <a:solidFill>
                <a:srgbClr val="FF0000"/>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Sheet1!$D$2:$D$35</c:f>
              <c:numCache>
                <c:formatCode>General</c:formatCode>
                <c:ptCount val="34"/>
                <c:pt idx="0">
                  <c:v>100</c:v>
                </c:pt>
                <c:pt idx="1">
                  <c:v>93.346000000000004</c:v>
                </c:pt>
                <c:pt idx="2">
                  <c:v>91.578000000000003</c:v>
                </c:pt>
                <c:pt idx="3">
                  <c:v>90.715000000000003</c:v>
                </c:pt>
                <c:pt idx="4">
                  <c:v>90.328999999999994</c:v>
                </c:pt>
                <c:pt idx="5">
                  <c:v>89.605999999999995</c:v>
                </c:pt>
                <c:pt idx="6">
                  <c:v>89.268000000000001</c:v>
                </c:pt>
                <c:pt idx="7">
                  <c:v>88.977999999999994</c:v>
                </c:pt>
                <c:pt idx="8">
                  <c:v>88.638999999999996</c:v>
                </c:pt>
                <c:pt idx="9">
                  <c:v>88.155000000000001</c:v>
                </c:pt>
                <c:pt idx="10">
                  <c:v>87.718000000000004</c:v>
                </c:pt>
                <c:pt idx="11">
                  <c:v>87.231999999999999</c:v>
                </c:pt>
                <c:pt idx="12">
                  <c:v>87.037000000000006</c:v>
                </c:pt>
                <c:pt idx="13">
                  <c:v>83.396000000000001</c:v>
                </c:pt>
                <c:pt idx="14">
                  <c:v>80.3</c:v>
                </c:pt>
                <c:pt idx="15">
                  <c:v>77.613</c:v>
                </c:pt>
                <c:pt idx="16">
                  <c:v>74.977999999999994</c:v>
                </c:pt>
                <c:pt idx="17">
                  <c:v>72.825999999999993</c:v>
                </c:pt>
                <c:pt idx="18">
                  <c:v>70.42</c:v>
                </c:pt>
                <c:pt idx="19">
                  <c:v>67.576999999999998</c:v>
                </c:pt>
                <c:pt idx="20">
                  <c:v>65.540000000000006</c:v>
                </c:pt>
                <c:pt idx="21">
                  <c:v>62.957000000000001</c:v>
                </c:pt>
                <c:pt idx="22">
                  <c:v>60.529000000000003</c:v>
                </c:pt>
                <c:pt idx="23">
                  <c:v>58.213000000000001</c:v>
                </c:pt>
                <c:pt idx="24">
                  <c:v>56.09</c:v>
                </c:pt>
              </c:numCache>
            </c:numRef>
          </c:yVal>
          <c:smooth val="0"/>
        </c:ser>
        <c:ser>
          <c:idx val="3"/>
          <c:order val="3"/>
          <c:tx>
            <c:strRef>
              <c:f>Sheet1!$E$1</c:f>
              <c:strCache>
                <c:ptCount val="1"/>
                <c:pt idx="0">
                  <c:v>2005-6/2012 (N=3,903)</c:v>
                </c:pt>
              </c:strCache>
            </c:strRef>
          </c:tx>
          <c:spPr>
            <a:ln w="47625">
              <a:solidFill>
                <a:srgbClr val="CC99FF"/>
              </a:solidFill>
            </a:ln>
          </c:spPr>
          <c:marker>
            <c:symbol val="none"/>
          </c:marker>
          <c:xVal>
            <c:numRef>
              <c:f>Sheet1!$A$2:$A$35</c:f>
              <c:numCache>
                <c:formatCode>General</c:formatCode>
                <c:ptCount val="3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numCache>
            </c:numRef>
          </c:xVal>
          <c:yVal>
            <c:numRef>
              <c:f>Sheet1!$E$2:$E$35</c:f>
              <c:numCache>
                <c:formatCode>General</c:formatCode>
                <c:ptCount val="34"/>
                <c:pt idx="0">
                  <c:v>100</c:v>
                </c:pt>
                <c:pt idx="1">
                  <c:v>95.3</c:v>
                </c:pt>
                <c:pt idx="2">
                  <c:v>93.966999999999999</c:v>
                </c:pt>
                <c:pt idx="3">
                  <c:v>92.992000000000004</c:v>
                </c:pt>
                <c:pt idx="4">
                  <c:v>92.230999999999995</c:v>
                </c:pt>
                <c:pt idx="5">
                  <c:v>91.605000000000004</c:v>
                </c:pt>
                <c:pt idx="6">
                  <c:v>91.031999999999996</c:v>
                </c:pt>
                <c:pt idx="7">
                  <c:v>90.677000000000007</c:v>
                </c:pt>
                <c:pt idx="8">
                  <c:v>90.266000000000005</c:v>
                </c:pt>
                <c:pt idx="9">
                  <c:v>89.881</c:v>
                </c:pt>
                <c:pt idx="10">
                  <c:v>89.578000000000003</c:v>
                </c:pt>
                <c:pt idx="11">
                  <c:v>89.356999999999999</c:v>
                </c:pt>
                <c:pt idx="12">
                  <c:v>89.076999999999998</c:v>
                </c:pt>
                <c:pt idx="13">
                  <c:v>86.215000000000003</c:v>
                </c:pt>
                <c:pt idx="14">
                  <c:v>83.540999999999997</c:v>
                </c:pt>
                <c:pt idx="15">
                  <c:v>80.695999999999998</c:v>
                </c:pt>
                <c:pt idx="16">
                  <c:v>78.438999999999993</c:v>
                </c:pt>
                <c:pt idx="17">
                  <c:v>75.486999999999995</c:v>
                </c:pt>
                <c:pt idx="18">
                  <c:v>72.968000000000004</c:v>
                </c:pt>
                <c:pt idx="19">
                  <c:v>70.247</c:v>
                </c:pt>
              </c:numCache>
            </c:numRef>
          </c:yVal>
          <c:smooth val="0"/>
        </c:ser>
        <c:dLbls>
          <c:showLegendKey val="0"/>
          <c:showVal val="0"/>
          <c:showCatName val="0"/>
          <c:showSerName val="0"/>
          <c:showPercent val="0"/>
          <c:showBubbleSize val="0"/>
        </c:dLbls>
        <c:axId val="674975776"/>
        <c:axId val="674966368"/>
      </c:scatterChart>
      <c:valAx>
        <c:axId val="674975776"/>
        <c:scaling>
          <c:orientation val="minMax"/>
          <c:max val="2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66368"/>
        <c:crosses val="autoZero"/>
        <c:crossBetween val="midCat"/>
        <c:majorUnit val="1"/>
      </c:valAx>
      <c:valAx>
        <c:axId val="6749663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75776"/>
        <c:crosses val="autoZero"/>
        <c:crossBetween val="midCat"/>
        <c:majorUnit val="20"/>
      </c:valAx>
      <c:spPr>
        <a:solidFill>
          <a:schemeClr val="bg2"/>
        </a:solidFill>
        <a:ln>
          <a:solidFill>
            <a:schemeClr val="tx1"/>
          </a:solidFill>
        </a:ln>
      </c:spPr>
    </c:plotArea>
    <c:legend>
      <c:legendPos val="r"/>
      <c:layout>
        <c:manualLayout>
          <c:xMode val="edge"/>
          <c:yMode val="edge"/>
          <c:x val="0.42313416022112277"/>
          <c:y val="6.6669841673016678E-2"/>
          <c:w val="0.51382005899705019"/>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0.11565487715674885"/>
          <c:w val="0.85968051006899415"/>
          <c:h val="0.74086155897179562"/>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Sheet1!$B$2:$D$2</c:f>
              <c:numCache>
                <c:formatCode>General</c:formatCode>
                <c:ptCount val="3"/>
                <c:pt idx="0">
                  <c:v>291</c:v>
                </c:pt>
                <c:pt idx="1">
                  <c:v>486</c:v>
                </c:pt>
                <c:pt idx="2">
                  <c:v>760</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Sheet1!$B$3:$D$3</c:f>
              <c:numCache>
                <c:formatCode>General</c:formatCode>
                <c:ptCount val="3"/>
                <c:pt idx="0">
                  <c:v>381</c:v>
                </c:pt>
                <c:pt idx="1">
                  <c:v>389</c:v>
                </c:pt>
                <c:pt idx="2">
                  <c:v>727</c:v>
                </c:pt>
              </c:numCache>
            </c:numRef>
          </c:val>
        </c:ser>
        <c:ser>
          <c:idx val="2"/>
          <c:order val="2"/>
          <c:tx>
            <c:strRef>
              <c:f>Sheet1!$A$4</c:f>
              <c:strCache>
                <c:ptCount val="1"/>
                <c:pt idx="0">
                  <c:v>6-10</c:v>
                </c:pt>
              </c:strCache>
            </c:strRef>
          </c:tx>
          <c:spPr>
            <a:gradFill>
              <a:gsLst>
                <a:gs pos="0">
                  <a:srgbClr val="C00000"/>
                </a:gs>
                <a:gs pos="50000">
                  <a:srgbClr val="FF0000"/>
                </a:gs>
                <a:gs pos="100000">
                  <a:srgbClr val="C00000"/>
                </a:gs>
              </a:gsLst>
            </a:gradFill>
            <a:ln>
              <a:solidFill>
                <a:schemeClr val="bg2"/>
              </a:solidFill>
            </a:ln>
          </c:spPr>
          <c:invertIfNegative val="0"/>
          <c:cat>
            <c:strRef>
              <c:f>Sheet1!$B$1:$D$1</c:f>
              <c:strCache>
                <c:ptCount val="3"/>
                <c:pt idx="0">
                  <c:v>1-4</c:v>
                </c:pt>
                <c:pt idx="1">
                  <c:v>5-9</c:v>
                </c:pt>
                <c:pt idx="2">
                  <c:v>10+</c:v>
                </c:pt>
              </c:strCache>
            </c:strRef>
          </c:cat>
          <c:val>
            <c:numRef>
              <c:f>Sheet1!$B$4:$D$4</c:f>
              <c:numCache>
                <c:formatCode>General</c:formatCode>
                <c:ptCount val="3"/>
                <c:pt idx="0">
                  <c:v>313</c:v>
                </c:pt>
                <c:pt idx="1">
                  <c:v>233</c:v>
                </c:pt>
                <c:pt idx="2">
                  <c:v>426</c:v>
                </c:pt>
              </c:numCache>
            </c:numRef>
          </c:val>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1-4</c:v>
                </c:pt>
                <c:pt idx="1">
                  <c:v>5-9</c:v>
                </c:pt>
                <c:pt idx="2">
                  <c:v>10+</c:v>
                </c:pt>
              </c:strCache>
            </c:strRef>
          </c:cat>
          <c:val>
            <c:numRef>
              <c:f>Sheet1!$B$5:$D$5</c:f>
              <c:numCache>
                <c:formatCode>General</c:formatCode>
                <c:ptCount val="3"/>
                <c:pt idx="0">
                  <c:v>1113</c:v>
                </c:pt>
                <c:pt idx="1">
                  <c:v>504</c:v>
                </c:pt>
                <c:pt idx="2">
                  <c:v>965</c:v>
                </c:pt>
              </c:numCache>
            </c:numRef>
          </c:val>
        </c:ser>
        <c:dLbls>
          <c:showLegendKey val="0"/>
          <c:showVal val="0"/>
          <c:showCatName val="0"/>
          <c:showSerName val="0"/>
          <c:showPercent val="0"/>
          <c:showBubbleSize val="0"/>
        </c:dLbls>
        <c:gapWidth val="35"/>
        <c:overlap val="100"/>
        <c:axId val="470223880"/>
        <c:axId val="470224272"/>
      </c:barChart>
      <c:catAx>
        <c:axId val="470223880"/>
        <c:scaling>
          <c:orientation val="minMax"/>
        </c:scaling>
        <c:delete val="0"/>
        <c:axPos val="b"/>
        <c:title>
          <c:tx>
            <c:rich>
              <a:bodyPr/>
              <a:lstStyle/>
              <a:p>
                <a:pPr>
                  <a:defRPr sz="1700"/>
                </a:pPr>
                <a:r>
                  <a:rPr lang="en-US" sz="1800" b="1" i="0" baseline="0" dirty="0" smtClean="0"/>
                  <a:t>Average number of heart transplants per year</a:t>
                </a:r>
                <a:endParaRPr lang="en-US" sz="1800" b="1" i="0" baseline="0" dirty="0"/>
              </a:p>
            </c:rich>
          </c:tx>
          <c:layout>
            <c:manualLayout>
              <c:xMode val="edge"/>
              <c:yMode val="edge"/>
              <c:x val="0.22121919494576617"/>
              <c:y val="0.93327352523557505"/>
            </c:manualLayout>
          </c:layout>
          <c:overlay val="0"/>
        </c:title>
        <c:numFmt formatCode="General" sourceLinked="1"/>
        <c:majorTickMark val="out"/>
        <c:minorTickMark val="none"/>
        <c:tickLblPos val="nextTo"/>
        <c:txPr>
          <a:bodyPr rot="0"/>
          <a:lstStyle/>
          <a:p>
            <a:pPr>
              <a:defRPr sz="1500" b="1"/>
            </a:pPr>
            <a:endParaRPr lang="en-US"/>
          </a:p>
        </c:txPr>
        <c:crossAx val="470224272"/>
        <c:crosses val="autoZero"/>
        <c:auto val="1"/>
        <c:lblAlgn val="ctr"/>
        <c:lblOffset val="100"/>
        <c:tickLblSkip val="1"/>
        <c:noMultiLvlLbl val="0"/>
      </c:catAx>
      <c:valAx>
        <c:axId val="470224272"/>
        <c:scaling>
          <c:orientation val="minMax"/>
        </c:scaling>
        <c:delete val="0"/>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overlay val="0"/>
        </c:title>
        <c:numFmt formatCode="0%" sourceLinked="1"/>
        <c:majorTickMark val="out"/>
        <c:minorTickMark val="none"/>
        <c:tickLblPos val="nextTo"/>
        <c:txPr>
          <a:bodyPr/>
          <a:lstStyle/>
          <a:p>
            <a:pPr>
              <a:defRPr sz="1500" b="1"/>
            </a:pPr>
            <a:endParaRPr lang="en-US"/>
          </a:p>
        </c:txPr>
        <c:crossAx val="470223880"/>
        <c:crosses val="autoZero"/>
        <c:crossBetween val="between"/>
        <c:majorUnit val="0.2"/>
      </c:valAx>
      <c:spPr>
        <a:solidFill>
          <a:schemeClr val="bg2"/>
        </a:solidFill>
        <a:ln>
          <a:solidFill>
            <a:schemeClr val="tx1"/>
          </a:solidFill>
        </a:ln>
      </c:spPr>
    </c:plotArea>
    <c:legend>
      <c:legendPos val="b"/>
      <c:layout>
        <c:manualLayout>
          <c:xMode val="edge"/>
          <c:yMode val="edge"/>
          <c:x val="0.30973451327433632"/>
          <c:y val="3.3144443010197484E-2"/>
          <c:w val="0.4159012147817806"/>
          <c:h val="6.1727550449636834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1,095)</c:v>
                </c:pt>
              </c:strCache>
            </c:strRef>
          </c:tx>
          <c:spPr>
            <a:ln w="41275">
              <a:solidFill>
                <a:srgbClr val="CCCC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96.281000000000006</c:v>
                </c:pt>
                <c:pt idx="14">
                  <c:v>92.647999999999996</c:v>
                </c:pt>
                <c:pt idx="15">
                  <c:v>88.85299999999998</c:v>
                </c:pt>
                <c:pt idx="16">
                  <c:v>86.768000000000001</c:v>
                </c:pt>
                <c:pt idx="17">
                  <c:v>85.991000000000099</c:v>
                </c:pt>
                <c:pt idx="18">
                  <c:v>83.248000000000005</c:v>
                </c:pt>
                <c:pt idx="19">
                  <c:v>80.440000000000026</c:v>
                </c:pt>
                <c:pt idx="20">
                  <c:v>79.760999999999996</c:v>
                </c:pt>
                <c:pt idx="21">
                  <c:v>78.200999999999993</c:v>
                </c:pt>
              </c:numCache>
            </c:numRef>
          </c:yVal>
          <c:smooth val="0"/>
        </c:ser>
        <c:ser>
          <c:idx val="1"/>
          <c:order val="1"/>
          <c:tx>
            <c:strRef>
              <c:f>Sheet1!$C$1</c:f>
              <c:strCache>
                <c:ptCount val="1"/>
                <c:pt idx="0">
                  <c:v>1-5 Years (N = 1,113)</c:v>
                </c:pt>
              </c:strCache>
            </c:strRef>
          </c:tx>
          <c:spPr>
            <a:ln w="41275">
              <a:solidFill>
                <a:srgbClr val="FFFF00"/>
              </a:solidFill>
              <a:prstDash val="solid"/>
            </a:ln>
          </c:spPr>
          <c:marker>
            <c:symbol val="none"/>
          </c:marker>
          <c:xVal>
            <c:numRef>
              <c:f>Sheet1!$A$2:$A$23</c:f>
              <c:numCache>
                <c:formatCode>General</c:formatCode>
                <c:ptCount val="22"/>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96.315000000000012</c:v>
                </c:pt>
                <c:pt idx="14">
                  <c:v>93.521000000000001</c:v>
                </c:pt>
                <c:pt idx="15">
                  <c:v>90.456000000000003</c:v>
                </c:pt>
                <c:pt idx="16">
                  <c:v>88.449000000000026</c:v>
                </c:pt>
                <c:pt idx="17">
                  <c:v>86.691999999999993</c:v>
                </c:pt>
                <c:pt idx="18">
                  <c:v>86.48</c:v>
                </c:pt>
                <c:pt idx="19">
                  <c:v>84.628999999999948</c:v>
                </c:pt>
                <c:pt idx="20">
                  <c:v>83.327999999999989</c:v>
                </c:pt>
                <c:pt idx="21">
                  <c:v>81.665999999999983</c:v>
                </c:pt>
              </c:numCache>
            </c:numRef>
          </c:yVal>
          <c:smooth val="0"/>
        </c:ser>
        <c:ser>
          <c:idx val="2"/>
          <c:order val="2"/>
          <c:tx>
            <c:strRef>
              <c:f>Sheet1!$D$1</c:f>
              <c:strCache>
                <c:ptCount val="1"/>
                <c:pt idx="0">
                  <c:v>6-10 Years (N = 742)</c:v>
                </c:pt>
              </c:strCache>
            </c:strRef>
          </c:tx>
          <c:spPr>
            <a:ln w="41275">
              <a:solidFill>
                <a:srgbClr val="FF00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97.621999999999986</c:v>
                </c:pt>
                <c:pt idx="14">
                  <c:v>96.175999999999988</c:v>
                </c:pt>
                <c:pt idx="15">
                  <c:v>93.771000000000001</c:v>
                </c:pt>
                <c:pt idx="16">
                  <c:v>91.410000000000025</c:v>
                </c:pt>
                <c:pt idx="17">
                  <c:v>89.39</c:v>
                </c:pt>
                <c:pt idx="18">
                  <c:v>87.225999999999999</c:v>
                </c:pt>
                <c:pt idx="19">
                  <c:v>85.353999999999999</c:v>
                </c:pt>
                <c:pt idx="20">
                  <c:v>81.632999999999981</c:v>
                </c:pt>
                <c:pt idx="21">
                  <c:v>79.070999999999998</c:v>
                </c:pt>
              </c:numCache>
            </c:numRef>
          </c:yVal>
          <c:smooth val="0"/>
        </c:ser>
        <c:ser>
          <c:idx val="3"/>
          <c:order val="3"/>
          <c:tx>
            <c:strRef>
              <c:f>Sheet1!$E$1</c:f>
              <c:strCache>
                <c:ptCount val="1"/>
                <c:pt idx="0">
                  <c:v>11-17 Years (N = 1,932)</c:v>
                </c:pt>
              </c:strCache>
            </c:strRef>
          </c:tx>
          <c:spPr>
            <a:ln w="41275">
              <a:solidFill>
                <a:srgbClr val="00FF00"/>
              </a:solidFill>
            </a:ln>
          </c:spPr>
          <c:marker>
            <c:symbol val="none"/>
          </c:marker>
          <c:xVal>
            <c:numRef>
              <c:f>Sheet1!$A$2:$A$23</c:f>
              <c:numCache>
                <c:formatCode>General</c:formatCode>
                <c:ptCount val="22"/>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Sheet1!$E$2:$E$23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96.087000000000003</c:v>
                </c:pt>
                <c:pt idx="14">
                  <c:v>92.10299999999998</c:v>
                </c:pt>
                <c:pt idx="15">
                  <c:v>88.971000000000004</c:v>
                </c:pt>
                <c:pt idx="16">
                  <c:v>85.098000000000013</c:v>
                </c:pt>
                <c:pt idx="17">
                  <c:v>80.271999999999991</c:v>
                </c:pt>
                <c:pt idx="18">
                  <c:v>75.697000000000003</c:v>
                </c:pt>
                <c:pt idx="19">
                  <c:v>71.298000000000002</c:v>
                </c:pt>
                <c:pt idx="20">
                  <c:v>67.834000000000003</c:v>
                </c:pt>
                <c:pt idx="21">
                  <c:v>63.116</c:v>
                </c:pt>
              </c:numCache>
            </c:numRef>
          </c:yVal>
          <c:smooth val="0"/>
        </c:ser>
        <c:ser>
          <c:idx val="4"/>
          <c:order val="4"/>
          <c:tx>
            <c:strRef>
              <c:f>Sheet1!$F$1</c:f>
              <c:strCache>
                <c:ptCount val="1"/>
                <c:pt idx="0">
                  <c:v>Overall (N = 4,882)</c:v>
                </c:pt>
              </c:strCache>
            </c:strRef>
          </c:tx>
          <c:spPr>
            <a:ln w="47625">
              <a:solidFill>
                <a:srgbClr val="00FF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Sheet1!$F$2:$F$23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96.418000000000006</c:v>
                </c:pt>
                <c:pt idx="14">
                  <c:v>93.174999999999983</c:v>
                </c:pt>
                <c:pt idx="15">
                  <c:v>90.027000000000001</c:v>
                </c:pt>
                <c:pt idx="16">
                  <c:v>87.211000000000027</c:v>
                </c:pt>
                <c:pt idx="17">
                  <c:v>84.405000000000001</c:v>
                </c:pt>
                <c:pt idx="18">
                  <c:v>81.596999999999994</c:v>
                </c:pt>
                <c:pt idx="19">
                  <c:v>78.536000000000001</c:v>
                </c:pt>
                <c:pt idx="20">
                  <c:v>76.119</c:v>
                </c:pt>
                <c:pt idx="21">
                  <c:v>73.119</c:v>
                </c:pt>
              </c:numCache>
            </c:numRef>
          </c:yVal>
          <c:smooth val="0"/>
        </c:ser>
        <c:dLbls>
          <c:showLegendKey val="0"/>
          <c:showVal val="0"/>
          <c:showCatName val="0"/>
          <c:showSerName val="0"/>
          <c:showPercent val="0"/>
          <c:showBubbleSize val="0"/>
        </c:dLbls>
        <c:axId val="674974992"/>
        <c:axId val="674974600"/>
      </c:scatterChart>
      <c:valAx>
        <c:axId val="67497499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74600"/>
        <c:crosses val="autoZero"/>
        <c:crossBetween val="midCat"/>
        <c:majorUnit val="1"/>
      </c:valAx>
      <c:valAx>
        <c:axId val="67497460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74992"/>
        <c:crosses val="autoZero"/>
        <c:crossBetween val="midCat"/>
        <c:majorUnit val="10"/>
      </c:valAx>
      <c:spPr>
        <a:solidFill>
          <a:schemeClr val="bg2"/>
        </a:solidFill>
        <a:ln>
          <a:solidFill>
            <a:schemeClr val="tx1"/>
          </a:solidFill>
        </a:ln>
      </c:spPr>
    </c:plotArea>
    <c:legend>
      <c:legendPos val="r"/>
      <c:layout>
        <c:manualLayout>
          <c:xMode val="edge"/>
          <c:yMode val="edge"/>
          <c:x val="0.11339964694678679"/>
          <c:y val="0.64731500296334465"/>
          <c:w val="0.55655610526559951"/>
          <c:h val="0.208113199559734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(N=188)</c:v>
                </c:pt>
              </c:strCache>
            </c:strRef>
          </c:tx>
          <c:spPr>
            <a:ln w="41275">
              <a:solidFill>
                <a:srgbClr val="66FFFF"/>
              </a:solidFill>
            </a:ln>
          </c:spPr>
          <c:marker>
            <c:symbol val="none"/>
          </c:marker>
          <c:xVal>
            <c:numRef>
              <c:f>Sheet1!$A$2:$A$32</c:f>
              <c:numCache>
                <c:formatCode>General</c:formatCode>
                <c:ptCount val="3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73.319000000000003</c:v>
                </c:pt>
                <c:pt idx="2">
                  <c:v>69.537000000000006</c:v>
                </c:pt>
                <c:pt idx="3">
                  <c:v>67.894999999999996</c:v>
                </c:pt>
                <c:pt idx="4">
                  <c:v>67.894999999999996</c:v>
                </c:pt>
                <c:pt idx="5">
                  <c:v>67.346999999999994</c:v>
                </c:pt>
                <c:pt idx="6">
                  <c:v>67.346999999999994</c:v>
                </c:pt>
                <c:pt idx="7">
                  <c:v>65.691000000000003</c:v>
                </c:pt>
                <c:pt idx="8">
                  <c:v>65.691000000000003</c:v>
                </c:pt>
                <c:pt idx="9">
                  <c:v>65.138999999999982</c:v>
                </c:pt>
                <c:pt idx="10">
                  <c:v>64.587000000000003</c:v>
                </c:pt>
                <c:pt idx="11">
                  <c:v>64.034999999999997</c:v>
                </c:pt>
                <c:pt idx="12">
                  <c:v>64.034999999999997</c:v>
                </c:pt>
                <c:pt idx="13">
                  <c:v>59.588000000000001</c:v>
                </c:pt>
                <c:pt idx="14">
                  <c:v>58.998000000000012</c:v>
                </c:pt>
                <c:pt idx="15">
                  <c:v>57.755000000000003</c:v>
                </c:pt>
                <c:pt idx="16">
                  <c:v>57.067</c:v>
                </c:pt>
                <c:pt idx="17">
                  <c:v>56.370999999999995</c:v>
                </c:pt>
                <c:pt idx="18">
                  <c:v>54.126000000000012</c:v>
                </c:pt>
                <c:pt idx="19">
                  <c:v>54.126000000000012</c:v>
                </c:pt>
                <c:pt idx="20">
                  <c:v>54.126000000000012</c:v>
                </c:pt>
                <c:pt idx="21">
                  <c:v>51.677</c:v>
                </c:pt>
                <c:pt idx="22">
                  <c:v>49.895000000000003</c:v>
                </c:pt>
                <c:pt idx="23">
                  <c:v>48.971000000000004</c:v>
                </c:pt>
                <c:pt idx="24">
                  <c:v>46.199000000000012</c:v>
                </c:pt>
                <c:pt idx="25">
                  <c:v>44.350999999999999</c:v>
                </c:pt>
                <c:pt idx="26">
                  <c:v>41.499000000000002</c:v>
                </c:pt>
                <c:pt idx="27">
                  <c:v>40.51</c:v>
                </c:pt>
                <c:pt idx="28">
                  <c:v>40.51</c:v>
                </c:pt>
                <c:pt idx="29">
                  <c:v>39.416000000000004</c:v>
                </c:pt>
                <c:pt idx="30">
                  <c:v>35.938000000000002</c:v>
                </c:pt>
              </c:numCache>
            </c:numRef>
          </c:yVal>
          <c:smooth val="0"/>
        </c:ser>
        <c:ser>
          <c:idx val="1"/>
          <c:order val="1"/>
          <c:tx>
            <c:strRef>
              <c:f>Sheet1!$C$1</c:f>
              <c:strCache>
                <c:ptCount val="1"/>
                <c:pt idx="0">
                  <c:v>1990-1999 (N=1,088)</c:v>
                </c:pt>
              </c:strCache>
            </c:strRef>
          </c:tx>
          <c:spPr>
            <a:ln w="41275">
              <a:solidFill>
                <a:srgbClr val="00FF00"/>
              </a:solidFill>
              <a:prstDash val="solid"/>
            </a:ln>
          </c:spPr>
          <c:marker>
            <c:symbol val="none"/>
          </c:marker>
          <c:xVal>
            <c:numRef>
              <c:f>Sheet1!$A$2:$A$32</c:f>
              <c:numCache>
                <c:formatCode>General</c:formatCode>
                <c:ptCount val="3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81.293000000000006</c:v>
                </c:pt>
                <c:pt idx="2">
                  <c:v>77.929000000000002</c:v>
                </c:pt>
                <c:pt idx="3">
                  <c:v>75.864999999999995</c:v>
                </c:pt>
                <c:pt idx="4">
                  <c:v>75.018000000000001</c:v>
                </c:pt>
                <c:pt idx="5">
                  <c:v>74.072999999999979</c:v>
                </c:pt>
                <c:pt idx="6">
                  <c:v>73.501000000000005</c:v>
                </c:pt>
                <c:pt idx="7">
                  <c:v>72.828999999999979</c:v>
                </c:pt>
                <c:pt idx="8">
                  <c:v>72.444000000000131</c:v>
                </c:pt>
                <c:pt idx="9">
                  <c:v>72.058999999999983</c:v>
                </c:pt>
                <c:pt idx="10">
                  <c:v>71.577999999999989</c:v>
                </c:pt>
                <c:pt idx="11">
                  <c:v>70.903999999999996</c:v>
                </c:pt>
                <c:pt idx="12">
                  <c:v>70.418000000000006</c:v>
                </c:pt>
                <c:pt idx="13">
                  <c:v>67.057000000000002</c:v>
                </c:pt>
                <c:pt idx="14">
                  <c:v>65.238</c:v>
                </c:pt>
                <c:pt idx="15">
                  <c:v>63.683</c:v>
                </c:pt>
                <c:pt idx="16">
                  <c:v>62.409000000000006</c:v>
                </c:pt>
                <c:pt idx="17">
                  <c:v>61.433</c:v>
                </c:pt>
                <c:pt idx="18">
                  <c:v>60.537000000000006</c:v>
                </c:pt>
                <c:pt idx="19">
                  <c:v>59.152000000000001</c:v>
                </c:pt>
                <c:pt idx="20">
                  <c:v>58.443000000000005</c:v>
                </c:pt>
                <c:pt idx="21">
                  <c:v>56.749000000000002</c:v>
                </c:pt>
                <c:pt idx="22">
                  <c:v>56.253</c:v>
                </c:pt>
                <c:pt idx="23">
                  <c:v>55.48</c:v>
                </c:pt>
                <c:pt idx="24">
                  <c:v>54.943999999999996</c:v>
                </c:pt>
                <c:pt idx="25">
                  <c:v>53.838000000000001</c:v>
                </c:pt>
                <c:pt idx="26">
                  <c:v>53.526000000000003</c:v>
                </c:pt>
                <c:pt idx="27">
                  <c:v>52.823</c:v>
                </c:pt>
                <c:pt idx="28">
                  <c:v>52.193000000000012</c:v>
                </c:pt>
                <c:pt idx="29">
                  <c:v>51.409000000000006</c:v>
                </c:pt>
                <c:pt idx="30">
                  <c:v>50.737000000000002</c:v>
                </c:pt>
              </c:numCache>
            </c:numRef>
          </c:yVal>
          <c:smooth val="0"/>
        </c:ser>
        <c:ser>
          <c:idx val="2"/>
          <c:order val="2"/>
          <c:tx>
            <c:strRef>
              <c:f>Sheet1!$D$1</c:f>
              <c:strCache>
                <c:ptCount val="1"/>
                <c:pt idx="0">
                  <c:v>2000-2004 (N=471)</c:v>
                </c:pt>
              </c:strCache>
            </c:strRef>
          </c:tx>
          <c:spPr>
            <a:ln w="41275">
              <a:solidFill>
                <a:srgbClr val="FF0000"/>
              </a:solidFill>
            </a:ln>
          </c:spPr>
          <c:marker>
            <c:symbol val="none"/>
          </c:marker>
          <c:xVal>
            <c:numRef>
              <c:f>Sheet1!$A$2:$A$32</c:f>
              <c:numCache>
                <c:formatCode>General</c:formatCode>
                <c:ptCount val="3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92.11999999999999</c:v>
                </c:pt>
                <c:pt idx="2">
                  <c:v>89.321999999999989</c:v>
                </c:pt>
                <c:pt idx="3">
                  <c:v>88.018000000000001</c:v>
                </c:pt>
                <c:pt idx="4">
                  <c:v>87.364999999999995</c:v>
                </c:pt>
                <c:pt idx="5">
                  <c:v>86.274999999999991</c:v>
                </c:pt>
                <c:pt idx="6">
                  <c:v>85.837999999999994</c:v>
                </c:pt>
                <c:pt idx="7">
                  <c:v>85.402000000000001</c:v>
                </c:pt>
                <c:pt idx="8">
                  <c:v>84.525999999999982</c:v>
                </c:pt>
                <c:pt idx="9">
                  <c:v>83.647000000000006</c:v>
                </c:pt>
                <c:pt idx="10">
                  <c:v>83.427999999999997</c:v>
                </c:pt>
                <c:pt idx="11">
                  <c:v>82.989000000000004</c:v>
                </c:pt>
                <c:pt idx="12">
                  <c:v>82.989000000000004</c:v>
                </c:pt>
                <c:pt idx="13">
                  <c:v>79.016000000000005</c:v>
                </c:pt>
                <c:pt idx="14">
                  <c:v>76.72</c:v>
                </c:pt>
                <c:pt idx="15">
                  <c:v>72.884</c:v>
                </c:pt>
                <c:pt idx="16">
                  <c:v>71.134</c:v>
                </c:pt>
                <c:pt idx="17">
                  <c:v>70.870999999999981</c:v>
                </c:pt>
                <c:pt idx="18">
                  <c:v>67.940000000000026</c:v>
                </c:pt>
                <c:pt idx="19">
                  <c:v>65.462000000000003</c:v>
                </c:pt>
                <c:pt idx="20">
                  <c:v>64.891000000000005</c:v>
                </c:pt>
                <c:pt idx="21">
                  <c:v>63.621000000000002</c:v>
                </c:pt>
                <c:pt idx="22">
                  <c:v>63.120000000000012</c:v>
                </c:pt>
                <c:pt idx="23">
                  <c:v>61.352999999999994</c:v>
                </c:pt>
                <c:pt idx="24">
                  <c:v>61.352999999999994</c:v>
                </c:pt>
              </c:numCache>
            </c:numRef>
          </c:yVal>
          <c:smooth val="0"/>
        </c:ser>
        <c:ser>
          <c:idx val="3"/>
          <c:order val="3"/>
          <c:tx>
            <c:strRef>
              <c:f>Sheet1!$E$1</c:f>
              <c:strCache>
                <c:ptCount val="1"/>
                <c:pt idx="0">
                  <c:v>2005-6/2012 (N=955)</c:v>
                </c:pt>
              </c:strCache>
            </c:strRef>
          </c:tx>
          <c:spPr>
            <a:ln w="47625">
              <a:solidFill>
                <a:srgbClr val="CC99FF"/>
              </a:solidFill>
            </a:ln>
          </c:spPr>
          <c:marker>
            <c:symbol val="none"/>
          </c:marker>
          <c:xVal>
            <c:numRef>
              <c:f>Sheet1!$A$2:$A$32</c:f>
              <c:numCache>
                <c:formatCode>General</c:formatCode>
                <c:ptCount val="3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93.894999999999996</c:v>
                </c:pt>
                <c:pt idx="2">
                  <c:v>91.287999999999997</c:v>
                </c:pt>
                <c:pt idx="3">
                  <c:v>89.085999999999999</c:v>
                </c:pt>
                <c:pt idx="4">
                  <c:v>88.090999999999994</c:v>
                </c:pt>
                <c:pt idx="5">
                  <c:v>87.426000000000002</c:v>
                </c:pt>
                <c:pt idx="6">
                  <c:v>86.649999999999991</c:v>
                </c:pt>
                <c:pt idx="7">
                  <c:v>86.316000000000003</c:v>
                </c:pt>
                <c:pt idx="8">
                  <c:v>85.647000000000006</c:v>
                </c:pt>
                <c:pt idx="9">
                  <c:v>85.2</c:v>
                </c:pt>
                <c:pt idx="10">
                  <c:v>85.087999999999994</c:v>
                </c:pt>
                <c:pt idx="11">
                  <c:v>84.751000000000005</c:v>
                </c:pt>
                <c:pt idx="12">
                  <c:v>84.293999999999997</c:v>
                </c:pt>
                <c:pt idx="13">
                  <c:v>81.665999999999983</c:v>
                </c:pt>
                <c:pt idx="14">
                  <c:v>78.127999999999986</c:v>
                </c:pt>
                <c:pt idx="15">
                  <c:v>75.513999999999996</c:v>
                </c:pt>
                <c:pt idx="16">
                  <c:v>73.815000000000012</c:v>
                </c:pt>
                <c:pt idx="17">
                  <c:v>72.557000000000002</c:v>
                </c:pt>
                <c:pt idx="18">
                  <c:v>71.937000000000026</c:v>
                </c:pt>
                <c:pt idx="19">
                  <c:v>69.169999999999987</c:v>
                </c:pt>
              </c:numCache>
            </c:numRef>
          </c:yVal>
          <c:smooth val="0"/>
        </c:ser>
        <c:dLbls>
          <c:showLegendKey val="0"/>
          <c:showVal val="0"/>
          <c:showCatName val="0"/>
          <c:showSerName val="0"/>
          <c:showPercent val="0"/>
          <c:showBubbleSize val="0"/>
        </c:dLbls>
        <c:axId val="674973816"/>
        <c:axId val="674973424"/>
      </c:scatterChart>
      <c:valAx>
        <c:axId val="674973816"/>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73424"/>
        <c:crosses val="autoZero"/>
        <c:crossBetween val="midCat"/>
        <c:majorUnit val="1"/>
      </c:valAx>
      <c:valAx>
        <c:axId val="6749734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73816"/>
        <c:crosses val="autoZero"/>
        <c:crossBetween val="midCat"/>
        <c:majorUnit val="20"/>
      </c:valAx>
      <c:spPr>
        <a:solidFill>
          <a:schemeClr val="bg2"/>
        </a:solidFill>
        <a:ln>
          <a:solidFill>
            <a:schemeClr val="tx1"/>
          </a:solidFill>
        </a:ln>
      </c:spPr>
    </c:plotArea>
    <c:legend>
      <c:legendPos val="r"/>
      <c:layout>
        <c:manualLayout>
          <c:xMode val="edge"/>
          <c:yMode val="edge"/>
          <c:x val="0.42460908647481038"/>
          <c:y val="8.0110701888070443E-2"/>
          <c:w val="0.48837026455764776"/>
          <c:h val="0.161114215561765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(N=163)</c:v>
                </c:pt>
              </c:strCache>
            </c:strRef>
          </c:tx>
          <c:spPr>
            <a:ln w="41275">
              <a:solidFill>
                <a:srgbClr val="66FFFF"/>
              </a:solidFill>
            </a:ln>
          </c:spPr>
          <c:marker>
            <c:symbol val="none"/>
          </c:marker>
          <c:xVal>
            <c:numRef>
              <c:f>Sheet1!$A$2:$A$32</c:f>
              <c:numCache>
                <c:formatCode>General</c:formatCode>
                <c:ptCount val="3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72.86</c:v>
                </c:pt>
                <c:pt idx="2">
                  <c:v>71.593000000000004</c:v>
                </c:pt>
                <c:pt idx="3">
                  <c:v>70.315000000000012</c:v>
                </c:pt>
                <c:pt idx="4">
                  <c:v>70.315000000000012</c:v>
                </c:pt>
                <c:pt idx="5">
                  <c:v>68.397000000000006</c:v>
                </c:pt>
                <c:pt idx="6">
                  <c:v>67.119</c:v>
                </c:pt>
                <c:pt idx="7">
                  <c:v>66.472999999999999</c:v>
                </c:pt>
                <c:pt idx="8">
                  <c:v>65.828000000000003</c:v>
                </c:pt>
                <c:pt idx="9">
                  <c:v>65.182999999999979</c:v>
                </c:pt>
                <c:pt idx="10">
                  <c:v>64.537000000000006</c:v>
                </c:pt>
                <c:pt idx="11">
                  <c:v>64.537000000000006</c:v>
                </c:pt>
                <c:pt idx="12">
                  <c:v>64.537000000000006</c:v>
                </c:pt>
                <c:pt idx="13">
                  <c:v>59.367000000000004</c:v>
                </c:pt>
                <c:pt idx="14">
                  <c:v>58.063000000000002</c:v>
                </c:pt>
                <c:pt idx="15">
                  <c:v>56.083000000000006</c:v>
                </c:pt>
                <c:pt idx="16">
                  <c:v>54.756</c:v>
                </c:pt>
                <c:pt idx="17">
                  <c:v>54.054000000000002</c:v>
                </c:pt>
                <c:pt idx="18">
                  <c:v>53.323</c:v>
                </c:pt>
                <c:pt idx="19">
                  <c:v>51.777000000000001</c:v>
                </c:pt>
                <c:pt idx="20">
                  <c:v>50.158000000000001</c:v>
                </c:pt>
                <c:pt idx="21">
                  <c:v>49.308</c:v>
                </c:pt>
                <c:pt idx="22">
                  <c:v>49.308</c:v>
                </c:pt>
                <c:pt idx="23">
                  <c:v>49.308</c:v>
                </c:pt>
                <c:pt idx="24">
                  <c:v>44.395000000000003</c:v>
                </c:pt>
                <c:pt idx="25">
                  <c:v>42.377000000000002</c:v>
                </c:pt>
                <c:pt idx="26">
                  <c:v>40.31</c:v>
                </c:pt>
                <c:pt idx="27">
                  <c:v>37.209000000000003</c:v>
                </c:pt>
                <c:pt idx="28">
                  <c:v>36.115000000000002</c:v>
                </c:pt>
                <c:pt idx="29">
                  <c:v>34.986000000000004</c:v>
                </c:pt>
                <c:pt idx="30">
                  <c:v>34.986000000000004</c:v>
                </c:pt>
              </c:numCache>
            </c:numRef>
          </c:yVal>
          <c:smooth val="0"/>
        </c:ser>
        <c:ser>
          <c:idx val="1"/>
          <c:order val="1"/>
          <c:tx>
            <c:strRef>
              <c:f>Sheet1!$C$1</c:f>
              <c:strCache>
                <c:ptCount val="1"/>
                <c:pt idx="0">
                  <c:v>1990-1999 (N=896)</c:v>
                </c:pt>
              </c:strCache>
            </c:strRef>
          </c:tx>
          <c:spPr>
            <a:ln w="41275">
              <a:solidFill>
                <a:srgbClr val="00FF00"/>
              </a:solidFill>
              <a:prstDash val="solid"/>
            </a:ln>
          </c:spPr>
          <c:marker>
            <c:symbol val="none"/>
          </c:marker>
          <c:xVal>
            <c:numRef>
              <c:f>Sheet1!$A$2:$A$32</c:f>
              <c:numCache>
                <c:formatCode>General</c:formatCode>
                <c:ptCount val="3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86.678999999999988</c:v>
                </c:pt>
                <c:pt idx="2">
                  <c:v>83.174999999999983</c:v>
                </c:pt>
                <c:pt idx="3">
                  <c:v>82.042000000000002</c:v>
                </c:pt>
                <c:pt idx="4">
                  <c:v>81.021999999999991</c:v>
                </c:pt>
                <c:pt idx="5">
                  <c:v>80.114000000000004</c:v>
                </c:pt>
                <c:pt idx="6">
                  <c:v>79.203999999999994</c:v>
                </c:pt>
                <c:pt idx="7">
                  <c:v>78.521000000000001</c:v>
                </c:pt>
                <c:pt idx="8">
                  <c:v>78.065000000000012</c:v>
                </c:pt>
                <c:pt idx="9">
                  <c:v>77.606999999999999</c:v>
                </c:pt>
                <c:pt idx="10">
                  <c:v>77.033000000000001</c:v>
                </c:pt>
                <c:pt idx="11">
                  <c:v>76.688000000000002</c:v>
                </c:pt>
                <c:pt idx="12">
                  <c:v>76.343000000000004</c:v>
                </c:pt>
                <c:pt idx="13">
                  <c:v>74.259</c:v>
                </c:pt>
                <c:pt idx="14">
                  <c:v>72.013000000000005</c:v>
                </c:pt>
                <c:pt idx="15">
                  <c:v>70.554000000000002</c:v>
                </c:pt>
                <c:pt idx="16">
                  <c:v>67.674999999999983</c:v>
                </c:pt>
                <c:pt idx="17">
                  <c:v>65.478999999999999</c:v>
                </c:pt>
                <c:pt idx="18">
                  <c:v>64.120999999999981</c:v>
                </c:pt>
                <c:pt idx="19">
                  <c:v>62.569000000000003</c:v>
                </c:pt>
                <c:pt idx="20">
                  <c:v>60.215000000000003</c:v>
                </c:pt>
                <c:pt idx="21">
                  <c:v>58.55</c:v>
                </c:pt>
                <c:pt idx="22">
                  <c:v>56.988</c:v>
                </c:pt>
                <c:pt idx="23">
                  <c:v>55.539000000000001</c:v>
                </c:pt>
                <c:pt idx="24">
                  <c:v>54.211000000000006</c:v>
                </c:pt>
                <c:pt idx="25">
                  <c:v>52.085000000000001</c:v>
                </c:pt>
                <c:pt idx="26">
                  <c:v>50.8</c:v>
                </c:pt>
                <c:pt idx="27">
                  <c:v>48.379000000000005</c:v>
                </c:pt>
                <c:pt idx="28">
                  <c:v>46.324000000000005</c:v>
                </c:pt>
                <c:pt idx="29">
                  <c:v>43.973000000000006</c:v>
                </c:pt>
                <c:pt idx="30">
                  <c:v>41.979000000000006</c:v>
                </c:pt>
              </c:numCache>
            </c:numRef>
          </c:yVal>
          <c:smooth val="0"/>
        </c:ser>
        <c:ser>
          <c:idx val="2"/>
          <c:order val="2"/>
          <c:tx>
            <c:strRef>
              <c:f>Sheet1!$D$1</c:f>
              <c:strCache>
                <c:ptCount val="1"/>
                <c:pt idx="0">
                  <c:v>2000-2004 (N=475)</c:v>
                </c:pt>
              </c:strCache>
            </c:strRef>
          </c:tx>
          <c:spPr>
            <a:ln w="41275">
              <a:solidFill>
                <a:srgbClr val="FF0000"/>
              </a:solidFill>
            </a:ln>
          </c:spPr>
          <c:marker>
            <c:symbol val="none"/>
          </c:marker>
          <c:xVal>
            <c:numRef>
              <c:f>Sheet1!$A$2:$A$32</c:f>
              <c:numCache>
                <c:formatCode>General</c:formatCode>
                <c:ptCount val="3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94.507000000000005</c:v>
                </c:pt>
                <c:pt idx="2">
                  <c:v>92.373999999999981</c:v>
                </c:pt>
                <c:pt idx="3">
                  <c:v>91.304999999999993</c:v>
                </c:pt>
                <c:pt idx="4">
                  <c:v>90.874999999999986</c:v>
                </c:pt>
                <c:pt idx="5">
                  <c:v>89.798000000000002</c:v>
                </c:pt>
                <c:pt idx="6">
                  <c:v>89.581000000000003</c:v>
                </c:pt>
                <c:pt idx="7">
                  <c:v>89.149000000000001</c:v>
                </c:pt>
                <c:pt idx="8">
                  <c:v>88.932000000000002</c:v>
                </c:pt>
                <c:pt idx="9">
                  <c:v>88.715999999999994</c:v>
                </c:pt>
                <c:pt idx="10">
                  <c:v>88.065000000000012</c:v>
                </c:pt>
                <c:pt idx="11">
                  <c:v>87.411000000000101</c:v>
                </c:pt>
                <c:pt idx="12">
                  <c:v>87.411000000000101</c:v>
                </c:pt>
                <c:pt idx="13">
                  <c:v>84.751999999999995</c:v>
                </c:pt>
                <c:pt idx="14">
                  <c:v>81.10899999999998</c:v>
                </c:pt>
                <c:pt idx="15">
                  <c:v>79.010000000000005</c:v>
                </c:pt>
                <c:pt idx="16">
                  <c:v>76.581000000000003</c:v>
                </c:pt>
                <c:pt idx="17">
                  <c:v>75.316000000000003</c:v>
                </c:pt>
                <c:pt idx="18">
                  <c:v>75.054999999999993</c:v>
                </c:pt>
                <c:pt idx="19">
                  <c:v>73.449000000000026</c:v>
                </c:pt>
                <c:pt idx="20">
                  <c:v>72.313000000000002</c:v>
                </c:pt>
                <c:pt idx="21">
                  <c:v>70.86999999999999</c:v>
                </c:pt>
                <c:pt idx="22">
                  <c:v>69.884999999999991</c:v>
                </c:pt>
                <c:pt idx="23">
                  <c:v>68.456000000000003</c:v>
                </c:pt>
              </c:numCache>
            </c:numRef>
          </c:yVal>
          <c:smooth val="0"/>
        </c:ser>
        <c:ser>
          <c:idx val="3"/>
          <c:order val="3"/>
          <c:tx>
            <c:strRef>
              <c:f>Sheet1!$E$1</c:f>
              <c:strCache>
                <c:ptCount val="1"/>
                <c:pt idx="0">
                  <c:v>2005-6/2012 (N=885)</c:v>
                </c:pt>
              </c:strCache>
            </c:strRef>
          </c:tx>
          <c:spPr>
            <a:ln w="47625">
              <a:solidFill>
                <a:srgbClr val="CC99FF"/>
              </a:solidFill>
            </a:ln>
          </c:spPr>
          <c:marker>
            <c:symbol val="none"/>
          </c:marker>
          <c:xVal>
            <c:numRef>
              <c:f>Sheet1!$A$2:$A$32</c:f>
              <c:numCache>
                <c:formatCode>General</c:formatCode>
                <c:ptCount val="31"/>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96.584000000000003</c:v>
                </c:pt>
                <c:pt idx="2">
                  <c:v>94.702000000000012</c:v>
                </c:pt>
                <c:pt idx="3">
                  <c:v>94.222999999999999</c:v>
                </c:pt>
                <c:pt idx="4">
                  <c:v>93.376999999999981</c:v>
                </c:pt>
                <c:pt idx="5">
                  <c:v>92.531999999999996</c:v>
                </c:pt>
                <c:pt idx="6">
                  <c:v>91.804999999999993</c:v>
                </c:pt>
                <c:pt idx="7">
                  <c:v>91.32</c:v>
                </c:pt>
                <c:pt idx="8">
                  <c:v>91.076999999999998</c:v>
                </c:pt>
                <c:pt idx="9">
                  <c:v>90.711000000000027</c:v>
                </c:pt>
                <c:pt idx="10">
                  <c:v>90.467000000000027</c:v>
                </c:pt>
                <c:pt idx="11">
                  <c:v>90.467000000000027</c:v>
                </c:pt>
                <c:pt idx="12">
                  <c:v>90.218000000000004</c:v>
                </c:pt>
                <c:pt idx="13">
                  <c:v>86.546000000000006</c:v>
                </c:pt>
                <c:pt idx="14">
                  <c:v>84.914000000000101</c:v>
                </c:pt>
                <c:pt idx="15">
                  <c:v>81.655999999999949</c:v>
                </c:pt>
                <c:pt idx="16">
                  <c:v>80.620999999999981</c:v>
                </c:pt>
                <c:pt idx="17">
                  <c:v>78.622999999999948</c:v>
                </c:pt>
                <c:pt idx="18">
                  <c:v>78.622999999999948</c:v>
                </c:pt>
                <c:pt idx="19">
                  <c:v>76.438999999999993</c:v>
                </c:pt>
              </c:numCache>
            </c:numRef>
          </c:yVal>
          <c:smooth val="0"/>
        </c:ser>
        <c:dLbls>
          <c:showLegendKey val="0"/>
          <c:showVal val="0"/>
          <c:showCatName val="0"/>
          <c:showSerName val="0"/>
          <c:showPercent val="0"/>
          <c:showBubbleSize val="0"/>
        </c:dLbls>
        <c:axId val="674964016"/>
        <c:axId val="674972640"/>
      </c:scatterChart>
      <c:valAx>
        <c:axId val="674964016"/>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72640"/>
        <c:crosses val="autoZero"/>
        <c:crossBetween val="midCat"/>
        <c:majorUnit val="1"/>
      </c:valAx>
      <c:valAx>
        <c:axId val="6749726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4016"/>
        <c:crosses val="autoZero"/>
        <c:crossBetween val="midCat"/>
        <c:majorUnit val="20"/>
      </c:valAx>
      <c:spPr>
        <a:solidFill>
          <a:schemeClr val="bg2"/>
        </a:solidFill>
        <a:ln>
          <a:solidFill>
            <a:schemeClr val="tx1"/>
          </a:solidFill>
        </a:ln>
      </c:spPr>
    </c:plotArea>
    <c:legend>
      <c:legendPos val="r"/>
      <c:layout>
        <c:manualLayout>
          <c:xMode val="edge"/>
          <c:yMode val="edge"/>
          <c:x val="0.11487457320047392"/>
          <c:y val="0.56398166963000662"/>
          <c:w val="0.53261805216825775"/>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(N=125)</c:v>
                </c:pt>
              </c:strCache>
            </c:strRef>
          </c:tx>
          <c:spPr>
            <a:ln w="41275">
              <a:solidFill>
                <a:srgbClr val="66FFFF"/>
              </a:solidFill>
            </a:ln>
          </c:spPr>
          <c:marker>
            <c:symbol val="none"/>
          </c:marker>
          <c:xVal>
            <c:numRef>
              <c:f>Sheet1!$A$2:$A$37</c:f>
              <c:numCache>
                <c:formatCode>General</c:formatCode>
                <c:ptCount val="36"/>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82.263000000000005</c:v>
                </c:pt>
                <c:pt idx="2">
                  <c:v>80.634</c:v>
                </c:pt>
                <c:pt idx="3">
                  <c:v>79.004999999999995</c:v>
                </c:pt>
                <c:pt idx="4">
                  <c:v>77.36</c:v>
                </c:pt>
                <c:pt idx="5">
                  <c:v>75.714000000000027</c:v>
                </c:pt>
                <c:pt idx="6">
                  <c:v>74.068000000000012</c:v>
                </c:pt>
                <c:pt idx="7">
                  <c:v>74.068000000000012</c:v>
                </c:pt>
                <c:pt idx="8">
                  <c:v>72.421999999999997</c:v>
                </c:pt>
                <c:pt idx="9">
                  <c:v>71.599000000000004</c:v>
                </c:pt>
                <c:pt idx="10">
                  <c:v>71.599000000000004</c:v>
                </c:pt>
                <c:pt idx="11">
                  <c:v>70.775999999999982</c:v>
                </c:pt>
                <c:pt idx="12">
                  <c:v>70.775999999999982</c:v>
                </c:pt>
                <c:pt idx="13">
                  <c:v>65.798000000000002</c:v>
                </c:pt>
                <c:pt idx="14">
                  <c:v>63.289000000000001</c:v>
                </c:pt>
                <c:pt idx="15">
                  <c:v>59.069000000000003</c:v>
                </c:pt>
                <c:pt idx="16">
                  <c:v>57.381999999999998</c:v>
                </c:pt>
                <c:pt idx="17">
                  <c:v>55.643000000000001</c:v>
                </c:pt>
                <c:pt idx="18">
                  <c:v>51.991</c:v>
                </c:pt>
                <c:pt idx="19">
                  <c:v>51.046000000000006</c:v>
                </c:pt>
                <c:pt idx="20">
                  <c:v>51.046000000000006</c:v>
                </c:pt>
                <c:pt idx="21">
                  <c:v>49.936</c:v>
                </c:pt>
                <c:pt idx="22">
                  <c:v>46.531000000000006</c:v>
                </c:pt>
                <c:pt idx="23">
                  <c:v>45.338000000000001</c:v>
                </c:pt>
                <c:pt idx="24">
                  <c:v>39.373000000000005</c:v>
                </c:pt>
                <c:pt idx="25">
                  <c:v>38.18</c:v>
                </c:pt>
                <c:pt idx="26">
                  <c:v>36.816000000000003</c:v>
                </c:pt>
                <c:pt idx="27">
                  <c:v>35.451999999999998</c:v>
                </c:pt>
                <c:pt idx="28">
                  <c:v>32.616</c:v>
                </c:pt>
                <c:pt idx="29">
                  <c:v>31.198</c:v>
                </c:pt>
                <c:pt idx="30">
                  <c:v>26.741</c:v>
                </c:pt>
                <c:pt idx="31">
                  <c:v>25.256</c:v>
                </c:pt>
                <c:pt idx="32">
                  <c:v>25.256</c:v>
                </c:pt>
                <c:pt idx="33">
                  <c:v>23.677000000000028</c:v>
                </c:pt>
                <c:pt idx="34">
                  <c:v>23.677000000000028</c:v>
                </c:pt>
                <c:pt idx="35">
                  <c:v>23.677000000000028</c:v>
                </c:pt>
              </c:numCache>
            </c:numRef>
          </c:yVal>
          <c:smooth val="0"/>
        </c:ser>
        <c:ser>
          <c:idx val="1"/>
          <c:order val="1"/>
          <c:tx>
            <c:strRef>
              <c:f>Sheet1!$C$1</c:f>
              <c:strCache>
                <c:ptCount val="1"/>
                <c:pt idx="0">
                  <c:v>1990-1999 (N=545)</c:v>
                </c:pt>
              </c:strCache>
            </c:strRef>
          </c:tx>
          <c:spPr>
            <a:ln w="41275">
              <a:solidFill>
                <a:srgbClr val="00FF00"/>
              </a:solidFill>
              <a:prstDash val="solid"/>
            </a:ln>
          </c:spPr>
          <c:marker>
            <c:symbol val="none"/>
          </c:marker>
          <c:xVal>
            <c:numRef>
              <c:f>Sheet1!$A$2:$A$37</c:f>
              <c:numCache>
                <c:formatCode>General</c:formatCode>
                <c:ptCount val="36"/>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89.149999999999991</c:v>
                </c:pt>
                <c:pt idx="2">
                  <c:v>87.122999999999948</c:v>
                </c:pt>
                <c:pt idx="3">
                  <c:v>86.197999999999993</c:v>
                </c:pt>
                <c:pt idx="4">
                  <c:v>85.64</c:v>
                </c:pt>
                <c:pt idx="5">
                  <c:v>85.453000000000003</c:v>
                </c:pt>
                <c:pt idx="6">
                  <c:v>84.89</c:v>
                </c:pt>
                <c:pt idx="7">
                  <c:v>84.513999999999996</c:v>
                </c:pt>
                <c:pt idx="8">
                  <c:v>84.513999999999996</c:v>
                </c:pt>
                <c:pt idx="9">
                  <c:v>84.325000000000003</c:v>
                </c:pt>
                <c:pt idx="10">
                  <c:v>84.137</c:v>
                </c:pt>
                <c:pt idx="11">
                  <c:v>83.759</c:v>
                </c:pt>
                <c:pt idx="12">
                  <c:v>83.570999999999998</c:v>
                </c:pt>
                <c:pt idx="13">
                  <c:v>80.311000000000007</c:v>
                </c:pt>
                <c:pt idx="14">
                  <c:v>77.167000000000002</c:v>
                </c:pt>
                <c:pt idx="15">
                  <c:v>74.930999999999997</c:v>
                </c:pt>
                <c:pt idx="16">
                  <c:v>72.647000000000006</c:v>
                </c:pt>
                <c:pt idx="17">
                  <c:v>70.531000000000006</c:v>
                </c:pt>
                <c:pt idx="18">
                  <c:v>67.254000000000005</c:v>
                </c:pt>
                <c:pt idx="19">
                  <c:v>64.301999999999992</c:v>
                </c:pt>
                <c:pt idx="20">
                  <c:v>60.849000000000004</c:v>
                </c:pt>
                <c:pt idx="21">
                  <c:v>57.302</c:v>
                </c:pt>
                <c:pt idx="22">
                  <c:v>54.856000000000002</c:v>
                </c:pt>
                <c:pt idx="23">
                  <c:v>51.366</c:v>
                </c:pt>
                <c:pt idx="24">
                  <c:v>49.821000000000005</c:v>
                </c:pt>
                <c:pt idx="25">
                  <c:v>48.154000000000003</c:v>
                </c:pt>
                <c:pt idx="26">
                  <c:v>45.629000000000012</c:v>
                </c:pt>
                <c:pt idx="27">
                  <c:v>42.989000000000004</c:v>
                </c:pt>
                <c:pt idx="28">
                  <c:v>39.538000000000011</c:v>
                </c:pt>
                <c:pt idx="29">
                  <c:v>36.864000000000004</c:v>
                </c:pt>
                <c:pt idx="30">
                  <c:v>36.155000000000001</c:v>
                </c:pt>
                <c:pt idx="31">
                  <c:v>35.178000000000011</c:v>
                </c:pt>
                <c:pt idx="32">
                  <c:v>35.178000000000011</c:v>
                </c:pt>
              </c:numCache>
            </c:numRef>
          </c:yVal>
          <c:smooth val="0"/>
        </c:ser>
        <c:ser>
          <c:idx val="2"/>
          <c:order val="2"/>
          <c:tx>
            <c:strRef>
              <c:f>Sheet1!$D$1</c:f>
              <c:strCache>
                <c:ptCount val="1"/>
                <c:pt idx="0">
                  <c:v>2000-2004 (N=315)</c:v>
                </c:pt>
              </c:strCache>
            </c:strRef>
          </c:tx>
          <c:spPr>
            <a:ln w="41275">
              <a:solidFill>
                <a:srgbClr val="FF0000"/>
              </a:solidFill>
            </a:ln>
          </c:spPr>
          <c:marker>
            <c:symbol val="none"/>
          </c:marker>
          <c:xVal>
            <c:numRef>
              <c:f>Sheet1!$A$2:$A$37</c:f>
              <c:numCache>
                <c:formatCode>General</c:formatCode>
                <c:ptCount val="36"/>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93.3</c:v>
                </c:pt>
                <c:pt idx="2">
                  <c:v>92.334999999999994</c:v>
                </c:pt>
                <c:pt idx="3">
                  <c:v>91.36999999999999</c:v>
                </c:pt>
                <c:pt idx="4">
                  <c:v>91.36999999999999</c:v>
                </c:pt>
                <c:pt idx="5">
                  <c:v>91.36999999999999</c:v>
                </c:pt>
                <c:pt idx="6">
                  <c:v>91.046000000000006</c:v>
                </c:pt>
                <c:pt idx="7">
                  <c:v>91.046000000000006</c:v>
                </c:pt>
                <c:pt idx="8">
                  <c:v>91.046000000000006</c:v>
                </c:pt>
                <c:pt idx="9">
                  <c:v>91.046000000000006</c:v>
                </c:pt>
                <c:pt idx="10">
                  <c:v>90.397999999999996</c:v>
                </c:pt>
                <c:pt idx="11">
                  <c:v>90.397999999999996</c:v>
                </c:pt>
                <c:pt idx="12">
                  <c:v>90.397999999999996</c:v>
                </c:pt>
                <c:pt idx="13">
                  <c:v>88.10899999999998</c:v>
                </c:pt>
                <c:pt idx="14">
                  <c:v>86.414000000000129</c:v>
                </c:pt>
                <c:pt idx="15">
                  <c:v>83.994000000000113</c:v>
                </c:pt>
                <c:pt idx="16">
                  <c:v>81.537999999999997</c:v>
                </c:pt>
                <c:pt idx="17">
                  <c:v>79.724000000000004</c:v>
                </c:pt>
                <c:pt idx="18">
                  <c:v>78.600999999999999</c:v>
                </c:pt>
                <c:pt idx="19">
                  <c:v>76.673999999999978</c:v>
                </c:pt>
                <c:pt idx="20">
                  <c:v>73.727999999999994</c:v>
                </c:pt>
                <c:pt idx="21">
                  <c:v>71.412999999999997</c:v>
                </c:pt>
                <c:pt idx="22">
                  <c:v>66.114000000000004</c:v>
                </c:pt>
                <c:pt idx="23">
                  <c:v>59.231000000000002</c:v>
                </c:pt>
              </c:numCache>
            </c:numRef>
          </c:yVal>
          <c:smooth val="0"/>
        </c:ser>
        <c:ser>
          <c:idx val="3"/>
          <c:order val="3"/>
          <c:tx>
            <c:strRef>
              <c:f>Sheet1!$E$1</c:f>
              <c:strCache>
                <c:ptCount val="1"/>
                <c:pt idx="0">
                  <c:v>2005-6/2012 (N=567)</c:v>
                </c:pt>
              </c:strCache>
            </c:strRef>
          </c:tx>
          <c:spPr>
            <a:ln w="47625">
              <a:solidFill>
                <a:srgbClr val="CC99FF"/>
              </a:solidFill>
            </a:ln>
          </c:spPr>
          <c:marker>
            <c:symbol val="none"/>
          </c:marker>
          <c:xVal>
            <c:numRef>
              <c:f>Sheet1!$A$2:$A$37</c:f>
              <c:numCache>
                <c:formatCode>General</c:formatCode>
                <c:ptCount val="36"/>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Sheet1!$E$2:$E$37</c:f>
              <c:numCache>
                <c:formatCode>General</c:formatCode>
                <c:ptCount val="36"/>
                <c:pt idx="0">
                  <c:v>100</c:v>
                </c:pt>
                <c:pt idx="1">
                  <c:v>94.85299999999998</c:v>
                </c:pt>
                <c:pt idx="2">
                  <c:v>94.483000000000004</c:v>
                </c:pt>
                <c:pt idx="3">
                  <c:v>94.10599999999998</c:v>
                </c:pt>
                <c:pt idx="4">
                  <c:v>93.727999999999994</c:v>
                </c:pt>
                <c:pt idx="5">
                  <c:v>93.161000000000001</c:v>
                </c:pt>
                <c:pt idx="6">
                  <c:v>92.972999999999999</c:v>
                </c:pt>
                <c:pt idx="7">
                  <c:v>92.784000000000006</c:v>
                </c:pt>
                <c:pt idx="8">
                  <c:v>92.405000000000001</c:v>
                </c:pt>
                <c:pt idx="9">
                  <c:v>92.215000000000003</c:v>
                </c:pt>
                <c:pt idx="10">
                  <c:v>91.835999999999999</c:v>
                </c:pt>
                <c:pt idx="11">
                  <c:v>91.644000000000005</c:v>
                </c:pt>
                <c:pt idx="12">
                  <c:v>91.450999999999993</c:v>
                </c:pt>
                <c:pt idx="13">
                  <c:v>89.36999999999999</c:v>
                </c:pt>
                <c:pt idx="14">
                  <c:v>88.35899999999998</c:v>
                </c:pt>
                <c:pt idx="15">
                  <c:v>86.403000000000006</c:v>
                </c:pt>
                <c:pt idx="16">
                  <c:v>84.632999999999981</c:v>
                </c:pt>
                <c:pt idx="17">
                  <c:v>82.831999999999994</c:v>
                </c:pt>
                <c:pt idx="18">
                  <c:v>78.491000000000113</c:v>
                </c:pt>
              </c:numCache>
            </c:numRef>
          </c:yVal>
          <c:smooth val="0"/>
        </c:ser>
        <c:dLbls>
          <c:showLegendKey val="0"/>
          <c:showVal val="0"/>
          <c:showCatName val="0"/>
          <c:showSerName val="0"/>
          <c:showPercent val="0"/>
          <c:showBubbleSize val="0"/>
        </c:dLbls>
        <c:axId val="674972248"/>
        <c:axId val="674971856"/>
      </c:scatterChart>
      <c:valAx>
        <c:axId val="674972248"/>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71856"/>
        <c:crosses val="autoZero"/>
        <c:crossBetween val="midCat"/>
        <c:majorUnit val="1"/>
      </c:valAx>
      <c:valAx>
        <c:axId val="6749718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72248"/>
        <c:crosses val="autoZero"/>
        <c:crossBetween val="midCat"/>
        <c:majorUnit val="20"/>
      </c:valAx>
      <c:spPr>
        <a:solidFill>
          <a:schemeClr val="bg2"/>
        </a:solidFill>
        <a:ln>
          <a:solidFill>
            <a:schemeClr val="tx1"/>
          </a:solidFill>
        </a:ln>
      </c:spPr>
    </c:plotArea>
    <c:legend>
      <c:legendPos val="r"/>
      <c:layout>
        <c:manualLayout>
          <c:xMode val="edge"/>
          <c:yMode val="edge"/>
          <c:x val="0.4585323903096224"/>
          <c:y val="6.3981669630005941E-2"/>
          <c:w val="0.49869474833345351"/>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534E-2"/>
          <c:y val="4.9719541105749124E-2"/>
          <c:w val="0.89974566232319286"/>
          <c:h val="0.81644145288290582"/>
        </c:manualLayout>
      </c:layout>
      <c:scatterChart>
        <c:scatterStyle val="lineMarker"/>
        <c:varyColors val="0"/>
        <c:ser>
          <c:idx val="0"/>
          <c:order val="0"/>
          <c:tx>
            <c:strRef>
              <c:f>Sheet1!$B$1</c:f>
              <c:strCache>
                <c:ptCount val="1"/>
                <c:pt idx="0">
                  <c:v>1982-1989 (N=450)</c:v>
                </c:pt>
              </c:strCache>
            </c:strRef>
          </c:tx>
          <c:spPr>
            <a:ln w="41275">
              <a:solidFill>
                <a:srgbClr val="66FFFF"/>
              </a:solidFill>
            </a:ln>
          </c:spPr>
          <c:marker>
            <c:symbol val="none"/>
          </c:marker>
          <c:xVal>
            <c:numRef>
              <c:f>Sheet1!$A$2:$A$38</c:f>
              <c:numCache>
                <c:formatCode>General</c:formatCode>
                <c:ptCount val="3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86.593000000000004</c:v>
                </c:pt>
                <c:pt idx="2">
                  <c:v>83.654999999999987</c:v>
                </c:pt>
                <c:pt idx="3">
                  <c:v>81.831999999999994</c:v>
                </c:pt>
                <c:pt idx="4">
                  <c:v>80.232000000000014</c:v>
                </c:pt>
                <c:pt idx="5">
                  <c:v>80.004000000000005</c:v>
                </c:pt>
                <c:pt idx="6">
                  <c:v>79.087000000000003</c:v>
                </c:pt>
                <c:pt idx="7">
                  <c:v>78.397000000000006</c:v>
                </c:pt>
                <c:pt idx="8">
                  <c:v>77.703999999999994</c:v>
                </c:pt>
                <c:pt idx="9">
                  <c:v>77.703999999999994</c:v>
                </c:pt>
                <c:pt idx="10">
                  <c:v>77.241000000000113</c:v>
                </c:pt>
                <c:pt idx="11">
                  <c:v>76.316000000000003</c:v>
                </c:pt>
                <c:pt idx="12">
                  <c:v>75.621999999999986</c:v>
                </c:pt>
                <c:pt idx="13">
                  <c:v>70.971999999999994</c:v>
                </c:pt>
                <c:pt idx="14">
                  <c:v>67.445000000000007</c:v>
                </c:pt>
                <c:pt idx="15">
                  <c:v>64.096999999999994</c:v>
                </c:pt>
                <c:pt idx="16">
                  <c:v>60.911999999999999</c:v>
                </c:pt>
                <c:pt idx="17">
                  <c:v>58.426000000000002</c:v>
                </c:pt>
                <c:pt idx="18">
                  <c:v>55.37</c:v>
                </c:pt>
                <c:pt idx="19">
                  <c:v>53.219000000000001</c:v>
                </c:pt>
                <c:pt idx="20">
                  <c:v>50.984000000000002</c:v>
                </c:pt>
                <c:pt idx="21">
                  <c:v>49.505000000000003</c:v>
                </c:pt>
                <c:pt idx="22">
                  <c:v>48.586000000000006</c:v>
                </c:pt>
                <c:pt idx="23">
                  <c:v>46.343000000000004</c:v>
                </c:pt>
                <c:pt idx="24">
                  <c:v>43.996000000000002</c:v>
                </c:pt>
                <c:pt idx="25">
                  <c:v>40.838000000000001</c:v>
                </c:pt>
                <c:pt idx="26">
                  <c:v>39.734000000000002</c:v>
                </c:pt>
                <c:pt idx="27">
                  <c:v>37.106000000000002</c:v>
                </c:pt>
                <c:pt idx="28">
                  <c:v>35.56</c:v>
                </c:pt>
                <c:pt idx="29">
                  <c:v>34.375</c:v>
                </c:pt>
                <c:pt idx="30">
                  <c:v>33.57</c:v>
                </c:pt>
                <c:pt idx="31">
                  <c:v>33.14</c:v>
                </c:pt>
                <c:pt idx="32">
                  <c:v>32.698000000000057</c:v>
                </c:pt>
                <c:pt idx="33">
                  <c:v>32.238000000000056</c:v>
                </c:pt>
                <c:pt idx="34">
                  <c:v>30.785999999999966</c:v>
                </c:pt>
                <c:pt idx="35">
                  <c:v>29.667000000000005</c:v>
                </c:pt>
                <c:pt idx="36">
                  <c:v>28.942999999999966</c:v>
                </c:pt>
              </c:numCache>
            </c:numRef>
          </c:yVal>
          <c:smooth val="0"/>
        </c:ser>
        <c:ser>
          <c:idx val="1"/>
          <c:order val="1"/>
          <c:tx>
            <c:strRef>
              <c:f>Sheet1!$C$1</c:f>
              <c:strCache>
                <c:ptCount val="1"/>
                <c:pt idx="0">
                  <c:v>1990-1999 (N=1,404)</c:v>
                </c:pt>
              </c:strCache>
            </c:strRef>
          </c:tx>
          <c:spPr>
            <a:ln w="41275">
              <a:solidFill>
                <a:srgbClr val="00FF00"/>
              </a:solidFill>
              <a:prstDash val="solid"/>
            </a:ln>
          </c:spPr>
          <c:marker>
            <c:symbol val="none"/>
          </c:marker>
          <c:xVal>
            <c:numRef>
              <c:f>Sheet1!$A$2:$A$38</c:f>
              <c:numCache>
                <c:formatCode>General</c:formatCode>
                <c:ptCount val="3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91.325000000000003</c:v>
                </c:pt>
                <c:pt idx="2">
                  <c:v>89.507000000000005</c:v>
                </c:pt>
                <c:pt idx="3">
                  <c:v>88.85199999999999</c:v>
                </c:pt>
                <c:pt idx="4">
                  <c:v>88.121999999999986</c:v>
                </c:pt>
                <c:pt idx="5">
                  <c:v>87.462000000000003</c:v>
                </c:pt>
                <c:pt idx="6">
                  <c:v>86.801999999999992</c:v>
                </c:pt>
                <c:pt idx="7">
                  <c:v>85.995000000000005</c:v>
                </c:pt>
                <c:pt idx="8">
                  <c:v>85.478999999999999</c:v>
                </c:pt>
                <c:pt idx="9">
                  <c:v>85.037000000000006</c:v>
                </c:pt>
                <c:pt idx="10">
                  <c:v>84.89</c:v>
                </c:pt>
                <c:pt idx="11">
                  <c:v>84.667999999999992</c:v>
                </c:pt>
                <c:pt idx="12">
                  <c:v>84.593999999999994</c:v>
                </c:pt>
                <c:pt idx="13">
                  <c:v>80.924999999999997</c:v>
                </c:pt>
                <c:pt idx="14">
                  <c:v>77.260999999999996</c:v>
                </c:pt>
                <c:pt idx="15">
                  <c:v>73.952000000000012</c:v>
                </c:pt>
                <c:pt idx="16">
                  <c:v>69.724999999999994</c:v>
                </c:pt>
                <c:pt idx="17">
                  <c:v>66.784000000000006</c:v>
                </c:pt>
                <c:pt idx="18">
                  <c:v>62.857999999999997</c:v>
                </c:pt>
                <c:pt idx="19">
                  <c:v>59.798000000000066</c:v>
                </c:pt>
                <c:pt idx="20">
                  <c:v>56.916000000000004</c:v>
                </c:pt>
                <c:pt idx="21">
                  <c:v>54.431000000000004</c:v>
                </c:pt>
                <c:pt idx="22">
                  <c:v>51.755000000000003</c:v>
                </c:pt>
                <c:pt idx="23">
                  <c:v>50.226000000000013</c:v>
                </c:pt>
                <c:pt idx="24">
                  <c:v>48.435000000000002</c:v>
                </c:pt>
                <c:pt idx="25">
                  <c:v>46.661000000000001</c:v>
                </c:pt>
                <c:pt idx="26">
                  <c:v>45.256</c:v>
                </c:pt>
                <c:pt idx="27">
                  <c:v>43.165000000000013</c:v>
                </c:pt>
                <c:pt idx="28">
                  <c:v>40.108000000000011</c:v>
                </c:pt>
                <c:pt idx="29">
                  <c:v>39.28</c:v>
                </c:pt>
                <c:pt idx="30">
                  <c:v>37.211000000000006</c:v>
                </c:pt>
                <c:pt idx="31">
                  <c:v>36.904000000000003</c:v>
                </c:pt>
                <c:pt idx="32">
                  <c:v>36.398000000000003</c:v>
                </c:pt>
                <c:pt idx="33">
                  <c:v>34.800000000000004</c:v>
                </c:pt>
              </c:numCache>
            </c:numRef>
          </c:yVal>
          <c:smooth val="0"/>
        </c:ser>
        <c:ser>
          <c:idx val="2"/>
          <c:order val="2"/>
          <c:tx>
            <c:strRef>
              <c:f>Sheet1!$D$1</c:f>
              <c:strCache>
                <c:ptCount val="1"/>
                <c:pt idx="0">
                  <c:v>2000-2004 (N=869)</c:v>
                </c:pt>
              </c:strCache>
            </c:strRef>
          </c:tx>
          <c:spPr>
            <a:ln w="41275">
              <a:solidFill>
                <a:srgbClr val="FF0000"/>
              </a:solidFill>
            </a:ln>
          </c:spPr>
          <c:marker>
            <c:symbol val="none"/>
          </c:marker>
          <c:xVal>
            <c:numRef>
              <c:f>Sheet1!$A$2:$A$38</c:f>
              <c:numCache>
                <c:formatCode>General</c:formatCode>
                <c:ptCount val="3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93.396000000000001</c:v>
                </c:pt>
                <c:pt idx="2">
                  <c:v>92.1</c:v>
                </c:pt>
                <c:pt idx="3">
                  <c:v>91.625999999999948</c:v>
                </c:pt>
                <c:pt idx="4">
                  <c:v>91.27</c:v>
                </c:pt>
                <c:pt idx="5">
                  <c:v>90.674999999999983</c:v>
                </c:pt>
                <c:pt idx="6">
                  <c:v>90.318000000000012</c:v>
                </c:pt>
                <c:pt idx="7">
                  <c:v>90.08</c:v>
                </c:pt>
                <c:pt idx="8">
                  <c:v>89.842000000000013</c:v>
                </c:pt>
                <c:pt idx="9">
                  <c:v>89.245999999999995</c:v>
                </c:pt>
                <c:pt idx="10">
                  <c:v>88.887</c:v>
                </c:pt>
                <c:pt idx="11">
                  <c:v>88.287000000000006</c:v>
                </c:pt>
                <c:pt idx="12">
                  <c:v>87.807000000000002</c:v>
                </c:pt>
                <c:pt idx="13">
                  <c:v>83.308999999999983</c:v>
                </c:pt>
                <c:pt idx="14">
                  <c:v>79.558999999999983</c:v>
                </c:pt>
                <c:pt idx="15">
                  <c:v>77.068000000000012</c:v>
                </c:pt>
                <c:pt idx="16">
                  <c:v>73.751999999999995</c:v>
                </c:pt>
                <c:pt idx="17">
                  <c:v>69.894999999999996</c:v>
                </c:pt>
                <c:pt idx="18">
                  <c:v>66.063000000000002</c:v>
                </c:pt>
                <c:pt idx="19">
                  <c:v>61.93</c:v>
                </c:pt>
                <c:pt idx="20">
                  <c:v>58.875</c:v>
                </c:pt>
                <c:pt idx="21">
                  <c:v>54.781000000000006</c:v>
                </c:pt>
                <c:pt idx="22">
                  <c:v>51.457000000000001</c:v>
                </c:pt>
                <c:pt idx="23">
                  <c:v>49.916000000000004</c:v>
                </c:pt>
                <c:pt idx="24">
                  <c:v>47.136000000000003</c:v>
                </c:pt>
              </c:numCache>
            </c:numRef>
          </c:yVal>
          <c:smooth val="0"/>
        </c:ser>
        <c:ser>
          <c:idx val="3"/>
          <c:order val="3"/>
          <c:tx>
            <c:strRef>
              <c:f>Sheet1!$E$1</c:f>
              <c:strCache>
                <c:ptCount val="1"/>
                <c:pt idx="0">
                  <c:v>2005-6/2012 (N=1,496)</c:v>
                </c:pt>
              </c:strCache>
            </c:strRef>
          </c:tx>
          <c:spPr>
            <a:ln w="47625">
              <a:solidFill>
                <a:srgbClr val="CC99FF"/>
              </a:solidFill>
            </a:ln>
          </c:spPr>
          <c:marker>
            <c:symbol val="none"/>
          </c:marker>
          <c:xVal>
            <c:numRef>
              <c:f>Sheet1!$A$2:$A$38</c:f>
              <c:numCache>
                <c:formatCode>General</c:formatCode>
                <c:ptCount val="37"/>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95.617999999999995</c:v>
                </c:pt>
                <c:pt idx="2">
                  <c:v>95.061000000000007</c:v>
                </c:pt>
                <c:pt idx="3">
                  <c:v>94.356999999999999</c:v>
                </c:pt>
                <c:pt idx="4">
                  <c:v>93.651999999999987</c:v>
                </c:pt>
                <c:pt idx="5">
                  <c:v>93.155999999999949</c:v>
                </c:pt>
                <c:pt idx="6">
                  <c:v>92.66</c:v>
                </c:pt>
                <c:pt idx="7">
                  <c:v>92.304000000000002</c:v>
                </c:pt>
                <c:pt idx="8">
                  <c:v>91.946000000000026</c:v>
                </c:pt>
                <c:pt idx="9">
                  <c:v>91.516999999999996</c:v>
                </c:pt>
                <c:pt idx="10">
                  <c:v>91.087000000000003</c:v>
                </c:pt>
                <c:pt idx="11">
                  <c:v>90.799000000000007</c:v>
                </c:pt>
                <c:pt idx="12">
                  <c:v>90.58</c:v>
                </c:pt>
                <c:pt idx="13">
                  <c:v>87.745000000000005</c:v>
                </c:pt>
                <c:pt idx="14">
                  <c:v>84.340999999999994</c:v>
                </c:pt>
                <c:pt idx="15">
                  <c:v>81.25</c:v>
                </c:pt>
                <c:pt idx="16">
                  <c:v>77.688999999999979</c:v>
                </c:pt>
                <c:pt idx="17">
                  <c:v>72.725999999999999</c:v>
                </c:pt>
                <c:pt idx="18">
                  <c:v>68.259</c:v>
                </c:pt>
                <c:pt idx="19">
                  <c:v>64.60799999999999</c:v>
                </c:pt>
              </c:numCache>
            </c:numRef>
          </c:yVal>
          <c:smooth val="0"/>
        </c:ser>
        <c:dLbls>
          <c:showLegendKey val="0"/>
          <c:showVal val="0"/>
          <c:showCatName val="0"/>
          <c:showSerName val="0"/>
          <c:showPercent val="0"/>
          <c:showBubbleSize val="0"/>
        </c:dLbls>
        <c:axId val="674971072"/>
        <c:axId val="674970680"/>
      </c:scatterChart>
      <c:valAx>
        <c:axId val="674971072"/>
        <c:scaling>
          <c:orientation val="minMax"/>
          <c:max val="2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70680"/>
        <c:crosses val="autoZero"/>
        <c:crossBetween val="midCat"/>
        <c:majorUnit val="1"/>
      </c:valAx>
      <c:valAx>
        <c:axId val="6749706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71072"/>
        <c:crosses val="autoZero"/>
        <c:crossBetween val="midCat"/>
        <c:majorUnit val="20"/>
      </c:valAx>
      <c:spPr>
        <a:solidFill>
          <a:schemeClr val="bg2"/>
        </a:solidFill>
        <a:ln>
          <a:solidFill>
            <a:schemeClr val="tx1"/>
          </a:solidFill>
        </a:ln>
      </c:spPr>
    </c:plotArea>
    <c:legend>
      <c:legendPos val="r"/>
      <c:layout>
        <c:manualLayout>
          <c:xMode val="edge"/>
          <c:yMode val="edge"/>
          <c:x val="0.39658548765475227"/>
          <c:y val="8.0110701888070443E-2"/>
          <c:w val="0.56801628225675327"/>
          <c:h val="0.1288561510456353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 (N = 3,255)</c:v>
                </c:pt>
              </c:strCache>
            </c:strRef>
          </c:tx>
          <c:spPr>
            <a:ln w="41275">
              <a:solidFill>
                <a:srgbClr val="66FFFF"/>
              </a:solidFill>
            </a:ln>
          </c:spPr>
          <c:marker>
            <c:symbol val="none"/>
          </c:marker>
          <c:xVal>
            <c:numRef>
              <c:f>Sheet1!$A$2:$A$26</c:f>
              <c:numCache>
                <c:formatCode>General</c:formatCode>
                <c:ptCount val="2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Sheet1!$B$2:$B$26</c:f>
              <c:numCache>
                <c:formatCode>General</c:formatCode>
                <c:ptCount val="25"/>
                <c:pt idx="0">
                  <c:v>100</c:v>
                </c:pt>
                <c:pt idx="1">
                  <c:v>94.834999999999994</c:v>
                </c:pt>
                <c:pt idx="2">
                  <c:v>93.440000000000026</c:v>
                </c:pt>
                <c:pt idx="3">
                  <c:v>92.412999999999997</c:v>
                </c:pt>
                <c:pt idx="4">
                  <c:v>91.60799999999999</c:v>
                </c:pt>
                <c:pt idx="5">
                  <c:v>91.22</c:v>
                </c:pt>
                <c:pt idx="6">
                  <c:v>90.703000000000003</c:v>
                </c:pt>
                <c:pt idx="7">
                  <c:v>90.411000000000129</c:v>
                </c:pt>
                <c:pt idx="8">
                  <c:v>90.052999999999983</c:v>
                </c:pt>
                <c:pt idx="9">
                  <c:v>89.531999999999996</c:v>
                </c:pt>
                <c:pt idx="10">
                  <c:v>89.205000000000013</c:v>
                </c:pt>
                <c:pt idx="11">
                  <c:v>88.877999999999986</c:v>
                </c:pt>
                <c:pt idx="12">
                  <c:v>88.678999999999988</c:v>
                </c:pt>
                <c:pt idx="13">
                  <c:v>85.802999999999983</c:v>
                </c:pt>
                <c:pt idx="14">
                  <c:v>83.408000000000001</c:v>
                </c:pt>
                <c:pt idx="15">
                  <c:v>80.937000000000026</c:v>
                </c:pt>
                <c:pt idx="16">
                  <c:v>78.286000000000001</c:v>
                </c:pt>
                <c:pt idx="17">
                  <c:v>75.876999999999981</c:v>
                </c:pt>
                <c:pt idx="18">
                  <c:v>72.843000000000004</c:v>
                </c:pt>
                <c:pt idx="19">
                  <c:v>70.34</c:v>
                </c:pt>
                <c:pt idx="20">
                  <c:v>67.992000000000004</c:v>
                </c:pt>
                <c:pt idx="21">
                  <c:v>64.427000000000007</c:v>
                </c:pt>
                <c:pt idx="22">
                  <c:v>62.119</c:v>
                </c:pt>
                <c:pt idx="23">
                  <c:v>58.931000000000004</c:v>
                </c:pt>
                <c:pt idx="24">
                  <c:v>56.61</c:v>
                </c:pt>
              </c:numCache>
            </c:numRef>
          </c:yVal>
          <c:smooth val="0"/>
        </c:ser>
        <c:ser>
          <c:idx val="1"/>
          <c:order val="1"/>
          <c:tx>
            <c:strRef>
              <c:f>Sheet1!$C$1</c:f>
              <c:strCache>
                <c:ptCount val="1"/>
                <c:pt idx="0">
                  <c:v>Female (N = 2,778)</c:v>
                </c:pt>
              </c:strCache>
            </c:strRef>
          </c:tx>
          <c:spPr>
            <a:ln w="41275">
              <a:solidFill>
                <a:srgbClr val="00FF00"/>
              </a:solidFill>
              <a:prstDash val="solid"/>
            </a:ln>
          </c:spPr>
          <c:marker>
            <c:symbol val="none"/>
          </c:marker>
          <c:xVal>
            <c:numRef>
              <c:f>Sheet1!$A$2:$A$26</c:f>
              <c:numCache>
                <c:formatCode>General</c:formatCode>
                <c:ptCount val="2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Sheet1!$C$2:$C$26</c:f>
              <c:numCache>
                <c:formatCode>General</c:formatCode>
                <c:ptCount val="25"/>
                <c:pt idx="0">
                  <c:v>100</c:v>
                </c:pt>
                <c:pt idx="1">
                  <c:v>94.346000000000004</c:v>
                </c:pt>
                <c:pt idx="2">
                  <c:v>92.747000000000114</c:v>
                </c:pt>
                <c:pt idx="3">
                  <c:v>91.92</c:v>
                </c:pt>
                <c:pt idx="4">
                  <c:v>91.504999999999995</c:v>
                </c:pt>
                <c:pt idx="5">
                  <c:v>90.522999999999982</c:v>
                </c:pt>
                <c:pt idx="6">
                  <c:v>90.069000000000003</c:v>
                </c:pt>
                <c:pt idx="7">
                  <c:v>89.691000000000003</c:v>
                </c:pt>
                <c:pt idx="8">
                  <c:v>89.274000000000001</c:v>
                </c:pt>
                <c:pt idx="9">
                  <c:v>88.97</c:v>
                </c:pt>
                <c:pt idx="10">
                  <c:v>88.59</c:v>
                </c:pt>
                <c:pt idx="11">
                  <c:v>88.284999999999997</c:v>
                </c:pt>
                <c:pt idx="12">
                  <c:v>87.975999999999999</c:v>
                </c:pt>
                <c:pt idx="13">
                  <c:v>84.471000000000004</c:v>
                </c:pt>
                <c:pt idx="14">
                  <c:v>81.046999999999997</c:v>
                </c:pt>
                <c:pt idx="15">
                  <c:v>77.894999999999996</c:v>
                </c:pt>
                <c:pt idx="16">
                  <c:v>75.603999999999999</c:v>
                </c:pt>
                <c:pt idx="17">
                  <c:v>73.037000000000006</c:v>
                </c:pt>
                <c:pt idx="18">
                  <c:v>71.227999999999994</c:v>
                </c:pt>
                <c:pt idx="19">
                  <c:v>68.275999999999982</c:v>
                </c:pt>
                <c:pt idx="20">
                  <c:v>66.417000000000129</c:v>
                </c:pt>
                <c:pt idx="21">
                  <c:v>64.959000000000003</c:v>
                </c:pt>
                <c:pt idx="22">
                  <c:v>62.229000000000013</c:v>
                </c:pt>
                <c:pt idx="23">
                  <c:v>60.867000000000004</c:v>
                </c:pt>
                <c:pt idx="24">
                  <c:v>58.919000000000004</c:v>
                </c:pt>
              </c:numCache>
            </c:numRef>
          </c:yVal>
          <c:smooth val="0"/>
        </c:ser>
        <c:dLbls>
          <c:showLegendKey val="0"/>
          <c:showVal val="0"/>
          <c:showCatName val="0"/>
          <c:showSerName val="0"/>
          <c:showPercent val="0"/>
          <c:showBubbleSize val="0"/>
        </c:dLbls>
        <c:axId val="674966760"/>
        <c:axId val="674969896"/>
      </c:scatterChart>
      <c:valAx>
        <c:axId val="67496676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69896"/>
        <c:crosses val="autoZero"/>
        <c:crossBetween val="midCat"/>
        <c:majorUnit val="1"/>
      </c:valAx>
      <c:valAx>
        <c:axId val="67496989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6760"/>
        <c:crosses val="autoZero"/>
        <c:crossBetween val="midCat"/>
        <c:majorUnit val="10"/>
      </c:valAx>
      <c:spPr>
        <a:solidFill>
          <a:schemeClr val="bg2"/>
        </a:solidFill>
        <a:ln>
          <a:solidFill>
            <a:schemeClr val="tx1"/>
          </a:solidFill>
        </a:ln>
      </c:spPr>
    </c:plotArea>
    <c:legend>
      <c:legendPos val="r"/>
      <c:layout>
        <c:manualLayout>
          <c:xMode val="edge"/>
          <c:yMode val="edge"/>
          <c:x val="0.12224920446891069"/>
          <c:y val="0.73585670931758562"/>
          <c:w val="0.48723457134229975"/>
          <c:h val="8.832144028871406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Male/Male (N = 1,901)</c:v>
                </c:pt>
              </c:strCache>
            </c:strRef>
          </c:tx>
          <c:spPr>
            <a:ln w="41275">
              <a:solidFill>
                <a:srgbClr val="66FFFF"/>
              </a:solidFill>
            </a:ln>
          </c:spPr>
          <c:marker>
            <c:symbol val="none"/>
          </c:marker>
          <c:xVal>
            <c:numRef>
              <c:f>Sheet1!$A$2:$A$26</c:f>
              <c:numCache>
                <c:formatCode>General</c:formatCode>
                <c:ptCount val="2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Sheet1!$B$2:$B$26</c:f>
              <c:numCache>
                <c:formatCode>General</c:formatCode>
                <c:ptCount val="25"/>
                <c:pt idx="0">
                  <c:v>100</c:v>
                </c:pt>
                <c:pt idx="1">
                  <c:v>95.182000000000002</c:v>
                </c:pt>
                <c:pt idx="2">
                  <c:v>93.936000000000007</c:v>
                </c:pt>
                <c:pt idx="3">
                  <c:v>92.894000000000005</c:v>
                </c:pt>
                <c:pt idx="4">
                  <c:v>92.178999999999988</c:v>
                </c:pt>
                <c:pt idx="5">
                  <c:v>91.793000000000006</c:v>
                </c:pt>
                <c:pt idx="6">
                  <c:v>91.295000000000002</c:v>
                </c:pt>
                <c:pt idx="7">
                  <c:v>90.962000000000003</c:v>
                </c:pt>
                <c:pt idx="8">
                  <c:v>90.462000000000003</c:v>
                </c:pt>
                <c:pt idx="9">
                  <c:v>89.849000000000004</c:v>
                </c:pt>
                <c:pt idx="10">
                  <c:v>89.57</c:v>
                </c:pt>
                <c:pt idx="11">
                  <c:v>89.458000000000013</c:v>
                </c:pt>
                <c:pt idx="12">
                  <c:v>89.287000000000006</c:v>
                </c:pt>
                <c:pt idx="13">
                  <c:v>86.53</c:v>
                </c:pt>
                <c:pt idx="14">
                  <c:v>84.034999999999997</c:v>
                </c:pt>
                <c:pt idx="15">
                  <c:v>81.430999999999997</c:v>
                </c:pt>
                <c:pt idx="16">
                  <c:v>78.778999999999982</c:v>
                </c:pt>
                <c:pt idx="17">
                  <c:v>76.013000000000005</c:v>
                </c:pt>
                <c:pt idx="18">
                  <c:v>72.596999999999994</c:v>
                </c:pt>
                <c:pt idx="19">
                  <c:v>69.322000000000003</c:v>
                </c:pt>
                <c:pt idx="20">
                  <c:v>67.430000000000007</c:v>
                </c:pt>
                <c:pt idx="21">
                  <c:v>64.16</c:v>
                </c:pt>
                <c:pt idx="22">
                  <c:v>62.069000000000003</c:v>
                </c:pt>
                <c:pt idx="23">
                  <c:v>58.702000000000012</c:v>
                </c:pt>
                <c:pt idx="24">
                  <c:v>54.849000000000004</c:v>
                </c:pt>
              </c:numCache>
            </c:numRef>
          </c:yVal>
          <c:smooth val="0"/>
        </c:ser>
        <c:ser>
          <c:idx val="1"/>
          <c:order val="1"/>
          <c:tx>
            <c:strRef>
              <c:f>Sheet1!$C$1</c:f>
              <c:strCache>
                <c:ptCount val="1"/>
                <c:pt idx="0">
                  <c:v>Male/Female (N = 1,510)</c:v>
                </c:pt>
              </c:strCache>
            </c:strRef>
          </c:tx>
          <c:spPr>
            <a:ln w="41275">
              <a:solidFill>
                <a:srgbClr val="00FF00"/>
              </a:solidFill>
              <a:prstDash val="solid"/>
            </a:ln>
          </c:spPr>
          <c:marker>
            <c:symbol val="none"/>
          </c:marker>
          <c:xVal>
            <c:numRef>
              <c:f>Sheet1!$A$2:$A$26</c:f>
              <c:numCache>
                <c:formatCode>General</c:formatCode>
                <c:ptCount val="2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Sheet1!$C$2:$C$26</c:f>
              <c:numCache>
                <c:formatCode>General</c:formatCode>
                <c:ptCount val="25"/>
                <c:pt idx="0">
                  <c:v>100</c:v>
                </c:pt>
                <c:pt idx="1">
                  <c:v>93.722999999999999</c:v>
                </c:pt>
                <c:pt idx="2">
                  <c:v>92.277999999999992</c:v>
                </c:pt>
                <c:pt idx="3">
                  <c:v>91.51</c:v>
                </c:pt>
                <c:pt idx="4">
                  <c:v>91.36999999999999</c:v>
                </c:pt>
                <c:pt idx="5">
                  <c:v>90.458000000000013</c:v>
                </c:pt>
                <c:pt idx="6">
                  <c:v>89.825999999999979</c:v>
                </c:pt>
                <c:pt idx="7">
                  <c:v>89.403999999999996</c:v>
                </c:pt>
                <c:pt idx="8">
                  <c:v>88.7</c:v>
                </c:pt>
                <c:pt idx="9">
                  <c:v>88.558999999999983</c:v>
                </c:pt>
                <c:pt idx="10">
                  <c:v>87.994000000000113</c:v>
                </c:pt>
                <c:pt idx="11">
                  <c:v>87.709000000000003</c:v>
                </c:pt>
                <c:pt idx="12">
                  <c:v>87.275999999999982</c:v>
                </c:pt>
                <c:pt idx="13">
                  <c:v>83.872999999999948</c:v>
                </c:pt>
                <c:pt idx="14">
                  <c:v>80.977000000000004</c:v>
                </c:pt>
                <c:pt idx="15">
                  <c:v>76.937000000000026</c:v>
                </c:pt>
                <c:pt idx="16">
                  <c:v>74.418999999999997</c:v>
                </c:pt>
                <c:pt idx="17">
                  <c:v>71.412000000000006</c:v>
                </c:pt>
                <c:pt idx="18">
                  <c:v>70.167999999999992</c:v>
                </c:pt>
                <c:pt idx="19">
                  <c:v>67.322000000000003</c:v>
                </c:pt>
                <c:pt idx="20">
                  <c:v>65.936000000000007</c:v>
                </c:pt>
                <c:pt idx="21">
                  <c:v>64.84</c:v>
                </c:pt>
                <c:pt idx="22">
                  <c:v>63.237000000000002</c:v>
                </c:pt>
                <c:pt idx="23">
                  <c:v>60.512</c:v>
                </c:pt>
                <c:pt idx="24">
                  <c:v>0</c:v>
                </c:pt>
              </c:numCache>
            </c:numRef>
          </c:yVal>
          <c:smooth val="0"/>
        </c:ser>
        <c:ser>
          <c:idx val="2"/>
          <c:order val="2"/>
          <c:tx>
            <c:strRef>
              <c:f>Sheet1!$D$1</c:f>
              <c:strCache>
                <c:ptCount val="1"/>
                <c:pt idx="0">
                  <c:v>Female/Male (N = 1,352)</c:v>
                </c:pt>
              </c:strCache>
            </c:strRef>
          </c:tx>
          <c:spPr>
            <a:ln w="41275">
              <a:solidFill>
                <a:srgbClr val="CC99FF"/>
              </a:solidFill>
            </a:ln>
          </c:spPr>
          <c:marker>
            <c:symbol val="none"/>
          </c:marker>
          <c:xVal>
            <c:numRef>
              <c:f>Sheet1!$A$2:$A$26</c:f>
              <c:numCache>
                <c:formatCode>General</c:formatCode>
                <c:ptCount val="2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Sheet1!$D$2:$D$26</c:f>
              <c:numCache>
                <c:formatCode>General</c:formatCode>
                <c:ptCount val="25"/>
                <c:pt idx="0">
                  <c:v>100</c:v>
                </c:pt>
                <c:pt idx="1">
                  <c:v>94.338999999999999</c:v>
                </c:pt>
                <c:pt idx="2">
                  <c:v>92.732000000000014</c:v>
                </c:pt>
                <c:pt idx="3">
                  <c:v>91.724999999999994</c:v>
                </c:pt>
                <c:pt idx="4">
                  <c:v>90.790999999999997</c:v>
                </c:pt>
                <c:pt idx="5">
                  <c:v>90.400999999999996</c:v>
                </c:pt>
                <c:pt idx="6">
                  <c:v>89.85499999999999</c:v>
                </c:pt>
                <c:pt idx="7">
                  <c:v>89.61999999999999</c:v>
                </c:pt>
                <c:pt idx="8">
                  <c:v>89.462999999999994</c:v>
                </c:pt>
                <c:pt idx="9">
                  <c:v>89.07</c:v>
                </c:pt>
                <c:pt idx="10">
                  <c:v>88.675999999999988</c:v>
                </c:pt>
                <c:pt idx="11">
                  <c:v>88.045000000000002</c:v>
                </c:pt>
                <c:pt idx="12">
                  <c:v>87.807000000000002</c:v>
                </c:pt>
                <c:pt idx="13">
                  <c:v>84.757999999999996</c:v>
                </c:pt>
                <c:pt idx="14">
                  <c:v>82.494000000000113</c:v>
                </c:pt>
                <c:pt idx="15">
                  <c:v>80.313000000000002</c:v>
                </c:pt>
                <c:pt idx="16">
                  <c:v>77.657999999999987</c:v>
                </c:pt>
                <c:pt idx="17">
                  <c:v>75.706000000000003</c:v>
                </c:pt>
                <c:pt idx="18">
                  <c:v>73.155999999999949</c:v>
                </c:pt>
                <c:pt idx="19">
                  <c:v>71.652999999999949</c:v>
                </c:pt>
                <c:pt idx="20">
                  <c:v>68.724000000000004</c:v>
                </c:pt>
                <c:pt idx="21">
                  <c:v>64.77</c:v>
                </c:pt>
                <c:pt idx="22">
                  <c:v>62.206000000000003</c:v>
                </c:pt>
                <c:pt idx="23">
                  <c:v>59.259</c:v>
                </c:pt>
                <c:pt idx="24">
                  <c:v>0</c:v>
                </c:pt>
              </c:numCache>
            </c:numRef>
          </c:yVal>
          <c:smooth val="0"/>
        </c:ser>
        <c:ser>
          <c:idx val="3"/>
          <c:order val="3"/>
          <c:tx>
            <c:strRef>
              <c:f>Sheet1!$E$1</c:f>
              <c:strCache>
                <c:ptCount val="1"/>
                <c:pt idx="0">
                  <c:v>Female/Female (N = 1,266)</c:v>
                </c:pt>
              </c:strCache>
            </c:strRef>
          </c:tx>
          <c:spPr>
            <a:ln w="41275">
              <a:solidFill>
                <a:srgbClr val="FFFF00"/>
              </a:solidFill>
            </a:ln>
          </c:spPr>
          <c:marker>
            <c:symbol val="none"/>
          </c:marker>
          <c:xVal>
            <c:numRef>
              <c:f>Sheet1!$A$2:$A$26</c:f>
              <c:numCache>
                <c:formatCode>General</c:formatCode>
                <c:ptCount val="2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Sheet1!$E$2:$E$26</c:f>
              <c:numCache>
                <c:formatCode>General</c:formatCode>
                <c:ptCount val="25"/>
                <c:pt idx="0">
                  <c:v>100</c:v>
                </c:pt>
                <c:pt idx="1">
                  <c:v>95.076999999999998</c:v>
                </c:pt>
                <c:pt idx="2">
                  <c:v>93.293000000000006</c:v>
                </c:pt>
                <c:pt idx="3">
                  <c:v>92.396000000000001</c:v>
                </c:pt>
                <c:pt idx="4">
                  <c:v>91.658999999999978</c:v>
                </c:pt>
                <c:pt idx="5">
                  <c:v>90.593999999999994</c:v>
                </c:pt>
                <c:pt idx="6">
                  <c:v>90.348000000000013</c:v>
                </c:pt>
                <c:pt idx="7">
                  <c:v>90.02</c:v>
                </c:pt>
                <c:pt idx="8">
                  <c:v>89.937000000000026</c:v>
                </c:pt>
                <c:pt idx="9">
                  <c:v>89.444000000000145</c:v>
                </c:pt>
                <c:pt idx="10">
                  <c:v>89.278999999999982</c:v>
                </c:pt>
                <c:pt idx="11">
                  <c:v>88.948000000000022</c:v>
                </c:pt>
                <c:pt idx="12">
                  <c:v>88.781000000000006</c:v>
                </c:pt>
                <c:pt idx="13">
                  <c:v>85.149000000000001</c:v>
                </c:pt>
                <c:pt idx="14">
                  <c:v>81.087000000000003</c:v>
                </c:pt>
                <c:pt idx="15">
                  <c:v>79.004999999999995</c:v>
                </c:pt>
                <c:pt idx="16">
                  <c:v>76.982000000000014</c:v>
                </c:pt>
                <c:pt idx="17">
                  <c:v>74.940000000000026</c:v>
                </c:pt>
                <c:pt idx="18">
                  <c:v>72.48</c:v>
                </c:pt>
                <c:pt idx="19">
                  <c:v>69.400999999999996</c:v>
                </c:pt>
                <c:pt idx="20">
                  <c:v>66.947000000000131</c:v>
                </c:pt>
                <c:pt idx="21">
                  <c:v>65.009</c:v>
                </c:pt>
                <c:pt idx="22">
                  <c:v>60.9</c:v>
                </c:pt>
                <c:pt idx="23">
                  <c:v>60.9</c:v>
                </c:pt>
                <c:pt idx="24">
                  <c:v>60.9</c:v>
                </c:pt>
              </c:numCache>
            </c:numRef>
          </c:yVal>
          <c:smooth val="0"/>
        </c:ser>
        <c:dLbls>
          <c:showLegendKey val="0"/>
          <c:showVal val="0"/>
          <c:showCatName val="0"/>
          <c:showSerName val="0"/>
          <c:showPercent val="0"/>
          <c:showBubbleSize val="0"/>
        </c:dLbls>
        <c:axId val="674968720"/>
        <c:axId val="674967936"/>
      </c:scatterChart>
      <c:valAx>
        <c:axId val="67496872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67936"/>
        <c:crosses val="autoZero"/>
        <c:crossBetween val="midCat"/>
        <c:majorUnit val="1"/>
      </c:valAx>
      <c:valAx>
        <c:axId val="67496793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8720"/>
        <c:crosses val="autoZero"/>
        <c:crossBetween val="midCat"/>
        <c:majorUnit val="10"/>
      </c:valAx>
      <c:spPr>
        <a:solidFill>
          <a:schemeClr val="bg2"/>
        </a:solidFill>
        <a:ln>
          <a:solidFill>
            <a:schemeClr val="tx1"/>
          </a:solidFill>
        </a:ln>
      </c:spPr>
    </c:plotArea>
    <c:legend>
      <c:legendPos val="r"/>
      <c:layout>
        <c:manualLayout>
          <c:xMode val="edge"/>
          <c:yMode val="edge"/>
          <c:x val="0.11339964694678679"/>
          <c:y val="0.68637754265091866"/>
          <c:w val="0.62047940910041732"/>
          <c:h val="0.15607939632545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Congenital (N=811)</c:v>
                </c:pt>
              </c:strCache>
            </c:strRef>
          </c:tx>
          <c:spPr>
            <a:ln w="41275">
              <a:solidFill>
                <a:srgbClr val="00FF00"/>
              </a:solidFill>
            </a:ln>
          </c:spPr>
          <c:marker>
            <c:symbol val="none"/>
          </c:marker>
          <c:xVal>
            <c:numRef>
              <c:f>Sheet1!$A$2:$A$25</c:f>
              <c:numCache>
                <c:formatCode>General</c:formatCode>
                <c:ptCount val="2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91.100999999999999</c:v>
                </c:pt>
                <c:pt idx="2">
                  <c:v>87.706999999999994</c:v>
                </c:pt>
                <c:pt idx="3">
                  <c:v>85.293999999999997</c:v>
                </c:pt>
                <c:pt idx="4">
                  <c:v>84.274999999999991</c:v>
                </c:pt>
                <c:pt idx="5">
                  <c:v>83.382999999999981</c:v>
                </c:pt>
                <c:pt idx="6">
                  <c:v>82.872999999999948</c:v>
                </c:pt>
                <c:pt idx="7">
                  <c:v>82.490000000000023</c:v>
                </c:pt>
                <c:pt idx="8">
                  <c:v>81.721999999999994</c:v>
                </c:pt>
                <c:pt idx="9">
                  <c:v>80.823999999999998</c:v>
                </c:pt>
                <c:pt idx="10">
                  <c:v>80.566999999999993</c:v>
                </c:pt>
                <c:pt idx="11">
                  <c:v>80.178999999999988</c:v>
                </c:pt>
                <c:pt idx="12">
                  <c:v>80.049000000000007</c:v>
                </c:pt>
                <c:pt idx="13">
                  <c:v>77.151999999999987</c:v>
                </c:pt>
                <c:pt idx="14">
                  <c:v>74.334999999999994</c:v>
                </c:pt>
                <c:pt idx="15">
                  <c:v>71.363</c:v>
                </c:pt>
                <c:pt idx="16">
                  <c:v>70.072999999999979</c:v>
                </c:pt>
                <c:pt idx="17">
                  <c:v>69.557000000000002</c:v>
                </c:pt>
                <c:pt idx="18">
                  <c:v>66.485000000000014</c:v>
                </c:pt>
                <c:pt idx="19">
                  <c:v>64.27</c:v>
                </c:pt>
                <c:pt idx="20">
                  <c:v>63.366</c:v>
                </c:pt>
                <c:pt idx="21">
                  <c:v>61.949000000000005</c:v>
                </c:pt>
                <c:pt idx="22">
                  <c:v>61.949000000000005</c:v>
                </c:pt>
                <c:pt idx="23">
                  <c:v>60.275000000000013</c:v>
                </c:pt>
              </c:numCache>
            </c:numRef>
          </c:yVal>
          <c:smooth val="0"/>
        </c:ser>
        <c:ser>
          <c:idx val="1"/>
          <c:order val="1"/>
          <c:tx>
            <c:strRef>
              <c:f>Sheet1!$C$1</c:f>
              <c:strCache>
                <c:ptCount val="1"/>
                <c:pt idx="0">
                  <c:v>Cardiomyopathy (N=551)</c:v>
                </c:pt>
              </c:strCache>
            </c:strRef>
          </c:tx>
          <c:spPr>
            <a:ln w="41275">
              <a:solidFill>
                <a:srgbClr val="FFFF00"/>
              </a:solidFill>
              <a:prstDash val="solid"/>
            </a:ln>
          </c:spPr>
          <c:marker>
            <c:symbol val="none"/>
          </c:marker>
          <c:xVal>
            <c:numRef>
              <c:f>Sheet1!$A$2:$A$25</c:f>
              <c:numCache>
                <c:formatCode>General</c:formatCode>
                <c:ptCount val="2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96.346999999999994</c:v>
                </c:pt>
                <c:pt idx="2">
                  <c:v>95.215999999999994</c:v>
                </c:pt>
                <c:pt idx="3">
                  <c:v>94.450999999999993</c:v>
                </c:pt>
                <c:pt idx="4">
                  <c:v>93.874999999999986</c:v>
                </c:pt>
                <c:pt idx="5">
                  <c:v>93.298000000000002</c:v>
                </c:pt>
                <c:pt idx="6">
                  <c:v>92.72</c:v>
                </c:pt>
                <c:pt idx="7">
                  <c:v>92.332999999999998</c:v>
                </c:pt>
                <c:pt idx="8">
                  <c:v>91.557000000000002</c:v>
                </c:pt>
                <c:pt idx="9">
                  <c:v>91.363</c:v>
                </c:pt>
                <c:pt idx="10">
                  <c:v>91.363</c:v>
                </c:pt>
                <c:pt idx="11">
                  <c:v>90.974000000000004</c:v>
                </c:pt>
                <c:pt idx="12">
                  <c:v>90.578999999999979</c:v>
                </c:pt>
                <c:pt idx="13">
                  <c:v>87.004000000000005</c:v>
                </c:pt>
                <c:pt idx="14">
                  <c:v>83.786000000000001</c:v>
                </c:pt>
                <c:pt idx="15">
                  <c:v>79.994000000000113</c:v>
                </c:pt>
                <c:pt idx="16">
                  <c:v>77.656999999999982</c:v>
                </c:pt>
                <c:pt idx="17">
                  <c:v>76.715999999999994</c:v>
                </c:pt>
                <c:pt idx="18">
                  <c:v>75.622999999999948</c:v>
                </c:pt>
                <c:pt idx="19">
                  <c:v>73.622999999999948</c:v>
                </c:pt>
                <c:pt idx="20">
                  <c:v>73.622999999999948</c:v>
                </c:pt>
                <c:pt idx="21">
                  <c:v>72.396000000000001</c:v>
                </c:pt>
                <c:pt idx="22">
                  <c:v>72.396000000000001</c:v>
                </c:pt>
                <c:pt idx="23">
                  <c:v>70.202000000000012</c:v>
                </c:pt>
              </c:numCache>
            </c:numRef>
          </c:yVal>
          <c:smooth val="0"/>
        </c:ser>
        <c:dLbls>
          <c:showLegendKey val="0"/>
          <c:showVal val="0"/>
          <c:showCatName val="0"/>
          <c:showSerName val="0"/>
          <c:showPercent val="0"/>
          <c:showBubbleSize val="0"/>
        </c:dLbls>
        <c:axId val="674959312"/>
        <c:axId val="674959704"/>
      </c:scatterChart>
      <c:valAx>
        <c:axId val="67495931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59704"/>
        <c:crosses val="autoZero"/>
        <c:crossBetween val="midCat"/>
        <c:majorUnit val="1"/>
      </c:valAx>
      <c:valAx>
        <c:axId val="6749597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59312"/>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74140102446872491"/>
          <c:w val="0.66145286042784479"/>
          <c:h val="8.5933451866903682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Congenital (N=528)</c:v>
                </c:pt>
              </c:strCache>
            </c:strRef>
          </c:tx>
          <c:spPr>
            <a:ln w="41275">
              <a:solidFill>
                <a:srgbClr val="00FF00"/>
              </a:solidFill>
            </a:ln>
          </c:spPr>
          <c:marker>
            <c:symbol val="none"/>
          </c:marker>
          <c:xVal>
            <c:numRef>
              <c:f>Sheet1!$A$2:$A$25</c:f>
              <c:numCache>
                <c:formatCode>General</c:formatCode>
                <c:ptCount val="2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94.081000000000003</c:v>
                </c:pt>
                <c:pt idx="2">
                  <c:v>91.346999999999994</c:v>
                </c:pt>
                <c:pt idx="3">
                  <c:v>90.558999999999983</c:v>
                </c:pt>
                <c:pt idx="4">
                  <c:v>88.972999999999999</c:v>
                </c:pt>
                <c:pt idx="5">
                  <c:v>87.781000000000006</c:v>
                </c:pt>
                <c:pt idx="6">
                  <c:v>87.382999999999981</c:v>
                </c:pt>
                <c:pt idx="7">
                  <c:v>86.985000000000014</c:v>
                </c:pt>
                <c:pt idx="8">
                  <c:v>86.385999999999981</c:v>
                </c:pt>
                <c:pt idx="9">
                  <c:v>86.185999999999979</c:v>
                </c:pt>
                <c:pt idx="10">
                  <c:v>85.384</c:v>
                </c:pt>
                <c:pt idx="11">
                  <c:v>85.182999999999979</c:v>
                </c:pt>
                <c:pt idx="12">
                  <c:v>84.774999999999991</c:v>
                </c:pt>
                <c:pt idx="13">
                  <c:v>80.891999999999996</c:v>
                </c:pt>
                <c:pt idx="14">
                  <c:v>77.289000000000001</c:v>
                </c:pt>
                <c:pt idx="15">
                  <c:v>73.971000000000004</c:v>
                </c:pt>
                <c:pt idx="16">
                  <c:v>71.33</c:v>
                </c:pt>
                <c:pt idx="17">
                  <c:v>70.965999999999994</c:v>
                </c:pt>
                <c:pt idx="18">
                  <c:v>70.965999999999994</c:v>
                </c:pt>
                <c:pt idx="19">
                  <c:v>70.965999999999994</c:v>
                </c:pt>
                <c:pt idx="20">
                  <c:v>69.637999999999991</c:v>
                </c:pt>
                <c:pt idx="21">
                  <c:v>66.900000000000006</c:v>
                </c:pt>
                <c:pt idx="22">
                  <c:v>65.683999999999983</c:v>
                </c:pt>
                <c:pt idx="23">
                  <c:v>62.074000000000005</c:v>
                </c:pt>
              </c:numCache>
            </c:numRef>
          </c:yVal>
          <c:smooth val="0"/>
        </c:ser>
        <c:ser>
          <c:idx val="1"/>
          <c:order val="1"/>
          <c:tx>
            <c:strRef>
              <c:f>Sheet1!$C$1</c:f>
              <c:strCache>
                <c:ptCount val="1"/>
                <c:pt idx="0">
                  <c:v>Cardiomyopathy (N=763)</c:v>
                </c:pt>
              </c:strCache>
            </c:strRef>
          </c:tx>
          <c:spPr>
            <a:ln w="41275">
              <a:solidFill>
                <a:srgbClr val="FFFF00"/>
              </a:solidFill>
              <a:prstDash val="solid"/>
            </a:ln>
          </c:spPr>
          <c:marker>
            <c:symbol val="none"/>
          </c:marker>
          <c:xVal>
            <c:numRef>
              <c:f>Sheet1!$A$2:$A$25</c:f>
              <c:numCache>
                <c:formatCode>General</c:formatCode>
                <c:ptCount val="2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96.97</c:v>
                </c:pt>
                <c:pt idx="2">
                  <c:v>95.621999999999986</c:v>
                </c:pt>
                <c:pt idx="3">
                  <c:v>95.211000000000027</c:v>
                </c:pt>
                <c:pt idx="4">
                  <c:v>95.211000000000027</c:v>
                </c:pt>
                <c:pt idx="5">
                  <c:v>94.381999999999991</c:v>
                </c:pt>
                <c:pt idx="6">
                  <c:v>93.688000000000002</c:v>
                </c:pt>
                <c:pt idx="7">
                  <c:v>93.271000000000001</c:v>
                </c:pt>
                <c:pt idx="8">
                  <c:v>93.271000000000001</c:v>
                </c:pt>
                <c:pt idx="9">
                  <c:v>92.992000000000004</c:v>
                </c:pt>
                <c:pt idx="10">
                  <c:v>92.992000000000004</c:v>
                </c:pt>
                <c:pt idx="11">
                  <c:v>92.850999999999999</c:v>
                </c:pt>
                <c:pt idx="12">
                  <c:v>92.850999999999999</c:v>
                </c:pt>
                <c:pt idx="13">
                  <c:v>89.977000000000004</c:v>
                </c:pt>
                <c:pt idx="14">
                  <c:v>88.049000000000007</c:v>
                </c:pt>
                <c:pt idx="15">
                  <c:v>85.85199999999999</c:v>
                </c:pt>
                <c:pt idx="16">
                  <c:v>84.475999999999999</c:v>
                </c:pt>
                <c:pt idx="17">
                  <c:v>82.167000000000002</c:v>
                </c:pt>
                <c:pt idx="18">
                  <c:v>81.819000000000003</c:v>
                </c:pt>
                <c:pt idx="19">
                  <c:v>79.585999999999999</c:v>
                </c:pt>
                <c:pt idx="20">
                  <c:v>78.424000000000007</c:v>
                </c:pt>
                <c:pt idx="21">
                  <c:v>77.73</c:v>
                </c:pt>
                <c:pt idx="22">
                  <c:v>76.757999999999996</c:v>
                </c:pt>
                <c:pt idx="23">
                  <c:v>76.757999999999996</c:v>
                </c:pt>
              </c:numCache>
            </c:numRef>
          </c:yVal>
          <c:smooth val="0"/>
        </c:ser>
        <c:ser>
          <c:idx val="2"/>
          <c:order val="2"/>
          <c:tx>
            <c:strRef>
              <c:f>Sheet1!$D$1</c:f>
              <c:strCache>
                <c:ptCount val="1"/>
                <c:pt idx="0">
                  <c:v>Retransplant (N=37)</c:v>
                </c:pt>
              </c:strCache>
            </c:strRef>
          </c:tx>
          <c:spPr>
            <a:ln w="41275">
              <a:solidFill>
                <a:srgbClr val="FF0000"/>
              </a:solidFill>
            </a:ln>
          </c:spPr>
          <c:marker>
            <c:symbol val="none"/>
          </c:marker>
          <c:xVal>
            <c:numRef>
              <c:f>Sheet1!$A$2:$A$25</c:f>
              <c:numCache>
                <c:formatCode>General</c:formatCode>
                <c:ptCount val="24"/>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94.595000000000013</c:v>
                </c:pt>
                <c:pt idx="2">
                  <c:v>88.861999999999995</c:v>
                </c:pt>
                <c:pt idx="3">
                  <c:v>85.995000000000005</c:v>
                </c:pt>
                <c:pt idx="4">
                  <c:v>83.128999999999948</c:v>
                </c:pt>
                <c:pt idx="5">
                  <c:v>83.128999999999948</c:v>
                </c:pt>
                <c:pt idx="6">
                  <c:v>83.128999999999948</c:v>
                </c:pt>
                <c:pt idx="7">
                  <c:v>80.262</c:v>
                </c:pt>
                <c:pt idx="8">
                  <c:v>80.262</c:v>
                </c:pt>
                <c:pt idx="9">
                  <c:v>77.396000000000001</c:v>
                </c:pt>
                <c:pt idx="10">
                  <c:v>77.396000000000001</c:v>
                </c:pt>
                <c:pt idx="11">
                  <c:v>74.528999999999982</c:v>
                </c:pt>
                <c:pt idx="12">
                  <c:v>74.528999999999982</c:v>
                </c:pt>
                <c:pt idx="13">
                  <c:v>68.796000000000006</c:v>
                </c:pt>
                <c:pt idx="14">
                  <c:v>68.796000000000006</c:v>
                </c:pt>
                <c:pt idx="15">
                  <c:v>62.072000000000003</c:v>
                </c:pt>
                <c:pt idx="16">
                  <c:v>62.072000000000003</c:v>
                </c:pt>
                <c:pt idx="17">
                  <c:v>62.072000000000003</c:v>
                </c:pt>
              </c:numCache>
            </c:numRef>
          </c:yVal>
          <c:smooth val="0"/>
        </c:ser>
        <c:dLbls>
          <c:showLegendKey val="0"/>
          <c:showVal val="0"/>
          <c:showCatName val="0"/>
          <c:showSerName val="0"/>
          <c:showPercent val="0"/>
          <c:showBubbleSize val="0"/>
        </c:dLbls>
        <c:axId val="674963624"/>
        <c:axId val="674962840"/>
      </c:scatterChart>
      <c:valAx>
        <c:axId val="674963624"/>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62840"/>
        <c:crosses val="autoZero"/>
        <c:crossBetween val="midCat"/>
        <c:majorUnit val="1"/>
      </c:valAx>
      <c:valAx>
        <c:axId val="6749628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3624"/>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4140102446872413"/>
          <c:w val="0.85884955752213676"/>
          <c:h val="6.572813478960291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Congenital (N=282)</c:v>
                </c:pt>
              </c:strCache>
            </c:strRef>
          </c:tx>
          <c:spPr>
            <a:ln w="41275">
              <a:solidFill>
                <a:srgbClr val="00FF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91.816999999999993</c:v>
                </c:pt>
                <c:pt idx="2">
                  <c:v>90.733999999999995</c:v>
                </c:pt>
                <c:pt idx="3">
                  <c:v>90.006</c:v>
                </c:pt>
                <c:pt idx="4">
                  <c:v>90.006</c:v>
                </c:pt>
                <c:pt idx="5">
                  <c:v>89.641000000000005</c:v>
                </c:pt>
                <c:pt idx="6">
                  <c:v>88.912000000000006</c:v>
                </c:pt>
                <c:pt idx="7">
                  <c:v>88.548000000000002</c:v>
                </c:pt>
                <c:pt idx="8">
                  <c:v>88.548000000000002</c:v>
                </c:pt>
                <c:pt idx="9">
                  <c:v>88.548000000000002</c:v>
                </c:pt>
                <c:pt idx="10">
                  <c:v>87.816000000000003</c:v>
                </c:pt>
                <c:pt idx="11">
                  <c:v>87.816000000000003</c:v>
                </c:pt>
                <c:pt idx="12">
                  <c:v>87.816000000000003</c:v>
                </c:pt>
                <c:pt idx="13">
                  <c:v>83.967000000000027</c:v>
                </c:pt>
                <c:pt idx="14">
                  <c:v>82.179999999999978</c:v>
                </c:pt>
                <c:pt idx="15">
                  <c:v>80.600999999999999</c:v>
                </c:pt>
                <c:pt idx="16">
                  <c:v>79.445000000000007</c:v>
                </c:pt>
                <c:pt idx="17">
                  <c:v>76.75</c:v>
                </c:pt>
                <c:pt idx="18">
                  <c:v>75.877999999999986</c:v>
                </c:pt>
                <c:pt idx="19">
                  <c:v>73.878999999999948</c:v>
                </c:pt>
                <c:pt idx="20">
                  <c:v>71.374999999999986</c:v>
                </c:pt>
                <c:pt idx="21">
                  <c:v>71.374999999999986</c:v>
                </c:pt>
                <c:pt idx="22">
                  <c:v>68.52</c:v>
                </c:pt>
              </c:numCache>
            </c:numRef>
          </c:yVal>
          <c:smooth val="0"/>
        </c:ser>
        <c:ser>
          <c:idx val="1"/>
          <c:order val="1"/>
          <c:tx>
            <c:strRef>
              <c:f>Sheet1!$C$1</c:f>
              <c:strCache>
                <c:ptCount val="1"/>
                <c:pt idx="0">
                  <c:v>Cardiomyopathy (N=497)</c:v>
                </c:pt>
              </c:strCache>
            </c:strRef>
          </c:tx>
          <c:spPr>
            <a:ln w="41275">
              <a:solidFill>
                <a:srgbClr val="FF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95.539000000000001</c:v>
                </c:pt>
                <c:pt idx="2">
                  <c:v>95.33</c:v>
                </c:pt>
                <c:pt idx="3">
                  <c:v>94.683999999999983</c:v>
                </c:pt>
                <c:pt idx="4">
                  <c:v>94.254000000000005</c:v>
                </c:pt>
                <c:pt idx="5">
                  <c:v>94.254000000000005</c:v>
                </c:pt>
                <c:pt idx="6">
                  <c:v>94.254000000000005</c:v>
                </c:pt>
                <c:pt idx="7">
                  <c:v>94.254000000000005</c:v>
                </c:pt>
                <c:pt idx="8">
                  <c:v>94.037000000000006</c:v>
                </c:pt>
                <c:pt idx="9">
                  <c:v>93.82</c:v>
                </c:pt>
                <c:pt idx="10">
                  <c:v>93.387</c:v>
                </c:pt>
                <c:pt idx="11">
                  <c:v>93.168999999999983</c:v>
                </c:pt>
                <c:pt idx="12">
                  <c:v>92.950999999999993</c:v>
                </c:pt>
                <c:pt idx="13">
                  <c:v>91.558999999999983</c:v>
                </c:pt>
                <c:pt idx="14">
                  <c:v>90.765000000000001</c:v>
                </c:pt>
                <c:pt idx="15">
                  <c:v>88.958000000000013</c:v>
                </c:pt>
                <c:pt idx="16">
                  <c:v>86.052999999999983</c:v>
                </c:pt>
                <c:pt idx="17">
                  <c:v>84.739000000000004</c:v>
                </c:pt>
                <c:pt idx="18">
                  <c:v>82.10299999999998</c:v>
                </c:pt>
                <c:pt idx="19">
                  <c:v>81.412999999999997</c:v>
                </c:pt>
                <c:pt idx="20">
                  <c:v>79.009</c:v>
                </c:pt>
                <c:pt idx="21">
                  <c:v>76.667999999999992</c:v>
                </c:pt>
                <c:pt idx="22">
                  <c:v>68.38</c:v>
                </c:pt>
              </c:numCache>
            </c:numRef>
          </c:yVal>
          <c:smooth val="0"/>
        </c:ser>
        <c:ser>
          <c:idx val="2"/>
          <c:order val="2"/>
          <c:tx>
            <c:strRef>
              <c:f>Sheet1!$D$1</c:f>
              <c:strCache>
                <c:ptCount val="1"/>
                <c:pt idx="0">
                  <c:v>Retransplant (N=65)</c:v>
                </c:pt>
              </c:strCache>
            </c:strRef>
          </c:tx>
          <c:spPr>
            <a:ln w="41275">
              <a:solidFill>
                <a:srgbClr val="FF0000"/>
              </a:solidFill>
            </a:ln>
          </c:spPr>
          <c:marker>
            <c:symbol val="none"/>
          </c:marker>
          <c:xVal>
            <c:numRef>
              <c:f>Sheet1!$A$2:$A$24</c:f>
              <c:numCache>
                <c:formatCode>General</c:formatCode>
                <c:ptCount val="23"/>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95.313000000000002</c:v>
                </c:pt>
                <c:pt idx="2">
                  <c:v>93.75</c:v>
                </c:pt>
                <c:pt idx="3">
                  <c:v>93.75</c:v>
                </c:pt>
                <c:pt idx="4">
                  <c:v>93.75</c:v>
                </c:pt>
                <c:pt idx="5">
                  <c:v>92.188000000000002</c:v>
                </c:pt>
                <c:pt idx="6">
                  <c:v>92.188000000000002</c:v>
                </c:pt>
                <c:pt idx="7">
                  <c:v>92.188000000000002</c:v>
                </c:pt>
                <c:pt idx="8">
                  <c:v>90.624999999999986</c:v>
                </c:pt>
                <c:pt idx="9">
                  <c:v>90.624999999999986</c:v>
                </c:pt>
                <c:pt idx="10">
                  <c:v>90.624999999999986</c:v>
                </c:pt>
                <c:pt idx="11">
                  <c:v>90.624999999999986</c:v>
                </c:pt>
                <c:pt idx="12">
                  <c:v>90.624999999999986</c:v>
                </c:pt>
                <c:pt idx="13">
                  <c:v>88.947000000000131</c:v>
                </c:pt>
                <c:pt idx="14">
                  <c:v>85.2</c:v>
                </c:pt>
                <c:pt idx="15">
                  <c:v>78.753</c:v>
                </c:pt>
                <c:pt idx="16">
                  <c:v>78.753</c:v>
                </c:pt>
                <c:pt idx="17">
                  <c:v>76.212000000000003</c:v>
                </c:pt>
                <c:pt idx="18">
                  <c:v>72.748000000000005</c:v>
                </c:pt>
                <c:pt idx="19">
                  <c:v>68.918999999999997</c:v>
                </c:pt>
              </c:numCache>
            </c:numRef>
          </c:yVal>
          <c:smooth val="0"/>
        </c:ser>
        <c:dLbls>
          <c:showLegendKey val="0"/>
          <c:showVal val="0"/>
          <c:showCatName val="0"/>
          <c:showSerName val="0"/>
          <c:showPercent val="0"/>
          <c:showBubbleSize val="0"/>
        </c:dLbls>
        <c:axId val="674963232"/>
        <c:axId val="674964408"/>
      </c:scatterChart>
      <c:valAx>
        <c:axId val="674963232"/>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64408"/>
        <c:crosses val="autoZero"/>
        <c:crossBetween val="midCat"/>
        <c:majorUnit val="1"/>
      </c:valAx>
      <c:valAx>
        <c:axId val="674964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3232"/>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5753005672678064"/>
          <c:w val="0.84115044247788595"/>
          <c:h val="9.798619930573195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7009231604669"/>
          <c:y val="0.14159879429134156"/>
          <c:w val="0.85181045796000165"/>
          <c:h val="0.74400714254981382"/>
        </c:manualLayout>
      </c:layout>
      <c:barChart>
        <c:barDir val="col"/>
        <c:grouping val="percentStacked"/>
        <c:varyColors val="0"/>
        <c:ser>
          <c:idx val="0"/>
          <c:order val="0"/>
          <c:tx>
            <c:strRef>
              <c:f>Sheet1!$A$2</c:f>
              <c:strCache>
                <c:ptCount val="1"/>
                <c:pt idx="0">
                  <c:v>1-4/year</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969</c:v>
                </c:pt>
                <c:pt idx="1">
                  <c:v>949</c:v>
                </c:pt>
                <c:pt idx="2">
                  <c:v>180</c:v>
                </c:pt>
              </c:numCache>
            </c:numRef>
          </c:val>
        </c:ser>
        <c:ser>
          <c:idx val="1"/>
          <c:order val="1"/>
          <c:tx>
            <c:strRef>
              <c:f>Sheet1!$A$3</c:f>
              <c:strCache>
                <c:ptCount val="1"/>
                <c:pt idx="0">
                  <c:v>5-9/year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268</c:v>
                </c:pt>
                <c:pt idx="1">
                  <c:v>1286</c:v>
                </c:pt>
                <c:pt idx="2">
                  <c:v>58</c:v>
                </c:pt>
              </c:numCache>
            </c:numRef>
          </c:val>
        </c:ser>
        <c:ser>
          <c:idx val="2"/>
          <c:order val="2"/>
          <c:tx>
            <c:strRef>
              <c:f>Sheet1!$A$4</c:f>
              <c:strCache>
                <c:ptCount val="1"/>
                <c:pt idx="0">
                  <c:v>10+/year</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416</c:v>
                </c:pt>
                <c:pt idx="1">
                  <c:v>2462</c:v>
                </c:pt>
                <c:pt idx="2">
                  <c:v>0</c:v>
                </c:pt>
              </c:numCache>
            </c:numRef>
          </c:val>
        </c:ser>
        <c:dLbls>
          <c:showLegendKey val="0"/>
          <c:showVal val="0"/>
          <c:showCatName val="0"/>
          <c:showSerName val="0"/>
          <c:showPercent val="0"/>
          <c:showBubbleSize val="0"/>
        </c:dLbls>
        <c:gapWidth val="45"/>
        <c:overlap val="100"/>
        <c:axId val="470225056"/>
        <c:axId val="470225448"/>
      </c:barChart>
      <c:catAx>
        <c:axId val="470225056"/>
        <c:scaling>
          <c:orientation val="minMax"/>
        </c:scaling>
        <c:delete val="0"/>
        <c:axPos val="b"/>
        <c:numFmt formatCode="General" sourceLinked="0"/>
        <c:majorTickMark val="out"/>
        <c:minorTickMark val="none"/>
        <c:tickLblPos val="nextTo"/>
        <c:txPr>
          <a:bodyPr/>
          <a:lstStyle/>
          <a:p>
            <a:pPr>
              <a:defRPr sz="1500" b="1"/>
            </a:pPr>
            <a:endParaRPr lang="en-US"/>
          </a:p>
        </c:txPr>
        <c:crossAx val="470225448"/>
        <c:crosses val="autoZero"/>
        <c:auto val="1"/>
        <c:lblAlgn val="ctr"/>
        <c:lblOffset val="100"/>
        <c:noMultiLvlLbl val="0"/>
      </c:catAx>
      <c:valAx>
        <c:axId val="4702254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5092429179111229E-2"/>
              <c:y val="0.2674907726377953"/>
            </c:manualLayout>
          </c:layout>
          <c:overlay val="0"/>
        </c:title>
        <c:numFmt formatCode="0%" sourceLinked="1"/>
        <c:majorTickMark val="out"/>
        <c:minorTickMark val="none"/>
        <c:tickLblPos val="nextTo"/>
        <c:txPr>
          <a:bodyPr/>
          <a:lstStyle/>
          <a:p>
            <a:pPr>
              <a:defRPr sz="1500" b="1"/>
            </a:pPr>
            <a:endParaRPr lang="en-US"/>
          </a:p>
        </c:txPr>
        <c:crossAx val="470225056"/>
        <c:crosses val="autoZero"/>
        <c:crossBetween val="between"/>
        <c:majorUnit val="0.2"/>
      </c:valAx>
      <c:spPr>
        <a:solidFill>
          <a:srgbClr val="000000"/>
        </a:solidFill>
        <a:ln w="12700">
          <a:solidFill>
            <a:srgbClr val="FFFFFF"/>
          </a:solidFill>
        </a:ln>
      </c:spPr>
    </c:plotArea>
    <c:legend>
      <c:legendPos val="t"/>
      <c:layout>
        <c:manualLayout>
          <c:xMode val="edge"/>
          <c:yMode val="edge"/>
          <c:x val="0.24937539596343591"/>
          <c:y val="3.125E-2"/>
          <c:w val="0.60405217666758426"/>
          <c:h val="7.706323818897692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varyColors val="0"/>
        <c:ser>
          <c:idx val="0"/>
          <c:order val="0"/>
          <c:tx>
            <c:strRef>
              <c:f>Sheet1!$B$1</c:f>
              <c:strCache>
                <c:ptCount val="1"/>
                <c:pt idx="0">
                  <c:v>Congenital (N=543)</c:v>
                </c:pt>
              </c:strCache>
            </c:strRef>
          </c:tx>
          <c:spPr>
            <a:ln w="41275">
              <a:solidFill>
                <a:srgbClr val="00FF00"/>
              </a:solidFill>
            </a:ln>
          </c:spPr>
          <c:marker>
            <c:symbol val="none"/>
          </c:marker>
          <c:xVal>
            <c:numRef>
              <c:f>Sheet1!$A$2:$A$25</c:f>
              <c:numCache>
                <c:formatCode>General</c:formatCode>
                <c:ptCount val="2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91.290999999999997</c:v>
                </c:pt>
                <c:pt idx="2">
                  <c:v>89.790999999999997</c:v>
                </c:pt>
                <c:pt idx="3">
                  <c:v>88.474000000000004</c:v>
                </c:pt>
                <c:pt idx="4">
                  <c:v>86.960000000000022</c:v>
                </c:pt>
                <c:pt idx="5">
                  <c:v>86.771000000000001</c:v>
                </c:pt>
                <c:pt idx="6">
                  <c:v>86.391999999999996</c:v>
                </c:pt>
                <c:pt idx="7">
                  <c:v>85.634</c:v>
                </c:pt>
                <c:pt idx="8">
                  <c:v>85.065000000000012</c:v>
                </c:pt>
                <c:pt idx="9">
                  <c:v>84.684999999999988</c:v>
                </c:pt>
                <c:pt idx="10">
                  <c:v>84.494000000000099</c:v>
                </c:pt>
                <c:pt idx="11">
                  <c:v>84.301999999999992</c:v>
                </c:pt>
                <c:pt idx="12">
                  <c:v>84.10599999999998</c:v>
                </c:pt>
                <c:pt idx="13">
                  <c:v>80.48</c:v>
                </c:pt>
                <c:pt idx="14">
                  <c:v>77.641000000000005</c:v>
                </c:pt>
                <c:pt idx="15">
                  <c:v>74.242999999999995</c:v>
                </c:pt>
                <c:pt idx="16">
                  <c:v>71.85299999999998</c:v>
                </c:pt>
                <c:pt idx="17">
                  <c:v>68.283000000000001</c:v>
                </c:pt>
                <c:pt idx="18">
                  <c:v>65.826999999999998</c:v>
                </c:pt>
                <c:pt idx="19">
                  <c:v>60.916999999999994</c:v>
                </c:pt>
                <c:pt idx="20">
                  <c:v>58.586000000000006</c:v>
                </c:pt>
                <c:pt idx="21">
                  <c:v>54.462000000000003</c:v>
                </c:pt>
                <c:pt idx="22">
                  <c:v>53.19500000000005</c:v>
                </c:pt>
                <c:pt idx="23">
                  <c:v>49.103000000000002</c:v>
                </c:pt>
              </c:numCache>
            </c:numRef>
          </c:yVal>
          <c:smooth val="0"/>
        </c:ser>
        <c:ser>
          <c:idx val="1"/>
          <c:order val="1"/>
          <c:tx>
            <c:strRef>
              <c:f>Sheet1!$C$1</c:f>
              <c:strCache>
                <c:ptCount val="1"/>
                <c:pt idx="0">
                  <c:v>Cardiomyopathy (N=1,501)</c:v>
                </c:pt>
              </c:strCache>
            </c:strRef>
          </c:tx>
          <c:spPr>
            <a:ln w="41275">
              <a:solidFill>
                <a:srgbClr val="FFFF00"/>
              </a:solidFill>
              <a:prstDash val="solid"/>
            </a:ln>
          </c:spPr>
          <c:marker>
            <c:symbol val="none"/>
          </c:marker>
          <c:xVal>
            <c:numRef>
              <c:f>Sheet1!$A$2:$A$25</c:f>
              <c:numCache>
                <c:formatCode>General</c:formatCode>
                <c:ptCount val="2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96.507000000000005</c:v>
                </c:pt>
                <c:pt idx="2">
                  <c:v>96.088999999999999</c:v>
                </c:pt>
                <c:pt idx="3">
                  <c:v>95.738</c:v>
                </c:pt>
                <c:pt idx="4">
                  <c:v>95.525999999999982</c:v>
                </c:pt>
                <c:pt idx="5">
                  <c:v>94.960000000000022</c:v>
                </c:pt>
                <c:pt idx="6">
                  <c:v>94.465000000000003</c:v>
                </c:pt>
                <c:pt idx="7">
                  <c:v>94.322999999999979</c:v>
                </c:pt>
                <c:pt idx="8">
                  <c:v>94.10899999999998</c:v>
                </c:pt>
                <c:pt idx="9">
                  <c:v>93.679999999999978</c:v>
                </c:pt>
                <c:pt idx="10">
                  <c:v>93.178999999999988</c:v>
                </c:pt>
                <c:pt idx="11">
                  <c:v>92.603999999999999</c:v>
                </c:pt>
                <c:pt idx="12">
                  <c:v>92.313999999999993</c:v>
                </c:pt>
                <c:pt idx="13">
                  <c:v>89.065000000000012</c:v>
                </c:pt>
                <c:pt idx="14">
                  <c:v>85.218999999999994</c:v>
                </c:pt>
                <c:pt idx="15">
                  <c:v>83.036000000000001</c:v>
                </c:pt>
                <c:pt idx="16">
                  <c:v>80.121999999999986</c:v>
                </c:pt>
                <c:pt idx="17">
                  <c:v>75.73</c:v>
                </c:pt>
                <c:pt idx="18">
                  <c:v>70.747000000000099</c:v>
                </c:pt>
                <c:pt idx="19">
                  <c:v>67.147000000000006</c:v>
                </c:pt>
                <c:pt idx="20">
                  <c:v>65.013000000000005</c:v>
                </c:pt>
                <c:pt idx="21">
                  <c:v>60.242000000000012</c:v>
                </c:pt>
                <c:pt idx="22">
                  <c:v>55.203000000000003</c:v>
                </c:pt>
                <c:pt idx="23">
                  <c:v>54.283000000000001</c:v>
                </c:pt>
              </c:numCache>
            </c:numRef>
          </c:yVal>
          <c:smooth val="0"/>
        </c:ser>
        <c:ser>
          <c:idx val="2"/>
          <c:order val="2"/>
          <c:tx>
            <c:strRef>
              <c:f>Sheet1!$D$1</c:f>
              <c:strCache>
                <c:ptCount val="1"/>
                <c:pt idx="0">
                  <c:v>Retransplant (N=196)</c:v>
                </c:pt>
              </c:strCache>
            </c:strRef>
          </c:tx>
          <c:spPr>
            <a:ln w="41275">
              <a:solidFill>
                <a:srgbClr val="FF0000"/>
              </a:solidFill>
            </a:ln>
          </c:spPr>
          <c:marker>
            <c:symbol val="none"/>
          </c:marker>
          <c:xVal>
            <c:numRef>
              <c:f>Sheet1!$A$2:$A$25</c:f>
              <c:numCache>
                <c:formatCode>General</c:formatCode>
                <c:ptCount val="24"/>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93.861000000000004</c:v>
                </c:pt>
                <c:pt idx="2">
                  <c:v>91.28</c:v>
                </c:pt>
                <c:pt idx="3">
                  <c:v>90.242000000000004</c:v>
                </c:pt>
                <c:pt idx="4">
                  <c:v>89.205000000000013</c:v>
                </c:pt>
                <c:pt idx="5">
                  <c:v>88.685999999999979</c:v>
                </c:pt>
                <c:pt idx="6">
                  <c:v>88.167999999999992</c:v>
                </c:pt>
                <c:pt idx="7">
                  <c:v>87.649000000000001</c:v>
                </c:pt>
                <c:pt idx="8">
                  <c:v>87.13</c:v>
                </c:pt>
                <c:pt idx="9">
                  <c:v>85.574999999999989</c:v>
                </c:pt>
                <c:pt idx="10">
                  <c:v>85.052999999999983</c:v>
                </c:pt>
                <c:pt idx="11">
                  <c:v>85.052999999999983</c:v>
                </c:pt>
                <c:pt idx="12">
                  <c:v>85.052999999999983</c:v>
                </c:pt>
                <c:pt idx="13">
                  <c:v>79.665999999999983</c:v>
                </c:pt>
                <c:pt idx="14">
                  <c:v>75.406999999999996</c:v>
                </c:pt>
                <c:pt idx="15">
                  <c:v>70.482000000000014</c:v>
                </c:pt>
                <c:pt idx="16">
                  <c:v>61.741</c:v>
                </c:pt>
                <c:pt idx="17">
                  <c:v>55.803999999999995</c:v>
                </c:pt>
                <c:pt idx="18">
                  <c:v>54.373999999999995</c:v>
                </c:pt>
                <c:pt idx="19">
                  <c:v>50.671000000000006</c:v>
                </c:pt>
                <c:pt idx="20">
                  <c:v>41.112000000000002</c:v>
                </c:pt>
                <c:pt idx="21">
                  <c:v>37.686</c:v>
                </c:pt>
              </c:numCache>
            </c:numRef>
          </c:yVal>
          <c:smooth val="0"/>
        </c:ser>
        <c:dLbls>
          <c:showLegendKey val="0"/>
          <c:showVal val="0"/>
          <c:showCatName val="0"/>
          <c:showSerName val="0"/>
          <c:showPercent val="0"/>
          <c:showBubbleSize val="0"/>
        </c:dLbls>
        <c:axId val="674961664"/>
        <c:axId val="674957352"/>
      </c:scatterChart>
      <c:valAx>
        <c:axId val="674961664"/>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57352"/>
        <c:crosses val="autoZero"/>
        <c:crossBetween val="midCat"/>
        <c:majorUnit val="1"/>
      </c:valAx>
      <c:valAx>
        <c:axId val="6749573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1664"/>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72527199221065164"/>
          <c:w val="0.85837026455763821"/>
          <c:h val="0.111427059520785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Patient (N=6,033)</c:v>
                </c:pt>
              </c:strCache>
            </c:strRef>
          </c:tx>
          <c:spPr>
            <a:ln w="41275">
              <a:solidFill>
                <a:srgbClr val="66FFFF"/>
              </a:solidFill>
            </a:ln>
          </c:spPr>
          <c:marker>
            <c:symbol val="none"/>
          </c:marker>
          <c:xVal>
            <c:numRef>
              <c:f>Sheet1!$A$2:$A$26</c:f>
              <c:numCache>
                <c:formatCode>General</c:formatCode>
                <c:ptCount val="2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Sheet1!$B$2:$B$26</c:f>
              <c:numCache>
                <c:formatCode>General</c:formatCode>
                <c:ptCount val="25"/>
                <c:pt idx="0">
                  <c:v>100</c:v>
                </c:pt>
                <c:pt idx="1">
                  <c:v>94.61</c:v>
                </c:pt>
                <c:pt idx="2">
                  <c:v>93.120999999999981</c:v>
                </c:pt>
                <c:pt idx="3">
                  <c:v>92.185999999999979</c:v>
                </c:pt>
                <c:pt idx="4">
                  <c:v>91.56</c:v>
                </c:pt>
                <c:pt idx="5">
                  <c:v>90.899000000000001</c:v>
                </c:pt>
                <c:pt idx="6">
                  <c:v>90.411000000000129</c:v>
                </c:pt>
                <c:pt idx="7">
                  <c:v>90.078999999999979</c:v>
                </c:pt>
                <c:pt idx="8">
                  <c:v>89.694000000000003</c:v>
                </c:pt>
                <c:pt idx="9">
                  <c:v>89.272999999999982</c:v>
                </c:pt>
                <c:pt idx="10">
                  <c:v>88.921999999999997</c:v>
                </c:pt>
                <c:pt idx="11">
                  <c:v>88.60499999999999</c:v>
                </c:pt>
                <c:pt idx="12">
                  <c:v>88.35499999999999</c:v>
                </c:pt>
                <c:pt idx="13">
                  <c:v>85.19</c:v>
                </c:pt>
                <c:pt idx="14">
                  <c:v>82.325000000000003</c:v>
                </c:pt>
                <c:pt idx="15">
                  <c:v>79.543000000000006</c:v>
                </c:pt>
                <c:pt idx="16">
                  <c:v>77.055999999999983</c:v>
                </c:pt>
                <c:pt idx="17">
                  <c:v>74.575999999999979</c:v>
                </c:pt>
                <c:pt idx="18">
                  <c:v>72.095000000000013</c:v>
                </c:pt>
                <c:pt idx="19">
                  <c:v>69.391000000000005</c:v>
                </c:pt>
                <c:pt idx="20">
                  <c:v>67.254999999999995</c:v>
                </c:pt>
                <c:pt idx="21">
                  <c:v>64.603999999999999</c:v>
                </c:pt>
                <c:pt idx="22">
                  <c:v>62.113</c:v>
                </c:pt>
                <c:pt idx="23">
                  <c:v>59.737000000000002</c:v>
                </c:pt>
                <c:pt idx="24">
                  <c:v>57.558</c:v>
                </c:pt>
              </c:numCache>
            </c:numRef>
          </c:yVal>
          <c:smooth val="0"/>
        </c:ser>
        <c:ser>
          <c:idx val="1"/>
          <c:order val="1"/>
          <c:tx>
            <c:strRef>
              <c:f>Sheet1!$C$1</c:f>
              <c:strCache>
                <c:ptCount val="1"/>
                <c:pt idx="0">
                  <c:v>Graft (N=6,033)</c:v>
                </c:pt>
              </c:strCache>
            </c:strRef>
          </c:tx>
          <c:spPr>
            <a:ln w="41275">
              <a:solidFill>
                <a:srgbClr val="00FF00"/>
              </a:solidFill>
              <a:prstDash val="solid"/>
            </a:ln>
          </c:spPr>
          <c:marker>
            <c:symbol val="none"/>
          </c:marker>
          <c:xVal>
            <c:numRef>
              <c:f>Sheet1!$A$2:$A$26</c:f>
              <c:numCache>
                <c:formatCode>General</c:formatCode>
                <c:ptCount val="25"/>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Sheet1!$C$2:$C$26</c:f>
              <c:numCache>
                <c:formatCode>General</c:formatCode>
                <c:ptCount val="25"/>
                <c:pt idx="0">
                  <c:v>100</c:v>
                </c:pt>
                <c:pt idx="1">
                  <c:v>94.122999999999948</c:v>
                </c:pt>
                <c:pt idx="2">
                  <c:v>92.623999999999981</c:v>
                </c:pt>
                <c:pt idx="3">
                  <c:v>91.658999999999978</c:v>
                </c:pt>
                <c:pt idx="4">
                  <c:v>91.02</c:v>
                </c:pt>
                <c:pt idx="5">
                  <c:v>90.361999999999995</c:v>
                </c:pt>
                <c:pt idx="6">
                  <c:v>89.86</c:v>
                </c:pt>
                <c:pt idx="7">
                  <c:v>89.513000000000005</c:v>
                </c:pt>
                <c:pt idx="8">
                  <c:v>89.111999999999995</c:v>
                </c:pt>
                <c:pt idx="9">
                  <c:v>88.676999999999978</c:v>
                </c:pt>
                <c:pt idx="10">
                  <c:v>88.31</c:v>
                </c:pt>
                <c:pt idx="11">
                  <c:v>87.943000000000026</c:v>
                </c:pt>
                <c:pt idx="12">
                  <c:v>87.641999999999996</c:v>
                </c:pt>
                <c:pt idx="13">
                  <c:v>84.167999999999992</c:v>
                </c:pt>
                <c:pt idx="14">
                  <c:v>80.757000000000005</c:v>
                </c:pt>
                <c:pt idx="15">
                  <c:v>77.513000000000005</c:v>
                </c:pt>
                <c:pt idx="16">
                  <c:v>74.558999999999983</c:v>
                </c:pt>
                <c:pt idx="17">
                  <c:v>71.435000000000002</c:v>
                </c:pt>
                <c:pt idx="18">
                  <c:v>68.486000000000004</c:v>
                </c:pt>
                <c:pt idx="19">
                  <c:v>65.507000000000005</c:v>
                </c:pt>
                <c:pt idx="20">
                  <c:v>62.566000000000003</c:v>
                </c:pt>
                <c:pt idx="21">
                  <c:v>58.816999999999993</c:v>
                </c:pt>
                <c:pt idx="22">
                  <c:v>54.866</c:v>
                </c:pt>
                <c:pt idx="23">
                  <c:v>51.441000000000003</c:v>
                </c:pt>
                <c:pt idx="24">
                  <c:v>48.619</c:v>
                </c:pt>
              </c:numCache>
            </c:numRef>
          </c:yVal>
          <c:smooth val="0"/>
        </c:ser>
        <c:dLbls>
          <c:showLegendKey val="0"/>
          <c:showVal val="0"/>
          <c:showCatName val="0"/>
          <c:showSerName val="0"/>
          <c:showPercent val="0"/>
          <c:showBubbleSize val="0"/>
        </c:dLbls>
        <c:axId val="674960880"/>
        <c:axId val="674962056"/>
      </c:scatterChart>
      <c:valAx>
        <c:axId val="67496088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62056"/>
        <c:crosses val="autoZero"/>
        <c:crossBetween val="midCat"/>
        <c:majorUnit val="1"/>
      </c:valAx>
      <c:valAx>
        <c:axId val="674962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0880"/>
        <c:crosses val="autoZero"/>
        <c:crossBetween val="midCat"/>
        <c:majorUnit val="20"/>
      </c:valAx>
      <c:spPr>
        <a:solidFill>
          <a:schemeClr val="bg2"/>
        </a:solidFill>
        <a:ln>
          <a:solidFill>
            <a:schemeClr val="tx1"/>
          </a:solidFill>
        </a:ln>
      </c:spPr>
    </c:plotArea>
    <c:legend>
      <c:legendPos val="r"/>
      <c:layout>
        <c:manualLayout>
          <c:xMode val="edge"/>
          <c:yMode val="edge"/>
          <c:x val="0.10455008942466264"/>
          <c:y val="0.69301392769452264"/>
          <c:w val="0.46046465983788093"/>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3794682922699193"/>
        </c:manualLayout>
      </c:layout>
      <c:scatterChart>
        <c:scatterStyle val="lineMarker"/>
        <c:varyColors val="0"/>
        <c:ser>
          <c:idx val="0"/>
          <c:order val="0"/>
          <c:tx>
            <c:strRef>
              <c:f>Sheet1!$B$1</c:f>
              <c:strCache>
                <c:ptCount val="1"/>
                <c:pt idx="0">
                  <c:v>ECMO, no VAD or TAH (N=190)</c:v>
                </c:pt>
              </c:strCache>
            </c:strRef>
          </c:tx>
          <c:spPr>
            <a:ln w="41275">
              <a:solidFill>
                <a:srgbClr val="66FFFF"/>
              </a:solidFill>
            </a:ln>
          </c:spPr>
          <c:marker>
            <c:symbol val="none"/>
          </c:marker>
          <c:xVal>
            <c:numRef>
              <c:f>Sheet1!$A$2:$A$19</c:f>
              <c:numCache>
                <c:formatCode>General</c:formatCode>
                <c:ptCount val="18"/>
                <c:pt idx="0">
                  <c:v>0</c:v>
                </c:pt>
                <c:pt idx="1">
                  <c:v>8.3330000000000043E-2</c:v>
                </c:pt>
                <c:pt idx="2">
                  <c:v>0.16666999999999998</c:v>
                </c:pt>
                <c:pt idx="3">
                  <c:v>0.25</c:v>
                </c:pt>
                <c:pt idx="4">
                  <c:v>0.33333000000000046</c:v>
                </c:pt>
                <c:pt idx="5">
                  <c:v>0.41667000000000032</c:v>
                </c:pt>
                <c:pt idx="6">
                  <c:v>0.5</c:v>
                </c:pt>
                <c:pt idx="7">
                  <c:v>0.58332999999999957</c:v>
                </c:pt>
                <c:pt idx="8">
                  <c:v>0.66667000000000121</c:v>
                </c:pt>
                <c:pt idx="9">
                  <c:v>0.75000000000000078</c:v>
                </c:pt>
                <c:pt idx="10">
                  <c:v>0.83333000000000002</c:v>
                </c:pt>
                <c:pt idx="11">
                  <c:v>0.91666999999999998</c:v>
                </c:pt>
                <c:pt idx="12">
                  <c:v>1</c:v>
                </c:pt>
                <c:pt idx="13">
                  <c:v>2</c:v>
                </c:pt>
                <c:pt idx="14">
                  <c:v>3</c:v>
                </c:pt>
                <c:pt idx="15">
                  <c:v>4</c:v>
                </c:pt>
                <c:pt idx="16">
                  <c:v>5</c:v>
                </c:pt>
                <c:pt idx="17">
                  <c:v>6</c:v>
                </c:pt>
              </c:numCache>
            </c:numRef>
          </c:xVal>
          <c:yVal>
            <c:numRef>
              <c:f>Sheet1!$B$2:$B$19</c:f>
              <c:numCache>
                <c:formatCode>General</c:formatCode>
                <c:ptCount val="18"/>
                <c:pt idx="0">
                  <c:v>100</c:v>
                </c:pt>
                <c:pt idx="1">
                  <c:v>79.787999999999997</c:v>
                </c:pt>
                <c:pt idx="2">
                  <c:v>73.867999999999995</c:v>
                </c:pt>
                <c:pt idx="3">
                  <c:v>70.076999999999998</c:v>
                </c:pt>
                <c:pt idx="4">
                  <c:v>67.34</c:v>
                </c:pt>
                <c:pt idx="5">
                  <c:v>66.792000000000002</c:v>
                </c:pt>
                <c:pt idx="6">
                  <c:v>66.239999999999995</c:v>
                </c:pt>
                <c:pt idx="7">
                  <c:v>66.239999999999995</c:v>
                </c:pt>
                <c:pt idx="8">
                  <c:v>66.239999999999995</c:v>
                </c:pt>
                <c:pt idx="9">
                  <c:v>65.093000000000004</c:v>
                </c:pt>
                <c:pt idx="10">
                  <c:v>65.093000000000004</c:v>
                </c:pt>
                <c:pt idx="11">
                  <c:v>65.093000000000004</c:v>
                </c:pt>
                <c:pt idx="12">
                  <c:v>64.501999999999995</c:v>
                </c:pt>
                <c:pt idx="13">
                  <c:v>61.907000000000004</c:v>
                </c:pt>
                <c:pt idx="14">
                  <c:v>61.907000000000004</c:v>
                </c:pt>
                <c:pt idx="15">
                  <c:v>61.907000000000004</c:v>
                </c:pt>
                <c:pt idx="16">
                  <c:v>61.907000000000004</c:v>
                </c:pt>
                <c:pt idx="17">
                  <c:v>60.397000000000006</c:v>
                </c:pt>
              </c:numCache>
            </c:numRef>
          </c:yVal>
          <c:smooth val="0"/>
        </c:ser>
        <c:ser>
          <c:idx val="1"/>
          <c:order val="1"/>
          <c:tx>
            <c:strRef>
              <c:f>Sheet1!$C$1</c:f>
              <c:strCache>
                <c:ptCount val="1"/>
                <c:pt idx="0">
                  <c:v>VAD or TAH, no ECMO (N=566)</c:v>
                </c:pt>
              </c:strCache>
            </c:strRef>
          </c:tx>
          <c:spPr>
            <a:ln w="41275">
              <a:solidFill>
                <a:srgbClr val="00FF00"/>
              </a:solidFill>
              <a:prstDash val="solid"/>
            </a:ln>
          </c:spPr>
          <c:marker>
            <c:symbol val="none"/>
          </c:marker>
          <c:xVal>
            <c:numRef>
              <c:f>Sheet1!$A$2:$A$19</c:f>
              <c:numCache>
                <c:formatCode>General</c:formatCode>
                <c:ptCount val="18"/>
                <c:pt idx="0">
                  <c:v>0</c:v>
                </c:pt>
                <c:pt idx="1">
                  <c:v>8.3330000000000043E-2</c:v>
                </c:pt>
                <c:pt idx="2">
                  <c:v>0.16666999999999998</c:v>
                </c:pt>
                <c:pt idx="3">
                  <c:v>0.25</c:v>
                </c:pt>
                <c:pt idx="4">
                  <c:v>0.33333000000000046</c:v>
                </c:pt>
                <c:pt idx="5">
                  <c:v>0.41667000000000032</c:v>
                </c:pt>
                <c:pt idx="6">
                  <c:v>0.5</c:v>
                </c:pt>
                <c:pt idx="7">
                  <c:v>0.58332999999999957</c:v>
                </c:pt>
                <c:pt idx="8">
                  <c:v>0.66667000000000121</c:v>
                </c:pt>
                <c:pt idx="9">
                  <c:v>0.75000000000000078</c:v>
                </c:pt>
                <c:pt idx="10">
                  <c:v>0.83333000000000002</c:v>
                </c:pt>
                <c:pt idx="11">
                  <c:v>0.91666999999999998</c:v>
                </c:pt>
                <c:pt idx="12">
                  <c:v>1</c:v>
                </c:pt>
                <c:pt idx="13">
                  <c:v>2</c:v>
                </c:pt>
                <c:pt idx="14">
                  <c:v>3</c:v>
                </c:pt>
                <c:pt idx="15">
                  <c:v>4</c:v>
                </c:pt>
                <c:pt idx="16">
                  <c:v>5</c:v>
                </c:pt>
                <c:pt idx="17">
                  <c:v>6</c:v>
                </c:pt>
              </c:numCache>
            </c:numRef>
          </c:xVal>
          <c:yVal>
            <c:numRef>
              <c:f>Sheet1!$C$2:$C$19</c:f>
              <c:numCache>
                <c:formatCode>General</c:formatCode>
                <c:ptCount val="18"/>
                <c:pt idx="0">
                  <c:v>100</c:v>
                </c:pt>
                <c:pt idx="1">
                  <c:v>97.137</c:v>
                </c:pt>
                <c:pt idx="2">
                  <c:v>96.031999999999996</c:v>
                </c:pt>
                <c:pt idx="3">
                  <c:v>95.472999999999999</c:v>
                </c:pt>
                <c:pt idx="4">
                  <c:v>95.093999999999994</c:v>
                </c:pt>
                <c:pt idx="5">
                  <c:v>94.33</c:v>
                </c:pt>
                <c:pt idx="6">
                  <c:v>93.742000000000004</c:v>
                </c:pt>
                <c:pt idx="7">
                  <c:v>93.096999999999994</c:v>
                </c:pt>
                <c:pt idx="8">
                  <c:v>93.096999999999994</c:v>
                </c:pt>
                <c:pt idx="9">
                  <c:v>93.096999999999994</c:v>
                </c:pt>
                <c:pt idx="10">
                  <c:v>92.650999999999982</c:v>
                </c:pt>
                <c:pt idx="11">
                  <c:v>92.650999999999982</c:v>
                </c:pt>
                <c:pt idx="12">
                  <c:v>92.194999999999993</c:v>
                </c:pt>
                <c:pt idx="13">
                  <c:v>88.590999999999994</c:v>
                </c:pt>
                <c:pt idx="14">
                  <c:v>85.635999999999981</c:v>
                </c:pt>
                <c:pt idx="15">
                  <c:v>80.763000000000005</c:v>
                </c:pt>
                <c:pt idx="16">
                  <c:v>76.912000000000006</c:v>
                </c:pt>
                <c:pt idx="17">
                  <c:v>70.421000000000006</c:v>
                </c:pt>
              </c:numCache>
            </c:numRef>
          </c:yVal>
          <c:smooth val="0"/>
        </c:ser>
        <c:ser>
          <c:idx val="2"/>
          <c:order val="2"/>
          <c:tx>
            <c:strRef>
              <c:f>Sheet1!$D$1</c:f>
              <c:strCache>
                <c:ptCount val="1"/>
                <c:pt idx="0">
                  <c:v>No ECMO/VAD/TAH (N=2,311)</c:v>
                </c:pt>
              </c:strCache>
            </c:strRef>
          </c:tx>
          <c:spPr>
            <a:ln w="41275">
              <a:solidFill>
                <a:srgbClr val="FF0000"/>
              </a:solidFill>
            </a:ln>
          </c:spPr>
          <c:marker>
            <c:symbol val="none"/>
          </c:marker>
          <c:xVal>
            <c:numRef>
              <c:f>Sheet1!$A$2:$A$19</c:f>
              <c:numCache>
                <c:formatCode>General</c:formatCode>
                <c:ptCount val="18"/>
                <c:pt idx="0">
                  <c:v>0</c:v>
                </c:pt>
                <c:pt idx="1">
                  <c:v>8.3330000000000043E-2</c:v>
                </c:pt>
                <c:pt idx="2">
                  <c:v>0.16666999999999998</c:v>
                </c:pt>
                <c:pt idx="3">
                  <c:v>0.25</c:v>
                </c:pt>
                <c:pt idx="4">
                  <c:v>0.33333000000000046</c:v>
                </c:pt>
                <c:pt idx="5">
                  <c:v>0.41667000000000032</c:v>
                </c:pt>
                <c:pt idx="6">
                  <c:v>0.5</c:v>
                </c:pt>
                <c:pt idx="7">
                  <c:v>0.58332999999999957</c:v>
                </c:pt>
                <c:pt idx="8">
                  <c:v>0.66667000000000121</c:v>
                </c:pt>
                <c:pt idx="9">
                  <c:v>0.75000000000000078</c:v>
                </c:pt>
                <c:pt idx="10">
                  <c:v>0.83333000000000002</c:v>
                </c:pt>
                <c:pt idx="11">
                  <c:v>0.91666999999999998</c:v>
                </c:pt>
                <c:pt idx="12">
                  <c:v>1</c:v>
                </c:pt>
                <c:pt idx="13">
                  <c:v>2</c:v>
                </c:pt>
                <c:pt idx="14">
                  <c:v>3</c:v>
                </c:pt>
                <c:pt idx="15">
                  <c:v>4</c:v>
                </c:pt>
                <c:pt idx="16">
                  <c:v>5</c:v>
                </c:pt>
                <c:pt idx="17">
                  <c:v>6</c:v>
                </c:pt>
              </c:numCache>
            </c:numRef>
          </c:xVal>
          <c:yVal>
            <c:numRef>
              <c:f>Sheet1!$D$2:$D$19</c:f>
              <c:numCache>
                <c:formatCode>General</c:formatCode>
                <c:ptCount val="18"/>
                <c:pt idx="0">
                  <c:v>100</c:v>
                </c:pt>
                <c:pt idx="1">
                  <c:v>97.486000000000004</c:v>
                </c:pt>
                <c:pt idx="2">
                  <c:v>96.569000000000003</c:v>
                </c:pt>
                <c:pt idx="3">
                  <c:v>95.692999999999998</c:v>
                </c:pt>
                <c:pt idx="4">
                  <c:v>95.120999999999981</c:v>
                </c:pt>
                <c:pt idx="5">
                  <c:v>94.415000000000006</c:v>
                </c:pt>
                <c:pt idx="6">
                  <c:v>93.79</c:v>
                </c:pt>
                <c:pt idx="7">
                  <c:v>93.421999999999997</c:v>
                </c:pt>
                <c:pt idx="8">
                  <c:v>92.861999999999995</c:v>
                </c:pt>
                <c:pt idx="9">
                  <c:v>92.394000000000005</c:v>
                </c:pt>
                <c:pt idx="10">
                  <c:v>92.111999999999995</c:v>
                </c:pt>
                <c:pt idx="11">
                  <c:v>91.876999999999981</c:v>
                </c:pt>
                <c:pt idx="12">
                  <c:v>91.587999999999994</c:v>
                </c:pt>
                <c:pt idx="13">
                  <c:v>88.376999999999981</c:v>
                </c:pt>
                <c:pt idx="14">
                  <c:v>85.570999999999998</c:v>
                </c:pt>
                <c:pt idx="15">
                  <c:v>82.623999999999981</c:v>
                </c:pt>
                <c:pt idx="16">
                  <c:v>79.887999999999991</c:v>
                </c:pt>
                <c:pt idx="17">
                  <c:v>76.624999999999986</c:v>
                </c:pt>
              </c:numCache>
            </c:numRef>
          </c:yVal>
          <c:smooth val="0"/>
        </c:ser>
        <c:dLbls>
          <c:showLegendKey val="0"/>
          <c:showVal val="0"/>
          <c:showCatName val="0"/>
          <c:showSerName val="0"/>
          <c:showPercent val="0"/>
          <c:showBubbleSize val="0"/>
        </c:dLbls>
        <c:axId val="674965192"/>
        <c:axId val="674967152"/>
      </c:scatterChart>
      <c:valAx>
        <c:axId val="674965192"/>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967152"/>
        <c:crosses val="autoZero"/>
        <c:crossBetween val="midCat"/>
        <c:majorUnit val="1"/>
      </c:valAx>
      <c:valAx>
        <c:axId val="6749671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965192"/>
        <c:crosses val="autoZero"/>
        <c:crossBetween val="midCat"/>
        <c:majorUnit val="20"/>
      </c:valAx>
      <c:spPr>
        <a:solidFill>
          <a:schemeClr val="bg2"/>
        </a:solidFill>
        <a:ln>
          <a:solidFill>
            <a:schemeClr val="tx1"/>
          </a:solidFill>
        </a:ln>
      </c:spPr>
    </c:plotArea>
    <c:legend>
      <c:legendPos val="r"/>
      <c:layout>
        <c:manualLayout>
          <c:xMode val="edge"/>
          <c:yMode val="edge"/>
          <c:x val="0.11339964694678679"/>
          <c:y val="0.67688489543646491"/>
          <c:w val="0.73614312591457065"/>
          <c:h val="0.169090678181356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16E-2"/>
          <c:w val="0.86104256533150769"/>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4.3478260869565313E-3"/>
                  <c:y val="0.31526936251612614"/>
                </c:manualLayout>
              </c:layout>
              <c:tx>
                <c:rich>
                  <a:bodyPr/>
                  <a:lstStyle/>
                  <a:p>
                    <a:r>
                      <a:rPr lang="en-US" dirty="0" smtClean="0"/>
                      <a:t>1 </a:t>
                    </a:r>
                    <a:r>
                      <a:rPr lang="en-US" dirty="0"/>
                      <a:t>Year  </a:t>
                    </a:r>
                    <a:endParaRPr lang="en-US" dirty="0" smtClean="0"/>
                  </a:p>
                  <a:p>
                    <a:r>
                      <a:rPr lang="en-US" dirty="0" smtClean="0"/>
                      <a:t>(</a:t>
                    </a:r>
                    <a:r>
                      <a:rPr lang="en-US" dirty="0"/>
                      <a:t>N = </a:t>
                    </a:r>
                    <a:r>
                      <a:rPr lang="en-US" dirty="0" smtClean="0"/>
                      <a:t>2,342)</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7.2463768115943123E-3"/>
                  <c:y val="0.32394903762029748"/>
                </c:manualLayout>
              </c:layout>
              <c:tx>
                <c:rich>
                  <a:bodyPr/>
                  <a:lstStyle/>
                  <a:p>
                    <a:r>
                      <a:rPr lang="en-US" dirty="0"/>
                      <a:t>2 Years </a:t>
                    </a:r>
                    <a:endParaRPr lang="en-US" dirty="0" smtClean="0"/>
                  </a:p>
                  <a:p>
                    <a:r>
                      <a:rPr lang="en-US" dirty="0" smtClean="0"/>
                      <a:t> </a:t>
                    </a:r>
                    <a:r>
                      <a:rPr lang="en-US" dirty="0"/>
                      <a:t>(N = </a:t>
                    </a:r>
                    <a:r>
                      <a:rPr lang="en-US" dirty="0" smtClean="0"/>
                      <a:t>2,134)</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4492753623188421E-3"/>
                  <c:y val="0.32432414698163292"/>
                </c:manualLayout>
              </c:layout>
              <c:tx>
                <c:rich>
                  <a:bodyPr/>
                  <a:lstStyle/>
                  <a:p>
                    <a:r>
                      <a:rPr lang="en-US" dirty="0"/>
                      <a:t>3 Years </a:t>
                    </a:r>
                    <a:endParaRPr lang="en-US" dirty="0" smtClean="0"/>
                  </a:p>
                  <a:p>
                    <a:r>
                      <a:rPr lang="en-US" dirty="0" smtClean="0"/>
                      <a:t> </a:t>
                    </a:r>
                    <a:r>
                      <a:rPr lang="en-US" dirty="0"/>
                      <a:t>(N = </a:t>
                    </a:r>
                    <a:r>
                      <a:rPr lang="en-US" dirty="0" smtClean="0"/>
                      <a:t>1,971)</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c:v>
                </c:pt>
                <c:pt idx="1">
                  <c:v>2 Years</c:v>
                </c:pt>
                <c:pt idx="2">
                  <c:v>3 Years </c:v>
                </c:pt>
                <c:pt idx="3">
                  <c:v>Column2</c:v>
                </c:pt>
              </c:strCache>
            </c:strRef>
          </c:cat>
          <c:val>
            <c:numRef>
              <c:f>Sheet1!$B$2:$E$2</c:f>
              <c:numCache>
                <c:formatCode>General</c:formatCode>
                <c:ptCount val="4"/>
                <c:pt idx="0">
                  <c:v>1514</c:v>
                </c:pt>
                <c:pt idx="1">
                  <c:v>1408</c:v>
                </c:pt>
                <c:pt idx="2">
                  <c:v>1302</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c:v>
                </c:pt>
                <c:pt idx="1">
                  <c:v>2 Years</c:v>
                </c:pt>
                <c:pt idx="2">
                  <c:v>3 Years </c:v>
                </c:pt>
                <c:pt idx="3">
                  <c:v>Column2</c:v>
                </c:pt>
              </c:strCache>
            </c:strRef>
          </c:cat>
          <c:val>
            <c:numRef>
              <c:f>Sheet1!$B$3:$E$3</c:f>
              <c:numCache>
                <c:formatCode>General</c:formatCode>
                <c:ptCount val="4"/>
                <c:pt idx="0">
                  <c:v>446</c:v>
                </c:pt>
                <c:pt idx="1">
                  <c:v>438</c:v>
                </c:pt>
                <c:pt idx="2">
                  <c:v>403</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Sheet1!$B$4:$E$4</c:f>
              <c:numCache>
                <c:formatCode>General</c:formatCode>
                <c:ptCount val="4"/>
                <c:pt idx="0">
                  <c:v>208</c:v>
                </c:pt>
                <c:pt idx="1">
                  <c:v>178</c:v>
                </c:pt>
                <c:pt idx="2">
                  <c:v>155</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c:v>
                </c:pt>
                <c:pt idx="1">
                  <c:v>2 Years</c:v>
                </c:pt>
                <c:pt idx="2">
                  <c:v>3 Years </c:v>
                </c:pt>
                <c:pt idx="3">
                  <c:v>Column2</c:v>
                </c:pt>
              </c:strCache>
            </c:strRef>
          </c:cat>
          <c:val>
            <c:numRef>
              <c:f>Sheet1!$B$5:$E$5</c:f>
              <c:numCache>
                <c:formatCode>General</c:formatCode>
                <c:ptCount val="4"/>
                <c:pt idx="0">
                  <c:v>61</c:v>
                </c:pt>
                <c:pt idx="1">
                  <c:v>37</c:v>
                </c:pt>
                <c:pt idx="2">
                  <c:v>46</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Sheet1!$B$6:$E$6</c:f>
              <c:numCache>
                <c:formatCode>General</c:formatCode>
                <c:ptCount val="4"/>
                <c:pt idx="0">
                  <c:v>32</c:v>
                </c:pt>
                <c:pt idx="1">
                  <c:v>29</c:v>
                </c:pt>
                <c:pt idx="2">
                  <c:v>27</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Sheet1!$B$7:$E$7</c:f>
              <c:numCache>
                <c:formatCode>General</c:formatCode>
                <c:ptCount val="4"/>
                <c:pt idx="0">
                  <c:v>14</c:v>
                </c:pt>
                <c:pt idx="1">
                  <c:v>8</c:v>
                </c:pt>
                <c:pt idx="2">
                  <c:v>16</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Sheet1!$B$8:$E$8</c:f>
              <c:numCache>
                <c:formatCode>General</c:formatCode>
                <c:ptCount val="4"/>
                <c:pt idx="0">
                  <c:v>23</c:v>
                </c:pt>
                <c:pt idx="1">
                  <c:v>16</c:v>
                </c:pt>
                <c:pt idx="2">
                  <c:v>11</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Sheet1!$B$9:$E$9</c:f>
              <c:numCache>
                <c:formatCode>General</c:formatCode>
                <c:ptCount val="4"/>
                <c:pt idx="0">
                  <c:v>14</c:v>
                </c:pt>
                <c:pt idx="1">
                  <c:v>3</c:v>
                </c:pt>
                <c:pt idx="2">
                  <c:v>4</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Sheet1!$B$10:$E$10</c:f>
              <c:numCache>
                <c:formatCode>General</c:formatCode>
                <c:ptCount val="4"/>
                <c:pt idx="0">
                  <c:v>6</c:v>
                </c:pt>
                <c:pt idx="1">
                  <c:v>5</c:v>
                </c:pt>
                <c:pt idx="2">
                  <c:v>3</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c:v>
                </c:pt>
                <c:pt idx="1">
                  <c:v>2 Years</c:v>
                </c:pt>
                <c:pt idx="2">
                  <c:v>3 Years </c:v>
                </c:pt>
                <c:pt idx="3">
                  <c:v>Column2</c:v>
                </c:pt>
              </c:strCache>
            </c:strRef>
          </c:cat>
          <c:val>
            <c:numRef>
              <c:f>Sheet1!$B$11:$E$11</c:f>
              <c:numCache>
                <c:formatCode>General</c:formatCode>
                <c:ptCount val="4"/>
                <c:pt idx="0">
                  <c:v>24</c:v>
                </c:pt>
                <c:pt idx="1">
                  <c:v>12</c:v>
                </c:pt>
                <c:pt idx="2">
                  <c:v>4</c:v>
                </c:pt>
              </c:numCache>
            </c:numRef>
          </c:val>
        </c:ser>
        <c:dLbls>
          <c:showLegendKey val="0"/>
          <c:showVal val="0"/>
          <c:showCatName val="0"/>
          <c:showSerName val="0"/>
          <c:showPercent val="0"/>
          <c:showBubbleSize val="0"/>
        </c:dLbls>
        <c:gapWidth val="100"/>
        <c:overlap val="100"/>
        <c:axId val="674958528"/>
        <c:axId val="674958136"/>
      </c:barChart>
      <c:catAx>
        <c:axId val="674958528"/>
        <c:scaling>
          <c:orientation val="minMax"/>
        </c:scaling>
        <c:delete val="1"/>
        <c:axPos val="b"/>
        <c:numFmt formatCode="General" sourceLinked="0"/>
        <c:majorTickMark val="out"/>
        <c:minorTickMark val="none"/>
        <c:tickLblPos val="none"/>
        <c:crossAx val="674958136"/>
        <c:crosses val="autoZero"/>
        <c:auto val="1"/>
        <c:lblAlgn val="ctr"/>
        <c:lblOffset val="100"/>
        <c:noMultiLvlLbl val="0"/>
      </c:catAx>
      <c:valAx>
        <c:axId val="67495813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74958528"/>
        <c:crosses val="autoZero"/>
        <c:crossBetween val="between"/>
        <c:majorUnit val="0.2"/>
      </c:valAx>
      <c:spPr>
        <a:solidFill>
          <a:srgbClr val="000000"/>
        </a:solidFill>
        <a:ln>
          <a:solidFill>
            <a:srgbClr val="FFFFFF"/>
          </a:solidFill>
        </a:ln>
      </c:spPr>
    </c:plotArea>
    <c:legend>
      <c:legendPos val="r"/>
      <c:layout>
        <c:manualLayout>
          <c:xMode val="edge"/>
          <c:yMode val="edge"/>
          <c:x val="0.76538970672144246"/>
          <c:y val="1.0416666666666666E-2"/>
          <c:w val="0.13750884400319524"/>
          <c:h val="0.93385520559931068"/>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58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0.27104208372258581"/>
                </c:manualLayout>
              </c:layout>
              <c:tx>
                <c:rich>
                  <a:bodyPr/>
                  <a:lstStyle/>
                  <a:p>
                    <a:r>
                      <a:rPr lang="en-US" dirty="0"/>
                      <a:t>1 Year (N = </a:t>
                    </a:r>
                    <a:r>
                      <a:rPr lang="en-US" dirty="0" smtClean="0"/>
                      <a:t>4,097)</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5.3139482746523131E-17"/>
                  <c:y val="0.34083945015347655"/>
                </c:manualLayout>
              </c:layout>
              <c:tx>
                <c:rich>
                  <a:bodyPr/>
                  <a:lstStyle/>
                  <a:p>
                    <a:r>
                      <a:rPr lang="en-US" dirty="0"/>
                      <a:t>3 Years (</a:t>
                    </a:r>
                    <a:r>
                      <a:rPr lang="en-US" dirty="0" smtClean="0"/>
                      <a:t>N</a:t>
                    </a:r>
                    <a:r>
                      <a:rPr lang="en-US" baseline="0" dirty="0" smtClean="0"/>
                      <a:t> = 3,323</a:t>
                    </a:r>
                    <a:r>
                      <a:rPr lang="en-US" dirty="0" smtClean="0"/>
                      <a:t>)</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2463768115943921E-3"/>
                  <c:y val="0.36130054717737486"/>
                </c:manualLayout>
              </c:layout>
              <c:tx>
                <c:rich>
                  <a:bodyPr/>
                  <a:lstStyle/>
                  <a:p>
                    <a:r>
                      <a:rPr lang="en-US" dirty="0"/>
                      <a:t>5 Years (N = </a:t>
                    </a:r>
                    <a:r>
                      <a:rPr lang="en-US" dirty="0" smtClean="0"/>
                      <a:t>2,657)</a:t>
                    </a:r>
                    <a:endParaRPr lang="en-US" dirty="0"/>
                  </a:p>
                </c:rich>
              </c:tx>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Year (N = 4,097)</c:v>
                </c:pt>
                <c:pt idx="1">
                  <c:v>3 Years (N =2,323)</c:v>
                </c:pt>
                <c:pt idx="2">
                  <c:v>5 Years (N = 2,657)</c:v>
                </c:pt>
              </c:strCache>
            </c:strRef>
          </c:cat>
          <c:val>
            <c:numRef>
              <c:f>Sheet1!$B$2:$D$2</c:f>
              <c:numCache>
                <c:formatCode>General</c:formatCode>
                <c:ptCount val="3"/>
                <c:pt idx="0">
                  <c:v>2139</c:v>
                </c:pt>
                <c:pt idx="1">
                  <c:v>2216</c:v>
                </c:pt>
                <c:pt idx="2">
                  <c:v>1912</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4,097)</c:v>
                </c:pt>
                <c:pt idx="1">
                  <c:v>3 Years (N =2,323)</c:v>
                </c:pt>
                <c:pt idx="2">
                  <c:v>5 Years (N = 2,657)</c:v>
                </c:pt>
              </c:strCache>
            </c:strRef>
          </c:cat>
          <c:val>
            <c:numRef>
              <c:f>Sheet1!$B$3:$D$3</c:f>
              <c:numCache>
                <c:formatCode>General</c:formatCode>
                <c:ptCount val="3"/>
                <c:pt idx="0">
                  <c:v>586</c:v>
                </c:pt>
                <c:pt idx="1">
                  <c:v>403</c:v>
                </c:pt>
                <c:pt idx="2">
                  <c:v>296</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4,097)</c:v>
                </c:pt>
                <c:pt idx="1">
                  <c:v>3 Years (N =2,323)</c:v>
                </c:pt>
                <c:pt idx="2">
                  <c:v>5 Years (N = 2,657)</c:v>
                </c:pt>
              </c:strCache>
            </c:strRef>
          </c:cat>
          <c:val>
            <c:numRef>
              <c:f>Sheet1!$B$4:$D$4</c:f>
              <c:numCache>
                <c:formatCode>General</c:formatCode>
                <c:ptCount val="3"/>
                <c:pt idx="0">
                  <c:v>406</c:v>
                </c:pt>
                <c:pt idx="1">
                  <c:v>177</c:v>
                </c:pt>
                <c:pt idx="2">
                  <c:v>125</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4,097)</c:v>
                </c:pt>
                <c:pt idx="1">
                  <c:v>3 Years (N =2,323)</c:v>
                </c:pt>
                <c:pt idx="2">
                  <c:v>5 Years (N = 2,657)</c:v>
                </c:pt>
              </c:strCache>
            </c:strRef>
          </c:cat>
          <c:val>
            <c:numRef>
              <c:f>Sheet1!$B$5:$D$5</c:f>
              <c:numCache>
                <c:formatCode>General</c:formatCode>
                <c:ptCount val="3"/>
                <c:pt idx="0">
                  <c:v>752</c:v>
                </c:pt>
                <c:pt idx="1">
                  <c:v>455</c:v>
                </c:pt>
                <c:pt idx="2">
                  <c:v>282</c:v>
                </c:pt>
              </c:numCache>
            </c:numRef>
          </c:val>
        </c:ser>
        <c:ser>
          <c:idx val="4"/>
          <c:order val="4"/>
          <c:tx>
            <c:strRef>
              <c:f>Sheet1!$A$6</c:f>
              <c:strCache>
                <c:ptCount val="1"/>
                <c:pt idx="0">
                  <c:v>Hospitalized, Rejection + Infection</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c:spPr>
          <c:invertIfNegative val="0"/>
          <c:cat>
            <c:strRef>
              <c:f>Sheet1!$B$1:$D$1</c:f>
              <c:strCache>
                <c:ptCount val="3"/>
                <c:pt idx="0">
                  <c:v>1 Year (N = 4,097)</c:v>
                </c:pt>
                <c:pt idx="1">
                  <c:v>3 Years (N =2,323)</c:v>
                </c:pt>
                <c:pt idx="2">
                  <c:v>5 Years (N = 2,657)</c:v>
                </c:pt>
              </c:strCache>
            </c:strRef>
          </c:cat>
          <c:val>
            <c:numRef>
              <c:f>Sheet1!$B$6:$D$6</c:f>
              <c:numCache>
                <c:formatCode>General</c:formatCode>
                <c:ptCount val="3"/>
                <c:pt idx="0">
                  <c:v>214</c:v>
                </c:pt>
                <c:pt idx="1">
                  <c:v>72</c:v>
                </c:pt>
                <c:pt idx="2">
                  <c:v>42</c:v>
                </c:pt>
              </c:numCache>
            </c:numRef>
          </c:val>
        </c:ser>
        <c:dLbls>
          <c:showLegendKey val="0"/>
          <c:showVal val="0"/>
          <c:showCatName val="0"/>
          <c:showSerName val="0"/>
          <c:showPercent val="0"/>
          <c:showBubbleSize val="0"/>
        </c:dLbls>
        <c:gapWidth val="100"/>
        <c:overlap val="100"/>
        <c:axId val="674956960"/>
        <c:axId val="674956568"/>
      </c:barChart>
      <c:catAx>
        <c:axId val="674956960"/>
        <c:scaling>
          <c:orientation val="minMax"/>
        </c:scaling>
        <c:delete val="1"/>
        <c:axPos val="b"/>
        <c:numFmt formatCode="General" sourceLinked="0"/>
        <c:majorTickMark val="out"/>
        <c:minorTickMark val="none"/>
        <c:tickLblPos val="none"/>
        <c:crossAx val="674956568"/>
        <c:crosses val="autoZero"/>
        <c:auto val="1"/>
        <c:lblAlgn val="ctr"/>
        <c:lblOffset val="100"/>
        <c:noMultiLvlLbl val="0"/>
      </c:catAx>
      <c:valAx>
        <c:axId val="67495656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74956960"/>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582"/>
          <c:y val="0.6103082877352195"/>
          <c:w val="0.84329293620906165"/>
          <c:h val="0.1778273054851194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279E-2"/>
          <c:w val="0.88282893986077871"/>
          <c:h val="0.79433760398593956"/>
        </c:manualLayout>
      </c:layout>
      <c:barChart>
        <c:barDir val="col"/>
        <c:grouping val="clustered"/>
        <c:varyColors val="0"/>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 = 2,558)</c:v>
                </c:pt>
                <c:pt idx="1">
                  <c:v>Polyclonal ALG/ATG
(N = 1,729)</c:v>
                </c:pt>
                <c:pt idx="2">
                  <c:v>IL-2R Antagonist
(N = 869)</c:v>
                </c:pt>
                <c:pt idx="3">
                  <c:v>OKT3 (N = 58)</c:v>
                </c:pt>
              </c:strCache>
            </c:strRef>
          </c:cat>
          <c:val>
            <c:numRef>
              <c:f>Sheet1!$B$2:$B$5</c:f>
              <c:numCache>
                <c:formatCode>General</c:formatCode>
                <c:ptCount val="4"/>
                <c:pt idx="0">
                  <c:v>58.9129</c:v>
                </c:pt>
                <c:pt idx="1">
                  <c:v>39.820400000000006</c:v>
                </c:pt>
                <c:pt idx="2">
                  <c:v>20.013800000000025</c:v>
                </c:pt>
                <c:pt idx="3">
                  <c:v>1.3357999999999985</c:v>
                </c:pt>
              </c:numCache>
            </c:numRef>
          </c:val>
        </c:ser>
        <c:dLbls>
          <c:showLegendKey val="0"/>
          <c:showVal val="0"/>
          <c:showCatName val="0"/>
          <c:showSerName val="0"/>
          <c:showPercent val="0"/>
          <c:showBubbleSize val="0"/>
        </c:dLbls>
        <c:gapWidth val="40"/>
        <c:overlap val="-80"/>
        <c:axId val="674955784"/>
        <c:axId val="674955392"/>
      </c:barChart>
      <c:catAx>
        <c:axId val="674955784"/>
        <c:scaling>
          <c:orientation val="minMax"/>
        </c:scaling>
        <c:delete val="0"/>
        <c:axPos val="b"/>
        <c:numFmt formatCode="General" sourceLinked="0"/>
        <c:majorTickMark val="out"/>
        <c:minorTickMark val="none"/>
        <c:tickLblPos val="nextTo"/>
        <c:txPr>
          <a:bodyPr/>
          <a:lstStyle/>
          <a:p>
            <a:pPr>
              <a:defRPr sz="1500" b="1"/>
            </a:pPr>
            <a:endParaRPr lang="en-US"/>
          </a:p>
        </c:txPr>
        <c:crossAx val="674955392"/>
        <c:crosses val="autoZero"/>
        <c:auto val="1"/>
        <c:lblAlgn val="ctr"/>
        <c:lblOffset val="100"/>
        <c:noMultiLvlLbl val="0"/>
      </c:catAx>
      <c:valAx>
        <c:axId val="674955392"/>
        <c:scaling>
          <c:orientation val="minMax"/>
          <c:max val="6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674955784"/>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307E-2"/>
          <c:w val="0.88282893986077871"/>
          <c:h val="0.79433760398593956"/>
        </c:manualLayout>
      </c:layout>
      <c:barChart>
        <c:barDir val="col"/>
        <c:grouping val="clustered"/>
        <c:varyColors val="0"/>
        <c:ser>
          <c:idx val="0"/>
          <c:order val="0"/>
          <c:tx>
            <c:strRef>
              <c:f>Sheet1!$A$2</c:f>
              <c:strCache>
                <c:ptCount val="1"/>
                <c:pt idx="0">
                  <c:v>2000-2005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Any Induction</c:v>
                </c:pt>
                <c:pt idx="1">
                  <c:v>Polyclonal ALG/ATG</c:v>
                </c:pt>
                <c:pt idx="2">
                  <c:v>IL-2R Antagonist</c:v>
                </c:pt>
              </c:strCache>
            </c:strRef>
          </c:cat>
          <c:val>
            <c:numRef>
              <c:f>Sheet1!$B$2:$D$2</c:f>
              <c:numCache>
                <c:formatCode>General</c:formatCode>
                <c:ptCount val="3"/>
                <c:pt idx="0">
                  <c:v>45.062700000000063</c:v>
                </c:pt>
                <c:pt idx="1">
                  <c:v>30.3873</c:v>
                </c:pt>
                <c:pt idx="2">
                  <c:v>12.875100000000016</c:v>
                </c:pt>
              </c:numCache>
            </c:numRef>
          </c:val>
        </c:ser>
        <c:ser>
          <c:idx val="1"/>
          <c:order val="1"/>
          <c:tx>
            <c:strRef>
              <c:f>Sheet1!$A$3</c:f>
              <c:strCache>
                <c:ptCount val="1"/>
                <c:pt idx="0">
                  <c:v>2006-6/2013</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Sheet1!$B$1:$D$1</c:f>
              <c:strCache>
                <c:ptCount val="3"/>
                <c:pt idx="0">
                  <c:v>Any Induction</c:v>
                </c:pt>
                <c:pt idx="1">
                  <c:v>Polyclonal ALG/ATG</c:v>
                </c:pt>
                <c:pt idx="2">
                  <c:v>IL-2R Antagonist</c:v>
                </c:pt>
              </c:strCache>
            </c:strRef>
          </c:cat>
          <c:val>
            <c:numRef>
              <c:f>Sheet1!$B$3:$D$3</c:f>
              <c:numCache>
                <c:formatCode>General</c:formatCode>
                <c:ptCount val="3"/>
                <c:pt idx="0">
                  <c:v>65.5749</c:v>
                </c:pt>
                <c:pt idx="1">
                  <c:v>44.6066</c:v>
                </c:pt>
                <c:pt idx="2">
                  <c:v>22.926299999999962</c:v>
                </c:pt>
              </c:numCache>
            </c:numRef>
          </c:val>
        </c:ser>
        <c:dLbls>
          <c:showLegendKey val="0"/>
          <c:showVal val="0"/>
          <c:showCatName val="0"/>
          <c:showSerName val="0"/>
          <c:showPercent val="0"/>
          <c:showBubbleSize val="0"/>
        </c:dLbls>
        <c:gapWidth val="40"/>
        <c:axId val="674984400"/>
        <c:axId val="674986360"/>
      </c:barChart>
      <c:catAx>
        <c:axId val="674984400"/>
        <c:scaling>
          <c:orientation val="minMax"/>
        </c:scaling>
        <c:delete val="0"/>
        <c:axPos val="b"/>
        <c:numFmt formatCode="General" sourceLinked="0"/>
        <c:majorTickMark val="out"/>
        <c:minorTickMark val="none"/>
        <c:tickLblPos val="nextTo"/>
        <c:txPr>
          <a:bodyPr/>
          <a:lstStyle/>
          <a:p>
            <a:pPr>
              <a:defRPr sz="1500" b="1"/>
            </a:pPr>
            <a:endParaRPr lang="en-US"/>
          </a:p>
        </c:txPr>
        <c:crossAx val="674986360"/>
        <c:crosses val="autoZero"/>
        <c:auto val="1"/>
        <c:lblAlgn val="ctr"/>
        <c:lblOffset val="100"/>
        <c:noMultiLvlLbl val="0"/>
      </c:catAx>
      <c:valAx>
        <c:axId val="674986360"/>
        <c:scaling>
          <c:orientation val="minMax"/>
          <c:max val="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674984400"/>
        <c:crosses val="autoZero"/>
        <c:crossBetween val="between"/>
      </c:valAx>
      <c:spPr>
        <a:solidFill>
          <a:srgbClr val="000000"/>
        </a:solidFill>
        <a:ln>
          <a:solidFill>
            <a:srgbClr val="FFFFFF"/>
          </a:solidFill>
        </a:ln>
      </c:spPr>
    </c:plotArea>
    <c:legend>
      <c:legendPos val="r"/>
      <c:layout>
        <c:manualLayout>
          <c:xMode val="edge"/>
          <c:yMode val="edge"/>
          <c:x val="0.55480566016204491"/>
          <c:y val="7.9606090905303878E-2"/>
          <c:w val="0.31984217733652998"/>
          <c:h val="0.1136699579219265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49388758837578E-2"/>
          <c:y val="2.3565466201970628E-2"/>
          <c:w val="0.88333215104868656"/>
          <c:h val="0.71502366507465243"/>
        </c:manualLayout>
      </c:layout>
      <c:barChart>
        <c:barDir val="col"/>
        <c:grouping val="clustered"/>
        <c:varyColors val="0"/>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13"/>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4"/>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5"/>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6"/>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7"/>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8"/>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9"/>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0"/>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1"/>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2"/>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3"/>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4"/>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5"/>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6"/>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7"/>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8"/>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9"/>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0"/>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1"/>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2"/>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3"/>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4"/>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5"/>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6"/>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7"/>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8"/>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9"/>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40"/>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cat>
            <c:strRef>
              <c:f>Sheet1!$A$2:$A$42</c:f>
              <c:strCache>
                <c:ptCount val="4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1/13-6/13</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1/13-6/13</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1/13-6/13</c:v>
                </c:pt>
              </c:strCache>
            </c:strRef>
          </c:cat>
          <c:val>
            <c:numRef>
              <c:f>Sheet1!$B$2:$B$42</c:f>
              <c:numCache>
                <c:formatCode>General</c:formatCode>
                <c:ptCount val="41"/>
                <c:pt idx="0">
                  <c:v>39.456000000000003</c:v>
                </c:pt>
                <c:pt idx="1">
                  <c:v>43.377000000000002</c:v>
                </c:pt>
                <c:pt idx="2">
                  <c:v>50.847000000000001</c:v>
                </c:pt>
                <c:pt idx="3">
                  <c:v>44.051000000000002</c:v>
                </c:pt>
                <c:pt idx="4">
                  <c:v>54.984999999999999</c:v>
                </c:pt>
                <c:pt idx="5">
                  <c:v>58.683</c:v>
                </c:pt>
                <c:pt idx="6">
                  <c:v>66.566000000000003</c:v>
                </c:pt>
                <c:pt idx="7">
                  <c:v>63.588000000000001</c:v>
                </c:pt>
                <c:pt idx="8">
                  <c:v>66.576999999999998</c:v>
                </c:pt>
                <c:pt idx="9">
                  <c:v>69.504999999999995</c:v>
                </c:pt>
                <c:pt idx="10">
                  <c:v>66.745999999999995</c:v>
                </c:pt>
                <c:pt idx="11">
                  <c:v>69.598000000000013</c:v>
                </c:pt>
                <c:pt idx="12">
                  <c:v>60.094000000000001</c:v>
                </c:pt>
                <c:pt idx="14">
                  <c:v>23.468999999999966</c:v>
                </c:pt>
                <c:pt idx="15">
                  <c:v>27.815000000000001</c:v>
                </c:pt>
                <c:pt idx="16">
                  <c:v>33.220000000000013</c:v>
                </c:pt>
                <c:pt idx="17">
                  <c:v>31.832999999999988</c:v>
                </c:pt>
                <c:pt idx="18">
                  <c:v>38.066000000000003</c:v>
                </c:pt>
                <c:pt idx="19">
                  <c:v>39.222000000000065</c:v>
                </c:pt>
                <c:pt idx="20">
                  <c:v>43.976000000000006</c:v>
                </c:pt>
                <c:pt idx="21">
                  <c:v>43.799000000000063</c:v>
                </c:pt>
                <c:pt idx="22">
                  <c:v>46.361000000000004</c:v>
                </c:pt>
                <c:pt idx="23">
                  <c:v>47.527000000000001</c:v>
                </c:pt>
                <c:pt idx="24">
                  <c:v>46.411000000000001</c:v>
                </c:pt>
                <c:pt idx="25">
                  <c:v>44.975000000000001</c:v>
                </c:pt>
                <c:pt idx="26">
                  <c:v>43.192000000000057</c:v>
                </c:pt>
                <c:pt idx="28">
                  <c:v>13.265000000000002</c:v>
                </c:pt>
                <c:pt idx="29">
                  <c:v>13.907</c:v>
                </c:pt>
                <c:pt idx="30">
                  <c:v>18.305</c:v>
                </c:pt>
                <c:pt idx="31">
                  <c:v>11.576000000000002</c:v>
                </c:pt>
                <c:pt idx="32">
                  <c:v>16.314000000000028</c:v>
                </c:pt>
                <c:pt idx="33">
                  <c:v>20.359000000000005</c:v>
                </c:pt>
                <c:pt idx="34">
                  <c:v>21.987999999999989</c:v>
                </c:pt>
                <c:pt idx="35">
                  <c:v>21.108000000000001</c:v>
                </c:pt>
                <c:pt idx="36">
                  <c:v>21.832999999999988</c:v>
                </c:pt>
                <c:pt idx="37">
                  <c:v>23.901</c:v>
                </c:pt>
                <c:pt idx="38">
                  <c:v>24.640999999999988</c:v>
                </c:pt>
                <c:pt idx="39">
                  <c:v>26.884</c:v>
                </c:pt>
                <c:pt idx="40">
                  <c:v>21.126999999999999</c:v>
                </c:pt>
              </c:numCache>
            </c:numRef>
          </c:val>
        </c:ser>
        <c:dLbls>
          <c:showLegendKey val="0"/>
          <c:showVal val="0"/>
          <c:showCatName val="0"/>
          <c:showSerName val="0"/>
          <c:showPercent val="0"/>
          <c:showBubbleSize val="0"/>
        </c:dLbls>
        <c:gapWidth val="0"/>
        <c:axId val="443333752"/>
        <c:axId val="443334144"/>
      </c:barChart>
      <c:catAx>
        <c:axId val="443333752"/>
        <c:scaling>
          <c:orientation val="minMax"/>
        </c:scaling>
        <c:delete val="0"/>
        <c:axPos val="b"/>
        <c:numFmt formatCode="General" sourceLinked="0"/>
        <c:majorTickMark val="out"/>
        <c:minorTickMark val="none"/>
        <c:tickLblPos val="nextTo"/>
        <c:txPr>
          <a:bodyPr rot="-2400000"/>
          <a:lstStyle/>
          <a:p>
            <a:pPr>
              <a:defRPr sz="1200" b="1"/>
            </a:pPr>
            <a:endParaRPr lang="en-US"/>
          </a:p>
        </c:txPr>
        <c:crossAx val="443334144"/>
        <c:crosses val="autoZero"/>
        <c:auto val="1"/>
        <c:lblAlgn val="ctr"/>
        <c:lblOffset val="100"/>
        <c:tickLblSkip val="1"/>
        <c:noMultiLvlLbl val="0"/>
      </c:catAx>
      <c:valAx>
        <c:axId val="443334144"/>
        <c:scaling>
          <c:orientation val="minMax"/>
          <c:max val="8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43333752"/>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4662625136653E-2"/>
          <c:y val="4.7155461336563724E-2"/>
          <c:w val="0.87737962511323264"/>
          <c:h val="0.81644145288290582"/>
        </c:manualLayout>
      </c:layout>
      <c:scatterChart>
        <c:scatterStyle val="smoothMarker"/>
        <c:varyColors val="0"/>
        <c:ser>
          <c:idx val="0"/>
          <c:order val="0"/>
          <c:tx>
            <c:strRef>
              <c:f>Sheet1!$B$1</c:f>
              <c:strCache>
                <c:ptCount val="1"/>
                <c:pt idx="0">
                  <c:v>No induction (N = 1,806)</c:v>
                </c:pt>
              </c:strCache>
            </c:strRef>
          </c:tx>
          <c:spPr>
            <a:ln w="41275">
              <a:solidFill>
                <a:srgbClr val="00FF00"/>
              </a:solidFill>
            </a:ln>
          </c:spPr>
          <c:marker>
            <c:symbol val="none"/>
          </c:marker>
          <c:xVal>
            <c:numRef>
              <c:f>Sheet1!$A$2:$A$482</c:f>
              <c:numCache>
                <c:formatCode>General</c:formatCode>
                <c:ptCount val="481"/>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pt idx="289">
                  <c:v>6.0207999999999995</c:v>
                </c:pt>
                <c:pt idx="290">
                  <c:v>6.0417000000000014</c:v>
                </c:pt>
                <c:pt idx="291">
                  <c:v>6.0624999999999956</c:v>
                </c:pt>
                <c:pt idx="292">
                  <c:v>6.0833000000000004</c:v>
                </c:pt>
                <c:pt idx="293">
                  <c:v>6.1041999999999934</c:v>
                </c:pt>
                <c:pt idx="294">
                  <c:v>6.1249999999999902</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6.3541999999999934</c:v>
                </c:pt>
                <c:pt idx="306">
                  <c:v>6.375</c:v>
                </c:pt>
                <c:pt idx="307">
                  <c:v>6.3957999999999995</c:v>
                </c:pt>
                <c:pt idx="308">
                  <c:v>6.4167000000000014</c:v>
                </c:pt>
                <c:pt idx="309">
                  <c:v>6.4375</c:v>
                </c:pt>
                <c:pt idx="310">
                  <c:v>6.4583000000000004</c:v>
                </c:pt>
                <c:pt idx="311">
                  <c:v>6.4792000000000094</c:v>
                </c:pt>
                <c:pt idx="312">
                  <c:v>6.5</c:v>
                </c:pt>
                <c:pt idx="313">
                  <c:v>6.5207999999999995</c:v>
                </c:pt>
                <c:pt idx="314">
                  <c:v>6.5417000000000014</c:v>
                </c:pt>
                <c:pt idx="315">
                  <c:v>6.5624999999999956</c:v>
                </c:pt>
                <c:pt idx="316">
                  <c:v>6.5833000000000004</c:v>
                </c:pt>
                <c:pt idx="317">
                  <c:v>6.6041999999999934</c:v>
                </c:pt>
                <c:pt idx="318">
                  <c:v>6.6249999999999902</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6.8541999999999934</c:v>
                </c:pt>
                <c:pt idx="330">
                  <c:v>6.875</c:v>
                </c:pt>
                <c:pt idx="331">
                  <c:v>6.8957999999999995</c:v>
                </c:pt>
                <c:pt idx="332">
                  <c:v>6.9167000000000014</c:v>
                </c:pt>
                <c:pt idx="333">
                  <c:v>6.9375</c:v>
                </c:pt>
                <c:pt idx="334">
                  <c:v>6.9583000000000004</c:v>
                </c:pt>
                <c:pt idx="335">
                  <c:v>6.9792000000000094</c:v>
                </c:pt>
                <c:pt idx="336">
                  <c:v>7</c:v>
                </c:pt>
                <c:pt idx="337">
                  <c:v>7.0207999999999995</c:v>
                </c:pt>
                <c:pt idx="338">
                  <c:v>7.0417000000000014</c:v>
                </c:pt>
                <c:pt idx="339">
                  <c:v>7.0624999999999956</c:v>
                </c:pt>
                <c:pt idx="340">
                  <c:v>7.0833000000000004</c:v>
                </c:pt>
                <c:pt idx="341">
                  <c:v>7.1041999999999934</c:v>
                </c:pt>
                <c:pt idx="342">
                  <c:v>7.1249999999999902</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7.3541999999999934</c:v>
                </c:pt>
                <c:pt idx="354">
                  <c:v>7.375</c:v>
                </c:pt>
                <c:pt idx="355">
                  <c:v>7.3957999999999995</c:v>
                </c:pt>
                <c:pt idx="356">
                  <c:v>7.4167000000000014</c:v>
                </c:pt>
                <c:pt idx="357">
                  <c:v>7.4375</c:v>
                </c:pt>
                <c:pt idx="358">
                  <c:v>7.4583000000000004</c:v>
                </c:pt>
                <c:pt idx="359">
                  <c:v>7.4792000000000094</c:v>
                </c:pt>
                <c:pt idx="360">
                  <c:v>7.5</c:v>
                </c:pt>
                <c:pt idx="361">
                  <c:v>7.5207999999999995</c:v>
                </c:pt>
                <c:pt idx="362">
                  <c:v>7.5417000000000014</c:v>
                </c:pt>
                <c:pt idx="363">
                  <c:v>7.5624999999999956</c:v>
                </c:pt>
                <c:pt idx="364">
                  <c:v>7.5833000000000004</c:v>
                </c:pt>
                <c:pt idx="365">
                  <c:v>7.6041999999999934</c:v>
                </c:pt>
                <c:pt idx="366">
                  <c:v>7.6249999999999902</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7.8541999999999934</c:v>
                </c:pt>
                <c:pt idx="378">
                  <c:v>7.875</c:v>
                </c:pt>
                <c:pt idx="379">
                  <c:v>7.8957999999999995</c:v>
                </c:pt>
                <c:pt idx="380">
                  <c:v>7.9167000000000014</c:v>
                </c:pt>
                <c:pt idx="381">
                  <c:v>7.9375</c:v>
                </c:pt>
                <c:pt idx="382">
                  <c:v>7.9583000000000004</c:v>
                </c:pt>
                <c:pt idx="383">
                  <c:v>7.9792000000000094</c:v>
                </c:pt>
                <c:pt idx="384">
                  <c:v>8</c:v>
                </c:pt>
                <c:pt idx="385">
                  <c:v>8.0208000000000013</c:v>
                </c:pt>
                <c:pt idx="386">
                  <c:v>8.0416999999999987</c:v>
                </c:pt>
                <c:pt idx="387">
                  <c:v>8.0625000000000142</c:v>
                </c:pt>
                <c:pt idx="388">
                  <c:v>8.0833000000000013</c:v>
                </c:pt>
                <c:pt idx="389">
                  <c:v>8.1041999999999987</c:v>
                </c:pt>
                <c:pt idx="390">
                  <c:v>8.125</c:v>
                </c:pt>
                <c:pt idx="391">
                  <c:v>8.1458000000000013</c:v>
                </c:pt>
                <c:pt idx="392">
                  <c:v>8.1667000000000005</c:v>
                </c:pt>
                <c:pt idx="393">
                  <c:v>8.1875</c:v>
                </c:pt>
                <c:pt idx="394">
                  <c:v>8.2082999999999995</c:v>
                </c:pt>
                <c:pt idx="395">
                  <c:v>8.2291999999999987</c:v>
                </c:pt>
                <c:pt idx="396">
                  <c:v>8.25</c:v>
                </c:pt>
                <c:pt idx="397">
                  <c:v>8.2708000000000013</c:v>
                </c:pt>
                <c:pt idx="398">
                  <c:v>8.2916999999999987</c:v>
                </c:pt>
                <c:pt idx="399">
                  <c:v>8.3125000000000142</c:v>
                </c:pt>
                <c:pt idx="400">
                  <c:v>8.3333000000000013</c:v>
                </c:pt>
                <c:pt idx="401">
                  <c:v>8.3542000000000005</c:v>
                </c:pt>
                <c:pt idx="402">
                  <c:v>8.3750000000000142</c:v>
                </c:pt>
                <c:pt idx="403">
                  <c:v>8.3958000000000048</c:v>
                </c:pt>
                <c:pt idx="404">
                  <c:v>8.4167000000000005</c:v>
                </c:pt>
                <c:pt idx="405">
                  <c:v>8.4375</c:v>
                </c:pt>
                <c:pt idx="406">
                  <c:v>8.4583000000000013</c:v>
                </c:pt>
                <c:pt idx="407">
                  <c:v>8.4792000000000005</c:v>
                </c:pt>
                <c:pt idx="408">
                  <c:v>8.5</c:v>
                </c:pt>
                <c:pt idx="409">
                  <c:v>8.5208000000000013</c:v>
                </c:pt>
                <c:pt idx="410">
                  <c:v>8.5416999999999987</c:v>
                </c:pt>
                <c:pt idx="411">
                  <c:v>8.5625000000000142</c:v>
                </c:pt>
                <c:pt idx="412">
                  <c:v>8.5833000000000013</c:v>
                </c:pt>
                <c:pt idx="413">
                  <c:v>8.6041999999999987</c:v>
                </c:pt>
                <c:pt idx="414">
                  <c:v>8.625</c:v>
                </c:pt>
                <c:pt idx="415">
                  <c:v>8.6458000000000013</c:v>
                </c:pt>
                <c:pt idx="416">
                  <c:v>8.6667000000000005</c:v>
                </c:pt>
                <c:pt idx="417">
                  <c:v>8.6875</c:v>
                </c:pt>
                <c:pt idx="418">
                  <c:v>8.7082999999999995</c:v>
                </c:pt>
                <c:pt idx="419">
                  <c:v>8.7291999999999987</c:v>
                </c:pt>
                <c:pt idx="420">
                  <c:v>8.75</c:v>
                </c:pt>
                <c:pt idx="421">
                  <c:v>8.7708000000000013</c:v>
                </c:pt>
                <c:pt idx="422">
                  <c:v>8.7916999999999987</c:v>
                </c:pt>
                <c:pt idx="423">
                  <c:v>8.8125000000000142</c:v>
                </c:pt>
                <c:pt idx="424">
                  <c:v>8.8333000000000013</c:v>
                </c:pt>
                <c:pt idx="425">
                  <c:v>8.8542000000000005</c:v>
                </c:pt>
                <c:pt idx="426">
                  <c:v>8.8750000000000142</c:v>
                </c:pt>
                <c:pt idx="427">
                  <c:v>8.8958000000000048</c:v>
                </c:pt>
                <c:pt idx="428">
                  <c:v>8.9167000000000005</c:v>
                </c:pt>
                <c:pt idx="429">
                  <c:v>8.9375</c:v>
                </c:pt>
                <c:pt idx="430">
                  <c:v>8.9583000000000013</c:v>
                </c:pt>
                <c:pt idx="431">
                  <c:v>8.9792000000000005</c:v>
                </c:pt>
                <c:pt idx="432">
                  <c:v>9</c:v>
                </c:pt>
                <c:pt idx="433">
                  <c:v>9.0208000000000013</c:v>
                </c:pt>
                <c:pt idx="434">
                  <c:v>9.0416999999999987</c:v>
                </c:pt>
                <c:pt idx="435">
                  <c:v>9.0625000000000142</c:v>
                </c:pt>
                <c:pt idx="436">
                  <c:v>9.0833000000000013</c:v>
                </c:pt>
                <c:pt idx="437">
                  <c:v>9.1041999999999987</c:v>
                </c:pt>
                <c:pt idx="438">
                  <c:v>9.125</c:v>
                </c:pt>
                <c:pt idx="439">
                  <c:v>9.1458000000000013</c:v>
                </c:pt>
                <c:pt idx="440">
                  <c:v>9.1667000000000005</c:v>
                </c:pt>
                <c:pt idx="441">
                  <c:v>9.1875</c:v>
                </c:pt>
                <c:pt idx="442">
                  <c:v>9.2082999999999995</c:v>
                </c:pt>
                <c:pt idx="443">
                  <c:v>9.2291999999999987</c:v>
                </c:pt>
                <c:pt idx="444">
                  <c:v>9.25</c:v>
                </c:pt>
                <c:pt idx="445">
                  <c:v>9.2708000000000013</c:v>
                </c:pt>
                <c:pt idx="446">
                  <c:v>9.2916999999999987</c:v>
                </c:pt>
                <c:pt idx="447">
                  <c:v>9.3125000000000142</c:v>
                </c:pt>
                <c:pt idx="448">
                  <c:v>9.3333000000000013</c:v>
                </c:pt>
                <c:pt idx="449">
                  <c:v>9.3542000000000005</c:v>
                </c:pt>
                <c:pt idx="450">
                  <c:v>9.3750000000000142</c:v>
                </c:pt>
                <c:pt idx="451">
                  <c:v>9.3958000000000048</c:v>
                </c:pt>
                <c:pt idx="452">
                  <c:v>9.4167000000000005</c:v>
                </c:pt>
                <c:pt idx="453">
                  <c:v>9.4375</c:v>
                </c:pt>
                <c:pt idx="454">
                  <c:v>9.4583000000000013</c:v>
                </c:pt>
                <c:pt idx="455">
                  <c:v>9.4792000000000005</c:v>
                </c:pt>
                <c:pt idx="456">
                  <c:v>9.5</c:v>
                </c:pt>
                <c:pt idx="457">
                  <c:v>9.5208000000000013</c:v>
                </c:pt>
                <c:pt idx="458">
                  <c:v>9.5416999999999987</c:v>
                </c:pt>
                <c:pt idx="459">
                  <c:v>9.5625000000000142</c:v>
                </c:pt>
                <c:pt idx="460">
                  <c:v>9.5833000000000013</c:v>
                </c:pt>
                <c:pt idx="461">
                  <c:v>9.6041999999999987</c:v>
                </c:pt>
                <c:pt idx="462">
                  <c:v>9.625</c:v>
                </c:pt>
                <c:pt idx="463">
                  <c:v>9.6458000000000013</c:v>
                </c:pt>
                <c:pt idx="464">
                  <c:v>9.6667000000000005</c:v>
                </c:pt>
                <c:pt idx="465">
                  <c:v>9.6875</c:v>
                </c:pt>
                <c:pt idx="466">
                  <c:v>9.7082999999999995</c:v>
                </c:pt>
                <c:pt idx="467">
                  <c:v>9.7291999999999987</c:v>
                </c:pt>
                <c:pt idx="468">
                  <c:v>9.75</c:v>
                </c:pt>
                <c:pt idx="469">
                  <c:v>9.7708000000000013</c:v>
                </c:pt>
                <c:pt idx="470">
                  <c:v>9.7916999999999987</c:v>
                </c:pt>
                <c:pt idx="471">
                  <c:v>9.8125000000000142</c:v>
                </c:pt>
                <c:pt idx="472">
                  <c:v>9.8333000000000013</c:v>
                </c:pt>
                <c:pt idx="473">
                  <c:v>9.8542000000000005</c:v>
                </c:pt>
                <c:pt idx="474">
                  <c:v>9.8750000000000142</c:v>
                </c:pt>
                <c:pt idx="475">
                  <c:v>9.8958000000000048</c:v>
                </c:pt>
                <c:pt idx="476">
                  <c:v>9.9167000000000005</c:v>
                </c:pt>
                <c:pt idx="477">
                  <c:v>9.9375</c:v>
                </c:pt>
                <c:pt idx="478">
                  <c:v>9.9583000000000013</c:v>
                </c:pt>
                <c:pt idx="479">
                  <c:v>9.9792000000000005</c:v>
                </c:pt>
                <c:pt idx="480">
                  <c:v>10</c:v>
                </c:pt>
              </c:numCache>
            </c:numRef>
          </c:xVal>
          <c:yVal>
            <c:numRef>
              <c:f>Sheet1!$B$2:$B$482</c:f>
              <c:numCache>
                <c:formatCode>General</c:formatCode>
                <c:ptCount val="481"/>
                <c:pt idx="0">
                  <c:v>100</c:v>
                </c:pt>
                <c:pt idx="1">
                  <c:v>100</c:v>
                </c:pt>
                <c:pt idx="2">
                  <c:v>100</c:v>
                </c:pt>
                <c:pt idx="3">
                  <c:v>99.888999999999982</c:v>
                </c:pt>
                <c:pt idx="4">
                  <c:v>99.722999999999999</c:v>
                </c:pt>
                <c:pt idx="5">
                  <c:v>99.722999999999999</c:v>
                </c:pt>
                <c:pt idx="6">
                  <c:v>99.611000000000004</c:v>
                </c:pt>
                <c:pt idx="7">
                  <c:v>99.555999999999983</c:v>
                </c:pt>
                <c:pt idx="8">
                  <c:v>99.555999999999983</c:v>
                </c:pt>
                <c:pt idx="9">
                  <c:v>99.444000000000131</c:v>
                </c:pt>
                <c:pt idx="10">
                  <c:v>99.331999999999994</c:v>
                </c:pt>
                <c:pt idx="11">
                  <c:v>99.275999999999982</c:v>
                </c:pt>
                <c:pt idx="12">
                  <c:v>99.164000000000001</c:v>
                </c:pt>
                <c:pt idx="13">
                  <c:v>98.940000000000026</c:v>
                </c:pt>
                <c:pt idx="14">
                  <c:v>98.826999999999998</c:v>
                </c:pt>
                <c:pt idx="15">
                  <c:v>98.771000000000001</c:v>
                </c:pt>
                <c:pt idx="16">
                  <c:v>98.771000000000001</c:v>
                </c:pt>
                <c:pt idx="17">
                  <c:v>98.60199999999999</c:v>
                </c:pt>
                <c:pt idx="18">
                  <c:v>98.433000000000007</c:v>
                </c:pt>
                <c:pt idx="19">
                  <c:v>98.263999999999996</c:v>
                </c:pt>
                <c:pt idx="20">
                  <c:v>98.095000000000013</c:v>
                </c:pt>
                <c:pt idx="21">
                  <c:v>98.039000000000001</c:v>
                </c:pt>
                <c:pt idx="22">
                  <c:v>97.813000000000002</c:v>
                </c:pt>
                <c:pt idx="23">
                  <c:v>97.7</c:v>
                </c:pt>
                <c:pt idx="24">
                  <c:v>97.587000000000003</c:v>
                </c:pt>
                <c:pt idx="25">
                  <c:v>97.474999999999994</c:v>
                </c:pt>
                <c:pt idx="26">
                  <c:v>97.361999999999995</c:v>
                </c:pt>
                <c:pt idx="27">
                  <c:v>97.304999999999993</c:v>
                </c:pt>
                <c:pt idx="28">
                  <c:v>97.135999999999981</c:v>
                </c:pt>
                <c:pt idx="29">
                  <c:v>97.022999999999982</c:v>
                </c:pt>
                <c:pt idx="30">
                  <c:v>96.910000000000025</c:v>
                </c:pt>
                <c:pt idx="31">
                  <c:v>96.796999999999997</c:v>
                </c:pt>
                <c:pt idx="32">
                  <c:v>96.626999999999981</c:v>
                </c:pt>
                <c:pt idx="33">
                  <c:v>96.513999999999996</c:v>
                </c:pt>
                <c:pt idx="34">
                  <c:v>96.400999999999996</c:v>
                </c:pt>
                <c:pt idx="35">
                  <c:v>96.287999999999997</c:v>
                </c:pt>
                <c:pt idx="36">
                  <c:v>96.287999999999997</c:v>
                </c:pt>
                <c:pt idx="37">
                  <c:v>96.230999999999995</c:v>
                </c:pt>
                <c:pt idx="38">
                  <c:v>96.174999999999983</c:v>
                </c:pt>
                <c:pt idx="39">
                  <c:v>96.004999999999995</c:v>
                </c:pt>
                <c:pt idx="40">
                  <c:v>95.891999999999996</c:v>
                </c:pt>
                <c:pt idx="41">
                  <c:v>95.834999999999994</c:v>
                </c:pt>
                <c:pt idx="42">
                  <c:v>95.721999999999994</c:v>
                </c:pt>
                <c:pt idx="43">
                  <c:v>95.60799999999999</c:v>
                </c:pt>
                <c:pt idx="44">
                  <c:v>95.551000000000002</c:v>
                </c:pt>
                <c:pt idx="45">
                  <c:v>95.381</c:v>
                </c:pt>
                <c:pt idx="46">
                  <c:v>95.210000000000022</c:v>
                </c:pt>
                <c:pt idx="47">
                  <c:v>95.151999999999987</c:v>
                </c:pt>
                <c:pt idx="48">
                  <c:v>95.151999999999987</c:v>
                </c:pt>
                <c:pt idx="49">
                  <c:v>95.151999999999987</c:v>
                </c:pt>
                <c:pt idx="50">
                  <c:v>95.034999999999997</c:v>
                </c:pt>
                <c:pt idx="51">
                  <c:v>95.034999999999997</c:v>
                </c:pt>
                <c:pt idx="52">
                  <c:v>94.975999999999999</c:v>
                </c:pt>
                <c:pt idx="53">
                  <c:v>94.915999999999997</c:v>
                </c:pt>
                <c:pt idx="54">
                  <c:v>94.796999999999997</c:v>
                </c:pt>
                <c:pt idx="55">
                  <c:v>94.736999999999995</c:v>
                </c:pt>
                <c:pt idx="56">
                  <c:v>94.676999999999978</c:v>
                </c:pt>
                <c:pt idx="57">
                  <c:v>94.438000000000002</c:v>
                </c:pt>
                <c:pt idx="58">
                  <c:v>94.377999999999986</c:v>
                </c:pt>
                <c:pt idx="59">
                  <c:v>94.318000000000012</c:v>
                </c:pt>
                <c:pt idx="60">
                  <c:v>94.198999999999998</c:v>
                </c:pt>
                <c:pt idx="61">
                  <c:v>94.198999999999998</c:v>
                </c:pt>
                <c:pt idx="62">
                  <c:v>93.958000000000013</c:v>
                </c:pt>
                <c:pt idx="63">
                  <c:v>93.837999999999994</c:v>
                </c:pt>
                <c:pt idx="64">
                  <c:v>93.718000000000004</c:v>
                </c:pt>
                <c:pt idx="65">
                  <c:v>93.718000000000004</c:v>
                </c:pt>
                <c:pt idx="66">
                  <c:v>93.718000000000004</c:v>
                </c:pt>
                <c:pt idx="67">
                  <c:v>93.537999999999997</c:v>
                </c:pt>
                <c:pt idx="68">
                  <c:v>93.418000000000006</c:v>
                </c:pt>
                <c:pt idx="69">
                  <c:v>93.35799999999999</c:v>
                </c:pt>
                <c:pt idx="70">
                  <c:v>93.238</c:v>
                </c:pt>
                <c:pt idx="71">
                  <c:v>93.238</c:v>
                </c:pt>
                <c:pt idx="72">
                  <c:v>93.177999999999983</c:v>
                </c:pt>
                <c:pt idx="73">
                  <c:v>93.057000000000002</c:v>
                </c:pt>
                <c:pt idx="74">
                  <c:v>93.057000000000002</c:v>
                </c:pt>
                <c:pt idx="75">
                  <c:v>93.057000000000002</c:v>
                </c:pt>
                <c:pt idx="76">
                  <c:v>92.997000000000099</c:v>
                </c:pt>
                <c:pt idx="77">
                  <c:v>92.997000000000099</c:v>
                </c:pt>
                <c:pt idx="78">
                  <c:v>92.997000000000099</c:v>
                </c:pt>
                <c:pt idx="79">
                  <c:v>92.936000000000007</c:v>
                </c:pt>
                <c:pt idx="80">
                  <c:v>92.694999999999993</c:v>
                </c:pt>
                <c:pt idx="81">
                  <c:v>92.573999999999998</c:v>
                </c:pt>
                <c:pt idx="82">
                  <c:v>92.453000000000003</c:v>
                </c:pt>
                <c:pt idx="83">
                  <c:v>92.453000000000003</c:v>
                </c:pt>
                <c:pt idx="84">
                  <c:v>92.453000000000003</c:v>
                </c:pt>
                <c:pt idx="85">
                  <c:v>92.331999999999994</c:v>
                </c:pt>
                <c:pt idx="86">
                  <c:v>92.149999999999991</c:v>
                </c:pt>
                <c:pt idx="87">
                  <c:v>91.968000000000004</c:v>
                </c:pt>
                <c:pt idx="88">
                  <c:v>91.968000000000004</c:v>
                </c:pt>
                <c:pt idx="89">
                  <c:v>91.968000000000004</c:v>
                </c:pt>
                <c:pt idx="90">
                  <c:v>91.786000000000001</c:v>
                </c:pt>
                <c:pt idx="91">
                  <c:v>91.786000000000001</c:v>
                </c:pt>
                <c:pt idx="92">
                  <c:v>91.724999999999994</c:v>
                </c:pt>
                <c:pt idx="93">
                  <c:v>91.724999999999994</c:v>
                </c:pt>
                <c:pt idx="94">
                  <c:v>91.600999999999999</c:v>
                </c:pt>
                <c:pt idx="95">
                  <c:v>91.539000000000001</c:v>
                </c:pt>
                <c:pt idx="96">
                  <c:v>91.539000000000001</c:v>
                </c:pt>
                <c:pt idx="97">
                  <c:v>91.475999999999999</c:v>
                </c:pt>
                <c:pt idx="98">
                  <c:v>91.412000000000006</c:v>
                </c:pt>
                <c:pt idx="99">
                  <c:v>91.412000000000006</c:v>
                </c:pt>
                <c:pt idx="100">
                  <c:v>91.346999999999994</c:v>
                </c:pt>
                <c:pt idx="101">
                  <c:v>91.217000000000027</c:v>
                </c:pt>
                <c:pt idx="102">
                  <c:v>91.217000000000027</c:v>
                </c:pt>
                <c:pt idx="103">
                  <c:v>91.151999999999987</c:v>
                </c:pt>
                <c:pt idx="104">
                  <c:v>91.151999999999987</c:v>
                </c:pt>
                <c:pt idx="105">
                  <c:v>91.151999999999987</c:v>
                </c:pt>
                <c:pt idx="106">
                  <c:v>90.89</c:v>
                </c:pt>
                <c:pt idx="107">
                  <c:v>90.759</c:v>
                </c:pt>
                <c:pt idx="108">
                  <c:v>90.627999999999986</c:v>
                </c:pt>
                <c:pt idx="109">
                  <c:v>90.627999999999986</c:v>
                </c:pt>
                <c:pt idx="110">
                  <c:v>90.366</c:v>
                </c:pt>
                <c:pt idx="111">
                  <c:v>90.366</c:v>
                </c:pt>
                <c:pt idx="112">
                  <c:v>90.235000000000014</c:v>
                </c:pt>
                <c:pt idx="113">
                  <c:v>89.972999999999999</c:v>
                </c:pt>
                <c:pt idx="114">
                  <c:v>89.840999999999994</c:v>
                </c:pt>
                <c:pt idx="115">
                  <c:v>89.775999999999982</c:v>
                </c:pt>
                <c:pt idx="116">
                  <c:v>89.710000000000022</c:v>
                </c:pt>
                <c:pt idx="117">
                  <c:v>89.710000000000022</c:v>
                </c:pt>
                <c:pt idx="118">
                  <c:v>89.710000000000022</c:v>
                </c:pt>
                <c:pt idx="119">
                  <c:v>89.710000000000022</c:v>
                </c:pt>
                <c:pt idx="120">
                  <c:v>89.710000000000022</c:v>
                </c:pt>
                <c:pt idx="121">
                  <c:v>89.710000000000022</c:v>
                </c:pt>
                <c:pt idx="122">
                  <c:v>89.710000000000022</c:v>
                </c:pt>
                <c:pt idx="123">
                  <c:v>89.710000000000022</c:v>
                </c:pt>
                <c:pt idx="124">
                  <c:v>89.710000000000022</c:v>
                </c:pt>
                <c:pt idx="125">
                  <c:v>89.644999999999996</c:v>
                </c:pt>
                <c:pt idx="126">
                  <c:v>89.644999999999996</c:v>
                </c:pt>
                <c:pt idx="127">
                  <c:v>89.578999999999979</c:v>
                </c:pt>
                <c:pt idx="128">
                  <c:v>89.447000000000116</c:v>
                </c:pt>
                <c:pt idx="129">
                  <c:v>89.381</c:v>
                </c:pt>
                <c:pt idx="130">
                  <c:v>89.381</c:v>
                </c:pt>
                <c:pt idx="131">
                  <c:v>89.248999999999995</c:v>
                </c:pt>
                <c:pt idx="132">
                  <c:v>89.248999999999995</c:v>
                </c:pt>
                <c:pt idx="133">
                  <c:v>89.248999999999995</c:v>
                </c:pt>
                <c:pt idx="134">
                  <c:v>88.918000000000006</c:v>
                </c:pt>
                <c:pt idx="135">
                  <c:v>88.786000000000001</c:v>
                </c:pt>
                <c:pt idx="136">
                  <c:v>88.652999999999949</c:v>
                </c:pt>
                <c:pt idx="137">
                  <c:v>88.585999999999999</c:v>
                </c:pt>
                <c:pt idx="138">
                  <c:v>88.318000000000012</c:v>
                </c:pt>
                <c:pt idx="139">
                  <c:v>88.318000000000012</c:v>
                </c:pt>
                <c:pt idx="140">
                  <c:v>88.318000000000012</c:v>
                </c:pt>
                <c:pt idx="141">
                  <c:v>87.98</c:v>
                </c:pt>
                <c:pt idx="142">
                  <c:v>87.912999999999997</c:v>
                </c:pt>
                <c:pt idx="143">
                  <c:v>87.845000000000013</c:v>
                </c:pt>
                <c:pt idx="144">
                  <c:v>87.845000000000013</c:v>
                </c:pt>
                <c:pt idx="145">
                  <c:v>87.845000000000013</c:v>
                </c:pt>
                <c:pt idx="146">
                  <c:v>87.703999999999994</c:v>
                </c:pt>
                <c:pt idx="147">
                  <c:v>87.634</c:v>
                </c:pt>
                <c:pt idx="148">
                  <c:v>87.634</c:v>
                </c:pt>
                <c:pt idx="149">
                  <c:v>87.491000000000099</c:v>
                </c:pt>
                <c:pt idx="150">
                  <c:v>87.418999999999997</c:v>
                </c:pt>
                <c:pt idx="151">
                  <c:v>87.418999999999997</c:v>
                </c:pt>
                <c:pt idx="152">
                  <c:v>87.346999999999994</c:v>
                </c:pt>
                <c:pt idx="153">
                  <c:v>87.203000000000003</c:v>
                </c:pt>
                <c:pt idx="154">
                  <c:v>87.131</c:v>
                </c:pt>
                <c:pt idx="155">
                  <c:v>86.771000000000001</c:v>
                </c:pt>
                <c:pt idx="156">
                  <c:v>86.626999999999981</c:v>
                </c:pt>
                <c:pt idx="157">
                  <c:v>86.410000000000025</c:v>
                </c:pt>
                <c:pt idx="158">
                  <c:v>86.337999999999994</c:v>
                </c:pt>
                <c:pt idx="159">
                  <c:v>86.337999999999994</c:v>
                </c:pt>
                <c:pt idx="160">
                  <c:v>86.337999999999994</c:v>
                </c:pt>
                <c:pt idx="161">
                  <c:v>86.192999999999998</c:v>
                </c:pt>
                <c:pt idx="162">
                  <c:v>86.11999999999999</c:v>
                </c:pt>
                <c:pt idx="163">
                  <c:v>86.046999999999997</c:v>
                </c:pt>
                <c:pt idx="164">
                  <c:v>85.974999999999994</c:v>
                </c:pt>
                <c:pt idx="165">
                  <c:v>85.83</c:v>
                </c:pt>
                <c:pt idx="166">
                  <c:v>85.757000000000005</c:v>
                </c:pt>
                <c:pt idx="167">
                  <c:v>85.757000000000005</c:v>
                </c:pt>
                <c:pt idx="168">
                  <c:v>85.611999999999995</c:v>
                </c:pt>
                <c:pt idx="169">
                  <c:v>85.611999999999995</c:v>
                </c:pt>
                <c:pt idx="170">
                  <c:v>85.465999999999994</c:v>
                </c:pt>
                <c:pt idx="171">
                  <c:v>85.248000000000005</c:v>
                </c:pt>
                <c:pt idx="172">
                  <c:v>85.248000000000005</c:v>
                </c:pt>
                <c:pt idx="173">
                  <c:v>85.10199999999999</c:v>
                </c:pt>
                <c:pt idx="174">
                  <c:v>85.10199999999999</c:v>
                </c:pt>
                <c:pt idx="175">
                  <c:v>85.10199999999999</c:v>
                </c:pt>
                <c:pt idx="176">
                  <c:v>85.10199999999999</c:v>
                </c:pt>
                <c:pt idx="177">
                  <c:v>85.028999999999982</c:v>
                </c:pt>
                <c:pt idx="178">
                  <c:v>84.955000000000013</c:v>
                </c:pt>
                <c:pt idx="179">
                  <c:v>84.955000000000013</c:v>
                </c:pt>
                <c:pt idx="180">
                  <c:v>84.881</c:v>
                </c:pt>
                <c:pt idx="181">
                  <c:v>84.807000000000002</c:v>
                </c:pt>
                <c:pt idx="182">
                  <c:v>84.807000000000002</c:v>
                </c:pt>
                <c:pt idx="183">
                  <c:v>84.807000000000002</c:v>
                </c:pt>
                <c:pt idx="184">
                  <c:v>84.807000000000002</c:v>
                </c:pt>
                <c:pt idx="185">
                  <c:v>84.733000000000004</c:v>
                </c:pt>
                <c:pt idx="186">
                  <c:v>84.733000000000004</c:v>
                </c:pt>
                <c:pt idx="187">
                  <c:v>84.658999999999978</c:v>
                </c:pt>
                <c:pt idx="188">
                  <c:v>84.35899999999998</c:v>
                </c:pt>
                <c:pt idx="189">
                  <c:v>84.284000000000006</c:v>
                </c:pt>
                <c:pt idx="190">
                  <c:v>84.284000000000006</c:v>
                </c:pt>
                <c:pt idx="191">
                  <c:v>84.284000000000006</c:v>
                </c:pt>
                <c:pt idx="192">
                  <c:v>84.284000000000006</c:v>
                </c:pt>
                <c:pt idx="193">
                  <c:v>84.284000000000006</c:v>
                </c:pt>
                <c:pt idx="194">
                  <c:v>84.284000000000006</c:v>
                </c:pt>
                <c:pt idx="195">
                  <c:v>84.127999999999986</c:v>
                </c:pt>
                <c:pt idx="196">
                  <c:v>84.127999999999986</c:v>
                </c:pt>
                <c:pt idx="197">
                  <c:v>84.127999999999986</c:v>
                </c:pt>
                <c:pt idx="198">
                  <c:v>84.127999999999986</c:v>
                </c:pt>
                <c:pt idx="199">
                  <c:v>84.127999999999986</c:v>
                </c:pt>
                <c:pt idx="200">
                  <c:v>84.048000000000002</c:v>
                </c:pt>
                <c:pt idx="201">
                  <c:v>84.048000000000002</c:v>
                </c:pt>
                <c:pt idx="202">
                  <c:v>84.048000000000002</c:v>
                </c:pt>
                <c:pt idx="203">
                  <c:v>83.968999999999994</c:v>
                </c:pt>
                <c:pt idx="204">
                  <c:v>83.968999999999994</c:v>
                </c:pt>
                <c:pt idx="205">
                  <c:v>83.888999999999982</c:v>
                </c:pt>
                <c:pt idx="206">
                  <c:v>83.888999999999982</c:v>
                </c:pt>
                <c:pt idx="207">
                  <c:v>83.728999999999999</c:v>
                </c:pt>
                <c:pt idx="208">
                  <c:v>83.728999999999999</c:v>
                </c:pt>
                <c:pt idx="209">
                  <c:v>83.489000000000004</c:v>
                </c:pt>
                <c:pt idx="210">
                  <c:v>83.489000000000004</c:v>
                </c:pt>
                <c:pt idx="211">
                  <c:v>83.327999999999989</c:v>
                </c:pt>
                <c:pt idx="212">
                  <c:v>83.327999999999989</c:v>
                </c:pt>
                <c:pt idx="213">
                  <c:v>83.327999999999989</c:v>
                </c:pt>
                <c:pt idx="214">
                  <c:v>83.327999999999989</c:v>
                </c:pt>
                <c:pt idx="215">
                  <c:v>83.327999999999989</c:v>
                </c:pt>
                <c:pt idx="216">
                  <c:v>83.167999999999992</c:v>
                </c:pt>
                <c:pt idx="217">
                  <c:v>83.167999999999992</c:v>
                </c:pt>
                <c:pt idx="218">
                  <c:v>83.007000000000005</c:v>
                </c:pt>
                <c:pt idx="219">
                  <c:v>82.927000000000007</c:v>
                </c:pt>
                <c:pt idx="220">
                  <c:v>82.846000000000004</c:v>
                </c:pt>
                <c:pt idx="221">
                  <c:v>82.846000000000004</c:v>
                </c:pt>
                <c:pt idx="222">
                  <c:v>82.765000000000001</c:v>
                </c:pt>
                <c:pt idx="223">
                  <c:v>82.765000000000001</c:v>
                </c:pt>
                <c:pt idx="224">
                  <c:v>82.765000000000001</c:v>
                </c:pt>
                <c:pt idx="225">
                  <c:v>82.765000000000001</c:v>
                </c:pt>
                <c:pt idx="226">
                  <c:v>82.765000000000001</c:v>
                </c:pt>
                <c:pt idx="227">
                  <c:v>82.683999999999983</c:v>
                </c:pt>
                <c:pt idx="228">
                  <c:v>82.60299999999998</c:v>
                </c:pt>
                <c:pt idx="229">
                  <c:v>82.60299999999998</c:v>
                </c:pt>
                <c:pt idx="230">
                  <c:v>82.440000000000026</c:v>
                </c:pt>
                <c:pt idx="231">
                  <c:v>82.35799999999999</c:v>
                </c:pt>
                <c:pt idx="232">
                  <c:v>82.275999999999982</c:v>
                </c:pt>
                <c:pt idx="233">
                  <c:v>82.111000000000004</c:v>
                </c:pt>
                <c:pt idx="234">
                  <c:v>82.028999999999982</c:v>
                </c:pt>
                <c:pt idx="235">
                  <c:v>81.946000000000026</c:v>
                </c:pt>
                <c:pt idx="236">
                  <c:v>81.78</c:v>
                </c:pt>
                <c:pt idx="237">
                  <c:v>81.528999999999982</c:v>
                </c:pt>
                <c:pt idx="238">
                  <c:v>81.528999999999982</c:v>
                </c:pt>
                <c:pt idx="239">
                  <c:v>81.528999999999982</c:v>
                </c:pt>
                <c:pt idx="240">
                  <c:v>81.528999999999982</c:v>
                </c:pt>
                <c:pt idx="241">
                  <c:v>81.27</c:v>
                </c:pt>
                <c:pt idx="242">
                  <c:v>81.27</c:v>
                </c:pt>
                <c:pt idx="243">
                  <c:v>81.182999999999979</c:v>
                </c:pt>
                <c:pt idx="244">
                  <c:v>81.182999999999979</c:v>
                </c:pt>
                <c:pt idx="245">
                  <c:v>81.182999999999979</c:v>
                </c:pt>
                <c:pt idx="246">
                  <c:v>81.182999999999979</c:v>
                </c:pt>
                <c:pt idx="247">
                  <c:v>81.093000000000004</c:v>
                </c:pt>
                <c:pt idx="248">
                  <c:v>81.093000000000004</c:v>
                </c:pt>
                <c:pt idx="249">
                  <c:v>80.823999999999998</c:v>
                </c:pt>
                <c:pt idx="250">
                  <c:v>80.644999999999996</c:v>
                </c:pt>
                <c:pt idx="251">
                  <c:v>80.554999999999993</c:v>
                </c:pt>
                <c:pt idx="252">
                  <c:v>80.554999999999993</c:v>
                </c:pt>
                <c:pt idx="253">
                  <c:v>80.554999999999993</c:v>
                </c:pt>
                <c:pt idx="254">
                  <c:v>80.554999999999993</c:v>
                </c:pt>
                <c:pt idx="255">
                  <c:v>80.554999999999993</c:v>
                </c:pt>
                <c:pt idx="256">
                  <c:v>80.284999999999997</c:v>
                </c:pt>
                <c:pt idx="257">
                  <c:v>80.194999999999993</c:v>
                </c:pt>
                <c:pt idx="258">
                  <c:v>80.10499999999999</c:v>
                </c:pt>
                <c:pt idx="259">
                  <c:v>80.10499999999999</c:v>
                </c:pt>
                <c:pt idx="260">
                  <c:v>80.015000000000001</c:v>
                </c:pt>
                <c:pt idx="261">
                  <c:v>80.015000000000001</c:v>
                </c:pt>
                <c:pt idx="262">
                  <c:v>79.924999999999997</c:v>
                </c:pt>
                <c:pt idx="263">
                  <c:v>79.924999999999997</c:v>
                </c:pt>
                <c:pt idx="264">
                  <c:v>79.924999999999997</c:v>
                </c:pt>
                <c:pt idx="265">
                  <c:v>79.744000000000099</c:v>
                </c:pt>
                <c:pt idx="266">
                  <c:v>79.653999999999982</c:v>
                </c:pt>
                <c:pt idx="267">
                  <c:v>79.653999999999982</c:v>
                </c:pt>
                <c:pt idx="268">
                  <c:v>79.472999999999999</c:v>
                </c:pt>
                <c:pt idx="269">
                  <c:v>79.292000000000002</c:v>
                </c:pt>
                <c:pt idx="270">
                  <c:v>79.292000000000002</c:v>
                </c:pt>
                <c:pt idx="271">
                  <c:v>79.292000000000002</c:v>
                </c:pt>
                <c:pt idx="272">
                  <c:v>79.200999999999993</c:v>
                </c:pt>
                <c:pt idx="273">
                  <c:v>79.200999999999993</c:v>
                </c:pt>
                <c:pt idx="274">
                  <c:v>79.200999999999993</c:v>
                </c:pt>
                <c:pt idx="275">
                  <c:v>79.10899999999998</c:v>
                </c:pt>
                <c:pt idx="276">
                  <c:v>79.10899999999998</c:v>
                </c:pt>
                <c:pt idx="277">
                  <c:v>79.016999999999996</c:v>
                </c:pt>
                <c:pt idx="278">
                  <c:v>79.016999999999996</c:v>
                </c:pt>
                <c:pt idx="279">
                  <c:v>78.924000000000007</c:v>
                </c:pt>
                <c:pt idx="280">
                  <c:v>78.831000000000003</c:v>
                </c:pt>
                <c:pt idx="281">
                  <c:v>78.736999999999995</c:v>
                </c:pt>
                <c:pt idx="282">
                  <c:v>78.643000000000001</c:v>
                </c:pt>
                <c:pt idx="283">
                  <c:v>78.453999999999994</c:v>
                </c:pt>
                <c:pt idx="284">
                  <c:v>78.36</c:v>
                </c:pt>
                <c:pt idx="285">
                  <c:v>78.263999999999996</c:v>
                </c:pt>
                <c:pt idx="286">
                  <c:v>78.263999999999996</c:v>
                </c:pt>
                <c:pt idx="287">
                  <c:v>77.971999999999994</c:v>
                </c:pt>
                <c:pt idx="288">
                  <c:v>77.971999999999994</c:v>
                </c:pt>
                <c:pt idx="289">
                  <c:v>77.873999999999981</c:v>
                </c:pt>
                <c:pt idx="290">
                  <c:v>77.774000000000001</c:v>
                </c:pt>
                <c:pt idx="291">
                  <c:v>77.774000000000001</c:v>
                </c:pt>
                <c:pt idx="292">
                  <c:v>77.774000000000001</c:v>
                </c:pt>
                <c:pt idx="293">
                  <c:v>77.774000000000001</c:v>
                </c:pt>
                <c:pt idx="294">
                  <c:v>77.774000000000001</c:v>
                </c:pt>
                <c:pt idx="295">
                  <c:v>77.671999999999983</c:v>
                </c:pt>
                <c:pt idx="296">
                  <c:v>77.671999999999983</c:v>
                </c:pt>
                <c:pt idx="297">
                  <c:v>77.671999999999983</c:v>
                </c:pt>
                <c:pt idx="298">
                  <c:v>77.570999999999998</c:v>
                </c:pt>
                <c:pt idx="299">
                  <c:v>77.468999999999994</c:v>
                </c:pt>
                <c:pt idx="300">
                  <c:v>77.468999999999994</c:v>
                </c:pt>
                <c:pt idx="301">
                  <c:v>77.468999999999994</c:v>
                </c:pt>
                <c:pt idx="302">
                  <c:v>77.367000000000004</c:v>
                </c:pt>
                <c:pt idx="303">
                  <c:v>77.265000000000001</c:v>
                </c:pt>
                <c:pt idx="304">
                  <c:v>76.959000000000003</c:v>
                </c:pt>
                <c:pt idx="305">
                  <c:v>76.959000000000003</c:v>
                </c:pt>
                <c:pt idx="306">
                  <c:v>76.959000000000003</c:v>
                </c:pt>
                <c:pt idx="307">
                  <c:v>76.959000000000003</c:v>
                </c:pt>
                <c:pt idx="308">
                  <c:v>76.959000000000003</c:v>
                </c:pt>
                <c:pt idx="309">
                  <c:v>76.959000000000003</c:v>
                </c:pt>
                <c:pt idx="310">
                  <c:v>76.959000000000003</c:v>
                </c:pt>
                <c:pt idx="311">
                  <c:v>76.754999999999995</c:v>
                </c:pt>
                <c:pt idx="312">
                  <c:v>76.754999999999995</c:v>
                </c:pt>
                <c:pt idx="313">
                  <c:v>76.754999999999995</c:v>
                </c:pt>
                <c:pt idx="314">
                  <c:v>76.754999999999995</c:v>
                </c:pt>
                <c:pt idx="315">
                  <c:v>76.754999999999995</c:v>
                </c:pt>
                <c:pt idx="316">
                  <c:v>76.651999999999987</c:v>
                </c:pt>
                <c:pt idx="317">
                  <c:v>76.651999999999987</c:v>
                </c:pt>
                <c:pt idx="318">
                  <c:v>76.651999999999987</c:v>
                </c:pt>
                <c:pt idx="319">
                  <c:v>76.651999999999987</c:v>
                </c:pt>
                <c:pt idx="320">
                  <c:v>76.651999999999987</c:v>
                </c:pt>
                <c:pt idx="321">
                  <c:v>76.445000000000007</c:v>
                </c:pt>
                <c:pt idx="322">
                  <c:v>76.445000000000007</c:v>
                </c:pt>
                <c:pt idx="323">
                  <c:v>76.445000000000007</c:v>
                </c:pt>
                <c:pt idx="324">
                  <c:v>76.445000000000007</c:v>
                </c:pt>
                <c:pt idx="325">
                  <c:v>76.340999999999994</c:v>
                </c:pt>
                <c:pt idx="326">
                  <c:v>76.131</c:v>
                </c:pt>
                <c:pt idx="327">
                  <c:v>76.131</c:v>
                </c:pt>
                <c:pt idx="328">
                  <c:v>76.025999999999982</c:v>
                </c:pt>
                <c:pt idx="329">
                  <c:v>75.921000000000006</c:v>
                </c:pt>
                <c:pt idx="330">
                  <c:v>75.921000000000006</c:v>
                </c:pt>
                <c:pt idx="331">
                  <c:v>75.813999999999993</c:v>
                </c:pt>
                <c:pt idx="332">
                  <c:v>75.599999999999994</c:v>
                </c:pt>
                <c:pt idx="333">
                  <c:v>75.599999999999994</c:v>
                </c:pt>
                <c:pt idx="334">
                  <c:v>75.492000000000004</c:v>
                </c:pt>
                <c:pt idx="335">
                  <c:v>75.492000000000004</c:v>
                </c:pt>
                <c:pt idx="336">
                  <c:v>75.492000000000004</c:v>
                </c:pt>
                <c:pt idx="337">
                  <c:v>75.266000000000005</c:v>
                </c:pt>
                <c:pt idx="338">
                  <c:v>75.266000000000005</c:v>
                </c:pt>
                <c:pt idx="339">
                  <c:v>75.266000000000005</c:v>
                </c:pt>
                <c:pt idx="340">
                  <c:v>75.149999999999991</c:v>
                </c:pt>
                <c:pt idx="341">
                  <c:v>75.149999999999991</c:v>
                </c:pt>
                <c:pt idx="342">
                  <c:v>75.149999999999991</c:v>
                </c:pt>
                <c:pt idx="343">
                  <c:v>74.798000000000002</c:v>
                </c:pt>
                <c:pt idx="344">
                  <c:v>74.798000000000002</c:v>
                </c:pt>
                <c:pt idx="345">
                  <c:v>74.563000000000002</c:v>
                </c:pt>
                <c:pt idx="346">
                  <c:v>74.563000000000002</c:v>
                </c:pt>
                <c:pt idx="347">
                  <c:v>74.563000000000002</c:v>
                </c:pt>
                <c:pt idx="348">
                  <c:v>74.325999999999979</c:v>
                </c:pt>
                <c:pt idx="349">
                  <c:v>74.325999999999979</c:v>
                </c:pt>
                <c:pt idx="350">
                  <c:v>74.208000000000013</c:v>
                </c:pt>
                <c:pt idx="351">
                  <c:v>74.208000000000013</c:v>
                </c:pt>
                <c:pt idx="352">
                  <c:v>74.208000000000013</c:v>
                </c:pt>
                <c:pt idx="353">
                  <c:v>74.208000000000013</c:v>
                </c:pt>
                <c:pt idx="354">
                  <c:v>74.088999999999999</c:v>
                </c:pt>
                <c:pt idx="355">
                  <c:v>74.088999999999999</c:v>
                </c:pt>
                <c:pt idx="356">
                  <c:v>74.088999999999999</c:v>
                </c:pt>
                <c:pt idx="357">
                  <c:v>73.968999999999994</c:v>
                </c:pt>
                <c:pt idx="358">
                  <c:v>73.968999999999994</c:v>
                </c:pt>
                <c:pt idx="359">
                  <c:v>73.849999999999994</c:v>
                </c:pt>
                <c:pt idx="360">
                  <c:v>73.849999999999994</c:v>
                </c:pt>
                <c:pt idx="361">
                  <c:v>73.73</c:v>
                </c:pt>
                <c:pt idx="362">
                  <c:v>73.611000000000004</c:v>
                </c:pt>
                <c:pt idx="363">
                  <c:v>73.611000000000004</c:v>
                </c:pt>
                <c:pt idx="364">
                  <c:v>73.491000000000099</c:v>
                </c:pt>
                <c:pt idx="365">
                  <c:v>73.491000000000099</c:v>
                </c:pt>
                <c:pt idx="366">
                  <c:v>73.131999999999991</c:v>
                </c:pt>
                <c:pt idx="367">
                  <c:v>73.131999999999991</c:v>
                </c:pt>
                <c:pt idx="368">
                  <c:v>73.131999999999991</c:v>
                </c:pt>
                <c:pt idx="369">
                  <c:v>73.131999999999991</c:v>
                </c:pt>
                <c:pt idx="370">
                  <c:v>73.012</c:v>
                </c:pt>
                <c:pt idx="371">
                  <c:v>73.012</c:v>
                </c:pt>
                <c:pt idx="372">
                  <c:v>72.891999999999996</c:v>
                </c:pt>
                <c:pt idx="373">
                  <c:v>72.891999999999996</c:v>
                </c:pt>
                <c:pt idx="374">
                  <c:v>72.771000000000001</c:v>
                </c:pt>
                <c:pt idx="375">
                  <c:v>72.771000000000001</c:v>
                </c:pt>
                <c:pt idx="376">
                  <c:v>72.771000000000001</c:v>
                </c:pt>
                <c:pt idx="377">
                  <c:v>72.771000000000001</c:v>
                </c:pt>
                <c:pt idx="378">
                  <c:v>72.771000000000001</c:v>
                </c:pt>
                <c:pt idx="379">
                  <c:v>72.647000000000006</c:v>
                </c:pt>
                <c:pt idx="380">
                  <c:v>72.647000000000006</c:v>
                </c:pt>
                <c:pt idx="381">
                  <c:v>72.647000000000006</c:v>
                </c:pt>
                <c:pt idx="382">
                  <c:v>72.518000000000001</c:v>
                </c:pt>
                <c:pt idx="383">
                  <c:v>72.518000000000001</c:v>
                </c:pt>
                <c:pt idx="384">
                  <c:v>72.384</c:v>
                </c:pt>
                <c:pt idx="385">
                  <c:v>72.384</c:v>
                </c:pt>
                <c:pt idx="386">
                  <c:v>72.384</c:v>
                </c:pt>
                <c:pt idx="387">
                  <c:v>72.384</c:v>
                </c:pt>
                <c:pt idx="388">
                  <c:v>72.384</c:v>
                </c:pt>
                <c:pt idx="389">
                  <c:v>72.242000000000004</c:v>
                </c:pt>
                <c:pt idx="390">
                  <c:v>72.242000000000004</c:v>
                </c:pt>
                <c:pt idx="391">
                  <c:v>72.242000000000004</c:v>
                </c:pt>
                <c:pt idx="392">
                  <c:v>72.242000000000004</c:v>
                </c:pt>
                <c:pt idx="393">
                  <c:v>72.242000000000004</c:v>
                </c:pt>
                <c:pt idx="394">
                  <c:v>72.242000000000004</c:v>
                </c:pt>
                <c:pt idx="395">
                  <c:v>72.242000000000004</c:v>
                </c:pt>
                <c:pt idx="396">
                  <c:v>72.242000000000004</c:v>
                </c:pt>
                <c:pt idx="397">
                  <c:v>72.242000000000004</c:v>
                </c:pt>
                <c:pt idx="398">
                  <c:v>72.242000000000004</c:v>
                </c:pt>
                <c:pt idx="399">
                  <c:v>72.242000000000004</c:v>
                </c:pt>
                <c:pt idx="400">
                  <c:v>72.096000000000004</c:v>
                </c:pt>
                <c:pt idx="401">
                  <c:v>72.096000000000004</c:v>
                </c:pt>
                <c:pt idx="402">
                  <c:v>71.949000000000026</c:v>
                </c:pt>
                <c:pt idx="403">
                  <c:v>71.949000000000026</c:v>
                </c:pt>
                <c:pt idx="404">
                  <c:v>71.801000000000002</c:v>
                </c:pt>
                <c:pt idx="405">
                  <c:v>71.504999999999995</c:v>
                </c:pt>
                <c:pt idx="406">
                  <c:v>71.504999999999995</c:v>
                </c:pt>
                <c:pt idx="407">
                  <c:v>71.356999999999999</c:v>
                </c:pt>
                <c:pt idx="408">
                  <c:v>71.356999999999999</c:v>
                </c:pt>
                <c:pt idx="409">
                  <c:v>71.209000000000003</c:v>
                </c:pt>
                <c:pt idx="410">
                  <c:v>71.209000000000003</c:v>
                </c:pt>
                <c:pt idx="411">
                  <c:v>71.209000000000003</c:v>
                </c:pt>
                <c:pt idx="412">
                  <c:v>71.209000000000003</c:v>
                </c:pt>
                <c:pt idx="413">
                  <c:v>71.06</c:v>
                </c:pt>
                <c:pt idx="414">
                  <c:v>70.911000000000115</c:v>
                </c:pt>
                <c:pt idx="415">
                  <c:v>70.760999999999996</c:v>
                </c:pt>
                <c:pt idx="416">
                  <c:v>70.760999999999996</c:v>
                </c:pt>
                <c:pt idx="417">
                  <c:v>70.760999999999996</c:v>
                </c:pt>
                <c:pt idx="418">
                  <c:v>70.61</c:v>
                </c:pt>
                <c:pt idx="419">
                  <c:v>70.61</c:v>
                </c:pt>
                <c:pt idx="420">
                  <c:v>70.458000000000013</c:v>
                </c:pt>
                <c:pt idx="421">
                  <c:v>70.458000000000013</c:v>
                </c:pt>
                <c:pt idx="422">
                  <c:v>70.458000000000013</c:v>
                </c:pt>
                <c:pt idx="423">
                  <c:v>70.458000000000013</c:v>
                </c:pt>
                <c:pt idx="424">
                  <c:v>70.458000000000013</c:v>
                </c:pt>
                <c:pt idx="425">
                  <c:v>70.458000000000013</c:v>
                </c:pt>
                <c:pt idx="426">
                  <c:v>70.458000000000013</c:v>
                </c:pt>
                <c:pt idx="427">
                  <c:v>70.3</c:v>
                </c:pt>
                <c:pt idx="428">
                  <c:v>70.3</c:v>
                </c:pt>
                <c:pt idx="429">
                  <c:v>70.3</c:v>
                </c:pt>
                <c:pt idx="430">
                  <c:v>70.3</c:v>
                </c:pt>
                <c:pt idx="431">
                  <c:v>70.3</c:v>
                </c:pt>
                <c:pt idx="432">
                  <c:v>70.3</c:v>
                </c:pt>
                <c:pt idx="433">
                  <c:v>70.3</c:v>
                </c:pt>
                <c:pt idx="434">
                  <c:v>70.3</c:v>
                </c:pt>
                <c:pt idx="435">
                  <c:v>70.3</c:v>
                </c:pt>
                <c:pt idx="436">
                  <c:v>70.3</c:v>
                </c:pt>
                <c:pt idx="437">
                  <c:v>70.3</c:v>
                </c:pt>
                <c:pt idx="438">
                  <c:v>70.114999999999995</c:v>
                </c:pt>
                <c:pt idx="439">
                  <c:v>70.114999999999995</c:v>
                </c:pt>
                <c:pt idx="440">
                  <c:v>70.114999999999995</c:v>
                </c:pt>
                <c:pt idx="441">
                  <c:v>69.927000000000007</c:v>
                </c:pt>
                <c:pt idx="442">
                  <c:v>69.927000000000007</c:v>
                </c:pt>
                <c:pt idx="443">
                  <c:v>69.739999999999995</c:v>
                </c:pt>
                <c:pt idx="444">
                  <c:v>69.551000000000002</c:v>
                </c:pt>
                <c:pt idx="445">
                  <c:v>69.551000000000002</c:v>
                </c:pt>
                <c:pt idx="446">
                  <c:v>69.551000000000002</c:v>
                </c:pt>
                <c:pt idx="447">
                  <c:v>69.361999999999995</c:v>
                </c:pt>
                <c:pt idx="448">
                  <c:v>69.361999999999995</c:v>
                </c:pt>
                <c:pt idx="449">
                  <c:v>69.361999999999995</c:v>
                </c:pt>
                <c:pt idx="450">
                  <c:v>69.361999999999995</c:v>
                </c:pt>
                <c:pt idx="451">
                  <c:v>69.361999999999995</c:v>
                </c:pt>
                <c:pt idx="452">
                  <c:v>69.361999999999995</c:v>
                </c:pt>
                <c:pt idx="453">
                  <c:v>69.361999999999995</c:v>
                </c:pt>
                <c:pt idx="454">
                  <c:v>69.171999999999983</c:v>
                </c:pt>
                <c:pt idx="455">
                  <c:v>68.980999999999995</c:v>
                </c:pt>
                <c:pt idx="456">
                  <c:v>68.980999999999995</c:v>
                </c:pt>
                <c:pt idx="457">
                  <c:v>68.980999999999995</c:v>
                </c:pt>
                <c:pt idx="458">
                  <c:v>68.789000000000001</c:v>
                </c:pt>
                <c:pt idx="459">
                  <c:v>68.789000000000001</c:v>
                </c:pt>
                <c:pt idx="460">
                  <c:v>68.789000000000001</c:v>
                </c:pt>
                <c:pt idx="461">
                  <c:v>68.789000000000001</c:v>
                </c:pt>
                <c:pt idx="462">
                  <c:v>68.789000000000001</c:v>
                </c:pt>
                <c:pt idx="463">
                  <c:v>68.399000000000001</c:v>
                </c:pt>
                <c:pt idx="464">
                  <c:v>68.399000000000001</c:v>
                </c:pt>
                <c:pt idx="465">
                  <c:v>68.399000000000001</c:v>
                </c:pt>
                <c:pt idx="466">
                  <c:v>68.399000000000001</c:v>
                </c:pt>
                <c:pt idx="467">
                  <c:v>68.399000000000001</c:v>
                </c:pt>
                <c:pt idx="468">
                  <c:v>68.2</c:v>
                </c:pt>
                <c:pt idx="469">
                  <c:v>68.2</c:v>
                </c:pt>
                <c:pt idx="470">
                  <c:v>68.2</c:v>
                </c:pt>
                <c:pt idx="471">
                  <c:v>67.998000000000005</c:v>
                </c:pt>
                <c:pt idx="472">
                  <c:v>67.998000000000005</c:v>
                </c:pt>
                <c:pt idx="473">
                  <c:v>67.998000000000005</c:v>
                </c:pt>
                <c:pt idx="474">
                  <c:v>67.790999999999997</c:v>
                </c:pt>
                <c:pt idx="475">
                  <c:v>67.581999999999994</c:v>
                </c:pt>
                <c:pt idx="476">
                  <c:v>67.581999999999994</c:v>
                </c:pt>
                <c:pt idx="477">
                  <c:v>67.367000000000004</c:v>
                </c:pt>
                <c:pt idx="478">
                  <c:v>67.367000000000004</c:v>
                </c:pt>
                <c:pt idx="479">
                  <c:v>67.144999999999996</c:v>
                </c:pt>
                <c:pt idx="480">
                  <c:v>67.144999999999996</c:v>
                </c:pt>
              </c:numCache>
            </c:numRef>
          </c:yVal>
          <c:smooth val="0"/>
        </c:ser>
        <c:ser>
          <c:idx val="1"/>
          <c:order val="1"/>
          <c:tx>
            <c:strRef>
              <c:f>Sheet1!$C$1</c:f>
              <c:strCache>
                <c:ptCount val="1"/>
                <c:pt idx="0">
                  <c:v>Polyclonal induction (N = 1,621)</c:v>
                </c:pt>
              </c:strCache>
            </c:strRef>
          </c:tx>
          <c:spPr>
            <a:ln w="41275">
              <a:solidFill>
                <a:srgbClr val="FF0000"/>
              </a:solidFill>
              <a:prstDash val="solid"/>
            </a:ln>
          </c:spPr>
          <c:marker>
            <c:symbol val="none"/>
          </c:marker>
          <c:xVal>
            <c:numRef>
              <c:f>Sheet1!$A$2:$A$482</c:f>
              <c:numCache>
                <c:formatCode>General</c:formatCode>
                <c:ptCount val="481"/>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pt idx="289">
                  <c:v>6.0207999999999995</c:v>
                </c:pt>
                <c:pt idx="290">
                  <c:v>6.0417000000000014</c:v>
                </c:pt>
                <c:pt idx="291">
                  <c:v>6.0624999999999956</c:v>
                </c:pt>
                <c:pt idx="292">
                  <c:v>6.0833000000000004</c:v>
                </c:pt>
                <c:pt idx="293">
                  <c:v>6.1041999999999934</c:v>
                </c:pt>
                <c:pt idx="294">
                  <c:v>6.1249999999999902</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6.3541999999999934</c:v>
                </c:pt>
                <c:pt idx="306">
                  <c:v>6.375</c:v>
                </c:pt>
                <c:pt idx="307">
                  <c:v>6.3957999999999995</c:v>
                </c:pt>
                <c:pt idx="308">
                  <c:v>6.4167000000000014</c:v>
                </c:pt>
                <c:pt idx="309">
                  <c:v>6.4375</c:v>
                </c:pt>
                <c:pt idx="310">
                  <c:v>6.4583000000000004</c:v>
                </c:pt>
                <c:pt idx="311">
                  <c:v>6.4792000000000094</c:v>
                </c:pt>
                <c:pt idx="312">
                  <c:v>6.5</c:v>
                </c:pt>
                <c:pt idx="313">
                  <c:v>6.5207999999999995</c:v>
                </c:pt>
                <c:pt idx="314">
                  <c:v>6.5417000000000014</c:v>
                </c:pt>
                <c:pt idx="315">
                  <c:v>6.5624999999999956</c:v>
                </c:pt>
                <c:pt idx="316">
                  <c:v>6.5833000000000004</c:v>
                </c:pt>
                <c:pt idx="317">
                  <c:v>6.6041999999999934</c:v>
                </c:pt>
                <c:pt idx="318">
                  <c:v>6.6249999999999902</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6.8541999999999934</c:v>
                </c:pt>
                <c:pt idx="330">
                  <c:v>6.875</c:v>
                </c:pt>
                <c:pt idx="331">
                  <c:v>6.8957999999999995</c:v>
                </c:pt>
                <c:pt idx="332">
                  <c:v>6.9167000000000014</c:v>
                </c:pt>
                <c:pt idx="333">
                  <c:v>6.9375</c:v>
                </c:pt>
                <c:pt idx="334">
                  <c:v>6.9583000000000004</c:v>
                </c:pt>
                <c:pt idx="335">
                  <c:v>6.9792000000000094</c:v>
                </c:pt>
                <c:pt idx="336">
                  <c:v>7</c:v>
                </c:pt>
                <c:pt idx="337">
                  <c:v>7.0207999999999995</c:v>
                </c:pt>
                <c:pt idx="338">
                  <c:v>7.0417000000000014</c:v>
                </c:pt>
                <c:pt idx="339">
                  <c:v>7.0624999999999956</c:v>
                </c:pt>
                <c:pt idx="340">
                  <c:v>7.0833000000000004</c:v>
                </c:pt>
                <c:pt idx="341">
                  <c:v>7.1041999999999934</c:v>
                </c:pt>
                <c:pt idx="342">
                  <c:v>7.1249999999999902</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7.3541999999999934</c:v>
                </c:pt>
                <c:pt idx="354">
                  <c:v>7.375</c:v>
                </c:pt>
                <c:pt idx="355">
                  <c:v>7.3957999999999995</c:v>
                </c:pt>
                <c:pt idx="356">
                  <c:v>7.4167000000000014</c:v>
                </c:pt>
                <c:pt idx="357">
                  <c:v>7.4375</c:v>
                </c:pt>
                <c:pt idx="358">
                  <c:v>7.4583000000000004</c:v>
                </c:pt>
                <c:pt idx="359">
                  <c:v>7.4792000000000094</c:v>
                </c:pt>
                <c:pt idx="360">
                  <c:v>7.5</c:v>
                </c:pt>
                <c:pt idx="361">
                  <c:v>7.5207999999999995</c:v>
                </c:pt>
                <c:pt idx="362">
                  <c:v>7.5417000000000014</c:v>
                </c:pt>
                <c:pt idx="363">
                  <c:v>7.5624999999999956</c:v>
                </c:pt>
                <c:pt idx="364">
                  <c:v>7.5833000000000004</c:v>
                </c:pt>
                <c:pt idx="365">
                  <c:v>7.6041999999999934</c:v>
                </c:pt>
                <c:pt idx="366">
                  <c:v>7.6249999999999902</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7.8541999999999934</c:v>
                </c:pt>
                <c:pt idx="378">
                  <c:v>7.875</c:v>
                </c:pt>
                <c:pt idx="379">
                  <c:v>7.8957999999999995</c:v>
                </c:pt>
                <c:pt idx="380">
                  <c:v>7.9167000000000014</c:v>
                </c:pt>
                <c:pt idx="381">
                  <c:v>7.9375</c:v>
                </c:pt>
                <c:pt idx="382">
                  <c:v>7.9583000000000004</c:v>
                </c:pt>
                <c:pt idx="383">
                  <c:v>7.9792000000000094</c:v>
                </c:pt>
                <c:pt idx="384">
                  <c:v>8</c:v>
                </c:pt>
                <c:pt idx="385">
                  <c:v>8.0208000000000013</c:v>
                </c:pt>
                <c:pt idx="386">
                  <c:v>8.0416999999999987</c:v>
                </c:pt>
                <c:pt idx="387">
                  <c:v>8.0625000000000142</c:v>
                </c:pt>
                <c:pt idx="388">
                  <c:v>8.0833000000000013</c:v>
                </c:pt>
                <c:pt idx="389">
                  <c:v>8.1041999999999987</c:v>
                </c:pt>
                <c:pt idx="390">
                  <c:v>8.125</c:v>
                </c:pt>
                <c:pt idx="391">
                  <c:v>8.1458000000000013</c:v>
                </c:pt>
                <c:pt idx="392">
                  <c:v>8.1667000000000005</c:v>
                </c:pt>
                <c:pt idx="393">
                  <c:v>8.1875</c:v>
                </c:pt>
                <c:pt idx="394">
                  <c:v>8.2082999999999995</c:v>
                </c:pt>
                <c:pt idx="395">
                  <c:v>8.2291999999999987</c:v>
                </c:pt>
                <c:pt idx="396">
                  <c:v>8.25</c:v>
                </c:pt>
                <c:pt idx="397">
                  <c:v>8.2708000000000013</c:v>
                </c:pt>
                <c:pt idx="398">
                  <c:v>8.2916999999999987</c:v>
                </c:pt>
                <c:pt idx="399">
                  <c:v>8.3125000000000142</c:v>
                </c:pt>
                <c:pt idx="400">
                  <c:v>8.3333000000000013</c:v>
                </c:pt>
                <c:pt idx="401">
                  <c:v>8.3542000000000005</c:v>
                </c:pt>
                <c:pt idx="402">
                  <c:v>8.3750000000000142</c:v>
                </c:pt>
                <c:pt idx="403">
                  <c:v>8.3958000000000048</c:v>
                </c:pt>
                <c:pt idx="404">
                  <c:v>8.4167000000000005</c:v>
                </c:pt>
                <c:pt idx="405">
                  <c:v>8.4375</c:v>
                </c:pt>
                <c:pt idx="406">
                  <c:v>8.4583000000000013</c:v>
                </c:pt>
                <c:pt idx="407">
                  <c:v>8.4792000000000005</c:v>
                </c:pt>
                <c:pt idx="408">
                  <c:v>8.5</c:v>
                </c:pt>
                <c:pt idx="409">
                  <c:v>8.5208000000000013</c:v>
                </c:pt>
                <c:pt idx="410">
                  <c:v>8.5416999999999987</c:v>
                </c:pt>
                <c:pt idx="411">
                  <c:v>8.5625000000000142</c:v>
                </c:pt>
                <c:pt idx="412">
                  <c:v>8.5833000000000013</c:v>
                </c:pt>
                <c:pt idx="413">
                  <c:v>8.6041999999999987</c:v>
                </c:pt>
                <c:pt idx="414">
                  <c:v>8.625</c:v>
                </c:pt>
                <c:pt idx="415">
                  <c:v>8.6458000000000013</c:v>
                </c:pt>
                <c:pt idx="416">
                  <c:v>8.6667000000000005</c:v>
                </c:pt>
                <c:pt idx="417">
                  <c:v>8.6875</c:v>
                </c:pt>
                <c:pt idx="418">
                  <c:v>8.7082999999999995</c:v>
                </c:pt>
                <c:pt idx="419">
                  <c:v>8.7291999999999987</c:v>
                </c:pt>
                <c:pt idx="420">
                  <c:v>8.75</c:v>
                </c:pt>
                <c:pt idx="421">
                  <c:v>8.7708000000000013</c:v>
                </c:pt>
                <c:pt idx="422">
                  <c:v>8.7916999999999987</c:v>
                </c:pt>
                <c:pt idx="423">
                  <c:v>8.8125000000000142</c:v>
                </c:pt>
                <c:pt idx="424">
                  <c:v>8.8333000000000013</c:v>
                </c:pt>
                <c:pt idx="425">
                  <c:v>8.8542000000000005</c:v>
                </c:pt>
                <c:pt idx="426">
                  <c:v>8.8750000000000142</c:v>
                </c:pt>
                <c:pt idx="427">
                  <c:v>8.8958000000000048</c:v>
                </c:pt>
                <c:pt idx="428">
                  <c:v>8.9167000000000005</c:v>
                </c:pt>
                <c:pt idx="429">
                  <c:v>8.9375</c:v>
                </c:pt>
                <c:pt idx="430">
                  <c:v>8.9583000000000013</c:v>
                </c:pt>
                <c:pt idx="431">
                  <c:v>8.9792000000000005</c:v>
                </c:pt>
                <c:pt idx="432">
                  <c:v>9</c:v>
                </c:pt>
                <c:pt idx="433">
                  <c:v>9.0208000000000013</c:v>
                </c:pt>
                <c:pt idx="434">
                  <c:v>9.0416999999999987</c:v>
                </c:pt>
                <c:pt idx="435">
                  <c:v>9.0625000000000142</c:v>
                </c:pt>
                <c:pt idx="436">
                  <c:v>9.0833000000000013</c:v>
                </c:pt>
                <c:pt idx="437">
                  <c:v>9.1041999999999987</c:v>
                </c:pt>
                <c:pt idx="438">
                  <c:v>9.125</c:v>
                </c:pt>
                <c:pt idx="439">
                  <c:v>9.1458000000000013</c:v>
                </c:pt>
                <c:pt idx="440">
                  <c:v>9.1667000000000005</c:v>
                </c:pt>
                <c:pt idx="441">
                  <c:v>9.1875</c:v>
                </c:pt>
                <c:pt idx="442">
                  <c:v>9.2082999999999995</c:v>
                </c:pt>
                <c:pt idx="443">
                  <c:v>9.2291999999999987</c:v>
                </c:pt>
                <c:pt idx="444">
                  <c:v>9.25</c:v>
                </c:pt>
                <c:pt idx="445">
                  <c:v>9.2708000000000013</c:v>
                </c:pt>
                <c:pt idx="446">
                  <c:v>9.2916999999999987</c:v>
                </c:pt>
                <c:pt idx="447">
                  <c:v>9.3125000000000142</c:v>
                </c:pt>
                <c:pt idx="448">
                  <c:v>9.3333000000000013</c:v>
                </c:pt>
                <c:pt idx="449">
                  <c:v>9.3542000000000005</c:v>
                </c:pt>
                <c:pt idx="450">
                  <c:v>9.3750000000000142</c:v>
                </c:pt>
                <c:pt idx="451">
                  <c:v>9.3958000000000048</c:v>
                </c:pt>
                <c:pt idx="452">
                  <c:v>9.4167000000000005</c:v>
                </c:pt>
                <c:pt idx="453">
                  <c:v>9.4375</c:v>
                </c:pt>
                <c:pt idx="454">
                  <c:v>9.4583000000000013</c:v>
                </c:pt>
                <c:pt idx="455">
                  <c:v>9.4792000000000005</c:v>
                </c:pt>
                <c:pt idx="456">
                  <c:v>9.5</c:v>
                </c:pt>
                <c:pt idx="457">
                  <c:v>9.5208000000000013</c:v>
                </c:pt>
                <c:pt idx="458">
                  <c:v>9.5416999999999987</c:v>
                </c:pt>
                <c:pt idx="459">
                  <c:v>9.5625000000000142</c:v>
                </c:pt>
                <c:pt idx="460">
                  <c:v>9.5833000000000013</c:v>
                </c:pt>
                <c:pt idx="461">
                  <c:v>9.6041999999999987</c:v>
                </c:pt>
                <c:pt idx="462">
                  <c:v>9.625</c:v>
                </c:pt>
                <c:pt idx="463">
                  <c:v>9.6458000000000013</c:v>
                </c:pt>
                <c:pt idx="464">
                  <c:v>9.6667000000000005</c:v>
                </c:pt>
                <c:pt idx="465">
                  <c:v>9.6875</c:v>
                </c:pt>
                <c:pt idx="466">
                  <c:v>9.7082999999999995</c:v>
                </c:pt>
                <c:pt idx="467">
                  <c:v>9.7291999999999987</c:v>
                </c:pt>
                <c:pt idx="468">
                  <c:v>9.75</c:v>
                </c:pt>
                <c:pt idx="469">
                  <c:v>9.7708000000000013</c:v>
                </c:pt>
                <c:pt idx="470">
                  <c:v>9.7916999999999987</c:v>
                </c:pt>
                <c:pt idx="471">
                  <c:v>9.8125000000000142</c:v>
                </c:pt>
                <c:pt idx="472">
                  <c:v>9.8333000000000013</c:v>
                </c:pt>
                <c:pt idx="473">
                  <c:v>9.8542000000000005</c:v>
                </c:pt>
                <c:pt idx="474">
                  <c:v>9.8750000000000142</c:v>
                </c:pt>
                <c:pt idx="475">
                  <c:v>9.8958000000000048</c:v>
                </c:pt>
                <c:pt idx="476">
                  <c:v>9.9167000000000005</c:v>
                </c:pt>
                <c:pt idx="477">
                  <c:v>9.9375</c:v>
                </c:pt>
                <c:pt idx="478">
                  <c:v>9.9583000000000013</c:v>
                </c:pt>
                <c:pt idx="479">
                  <c:v>9.9792000000000005</c:v>
                </c:pt>
                <c:pt idx="480">
                  <c:v>10</c:v>
                </c:pt>
              </c:numCache>
            </c:numRef>
          </c:xVal>
          <c:yVal>
            <c:numRef>
              <c:f>Sheet1!$C$2:$C$482</c:f>
              <c:numCache>
                <c:formatCode>General</c:formatCode>
                <c:ptCount val="481"/>
                <c:pt idx="0">
                  <c:v>100</c:v>
                </c:pt>
                <c:pt idx="1">
                  <c:v>100</c:v>
                </c:pt>
                <c:pt idx="2">
                  <c:v>100</c:v>
                </c:pt>
                <c:pt idx="3">
                  <c:v>100</c:v>
                </c:pt>
                <c:pt idx="4">
                  <c:v>99.874999999999986</c:v>
                </c:pt>
                <c:pt idx="5">
                  <c:v>99.685999999999979</c:v>
                </c:pt>
                <c:pt idx="6">
                  <c:v>99.685999999999979</c:v>
                </c:pt>
                <c:pt idx="7">
                  <c:v>99.621999999999986</c:v>
                </c:pt>
                <c:pt idx="8">
                  <c:v>99.558999999999983</c:v>
                </c:pt>
                <c:pt idx="9">
                  <c:v>99.367999999999995</c:v>
                </c:pt>
                <c:pt idx="10">
                  <c:v>99.304000000000002</c:v>
                </c:pt>
                <c:pt idx="11">
                  <c:v>99.113</c:v>
                </c:pt>
                <c:pt idx="12">
                  <c:v>98.921999999999997</c:v>
                </c:pt>
                <c:pt idx="13">
                  <c:v>98.73</c:v>
                </c:pt>
                <c:pt idx="14">
                  <c:v>98.665999999999983</c:v>
                </c:pt>
                <c:pt idx="15">
                  <c:v>98.537999999999997</c:v>
                </c:pt>
                <c:pt idx="16">
                  <c:v>98.472999999999999</c:v>
                </c:pt>
                <c:pt idx="17">
                  <c:v>98.281000000000006</c:v>
                </c:pt>
                <c:pt idx="18">
                  <c:v>98.024000000000001</c:v>
                </c:pt>
                <c:pt idx="19">
                  <c:v>98.024000000000001</c:v>
                </c:pt>
                <c:pt idx="20">
                  <c:v>97.703000000000003</c:v>
                </c:pt>
                <c:pt idx="21">
                  <c:v>97.638999999999982</c:v>
                </c:pt>
                <c:pt idx="22">
                  <c:v>97.51</c:v>
                </c:pt>
                <c:pt idx="23">
                  <c:v>97.381999999999991</c:v>
                </c:pt>
                <c:pt idx="24">
                  <c:v>97.253</c:v>
                </c:pt>
                <c:pt idx="25">
                  <c:v>97.188999999999979</c:v>
                </c:pt>
                <c:pt idx="26">
                  <c:v>97.188999999999979</c:v>
                </c:pt>
                <c:pt idx="27">
                  <c:v>97.123999999999981</c:v>
                </c:pt>
                <c:pt idx="28">
                  <c:v>97.123999999999981</c:v>
                </c:pt>
                <c:pt idx="29">
                  <c:v>97.06</c:v>
                </c:pt>
                <c:pt idx="30">
                  <c:v>96.866</c:v>
                </c:pt>
                <c:pt idx="31">
                  <c:v>96.801000000000002</c:v>
                </c:pt>
                <c:pt idx="32">
                  <c:v>96.736000000000004</c:v>
                </c:pt>
                <c:pt idx="33">
                  <c:v>96.412000000000006</c:v>
                </c:pt>
                <c:pt idx="34">
                  <c:v>96.218000000000004</c:v>
                </c:pt>
                <c:pt idx="35">
                  <c:v>96.087999999999994</c:v>
                </c:pt>
                <c:pt idx="36">
                  <c:v>96.087999999999994</c:v>
                </c:pt>
                <c:pt idx="37">
                  <c:v>96.022999999999982</c:v>
                </c:pt>
                <c:pt idx="38">
                  <c:v>95.827999999999989</c:v>
                </c:pt>
                <c:pt idx="39">
                  <c:v>95.762</c:v>
                </c:pt>
                <c:pt idx="40">
                  <c:v>95.631999999999991</c:v>
                </c:pt>
                <c:pt idx="41">
                  <c:v>95.566000000000003</c:v>
                </c:pt>
                <c:pt idx="42">
                  <c:v>95.369</c:v>
                </c:pt>
                <c:pt idx="43">
                  <c:v>95.238</c:v>
                </c:pt>
                <c:pt idx="44">
                  <c:v>95.10599999999998</c:v>
                </c:pt>
                <c:pt idx="45">
                  <c:v>95.10599999999998</c:v>
                </c:pt>
                <c:pt idx="46">
                  <c:v>95.04</c:v>
                </c:pt>
                <c:pt idx="47">
                  <c:v>95.04</c:v>
                </c:pt>
                <c:pt idx="48">
                  <c:v>94.971999999999994</c:v>
                </c:pt>
                <c:pt idx="49">
                  <c:v>94.834000000000003</c:v>
                </c:pt>
                <c:pt idx="50">
                  <c:v>94.765000000000001</c:v>
                </c:pt>
                <c:pt idx="51">
                  <c:v>94.694999999999993</c:v>
                </c:pt>
                <c:pt idx="52">
                  <c:v>94.694999999999993</c:v>
                </c:pt>
                <c:pt idx="53">
                  <c:v>94.624999999999986</c:v>
                </c:pt>
                <c:pt idx="54">
                  <c:v>94.554000000000002</c:v>
                </c:pt>
                <c:pt idx="55">
                  <c:v>94.554000000000002</c:v>
                </c:pt>
                <c:pt idx="56">
                  <c:v>94.554000000000002</c:v>
                </c:pt>
                <c:pt idx="57">
                  <c:v>94.482000000000014</c:v>
                </c:pt>
                <c:pt idx="58">
                  <c:v>94.268000000000001</c:v>
                </c:pt>
                <c:pt idx="59">
                  <c:v>93.983000000000004</c:v>
                </c:pt>
                <c:pt idx="60">
                  <c:v>93.912000000000006</c:v>
                </c:pt>
                <c:pt idx="61">
                  <c:v>93.84</c:v>
                </c:pt>
                <c:pt idx="62">
                  <c:v>93.84</c:v>
                </c:pt>
                <c:pt idx="63">
                  <c:v>93.768000000000001</c:v>
                </c:pt>
                <c:pt idx="64">
                  <c:v>93.768000000000001</c:v>
                </c:pt>
                <c:pt idx="65">
                  <c:v>93.697000000000003</c:v>
                </c:pt>
                <c:pt idx="66">
                  <c:v>93.697000000000003</c:v>
                </c:pt>
                <c:pt idx="67">
                  <c:v>93.624999999999986</c:v>
                </c:pt>
                <c:pt idx="68">
                  <c:v>93.624999999999986</c:v>
                </c:pt>
                <c:pt idx="69">
                  <c:v>93.552999999999983</c:v>
                </c:pt>
                <c:pt idx="70">
                  <c:v>93.409000000000006</c:v>
                </c:pt>
                <c:pt idx="71">
                  <c:v>93.409000000000006</c:v>
                </c:pt>
                <c:pt idx="72">
                  <c:v>93.409000000000006</c:v>
                </c:pt>
                <c:pt idx="73">
                  <c:v>93.120999999999981</c:v>
                </c:pt>
                <c:pt idx="74">
                  <c:v>92.903999999999996</c:v>
                </c:pt>
                <c:pt idx="75">
                  <c:v>92.76</c:v>
                </c:pt>
                <c:pt idx="76">
                  <c:v>92.687999999999988</c:v>
                </c:pt>
                <c:pt idx="77">
                  <c:v>92.543000000000006</c:v>
                </c:pt>
                <c:pt idx="78">
                  <c:v>92.325999999999979</c:v>
                </c:pt>
                <c:pt idx="79">
                  <c:v>92.325999999999979</c:v>
                </c:pt>
                <c:pt idx="80">
                  <c:v>92.10799999999999</c:v>
                </c:pt>
                <c:pt idx="81">
                  <c:v>92.10799999999999</c:v>
                </c:pt>
                <c:pt idx="82">
                  <c:v>92.036000000000001</c:v>
                </c:pt>
                <c:pt idx="83">
                  <c:v>92.036000000000001</c:v>
                </c:pt>
                <c:pt idx="84">
                  <c:v>92.036000000000001</c:v>
                </c:pt>
                <c:pt idx="85">
                  <c:v>91.888999999999982</c:v>
                </c:pt>
                <c:pt idx="86">
                  <c:v>91.816000000000003</c:v>
                </c:pt>
                <c:pt idx="87">
                  <c:v>91.816000000000003</c:v>
                </c:pt>
                <c:pt idx="88">
                  <c:v>91.668999999999983</c:v>
                </c:pt>
                <c:pt idx="89">
                  <c:v>91.668999999999983</c:v>
                </c:pt>
                <c:pt idx="90">
                  <c:v>91.668999999999983</c:v>
                </c:pt>
                <c:pt idx="91">
                  <c:v>91.445000000000007</c:v>
                </c:pt>
                <c:pt idx="92">
                  <c:v>91.445000000000007</c:v>
                </c:pt>
                <c:pt idx="93">
                  <c:v>91.445000000000007</c:v>
                </c:pt>
                <c:pt idx="94">
                  <c:v>91.445000000000007</c:v>
                </c:pt>
                <c:pt idx="95">
                  <c:v>91.445000000000007</c:v>
                </c:pt>
                <c:pt idx="96">
                  <c:v>91.367000000000004</c:v>
                </c:pt>
                <c:pt idx="97">
                  <c:v>91.287999999999997</c:v>
                </c:pt>
                <c:pt idx="98">
                  <c:v>91.287999999999997</c:v>
                </c:pt>
                <c:pt idx="99">
                  <c:v>91.287999999999997</c:v>
                </c:pt>
                <c:pt idx="100">
                  <c:v>91.287999999999997</c:v>
                </c:pt>
                <c:pt idx="101">
                  <c:v>91.206000000000003</c:v>
                </c:pt>
                <c:pt idx="102">
                  <c:v>90.873999999999981</c:v>
                </c:pt>
                <c:pt idx="103">
                  <c:v>90.873999999999981</c:v>
                </c:pt>
                <c:pt idx="104">
                  <c:v>90.873999999999981</c:v>
                </c:pt>
                <c:pt idx="105">
                  <c:v>90.790999999999997</c:v>
                </c:pt>
                <c:pt idx="106">
                  <c:v>90.790999999999997</c:v>
                </c:pt>
                <c:pt idx="107">
                  <c:v>90.790999999999997</c:v>
                </c:pt>
                <c:pt idx="108">
                  <c:v>90.708000000000013</c:v>
                </c:pt>
                <c:pt idx="109">
                  <c:v>90.708000000000013</c:v>
                </c:pt>
                <c:pt idx="110">
                  <c:v>90.708000000000013</c:v>
                </c:pt>
                <c:pt idx="111">
                  <c:v>90.540999999999997</c:v>
                </c:pt>
                <c:pt idx="112">
                  <c:v>90.540999999999997</c:v>
                </c:pt>
                <c:pt idx="113">
                  <c:v>90.456999999999994</c:v>
                </c:pt>
                <c:pt idx="114">
                  <c:v>90.289000000000001</c:v>
                </c:pt>
                <c:pt idx="115">
                  <c:v>90.289000000000001</c:v>
                </c:pt>
                <c:pt idx="116">
                  <c:v>90.203999999999994</c:v>
                </c:pt>
                <c:pt idx="117">
                  <c:v>90.11999999999999</c:v>
                </c:pt>
                <c:pt idx="118">
                  <c:v>90.036000000000001</c:v>
                </c:pt>
                <c:pt idx="119">
                  <c:v>89.950999999999993</c:v>
                </c:pt>
                <c:pt idx="120">
                  <c:v>89.950999999999993</c:v>
                </c:pt>
                <c:pt idx="121">
                  <c:v>89.950999999999993</c:v>
                </c:pt>
                <c:pt idx="122">
                  <c:v>89.950999999999993</c:v>
                </c:pt>
                <c:pt idx="123">
                  <c:v>89.866</c:v>
                </c:pt>
                <c:pt idx="124">
                  <c:v>89.866</c:v>
                </c:pt>
                <c:pt idx="125">
                  <c:v>89.781000000000006</c:v>
                </c:pt>
                <c:pt idx="126">
                  <c:v>89.695999999999998</c:v>
                </c:pt>
                <c:pt idx="127">
                  <c:v>89.695999999999998</c:v>
                </c:pt>
                <c:pt idx="128">
                  <c:v>89.695999999999998</c:v>
                </c:pt>
                <c:pt idx="129">
                  <c:v>89.695999999999998</c:v>
                </c:pt>
                <c:pt idx="130">
                  <c:v>89.61</c:v>
                </c:pt>
                <c:pt idx="131">
                  <c:v>89.35199999999999</c:v>
                </c:pt>
                <c:pt idx="132">
                  <c:v>89.093999999999994</c:v>
                </c:pt>
                <c:pt idx="133">
                  <c:v>89.093999999999994</c:v>
                </c:pt>
                <c:pt idx="134">
                  <c:v>89.093999999999994</c:v>
                </c:pt>
                <c:pt idx="135">
                  <c:v>89.006</c:v>
                </c:pt>
                <c:pt idx="136">
                  <c:v>88.918000000000006</c:v>
                </c:pt>
                <c:pt idx="137">
                  <c:v>88.918000000000006</c:v>
                </c:pt>
                <c:pt idx="138">
                  <c:v>88.918000000000006</c:v>
                </c:pt>
                <c:pt idx="139">
                  <c:v>88.918000000000006</c:v>
                </c:pt>
                <c:pt idx="140">
                  <c:v>88.83</c:v>
                </c:pt>
                <c:pt idx="141">
                  <c:v>88.83</c:v>
                </c:pt>
                <c:pt idx="142">
                  <c:v>88.740000000000023</c:v>
                </c:pt>
                <c:pt idx="143">
                  <c:v>88.740000000000023</c:v>
                </c:pt>
                <c:pt idx="144">
                  <c:v>88.740000000000023</c:v>
                </c:pt>
                <c:pt idx="145">
                  <c:v>88.646000000000001</c:v>
                </c:pt>
                <c:pt idx="146">
                  <c:v>88.551000000000002</c:v>
                </c:pt>
                <c:pt idx="147">
                  <c:v>88.551000000000002</c:v>
                </c:pt>
                <c:pt idx="148">
                  <c:v>88.551000000000002</c:v>
                </c:pt>
                <c:pt idx="149">
                  <c:v>88.551000000000002</c:v>
                </c:pt>
                <c:pt idx="150">
                  <c:v>88.452000000000012</c:v>
                </c:pt>
                <c:pt idx="151">
                  <c:v>88.452000000000012</c:v>
                </c:pt>
                <c:pt idx="152">
                  <c:v>88.452000000000012</c:v>
                </c:pt>
                <c:pt idx="153">
                  <c:v>88.35199999999999</c:v>
                </c:pt>
                <c:pt idx="154">
                  <c:v>88.35199999999999</c:v>
                </c:pt>
                <c:pt idx="155">
                  <c:v>88.35199999999999</c:v>
                </c:pt>
                <c:pt idx="156">
                  <c:v>88.253</c:v>
                </c:pt>
                <c:pt idx="157">
                  <c:v>88.052999999999983</c:v>
                </c:pt>
                <c:pt idx="158">
                  <c:v>87.953000000000003</c:v>
                </c:pt>
                <c:pt idx="159">
                  <c:v>87.953000000000003</c:v>
                </c:pt>
                <c:pt idx="160">
                  <c:v>87.953000000000003</c:v>
                </c:pt>
                <c:pt idx="161">
                  <c:v>87.953000000000003</c:v>
                </c:pt>
                <c:pt idx="162">
                  <c:v>87.753</c:v>
                </c:pt>
                <c:pt idx="163">
                  <c:v>87.651999999999987</c:v>
                </c:pt>
                <c:pt idx="164">
                  <c:v>87.651999999999987</c:v>
                </c:pt>
                <c:pt idx="165">
                  <c:v>87.651999999999987</c:v>
                </c:pt>
                <c:pt idx="166">
                  <c:v>87.350999999999999</c:v>
                </c:pt>
                <c:pt idx="167">
                  <c:v>87.350999999999999</c:v>
                </c:pt>
                <c:pt idx="168">
                  <c:v>87.350999999999999</c:v>
                </c:pt>
                <c:pt idx="169">
                  <c:v>87.350999999999999</c:v>
                </c:pt>
                <c:pt idx="170">
                  <c:v>87.149000000000001</c:v>
                </c:pt>
                <c:pt idx="171">
                  <c:v>87.149000000000001</c:v>
                </c:pt>
                <c:pt idx="172">
                  <c:v>87.149000000000001</c:v>
                </c:pt>
                <c:pt idx="173">
                  <c:v>86.945000000000007</c:v>
                </c:pt>
                <c:pt idx="174">
                  <c:v>86.945000000000007</c:v>
                </c:pt>
                <c:pt idx="175">
                  <c:v>86.945000000000007</c:v>
                </c:pt>
                <c:pt idx="176">
                  <c:v>86.843000000000004</c:v>
                </c:pt>
                <c:pt idx="177">
                  <c:v>86.741000000000099</c:v>
                </c:pt>
                <c:pt idx="178">
                  <c:v>86.741000000000099</c:v>
                </c:pt>
                <c:pt idx="179">
                  <c:v>86.741000000000099</c:v>
                </c:pt>
                <c:pt idx="180">
                  <c:v>86.741000000000099</c:v>
                </c:pt>
                <c:pt idx="181">
                  <c:v>86.741000000000099</c:v>
                </c:pt>
                <c:pt idx="182">
                  <c:v>86.637</c:v>
                </c:pt>
                <c:pt idx="183">
                  <c:v>86.533000000000001</c:v>
                </c:pt>
                <c:pt idx="184">
                  <c:v>86.429000000000002</c:v>
                </c:pt>
                <c:pt idx="185">
                  <c:v>86.429000000000002</c:v>
                </c:pt>
                <c:pt idx="186">
                  <c:v>86.215000000000003</c:v>
                </c:pt>
                <c:pt idx="187">
                  <c:v>86.215000000000003</c:v>
                </c:pt>
                <c:pt idx="188">
                  <c:v>85.998999999999995</c:v>
                </c:pt>
                <c:pt idx="189">
                  <c:v>85.998999999999995</c:v>
                </c:pt>
                <c:pt idx="190">
                  <c:v>85.888999999999982</c:v>
                </c:pt>
                <c:pt idx="191">
                  <c:v>85.667000000000002</c:v>
                </c:pt>
                <c:pt idx="192">
                  <c:v>85.667000000000002</c:v>
                </c:pt>
                <c:pt idx="193">
                  <c:v>85.667000000000002</c:v>
                </c:pt>
                <c:pt idx="194">
                  <c:v>85.667000000000002</c:v>
                </c:pt>
                <c:pt idx="195">
                  <c:v>85.667000000000002</c:v>
                </c:pt>
                <c:pt idx="196">
                  <c:v>85.667000000000002</c:v>
                </c:pt>
                <c:pt idx="197">
                  <c:v>85.546999999999997</c:v>
                </c:pt>
                <c:pt idx="198">
                  <c:v>85.546999999999997</c:v>
                </c:pt>
                <c:pt idx="199">
                  <c:v>85.305999999999983</c:v>
                </c:pt>
                <c:pt idx="200">
                  <c:v>85.305999999999983</c:v>
                </c:pt>
                <c:pt idx="201">
                  <c:v>85.305999999999983</c:v>
                </c:pt>
                <c:pt idx="202">
                  <c:v>85.184999999999988</c:v>
                </c:pt>
                <c:pt idx="203">
                  <c:v>85.063000000000002</c:v>
                </c:pt>
                <c:pt idx="204">
                  <c:v>85.063000000000002</c:v>
                </c:pt>
                <c:pt idx="205">
                  <c:v>84.819000000000003</c:v>
                </c:pt>
                <c:pt idx="206">
                  <c:v>84.819000000000003</c:v>
                </c:pt>
                <c:pt idx="207">
                  <c:v>84.819000000000003</c:v>
                </c:pt>
                <c:pt idx="208">
                  <c:v>84.819000000000003</c:v>
                </c:pt>
                <c:pt idx="209">
                  <c:v>84.819000000000003</c:v>
                </c:pt>
                <c:pt idx="210">
                  <c:v>84.819000000000003</c:v>
                </c:pt>
                <c:pt idx="211">
                  <c:v>84.695999999999998</c:v>
                </c:pt>
                <c:pt idx="212">
                  <c:v>84.695999999999998</c:v>
                </c:pt>
                <c:pt idx="213">
                  <c:v>84.695999999999998</c:v>
                </c:pt>
                <c:pt idx="214">
                  <c:v>84.695999999999998</c:v>
                </c:pt>
                <c:pt idx="215">
                  <c:v>84.695999999999998</c:v>
                </c:pt>
                <c:pt idx="216">
                  <c:v>84.695999999999998</c:v>
                </c:pt>
                <c:pt idx="217">
                  <c:v>84.572999999999979</c:v>
                </c:pt>
                <c:pt idx="218">
                  <c:v>84.572999999999979</c:v>
                </c:pt>
                <c:pt idx="219">
                  <c:v>84.572999999999979</c:v>
                </c:pt>
                <c:pt idx="220">
                  <c:v>84.572999999999979</c:v>
                </c:pt>
                <c:pt idx="221">
                  <c:v>84.572999999999979</c:v>
                </c:pt>
                <c:pt idx="222">
                  <c:v>84.572999999999979</c:v>
                </c:pt>
                <c:pt idx="223">
                  <c:v>84.572999999999979</c:v>
                </c:pt>
                <c:pt idx="224">
                  <c:v>84.449000000000026</c:v>
                </c:pt>
                <c:pt idx="225">
                  <c:v>84.449000000000026</c:v>
                </c:pt>
                <c:pt idx="226">
                  <c:v>84.449000000000026</c:v>
                </c:pt>
                <c:pt idx="227">
                  <c:v>84.197999999999993</c:v>
                </c:pt>
                <c:pt idx="228">
                  <c:v>84.070999999999998</c:v>
                </c:pt>
                <c:pt idx="229">
                  <c:v>83.945000000000007</c:v>
                </c:pt>
                <c:pt idx="230">
                  <c:v>83.945000000000007</c:v>
                </c:pt>
                <c:pt idx="231">
                  <c:v>83.945000000000007</c:v>
                </c:pt>
                <c:pt idx="232">
                  <c:v>83.945000000000007</c:v>
                </c:pt>
                <c:pt idx="233">
                  <c:v>83.815000000000012</c:v>
                </c:pt>
                <c:pt idx="234">
                  <c:v>83.815000000000012</c:v>
                </c:pt>
                <c:pt idx="235">
                  <c:v>83.815000000000012</c:v>
                </c:pt>
                <c:pt idx="236">
                  <c:v>83.815000000000012</c:v>
                </c:pt>
                <c:pt idx="237">
                  <c:v>83.815000000000012</c:v>
                </c:pt>
                <c:pt idx="238">
                  <c:v>83.815000000000012</c:v>
                </c:pt>
                <c:pt idx="239">
                  <c:v>83.815000000000012</c:v>
                </c:pt>
                <c:pt idx="240">
                  <c:v>83.815000000000012</c:v>
                </c:pt>
                <c:pt idx="241">
                  <c:v>83.815000000000012</c:v>
                </c:pt>
                <c:pt idx="242">
                  <c:v>83.815000000000012</c:v>
                </c:pt>
                <c:pt idx="243">
                  <c:v>83.815000000000012</c:v>
                </c:pt>
                <c:pt idx="244">
                  <c:v>83.667999999999992</c:v>
                </c:pt>
                <c:pt idx="245">
                  <c:v>83.667999999999992</c:v>
                </c:pt>
                <c:pt idx="246">
                  <c:v>83.667999999999992</c:v>
                </c:pt>
                <c:pt idx="247">
                  <c:v>83.667999999999992</c:v>
                </c:pt>
                <c:pt idx="248">
                  <c:v>83.369</c:v>
                </c:pt>
                <c:pt idx="249">
                  <c:v>83.369</c:v>
                </c:pt>
                <c:pt idx="250">
                  <c:v>83.22</c:v>
                </c:pt>
                <c:pt idx="251">
                  <c:v>82.92</c:v>
                </c:pt>
                <c:pt idx="252">
                  <c:v>82.77</c:v>
                </c:pt>
                <c:pt idx="253">
                  <c:v>82.77</c:v>
                </c:pt>
                <c:pt idx="254">
                  <c:v>82.77</c:v>
                </c:pt>
                <c:pt idx="255">
                  <c:v>82.61999999999999</c:v>
                </c:pt>
                <c:pt idx="256">
                  <c:v>82.61999999999999</c:v>
                </c:pt>
                <c:pt idx="257">
                  <c:v>82.468999999999994</c:v>
                </c:pt>
                <c:pt idx="258">
                  <c:v>82.468999999999994</c:v>
                </c:pt>
                <c:pt idx="259">
                  <c:v>82.468999999999994</c:v>
                </c:pt>
                <c:pt idx="260">
                  <c:v>82.468999999999994</c:v>
                </c:pt>
                <c:pt idx="261">
                  <c:v>82.468999999999994</c:v>
                </c:pt>
                <c:pt idx="262">
                  <c:v>82.468999999999994</c:v>
                </c:pt>
                <c:pt idx="263">
                  <c:v>82.468999999999994</c:v>
                </c:pt>
                <c:pt idx="264">
                  <c:v>82.468999999999994</c:v>
                </c:pt>
                <c:pt idx="265">
                  <c:v>82.468999999999994</c:v>
                </c:pt>
                <c:pt idx="266">
                  <c:v>82.468999999999994</c:v>
                </c:pt>
                <c:pt idx="267">
                  <c:v>82.468999999999994</c:v>
                </c:pt>
                <c:pt idx="268">
                  <c:v>82.468999999999994</c:v>
                </c:pt>
                <c:pt idx="269">
                  <c:v>82.468999999999994</c:v>
                </c:pt>
                <c:pt idx="270">
                  <c:v>82.468999999999994</c:v>
                </c:pt>
                <c:pt idx="271">
                  <c:v>82.468999999999994</c:v>
                </c:pt>
                <c:pt idx="272">
                  <c:v>82.468999999999994</c:v>
                </c:pt>
                <c:pt idx="273">
                  <c:v>82.468999999999994</c:v>
                </c:pt>
                <c:pt idx="274">
                  <c:v>82.468999999999994</c:v>
                </c:pt>
                <c:pt idx="275">
                  <c:v>82.315000000000012</c:v>
                </c:pt>
                <c:pt idx="276">
                  <c:v>82.315000000000012</c:v>
                </c:pt>
                <c:pt idx="277">
                  <c:v>82.315000000000012</c:v>
                </c:pt>
                <c:pt idx="278">
                  <c:v>82.315000000000012</c:v>
                </c:pt>
                <c:pt idx="279">
                  <c:v>82.157999999999987</c:v>
                </c:pt>
                <c:pt idx="280">
                  <c:v>81.998999999999995</c:v>
                </c:pt>
                <c:pt idx="281">
                  <c:v>81.998999999999995</c:v>
                </c:pt>
                <c:pt idx="282">
                  <c:v>81.998999999999995</c:v>
                </c:pt>
                <c:pt idx="283">
                  <c:v>81.998999999999995</c:v>
                </c:pt>
                <c:pt idx="284">
                  <c:v>81.835999999999999</c:v>
                </c:pt>
                <c:pt idx="285">
                  <c:v>81.835999999999999</c:v>
                </c:pt>
                <c:pt idx="286">
                  <c:v>81.835999999999999</c:v>
                </c:pt>
                <c:pt idx="287">
                  <c:v>81.835999999999999</c:v>
                </c:pt>
                <c:pt idx="288">
                  <c:v>81.835999999999999</c:v>
                </c:pt>
                <c:pt idx="289">
                  <c:v>81.835999999999999</c:v>
                </c:pt>
                <c:pt idx="290">
                  <c:v>81.835999999999999</c:v>
                </c:pt>
                <c:pt idx="291">
                  <c:v>81.835999999999999</c:v>
                </c:pt>
                <c:pt idx="292">
                  <c:v>81.835999999999999</c:v>
                </c:pt>
                <c:pt idx="293">
                  <c:v>81.835999999999999</c:v>
                </c:pt>
                <c:pt idx="294">
                  <c:v>81.835999999999999</c:v>
                </c:pt>
                <c:pt idx="295">
                  <c:v>81.646000000000001</c:v>
                </c:pt>
                <c:pt idx="296">
                  <c:v>81.646000000000001</c:v>
                </c:pt>
                <c:pt idx="297">
                  <c:v>81.646000000000001</c:v>
                </c:pt>
                <c:pt idx="298">
                  <c:v>81.646000000000001</c:v>
                </c:pt>
                <c:pt idx="299">
                  <c:v>81.646000000000001</c:v>
                </c:pt>
                <c:pt idx="300">
                  <c:v>81.646000000000001</c:v>
                </c:pt>
                <c:pt idx="301">
                  <c:v>81.646000000000001</c:v>
                </c:pt>
                <c:pt idx="302">
                  <c:v>81.646000000000001</c:v>
                </c:pt>
                <c:pt idx="303">
                  <c:v>81.646000000000001</c:v>
                </c:pt>
                <c:pt idx="304">
                  <c:v>81.455000000000013</c:v>
                </c:pt>
                <c:pt idx="305">
                  <c:v>81.455000000000013</c:v>
                </c:pt>
                <c:pt idx="306">
                  <c:v>81.455000000000013</c:v>
                </c:pt>
                <c:pt idx="307">
                  <c:v>81.455000000000013</c:v>
                </c:pt>
                <c:pt idx="308">
                  <c:v>81.455000000000013</c:v>
                </c:pt>
                <c:pt idx="309">
                  <c:v>81.455000000000013</c:v>
                </c:pt>
                <c:pt idx="310">
                  <c:v>81.455000000000013</c:v>
                </c:pt>
                <c:pt idx="311">
                  <c:v>81.455000000000013</c:v>
                </c:pt>
                <c:pt idx="312">
                  <c:v>81.455000000000013</c:v>
                </c:pt>
                <c:pt idx="313">
                  <c:v>81.262</c:v>
                </c:pt>
                <c:pt idx="314">
                  <c:v>81.068000000000012</c:v>
                </c:pt>
                <c:pt idx="315">
                  <c:v>81.068000000000012</c:v>
                </c:pt>
                <c:pt idx="316">
                  <c:v>81.068000000000012</c:v>
                </c:pt>
                <c:pt idx="317">
                  <c:v>81.068000000000012</c:v>
                </c:pt>
                <c:pt idx="318">
                  <c:v>81.068000000000012</c:v>
                </c:pt>
                <c:pt idx="319">
                  <c:v>81.068000000000012</c:v>
                </c:pt>
                <c:pt idx="320">
                  <c:v>81.068000000000012</c:v>
                </c:pt>
                <c:pt idx="321">
                  <c:v>80.872999999999948</c:v>
                </c:pt>
                <c:pt idx="322">
                  <c:v>80.872999999999948</c:v>
                </c:pt>
                <c:pt idx="323">
                  <c:v>80.872999999999948</c:v>
                </c:pt>
                <c:pt idx="324">
                  <c:v>80.872999999999948</c:v>
                </c:pt>
                <c:pt idx="325">
                  <c:v>80.872999999999948</c:v>
                </c:pt>
                <c:pt idx="326">
                  <c:v>80.872999999999948</c:v>
                </c:pt>
                <c:pt idx="327">
                  <c:v>80.872999999999948</c:v>
                </c:pt>
                <c:pt idx="328">
                  <c:v>80.872999999999948</c:v>
                </c:pt>
                <c:pt idx="329">
                  <c:v>80.668999999999983</c:v>
                </c:pt>
                <c:pt idx="330">
                  <c:v>80.668999999999983</c:v>
                </c:pt>
                <c:pt idx="331">
                  <c:v>80.461000000000027</c:v>
                </c:pt>
                <c:pt idx="332">
                  <c:v>80.461000000000027</c:v>
                </c:pt>
                <c:pt idx="333">
                  <c:v>80.461000000000027</c:v>
                </c:pt>
                <c:pt idx="334">
                  <c:v>80.461000000000027</c:v>
                </c:pt>
                <c:pt idx="335">
                  <c:v>80.245000000000005</c:v>
                </c:pt>
                <c:pt idx="336">
                  <c:v>80.021000000000001</c:v>
                </c:pt>
                <c:pt idx="337">
                  <c:v>79.795000000000002</c:v>
                </c:pt>
                <c:pt idx="338">
                  <c:v>79.795000000000002</c:v>
                </c:pt>
                <c:pt idx="339">
                  <c:v>79.795000000000002</c:v>
                </c:pt>
                <c:pt idx="340">
                  <c:v>79.795000000000002</c:v>
                </c:pt>
                <c:pt idx="341">
                  <c:v>79.795000000000002</c:v>
                </c:pt>
                <c:pt idx="342">
                  <c:v>79.795000000000002</c:v>
                </c:pt>
                <c:pt idx="343">
                  <c:v>79.795000000000002</c:v>
                </c:pt>
                <c:pt idx="344">
                  <c:v>79.795000000000002</c:v>
                </c:pt>
                <c:pt idx="345">
                  <c:v>79.795000000000002</c:v>
                </c:pt>
                <c:pt idx="346">
                  <c:v>79.795000000000002</c:v>
                </c:pt>
                <c:pt idx="347">
                  <c:v>79.552999999999983</c:v>
                </c:pt>
                <c:pt idx="348">
                  <c:v>79.552999999999983</c:v>
                </c:pt>
                <c:pt idx="349">
                  <c:v>79.312000000000012</c:v>
                </c:pt>
                <c:pt idx="350">
                  <c:v>79.070999999999998</c:v>
                </c:pt>
                <c:pt idx="351">
                  <c:v>79.070999999999998</c:v>
                </c:pt>
                <c:pt idx="352">
                  <c:v>79.070999999999998</c:v>
                </c:pt>
                <c:pt idx="353">
                  <c:v>79.070999999999998</c:v>
                </c:pt>
                <c:pt idx="354">
                  <c:v>79.070999999999998</c:v>
                </c:pt>
                <c:pt idx="355">
                  <c:v>79.070999999999998</c:v>
                </c:pt>
                <c:pt idx="356">
                  <c:v>79.070999999999998</c:v>
                </c:pt>
                <c:pt idx="357">
                  <c:v>78.83</c:v>
                </c:pt>
                <c:pt idx="358">
                  <c:v>78.83</c:v>
                </c:pt>
                <c:pt idx="359">
                  <c:v>78.83</c:v>
                </c:pt>
                <c:pt idx="360">
                  <c:v>78.587000000000003</c:v>
                </c:pt>
                <c:pt idx="361">
                  <c:v>78.587000000000003</c:v>
                </c:pt>
                <c:pt idx="362">
                  <c:v>78.587000000000003</c:v>
                </c:pt>
                <c:pt idx="363">
                  <c:v>78.587000000000003</c:v>
                </c:pt>
                <c:pt idx="364">
                  <c:v>78.587000000000003</c:v>
                </c:pt>
                <c:pt idx="365">
                  <c:v>78.587000000000003</c:v>
                </c:pt>
                <c:pt idx="366">
                  <c:v>78.587000000000003</c:v>
                </c:pt>
                <c:pt idx="367">
                  <c:v>78.587000000000003</c:v>
                </c:pt>
                <c:pt idx="368">
                  <c:v>78.587000000000003</c:v>
                </c:pt>
                <c:pt idx="369">
                  <c:v>78.587000000000003</c:v>
                </c:pt>
                <c:pt idx="370">
                  <c:v>78.338999999999999</c:v>
                </c:pt>
                <c:pt idx="371">
                  <c:v>78.338999999999999</c:v>
                </c:pt>
                <c:pt idx="372">
                  <c:v>78.338999999999999</c:v>
                </c:pt>
                <c:pt idx="373">
                  <c:v>78.338999999999999</c:v>
                </c:pt>
                <c:pt idx="374">
                  <c:v>78.338999999999999</c:v>
                </c:pt>
                <c:pt idx="375">
                  <c:v>78.338999999999999</c:v>
                </c:pt>
                <c:pt idx="376">
                  <c:v>78.338999999999999</c:v>
                </c:pt>
                <c:pt idx="377">
                  <c:v>78.338999999999999</c:v>
                </c:pt>
                <c:pt idx="378">
                  <c:v>78.338999999999999</c:v>
                </c:pt>
                <c:pt idx="379">
                  <c:v>78.077999999999989</c:v>
                </c:pt>
                <c:pt idx="380">
                  <c:v>77.816999999999993</c:v>
                </c:pt>
                <c:pt idx="381">
                  <c:v>77.816999999999993</c:v>
                </c:pt>
                <c:pt idx="382">
                  <c:v>77.816999999999993</c:v>
                </c:pt>
                <c:pt idx="383">
                  <c:v>77.816999999999993</c:v>
                </c:pt>
                <c:pt idx="384">
                  <c:v>77.816999999999993</c:v>
                </c:pt>
                <c:pt idx="385">
                  <c:v>76.933999999999997</c:v>
                </c:pt>
                <c:pt idx="386">
                  <c:v>76.933999999999997</c:v>
                </c:pt>
                <c:pt idx="387">
                  <c:v>76.933999999999997</c:v>
                </c:pt>
                <c:pt idx="388">
                  <c:v>76.634</c:v>
                </c:pt>
                <c:pt idx="389">
                  <c:v>76.634</c:v>
                </c:pt>
                <c:pt idx="390">
                  <c:v>76.322999999999979</c:v>
                </c:pt>
                <c:pt idx="391">
                  <c:v>76.322999999999979</c:v>
                </c:pt>
                <c:pt idx="392">
                  <c:v>76.322999999999979</c:v>
                </c:pt>
                <c:pt idx="393">
                  <c:v>76.322999999999979</c:v>
                </c:pt>
                <c:pt idx="394">
                  <c:v>76.322999999999979</c:v>
                </c:pt>
                <c:pt idx="395">
                  <c:v>76.322999999999979</c:v>
                </c:pt>
                <c:pt idx="396">
                  <c:v>76.322999999999979</c:v>
                </c:pt>
                <c:pt idx="397">
                  <c:v>76.322999999999979</c:v>
                </c:pt>
                <c:pt idx="398">
                  <c:v>76.322999999999979</c:v>
                </c:pt>
                <c:pt idx="399">
                  <c:v>76.322999999999979</c:v>
                </c:pt>
                <c:pt idx="400">
                  <c:v>76.322999999999979</c:v>
                </c:pt>
                <c:pt idx="401">
                  <c:v>76.322999999999979</c:v>
                </c:pt>
                <c:pt idx="402">
                  <c:v>76.322999999999979</c:v>
                </c:pt>
                <c:pt idx="403">
                  <c:v>76.322999999999979</c:v>
                </c:pt>
                <c:pt idx="404">
                  <c:v>76.322999999999979</c:v>
                </c:pt>
                <c:pt idx="405">
                  <c:v>76.322999999999979</c:v>
                </c:pt>
                <c:pt idx="406">
                  <c:v>76.322999999999979</c:v>
                </c:pt>
                <c:pt idx="407">
                  <c:v>76.322999999999979</c:v>
                </c:pt>
                <c:pt idx="408">
                  <c:v>76.322999999999979</c:v>
                </c:pt>
                <c:pt idx="409">
                  <c:v>76.322999999999979</c:v>
                </c:pt>
                <c:pt idx="410">
                  <c:v>76.322999999999979</c:v>
                </c:pt>
                <c:pt idx="411">
                  <c:v>76.322999999999979</c:v>
                </c:pt>
                <c:pt idx="412">
                  <c:v>76.322999999999979</c:v>
                </c:pt>
                <c:pt idx="413">
                  <c:v>76.322999999999979</c:v>
                </c:pt>
                <c:pt idx="414">
                  <c:v>76.322999999999979</c:v>
                </c:pt>
                <c:pt idx="415">
                  <c:v>76.322999999999979</c:v>
                </c:pt>
                <c:pt idx="416">
                  <c:v>76.322999999999979</c:v>
                </c:pt>
                <c:pt idx="417">
                  <c:v>75.997000000000099</c:v>
                </c:pt>
                <c:pt idx="418">
                  <c:v>75.997000000000099</c:v>
                </c:pt>
                <c:pt idx="419">
                  <c:v>75.997000000000099</c:v>
                </c:pt>
                <c:pt idx="420">
                  <c:v>75.997000000000099</c:v>
                </c:pt>
                <c:pt idx="421">
                  <c:v>75.667999999999992</c:v>
                </c:pt>
                <c:pt idx="422">
                  <c:v>75.667999999999992</c:v>
                </c:pt>
                <c:pt idx="423">
                  <c:v>75.667999999999992</c:v>
                </c:pt>
                <c:pt idx="424">
                  <c:v>75.667999999999992</c:v>
                </c:pt>
                <c:pt idx="425">
                  <c:v>75.667999999999992</c:v>
                </c:pt>
                <c:pt idx="426">
                  <c:v>75.667999999999992</c:v>
                </c:pt>
                <c:pt idx="427">
                  <c:v>75.667999999999992</c:v>
                </c:pt>
                <c:pt idx="428">
                  <c:v>75.667999999999992</c:v>
                </c:pt>
                <c:pt idx="429">
                  <c:v>75.667999999999992</c:v>
                </c:pt>
                <c:pt idx="430">
                  <c:v>75.667999999999992</c:v>
                </c:pt>
                <c:pt idx="431">
                  <c:v>75.667999999999992</c:v>
                </c:pt>
                <c:pt idx="432">
                  <c:v>75.667999999999992</c:v>
                </c:pt>
                <c:pt idx="433">
                  <c:v>75.667999999999992</c:v>
                </c:pt>
                <c:pt idx="434">
                  <c:v>75.667999999999992</c:v>
                </c:pt>
                <c:pt idx="435">
                  <c:v>75.667999999999992</c:v>
                </c:pt>
                <c:pt idx="436">
                  <c:v>75.667999999999992</c:v>
                </c:pt>
                <c:pt idx="437">
                  <c:v>75.667999999999992</c:v>
                </c:pt>
                <c:pt idx="438">
                  <c:v>75.242000000000004</c:v>
                </c:pt>
                <c:pt idx="439">
                  <c:v>75.242000000000004</c:v>
                </c:pt>
                <c:pt idx="440">
                  <c:v>75.242000000000004</c:v>
                </c:pt>
                <c:pt idx="441">
                  <c:v>75.242000000000004</c:v>
                </c:pt>
                <c:pt idx="442">
                  <c:v>75.242000000000004</c:v>
                </c:pt>
                <c:pt idx="443">
                  <c:v>75.242000000000004</c:v>
                </c:pt>
                <c:pt idx="444">
                  <c:v>75.242000000000004</c:v>
                </c:pt>
                <c:pt idx="445">
                  <c:v>75.242000000000004</c:v>
                </c:pt>
                <c:pt idx="446">
                  <c:v>75.242000000000004</c:v>
                </c:pt>
                <c:pt idx="447">
                  <c:v>75.242000000000004</c:v>
                </c:pt>
                <c:pt idx="448">
                  <c:v>75.242000000000004</c:v>
                </c:pt>
                <c:pt idx="449">
                  <c:v>75.242000000000004</c:v>
                </c:pt>
                <c:pt idx="450">
                  <c:v>75.242000000000004</c:v>
                </c:pt>
                <c:pt idx="451">
                  <c:v>75.242000000000004</c:v>
                </c:pt>
                <c:pt idx="452">
                  <c:v>75.242000000000004</c:v>
                </c:pt>
                <c:pt idx="453">
                  <c:v>75.242000000000004</c:v>
                </c:pt>
                <c:pt idx="454">
                  <c:v>75.242000000000004</c:v>
                </c:pt>
                <c:pt idx="455">
                  <c:v>75.242000000000004</c:v>
                </c:pt>
                <c:pt idx="456">
                  <c:v>75.242000000000004</c:v>
                </c:pt>
                <c:pt idx="457">
                  <c:v>74.789000000000001</c:v>
                </c:pt>
                <c:pt idx="458">
                  <c:v>74.789000000000001</c:v>
                </c:pt>
                <c:pt idx="459">
                  <c:v>74.332999999999998</c:v>
                </c:pt>
                <c:pt idx="460">
                  <c:v>74.332999999999998</c:v>
                </c:pt>
                <c:pt idx="461">
                  <c:v>74.332999999999998</c:v>
                </c:pt>
                <c:pt idx="462">
                  <c:v>74.332999999999998</c:v>
                </c:pt>
                <c:pt idx="463">
                  <c:v>74.332999999999998</c:v>
                </c:pt>
                <c:pt idx="464">
                  <c:v>74.332999999999998</c:v>
                </c:pt>
                <c:pt idx="465">
                  <c:v>74.332999999999998</c:v>
                </c:pt>
                <c:pt idx="466">
                  <c:v>74.332999999999998</c:v>
                </c:pt>
                <c:pt idx="467">
                  <c:v>74.332999999999998</c:v>
                </c:pt>
                <c:pt idx="468">
                  <c:v>74.332999999999998</c:v>
                </c:pt>
                <c:pt idx="469">
                  <c:v>74.332999999999998</c:v>
                </c:pt>
                <c:pt idx="470">
                  <c:v>74.332999999999998</c:v>
                </c:pt>
                <c:pt idx="471">
                  <c:v>74.332999999999998</c:v>
                </c:pt>
                <c:pt idx="472">
                  <c:v>74.332999999999998</c:v>
                </c:pt>
                <c:pt idx="473">
                  <c:v>73.334999999999994</c:v>
                </c:pt>
                <c:pt idx="474">
                  <c:v>73.334999999999994</c:v>
                </c:pt>
                <c:pt idx="475">
                  <c:v>73.334999999999994</c:v>
                </c:pt>
                <c:pt idx="476">
                  <c:v>73.334999999999994</c:v>
                </c:pt>
                <c:pt idx="477">
                  <c:v>72.807999999999993</c:v>
                </c:pt>
                <c:pt idx="478">
                  <c:v>72.265000000000001</c:v>
                </c:pt>
                <c:pt idx="479">
                  <c:v>72.265000000000001</c:v>
                </c:pt>
                <c:pt idx="480">
                  <c:v>72.265000000000001</c:v>
                </c:pt>
              </c:numCache>
            </c:numRef>
          </c:yVal>
          <c:smooth val="0"/>
        </c:ser>
        <c:ser>
          <c:idx val="2"/>
          <c:order val="2"/>
          <c:tx>
            <c:strRef>
              <c:f>Sheet1!$D$1</c:f>
              <c:strCache>
                <c:ptCount val="1"/>
                <c:pt idx="0">
                  <c:v>IL-2R antagonist (N = 688)</c:v>
                </c:pt>
              </c:strCache>
            </c:strRef>
          </c:tx>
          <c:spPr>
            <a:ln w="41275">
              <a:solidFill>
                <a:srgbClr val="FFFF00"/>
              </a:solidFill>
            </a:ln>
          </c:spPr>
          <c:marker>
            <c:symbol val="none"/>
          </c:marker>
          <c:xVal>
            <c:numRef>
              <c:f>Sheet1!$A$2:$A$482</c:f>
              <c:numCache>
                <c:formatCode>General</c:formatCode>
                <c:ptCount val="481"/>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pt idx="289">
                  <c:v>6.0207999999999995</c:v>
                </c:pt>
                <c:pt idx="290">
                  <c:v>6.0417000000000014</c:v>
                </c:pt>
                <c:pt idx="291">
                  <c:v>6.0624999999999956</c:v>
                </c:pt>
                <c:pt idx="292">
                  <c:v>6.0833000000000004</c:v>
                </c:pt>
                <c:pt idx="293">
                  <c:v>6.1041999999999934</c:v>
                </c:pt>
                <c:pt idx="294">
                  <c:v>6.1249999999999902</c:v>
                </c:pt>
                <c:pt idx="295">
                  <c:v>6.1457999999999995</c:v>
                </c:pt>
                <c:pt idx="296">
                  <c:v>6.1666999999999996</c:v>
                </c:pt>
                <c:pt idx="297">
                  <c:v>6.1874999999999956</c:v>
                </c:pt>
                <c:pt idx="298">
                  <c:v>6.2083000000000004</c:v>
                </c:pt>
                <c:pt idx="299">
                  <c:v>6.2291999999999996</c:v>
                </c:pt>
                <c:pt idx="300">
                  <c:v>6.25</c:v>
                </c:pt>
                <c:pt idx="301">
                  <c:v>6.2708000000000004</c:v>
                </c:pt>
                <c:pt idx="302">
                  <c:v>6.2917000000000014</c:v>
                </c:pt>
                <c:pt idx="303">
                  <c:v>6.3124999999999956</c:v>
                </c:pt>
                <c:pt idx="304">
                  <c:v>6.3333000000000004</c:v>
                </c:pt>
                <c:pt idx="305">
                  <c:v>6.3541999999999934</c:v>
                </c:pt>
                <c:pt idx="306">
                  <c:v>6.375</c:v>
                </c:pt>
                <c:pt idx="307">
                  <c:v>6.3957999999999995</c:v>
                </c:pt>
                <c:pt idx="308">
                  <c:v>6.4167000000000014</c:v>
                </c:pt>
                <c:pt idx="309">
                  <c:v>6.4375</c:v>
                </c:pt>
                <c:pt idx="310">
                  <c:v>6.4583000000000004</c:v>
                </c:pt>
                <c:pt idx="311">
                  <c:v>6.4792000000000094</c:v>
                </c:pt>
                <c:pt idx="312">
                  <c:v>6.5</c:v>
                </c:pt>
                <c:pt idx="313">
                  <c:v>6.5207999999999995</c:v>
                </c:pt>
                <c:pt idx="314">
                  <c:v>6.5417000000000014</c:v>
                </c:pt>
                <c:pt idx="315">
                  <c:v>6.5624999999999956</c:v>
                </c:pt>
                <c:pt idx="316">
                  <c:v>6.5833000000000004</c:v>
                </c:pt>
                <c:pt idx="317">
                  <c:v>6.6041999999999934</c:v>
                </c:pt>
                <c:pt idx="318">
                  <c:v>6.6249999999999902</c:v>
                </c:pt>
                <c:pt idx="319">
                  <c:v>6.6457999999999995</c:v>
                </c:pt>
                <c:pt idx="320">
                  <c:v>6.6666999999999996</c:v>
                </c:pt>
                <c:pt idx="321">
                  <c:v>6.6874999999999956</c:v>
                </c:pt>
                <c:pt idx="322">
                  <c:v>6.7083000000000004</c:v>
                </c:pt>
                <c:pt idx="323">
                  <c:v>6.7291999999999996</c:v>
                </c:pt>
                <c:pt idx="324">
                  <c:v>6.75</c:v>
                </c:pt>
                <c:pt idx="325">
                  <c:v>6.7708000000000004</c:v>
                </c:pt>
                <c:pt idx="326">
                  <c:v>6.7917000000000014</c:v>
                </c:pt>
                <c:pt idx="327">
                  <c:v>6.8124999999999956</c:v>
                </c:pt>
                <c:pt idx="328">
                  <c:v>6.8333000000000004</c:v>
                </c:pt>
                <c:pt idx="329">
                  <c:v>6.8541999999999934</c:v>
                </c:pt>
                <c:pt idx="330">
                  <c:v>6.875</c:v>
                </c:pt>
                <c:pt idx="331">
                  <c:v>6.8957999999999995</c:v>
                </c:pt>
                <c:pt idx="332">
                  <c:v>6.9167000000000014</c:v>
                </c:pt>
                <c:pt idx="333">
                  <c:v>6.9375</c:v>
                </c:pt>
                <c:pt idx="334">
                  <c:v>6.9583000000000004</c:v>
                </c:pt>
                <c:pt idx="335">
                  <c:v>6.9792000000000094</c:v>
                </c:pt>
                <c:pt idx="336">
                  <c:v>7</c:v>
                </c:pt>
                <c:pt idx="337">
                  <c:v>7.0207999999999995</c:v>
                </c:pt>
                <c:pt idx="338">
                  <c:v>7.0417000000000014</c:v>
                </c:pt>
                <c:pt idx="339">
                  <c:v>7.0624999999999956</c:v>
                </c:pt>
                <c:pt idx="340">
                  <c:v>7.0833000000000004</c:v>
                </c:pt>
                <c:pt idx="341">
                  <c:v>7.1041999999999934</c:v>
                </c:pt>
                <c:pt idx="342">
                  <c:v>7.1249999999999902</c:v>
                </c:pt>
                <c:pt idx="343">
                  <c:v>7.1457999999999995</c:v>
                </c:pt>
                <c:pt idx="344">
                  <c:v>7.1666999999999996</c:v>
                </c:pt>
                <c:pt idx="345">
                  <c:v>7.1874999999999956</c:v>
                </c:pt>
                <c:pt idx="346">
                  <c:v>7.2083000000000004</c:v>
                </c:pt>
                <c:pt idx="347">
                  <c:v>7.2291999999999996</c:v>
                </c:pt>
                <c:pt idx="348">
                  <c:v>7.25</c:v>
                </c:pt>
                <c:pt idx="349">
                  <c:v>7.2708000000000004</c:v>
                </c:pt>
                <c:pt idx="350">
                  <c:v>7.2917000000000014</c:v>
                </c:pt>
                <c:pt idx="351">
                  <c:v>7.3124999999999956</c:v>
                </c:pt>
                <c:pt idx="352">
                  <c:v>7.3333000000000004</c:v>
                </c:pt>
                <c:pt idx="353">
                  <c:v>7.3541999999999934</c:v>
                </c:pt>
                <c:pt idx="354">
                  <c:v>7.375</c:v>
                </c:pt>
                <c:pt idx="355">
                  <c:v>7.3957999999999995</c:v>
                </c:pt>
                <c:pt idx="356">
                  <c:v>7.4167000000000014</c:v>
                </c:pt>
                <c:pt idx="357">
                  <c:v>7.4375</c:v>
                </c:pt>
                <c:pt idx="358">
                  <c:v>7.4583000000000004</c:v>
                </c:pt>
                <c:pt idx="359">
                  <c:v>7.4792000000000094</c:v>
                </c:pt>
                <c:pt idx="360">
                  <c:v>7.5</c:v>
                </c:pt>
                <c:pt idx="361">
                  <c:v>7.5207999999999995</c:v>
                </c:pt>
                <c:pt idx="362">
                  <c:v>7.5417000000000014</c:v>
                </c:pt>
                <c:pt idx="363">
                  <c:v>7.5624999999999956</c:v>
                </c:pt>
                <c:pt idx="364">
                  <c:v>7.5833000000000004</c:v>
                </c:pt>
                <c:pt idx="365">
                  <c:v>7.6041999999999934</c:v>
                </c:pt>
                <c:pt idx="366">
                  <c:v>7.6249999999999902</c:v>
                </c:pt>
                <c:pt idx="367">
                  <c:v>7.6457999999999995</c:v>
                </c:pt>
                <c:pt idx="368">
                  <c:v>7.6666999999999996</c:v>
                </c:pt>
                <c:pt idx="369">
                  <c:v>7.6874999999999956</c:v>
                </c:pt>
                <c:pt idx="370">
                  <c:v>7.7083000000000004</c:v>
                </c:pt>
                <c:pt idx="371">
                  <c:v>7.7291999999999996</c:v>
                </c:pt>
                <c:pt idx="372">
                  <c:v>7.75</c:v>
                </c:pt>
                <c:pt idx="373">
                  <c:v>7.7708000000000004</c:v>
                </c:pt>
                <c:pt idx="374">
                  <c:v>7.7917000000000014</c:v>
                </c:pt>
                <c:pt idx="375">
                  <c:v>7.8124999999999956</c:v>
                </c:pt>
                <c:pt idx="376">
                  <c:v>7.8333000000000004</c:v>
                </c:pt>
                <c:pt idx="377">
                  <c:v>7.8541999999999934</c:v>
                </c:pt>
                <c:pt idx="378">
                  <c:v>7.875</c:v>
                </c:pt>
                <c:pt idx="379">
                  <c:v>7.8957999999999995</c:v>
                </c:pt>
                <c:pt idx="380">
                  <c:v>7.9167000000000014</c:v>
                </c:pt>
                <c:pt idx="381">
                  <c:v>7.9375</c:v>
                </c:pt>
                <c:pt idx="382">
                  <c:v>7.9583000000000004</c:v>
                </c:pt>
                <c:pt idx="383">
                  <c:v>7.9792000000000094</c:v>
                </c:pt>
                <c:pt idx="384">
                  <c:v>8</c:v>
                </c:pt>
                <c:pt idx="385">
                  <c:v>8.0208000000000013</c:v>
                </c:pt>
                <c:pt idx="386">
                  <c:v>8.0416999999999987</c:v>
                </c:pt>
                <c:pt idx="387">
                  <c:v>8.0625000000000142</c:v>
                </c:pt>
                <c:pt idx="388">
                  <c:v>8.0833000000000013</c:v>
                </c:pt>
                <c:pt idx="389">
                  <c:v>8.1041999999999987</c:v>
                </c:pt>
                <c:pt idx="390">
                  <c:v>8.125</c:v>
                </c:pt>
                <c:pt idx="391">
                  <c:v>8.1458000000000013</c:v>
                </c:pt>
                <c:pt idx="392">
                  <c:v>8.1667000000000005</c:v>
                </c:pt>
                <c:pt idx="393">
                  <c:v>8.1875</c:v>
                </c:pt>
                <c:pt idx="394">
                  <c:v>8.2082999999999995</c:v>
                </c:pt>
                <c:pt idx="395">
                  <c:v>8.2291999999999987</c:v>
                </c:pt>
                <c:pt idx="396">
                  <c:v>8.25</c:v>
                </c:pt>
                <c:pt idx="397">
                  <c:v>8.2708000000000013</c:v>
                </c:pt>
                <c:pt idx="398">
                  <c:v>8.2916999999999987</c:v>
                </c:pt>
                <c:pt idx="399">
                  <c:v>8.3125000000000142</c:v>
                </c:pt>
                <c:pt idx="400">
                  <c:v>8.3333000000000013</c:v>
                </c:pt>
                <c:pt idx="401">
                  <c:v>8.3542000000000005</c:v>
                </c:pt>
                <c:pt idx="402">
                  <c:v>8.3750000000000142</c:v>
                </c:pt>
                <c:pt idx="403">
                  <c:v>8.3958000000000048</c:v>
                </c:pt>
                <c:pt idx="404">
                  <c:v>8.4167000000000005</c:v>
                </c:pt>
                <c:pt idx="405">
                  <c:v>8.4375</c:v>
                </c:pt>
                <c:pt idx="406">
                  <c:v>8.4583000000000013</c:v>
                </c:pt>
                <c:pt idx="407">
                  <c:v>8.4792000000000005</c:v>
                </c:pt>
                <c:pt idx="408">
                  <c:v>8.5</c:v>
                </c:pt>
                <c:pt idx="409">
                  <c:v>8.5208000000000013</c:v>
                </c:pt>
                <c:pt idx="410">
                  <c:v>8.5416999999999987</c:v>
                </c:pt>
                <c:pt idx="411">
                  <c:v>8.5625000000000142</c:v>
                </c:pt>
                <c:pt idx="412">
                  <c:v>8.5833000000000013</c:v>
                </c:pt>
                <c:pt idx="413">
                  <c:v>8.6041999999999987</c:v>
                </c:pt>
                <c:pt idx="414">
                  <c:v>8.625</c:v>
                </c:pt>
                <c:pt idx="415">
                  <c:v>8.6458000000000013</c:v>
                </c:pt>
                <c:pt idx="416">
                  <c:v>8.6667000000000005</c:v>
                </c:pt>
                <c:pt idx="417">
                  <c:v>8.6875</c:v>
                </c:pt>
                <c:pt idx="418">
                  <c:v>8.7082999999999995</c:v>
                </c:pt>
                <c:pt idx="419">
                  <c:v>8.7291999999999987</c:v>
                </c:pt>
                <c:pt idx="420">
                  <c:v>8.75</c:v>
                </c:pt>
                <c:pt idx="421">
                  <c:v>8.7708000000000013</c:v>
                </c:pt>
                <c:pt idx="422">
                  <c:v>8.7916999999999987</c:v>
                </c:pt>
                <c:pt idx="423">
                  <c:v>8.8125000000000142</c:v>
                </c:pt>
                <c:pt idx="424">
                  <c:v>8.8333000000000013</c:v>
                </c:pt>
                <c:pt idx="425">
                  <c:v>8.8542000000000005</c:v>
                </c:pt>
                <c:pt idx="426">
                  <c:v>8.8750000000000142</c:v>
                </c:pt>
                <c:pt idx="427">
                  <c:v>8.8958000000000048</c:v>
                </c:pt>
                <c:pt idx="428">
                  <c:v>8.9167000000000005</c:v>
                </c:pt>
                <c:pt idx="429">
                  <c:v>8.9375</c:v>
                </c:pt>
                <c:pt idx="430">
                  <c:v>8.9583000000000013</c:v>
                </c:pt>
                <c:pt idx="431">
                  <c:v>8.9792000000000005</c:v>
                </c:pt>
                <c:pt idx="432">
                  <c:v>9</c:v>
                </c:pt>
                <c:pt idx="433">
                  <c:v>9.0208000000000013</c:v>
                </c:pt>
                <c:pt idx="434">
                  <c:v>9.0416999999999987</c:v>
                </c:pt>
                <c:pt idx="435">
                  <c:v>9.0625000000000142</c:v>
                </c:pt>
                <c:pt idx="436">
                  <c:v>9.0833000000000013</c:v>
                </c:pt>
                <c:pt idx="437">
                  <c:v>9.1041999999999987</c:v>
                </c:pt>
                <c:pt idx="438">
                  <c:v>9.125</c:v>
                </c:pt>
                <c:pt idx="439">
                  <c:v>9.1458000000000013</c:v>
                </c:pt>
                <c:pt idx="440">
                  <c:v>9.1667000000000005</c:v>
                </c:pt>
                <c:pt idx="441">
                  <c:v>9.1875</c:v>
                </c:pt>
                <c:pt idx="442">
                  <c:v>9.2082999999999995</c:v>
                </c:pt>
                <c:pt idx="443">
                  <c:v>9.2291999999999987</c:v>
                </c:pt>
                <c:pt idx="444">
                  <c:v>9.25</c:v>
                </c:pt>
                <c:pt idx="445">
                  <c:v>9.2708000000000013</c:v>
                </c:pt>
                <c:pt idx="446">
                  <c:v>9.2916999999999987</c:v>
                </c:pt>
                <c:pt idx="447">
                  <c:v>9.3125000000000142</c:v>
                </c:pt>
                <c:pt idx="448">
                  <c:v>9.3333000000000013</c:v>
                </c:pt>
                <c:pt idx="449">
                  <c:v>9.3542000000000005</c:v>
                </c:pt>
                <c:pt idx="450">
                  <c:v>9.3750000000000142</c:v>
                </c:pt>
                <c:pt idx="451">
                  <c:v>9.3958000000000048</c:v>
                </c:pt>
                <c:pt idx="452">
                  <c:v>9.4167000000000005</c:v>
                </c:pt>
                <c:pt idx="453">
                  <c:v>9.4375</c:v>
                </c:pt>
                <c:pt idx="454">
                  <c:v>9.4583000000000013</c:v>
                </c:pt>
                <c:pt idx="455">
                  <c:v>9.4792000000000005</c:v>
                </c:pt>
                <c:pt idx="456">
                  <c:v>9.5</c:v>
                </c:pt>
                <c:pt idx="457">
                  <c:v>9.5208000000000013</c:v>
                </c:pt>
                <c:pt idx="458">
                  <c:v>9.5416999999999987</c:v>
                </c:pt>
                <c:pt idx="459">
                  <c:v>9.5625000000000142</c:v>
                </c:pt>
                <c:pt idx="460">
                  <c:v>9.5833000000000013</c:v>
                </c:pt>
                <c:pt idx="461">
                  <c:v>9.6041999999999987</c:v>
                </c:pt>
                <c:pt idx="462">
                  <c:v>9.625</c:v>
                </c:pt>
                <c:pt idx="463">
                  <c:v>9.6458000000000013</c:v>
                </c:pt>
                <c:pt idx="464">
                  <c:v>9.6667000000000005</c:v>
                </c:pt>
                <c:pt idx="465">
                  <c:v>9.6875</c:v>
                </c:pt>
                <c:pt idx="466">
                  <c:v>9.7082999999999995</c:v>
                </c:pt>
                <c:pt idx="467">
                  <c:v>9.7291999999999987</c:v>
                </c:pt>
                <c:pt idx="468">
                  <c:v>9.75</c:v>
                </c:pt>
                <c:pt idx="469">
                  <c:v>9.7708000000000013</c:v>
                </c:pt>
                <c:pt idx="470">
                  <c:v>9.7916999999999987</c:v>
                </c:pt>
                <c:pt idx="471">
                  <c:v>9.8125000000000142</c:v>
                </c:pt>
                <c:pt idx="472">
                  <c:v>9.8333000000000013</c:v>
                </c:pt>
                <c:pt idx="473">
                  <c:v>9.8542000000000005</c:v>
                </c:pt>
                <c:pt idx="474">
                  <c:v>9.8750000000000142</c:v>
                </c:pt>
                <c:pt idx="475">
                  <c:v>9.8958000000000048</c:v>
                </c:pt>
                <c:pt idx="476">
                  <c:v>9.9167000000000005</c:v>
                </c:pt>
                <c:pt idx="477">
                  <c:v>9.9375</c:v>
                </c:pt>
                <c:pt idx="478">
                  <c:v>9.9583000000000013</c:v>
                </c:pt>
                <c:pt idx="479">
                  <c:v>9.9792000000000005</c:v>
                </c:pt>
                <c:pt idx="480">
                  <c:v>10</c:v>
                </c:pt>
              </c:numCache>
            </c:numRef>
          </c:xVal>
          <c:yVal>
            <c:numRef>
              <c:f>Sheet1!$D$2:$D$482</c:f>
              <c:numCache>
                <c:formatCode>General</c:formatCode>
                <c:ptCount val="481"/>
                <c:pt idx="0">
                  <c:v>100</c:v>
                </c:pt>
                <c:pt idx="1">
                  <c:v>100</c:v>
                </c:pt>
                <c:pt idx="2">
                  <c:v>100</c:v>
                </c:pt>
                <c:pt idx="3">
                  <c:v>100</c:v>
                </c:pt>
                <c:pt idx="4">
                  <c:v>100</c:v>
                </c:pt>
                <c:pt idx="5">
                  <c:v>100</c:v>
                </c:pt>
                <c:pt idx="6">
                  <c:v>99.853999999999999</c:v>
                </c:pt>
                <c:pt idx="7">
                  <c:v>99.706999999999994</c:v>
                </c:pt>
                <c:pt idx="8">
                  <c:v>99.561000000000007</c:v>
                </c:pt>
                <c:pt idx="9">
                  <c:v>99.415000000000006</c:v>
                </c:pt>
                <c:pt idx="10">
                  <c:v>99.415000000000006</c:v>
                </c:pt>
                <c:pt idx="11">
                  <c:v>99.415000000000006</c:v>
                </c:pt>
                <c:pt idx="12">
                  <c:v>99.415000000000006</c:v>
                </c:pt>
                <c:pt idx="13">
                  <c:v>99.268000000000001</c:v>
                </c:pt>
                <c:pt idx="14">
                  <c:v>99.120999999999981</c:v>
                </c:pt>
                <c:pt idx="15">
                  <c:v>99.120999999999981</c:v>
                </c:pt>
                <c:pt idx="16">
                  <c:v>99.120999999999981</c:v>
                </c:pt>
                <c:pt idx="17">
                  <c:v>99.120999999999981</c:v>
                </c:pt>
                <c:pt idx="18">
                  <c:v>98.974000000000004</c:v>
                </c:pt>
                <c:pt idx="19">
                  <c:v>98.825999999999979</c:v>
                </c:pt>
                <c:pt idx="20">
                  <c:v>98.825999999999979</c:v>
                </c:pt>
                <c:pt idx="21">
                  <c:v>98.678999999999988</c:v>
                </c:pt>
                <c:pt idx="22">
                  <c:v>98.678999999999988</c:v>
                </c:pt>
                <c:pt idx="23">
                  <c:v>98.678999999999988</c:v>
                </c:pt>
                <c:pt idx="24">
                  <c:v>98.384999999999991</c:v>
                </c:pt>
                <c:pt idx="25">
                  <c:v>98.236999999999995</c:v>
                </c:pt>
                <c:pt idx="26">
                  <c:v>97.796000000000006</c:v>
                </c:pt>
                <c:pt idx="27">
                  <c:v>97.647999999999996</c:v>
                </c:pt>
                <c:pt idx="28">
                  <c:v>97.647999999999996</c:v>
                </c:pt>
                <c:pt idx="29">
                  <c:v>97.501000000000005</c:v>
                </c:pt>
                <c:pt idx="30">
                  <c:v>97.501000000000005</c:v>
                </c:pt>
                <c:pt idx="31">
                  <c:v>97.501000000000005</c:v>
                </c:pt>
                <c:pt idx="32">
                  <c:v>97.35299999999998</c:v>
                </c:pt>
                <c:pt idx="33">
                  <c:v>97.35299999999998</c:v>
                </c:pt>
                <c:pt idx="34">
                  <c:v>97.206000000000003</c:v>
                </c:pt>
                <c:pt idx="35">
                  <c:v>97.057999999999993</c:v>
                </c:pt>
                <c:pt idx="36">
                  <c:v>96.467000000000027</c:v>
                </c:pt>
                <c:pt idx="37">
                  <c:v>96.319000000000003</c:v>
                </c:pt>
                <c:pt idx="38">
                  <c:v>96.171999999999983</c:v>
                </c:pt>
                <c:pt idx="39">
                  <c:v>96.024000000000001</c:v>
                </c:pt>
                <c:pt idx="40">
                  <c:v>96.024000000000001</c:v>
                </c:pt>
                <c:pt idx="41">
                  <c:v>95.875999999999948</c:v>
                </c:pt>
                <c:pt idx="42">
                  <c:v>95.727999999999994</c:v>
                </c:pt>
                <c:pt idx="43">
                  <c:v>95.727999999999994</c:v>
                </c:pt>
                <c:pt idx="44">
                  <c:v>95.727999999999994</c:v>
                </c:pt>
                <c:pt idx="45">
                  <c:v>95.727999999999994</c:v>
                </c:pt>
                <c:pt idx="46">
                  <c:v>95.577999999999989</c:v>
                </c:pt>
                <c:pt idx="47">
                  <c:v>95.427000000000007</c:v>
                </c:pt>
                <c:pt idx="48">
                  <c:v>95.427000000000007</c:v>
                </c:pt>
                <c:pt idx="49">
                  <c:v>95.120999999999981</c:v>
                </c:pt>
                <c:pt idx="50">
                  <c:v>95.120999999999981</c:v>
                </c:pt>
                <c:pt idx="51">
                  <c:v>95.120999999999981</c:v>
                </c:pt>
                <c:pt idx="52">
                  <c:v>95.120999999999981</c:v>
                </c:pt>
                <c:pt idx="53">
                  <c:v>94.961000000000027</c:v>
                </c:pt>
                <c:pt idx="54">
                  <c:v>94.641999999999996</c:v>
                </c:pt>
                <c:pt idx="55">
                  <c:v>94.641999999999996</c:v>
                </c:pt>
                <c:pt idx="56">
                  <c:v>94.641999999999996</c:v>
                </c:pt>
                <c:pt idx="57">
                  <c:v>94.641999999999996</c:v>
                </c:pt>
                <c:pt idx="58">
                  <c:v>94.641999999999996</c:v>
                </c:pt>
                <c:pt idx="59">
                  <c:v>94.482000000000014</c:v>
                </c:pt>
                <c:pt idx="60">
                  <c:v>94.321999999999989</c:v>
                </c:pt>
                <c:pt idx="61">
                  <c:v>94.321999999999989</c:v>
                </c:pt>
                <c:pt idx="62">
                  <c:v>94.321999999999989</c:v>
                </c:pt>
                <c:pt idx="63">
                  <c:v>94.001999999999995</c:v>
                </c:pt>
                <c:pt idx="64">
                  <c:v>93.842000000000013</c:v>
                </c:pt>
                <c:pt idx="65">
                  <c:v>93.842000000000013</c:v>
                </c:pt>
                <c:pt idx="66">
                  <c:v>93.842000000000013</c:v>
                </c:pt>
                <c:pt idx="67">
                  <c:v>93.35899999999998</c:v>
                </c:pt>
                <c:pt idx="68">
                  <c:v>93.35899999999998</c:v>
                </c:pt>
                <c:pt idx="69">
                  <c:v>93.197999999999993</c:v>
                </c:pt>
                <c:pt idx="70">
                  <c:v>92.874999999999986</c:v>
                </c:pt>
                <c:pt idx="71">
                  <c:v>92.714000000000027</c:v>
                </c:pt>
                <c:pt idx="72">
                  <c:v>92.714000000000027</c:v>
                </c:pt>
                <c:pt idx="73">
                  <c:v>92.714000000000027</c:v>
                </c:pt>
                <c:pt idx="74">
                  <c:v>92.23</c:v>
                </c:pt>
                <c:pt idx="75">
                  <c:v>92.23</c:v>
                </c:pt>
                <c:pt idx="76">
                  <c:v>92.23</c:v>
                </c:pt>
                <c:pt idx="77">
                  <c:v>92.23</c:v>
                </c:pt>
                <c:pt idx="78">
                  <c:v>92.23</c:v>
                </c:pt>
                <c:pt idx="79">
                  <c:v>92.068000000000012</c:v>
                </c:pt>
                <c:pt idx="80">
                  <c:v>92.068000000000012</c:v>
                </c:pt>
                <c:pt idx="81">
                  <c:v>91.581000000000003</c:v>
                </c:pt>
                <c:pt idx="82">
                  <c:v>91.581000000000003</c:v>
                </c:pt>
                <c:pt idx="83">
                  <c:v>91.418000000000006</c:v>
                </c:pt>
                <c:pt idx="84">
                  <c:v>91.418000000000006</c:v>
                </c:pt>
                <c:pt idx="85">
                  <c:v>91.418000000000006</c:v>
                </c:pt>
                <c:pt idx="86">
                  <c:v>91.418000000000006</c:v>
                </c:pt>
                <c:pt idx="87">
                  <c:v>91.254999999999995</c:v>
                </c:pt>
                <c:pt idx="88">
                  <c:v>91.254999999999995</c:v>
                </c:pt>
                <c:pt idx="89">
                  <c:v>90.927000000000007</c:v>
                </c:pt>
                <c:pt idx="90">
                  <c:v>90.927000000000007</c:v>
                </c:pt>
                <c:pt idx="91">
                  <c:v>90.596000000000004</c:v>
                </c:pt>
                <c:pt idx="92">
                  <c:v>90.596000000000004</c:v>
                </c:pt>
                <c:pt idx="93">
                  <c:v>90.596000000000004</c:v>
                </c:pt>
                <c:pt idx="94">
                  <c:v>90.429000000000002</c:v>
                </c:pt>
                <c:pt idx="95">
                  <c:v>90.429000000000002</c:v>
                </c:pt>
                <c:pt idx="96">
                  <c:v>90.259</c:v>
                </c:pt>
                <c:pt idx="97">
                  <c:v>90.259</c:v>
                </c:pt>
                <c:pt idx="98">
                  <c:v>90.259</c:v>
                </c:pt>
                <c:pt idx="99">
                  <c:v>90.259</c:v>
                </c:pt>
                <c:pt idx="100">
                  <c:v>90.259</c:v>
                </c:pt>
                <c:pt idx="101">
                  <c:v>90.259</c:v>
                </c:pt>
                <c:pt idx="102">
                  <c:v>90.075999999999979</c:v>
                </c:pt>
                <c:pt idx="103">
                  <c:v>89.891999999999996</c:v>
                </c:pt>
                <c:pt idx="104">
                  <c:v>89.891999999999996</c:v>
                </c:pt>
                <c:pt idx="105">
                  <c:v>89.891999999999996</c:v>
                </c:pt>
                <c:pt idx="106">
                  <c:v>89.891999999999996</c:v>
                </c:pt>
                <c:pt idx="107">
                  <c:v>89.524000000000001</c:v>
                </c:pt>
                <c:pt idx="108">
                  <c:v>89.524000000000001</c:v>
                </c:pt>
                <c:pt idx="109">
                  <c:v>89.524000000000001</c:v>
                </c:pt>
                <c:pt idx="110">
                  <c:v>89.34</c:v>
                </c:pt>
                <c:pt idx="111">
                  <c:v>89.34</c:v>
                </c:pt>
                <c:pt idx="112">
                  <c:v>89.155999999999949</c:v>
                </c:pt>
                <c:pt idx="113">
                  <c:v>89.155999999999949</c:v>
                </c:pt>
                <c:pt idx="114">
                  <c:v>88.787000000000006</c:v>
                </c:pt>
                <c:pt idx="115">
                  <c:v>88.60199999999999</c:v>
                </c:pt>
                <c:pt idx="116">
                  <c:v>88.60199999999999</c:v>
                </c:pt>
                <c:pt idx="117">
                  <c:v>88.60199999999999</c:v>
                </c:pt>
                <c:pt idx="118">
                  <c:v>88.418000000000006</c:v>
                </c:pt>
                <c:pt idx="119">
                  <c:v>88.418000000000006</c:v>
                </c:pt>
                <c:pt idx="120">
                  <c:v>88.418000000000006</c:v>
                </c:pt>
                <c:pt idx="121">
                  <c:v>88.233000000000004</c:v>
                </c:pt>
                <c:pt idx="122">
                  <c:v>88.233000000000004</c:v>
                </c:pt>
                <c:pt idx="123">
                  <c:v>88.233000000000004</c:v>
                </c:pt>
                <c:pt idx="124">
                  <c:v>88.046999999999997</c:v>
                </c:pt>
                <c:pt idx="125">
                  <c:v>88.046999999999997</c:v>
                </c:pt>
                <c:pt idx="126">
                  <c:v>88.046999999999997</c:v>
                </c:pt>
                <c:pt idx="127">
                  <c:v>88.046999999999997</c:v>
                </c:pt>
                <c:pt idx="128">
                  <c:v>88.046999999999997</c:v>
                </c:pt>
                <c:pt idx="129">
                  <c:v>88.046999999999997</c:v>
                </c:pt>
                <c:pt idx="130">
                  <c:v>87.674999999999983</c:v>
                </c:pt>
                <c:pt idx="131">
                  <c:v>87.674999999999983</c:v>
                </c:pt>
                <c:pt idx="132">
                  <c:v>87.674999999999983</c:v>
                </c:pt>
                <c:pt idx="133">
                  <c:v>87.674999999999983</c:v>
                </c:pt>
                <c:pt idx="134">
                  <c:v>87.674999999999983</c:v>
                </c:pt>
                <c:pt idx="135">
                  <c:v>87.674999999999983</c:v>
                </c:pt>
                <c:pt idx="136">
                  <c:v>87.486999999999995</c:v>
                </c:pt>
                <c:pt idx="137">
                  <c:v>87.298000000000002</c:v>
                </c:pt>
                <c:pt idx="138">
                  <c:v>87.298000000000002</c:v>
                </c:pt>
                <c:pt idx="139">
                  <c:v>87.298000000000002</c:v>
                </c:pt>
                <c:pt idx="140">
                  <c:v>87.298000000000002</c:v>
                </c:pt>
                <c:pt idx="141">
                  <c:v>87.298000000000002</c:v>
                </c:pt>
                <c:pt idx="142">
                  <c:v>87.298000000000002</c:v>
                </c:pt>
                <c:pt idx="143">
                  <c:v>87.1</c:v>
                </c:pt>
                <c:pt idx="144">
                  <c:v>87.1</c:v>
                </c:pt>
                <c:pt idx="145">
                  <c:v>87.1</c:v>
                </c:pt>
                <c:pt idx="146">
                  <c:v>87.1</c:v>
                </c:pt>
                <c:pt idx="147">
                  <c:v>87.1</c:v>
                </c:pt>
                <c:pt idx="148">
                  <c:v>86.888999999999982</c:v>
                </c:pt>
                <c:pt idx="149">
                  <c:v>86.888999999999982</c:v>
                </c:pt>
                <c:pt idx="150">
                  <c:v>86.675999999999988</c:v>
                </c:pt>
                <c:pt idx="151">
                  <c:v>86.675999999999988</c:v>
                </c:pt>
                <c:pt idx="152">
                  <c:v>86.675999999999988</c:v>
                </c:pt>
                <c:pt idx="153">
                  <c:v>86.462999999999994</c:v>
                </c:pt>
                <c:pt idx="154">
                  <c:v>86.248999999999995</c:v>
                </c:pt>
                <c:pt idx="155">
                  <c:v>86.034999999999997</c:v>
                </c:pt>
                <c:pt idx="156">
                  <c:v>86.034999999999997</c:v>
                </c:pt>
                <c:pt idx="157">
                  <c:v>85.819000000000003</c:v>
                </c:pt>
                <c:pt idx="158">
                  <c:v>85.819000000000003</c:v>
                </c:pt>
                <c:pt idx="159">
                  <c:v>85.819000000000003</c:v>
                </c:pt>
                <c:pt idx="160">
                  <c:v>85.60299999999998</c:v>
                </c:pt>
                <c:pt idx="161">
                  <c:v>85.60299999999998</c:v>
                </c:pt>
                <c:pt idx="162">
                  <c:v>85.60299999999998</c:v>
                </c:pt>
                <c:pt idx="163">
                  <c:v>85.60299999999998</c:v>
                </c:pt>
                <c:pt idx="164">
                  <c:v>85.387</c:v>
                </c:pt>
                <c:pt idx="165">
                  <c:v>85.387</c:v>
                </c:pt>
                <c:pt idx="166">
                  <c:v>85.387</c:v>
                </c:pt>
                <c:pt idx="167">
                  <c:v>85.387</c:v>
                </c:pt>
                <c:pt idx="168">
                  <c:v>85.387</c:v>
                </c:pt>
                <c:pt idx="169">
                  <c:v>85.168999999999983</c:v>
                </c:pt>
                <c:pt idx="170">
                  <c:v>85.168999999999983</c:v>
                </c:pt>
                <c:pt idx="171">
                  <c:v>84.952000000000012</c:v>
                </c:pt>
                <c:pt idx="172">
                  <c:v>84.952000000000012</c:v>
                </c:pt>
                <c:pt idx="173">
                  <c:v>84.733999999999995</c:v>
                </c:pt>
                <c:pt idx="174">
                  <c:v>84.733999999999995</c:v>
                </c:pt>
                <c:pt idx="175">
                  <c:v>84.733999999999995</c:v>
                </c:pt>
                <c:pt idx="176">
                  <c:v>84.733999999999995</c:v>
                </c:pt>
                <c:pt idx="177">
                  <c:v>84.733999999999995</c:v>
                </c:pt>
                <c:pt idx="178">
                  <c:v>84.515000000000001</c:v>
                </c:pt>
                <c:pt idx="179">
                  <c:v>84.515000000000001</c:v>
                </c:pt>
                <c:pt idx="180">
                  <c:v>84.296999999999997</c:v>
                </c:pt>
                <c:pt idx="181">
                  <c:v>84.296999999999997</c:v>
                </c:pt>
                <c:pt idx="182">
                  <c:v>84.296999999999997</c:v>
                </c:pt>
                <c:pt idx="183">
                  <c:v>84.296999999999997</c:v>
                </c:pt>
                <c:pt idx="184">
                  <c:v>84.296999999999997</c:v>
                </c:pt>
                <c:pt idx="185">
                  <c:v>84.296999999999997</c:v>
                </c:pt>
                <c:pt idx="186">
                  <c:v>84.072999999999979</c:v>
                </c:pt>
                <c:pt idx="187">
                  <c:v>83.848000000000013</c:v>
                </c:pt>
                <c:pt idx="188">
                  <c:v>83.848000000000013</c:v>
                </c:pt>
                <c:pt idx="189">
                  <c:v>83.848000000000013</c:v>
                </c:pt>
                <c:pt idx="190">
                  <c:v>83.391999999999996</c:v>
                </c:pt>
                <c:pt idx="191">
                  <c:v>83.391999999999996</c:v>
                </c:pt>
                <c:pt idx="192">
                  <c:v>83.391999999999996</c:v>
                </c:pt>
                <c:pt idx="193">
                  <c:v>83.391999999999996</c:v>
                </c:pt>
                <c:pt idx="194">
                  <c:v>83.391999999999996</c:v>
                </c:pt>
                <c:pt idx="195">
                  <c:v>83.391999999999996</c:v>
                </c:pt>
                <c:pt idx="196">
                  <c:v>83.137999999999991</c:v>
                </c:pt>
                <c:pt idx="197">
                  <c:v>83.137999999999991</c:v>
                </c:pt>
                <c:pt idx="198">
                  <c:v>83.137999999999991</c:v>
                </c:pt>
                <c:pt idx="199">
                  <c:v>82.881</c:v>
                </c:pt>
                <c:pt idx="200">
                  <c:v>82.881</c:v>
                </c:pt>
                <c:pt idx="201">
                  <c:v>82.622999999999948</c:v>
                </c:pt>
                <c:pt idx="202">
                  <c:v>82.622999999999948</c:v>
                </c:pt>
                <c:pt idx="203">
                  <c:v>82.622999999999948</c:v>
                </c:pt>
                <c:pt idx="204">
                  <c:v>82.622999999999948</c:v>
                </c:pt>
                <c:pt idx="205">
                  <c:v>82.622999999999948</c:v>
                </c:pt>
                <c:pt idx="206">
                  <c:v>82.363</c:v>
                </c:pt>
                <c:pt idx="207">
                  <c:v>82.363</c:v>
                </c:pt>
                <c:pt idx="208">
                  <c:v>82.363</c:v>
                </c:pt>
                <c:pt idx="209">
                  <c:v>82.363</c:v>
                </c:pt>
                <c:pt idx="210">
                  <c:v>82.363</c:v>
                </c:pt>
                <c:pt idx="211">
                  <c:v>82.363</c:v>
                </c:pt>
                <c:pt idx="212">
                  <c:v>82.10199999999999</c:v>
                </c:pt>
                <c:pt idx="213">
                  <c:v>81.84</c:v>
                </c:pt>
                <c:pt idx="214">
                  <c:v>81.84</c:v>
                </c:pt>
                <c:pt idx="215">
                  <c:v>81.84</c:v>
                </c:pt>
                <c:pt idx="216">
                  <c:v>81.84</c:v>
                </c:pt>
                <c:pt idx="217">
                  <c:v>81.84</c:v>
                </c:pt>
                <c:pt idx="218">
                  <c:v>81.84</c:v>
                </c:pt>
                <c:pt idx="219">
                  <c:v>81.84</c:v>
                </c:pt>
                <c:pt idx="220">
                  <c:v>81.84</c:v>
                </c:pt>
                <c:pt idx="221">
                  <c:v>81.84</c:v>
                </c:pt>
                <c:pt idx="222">
                  <c:v>81.84</c:v>
                </c:pt>
                <c:pt idx="223">
                  <c:v>81.84</c:v>
                </c:pt>
                <c:pt idx="224">
                  <c:v>81.84</c:v>
                </c:pt>
                <c:pt idx="225">
                  <c:v>81.84</c:v>
                </c:pt>
                <c:pt idx="226">
                  <c:v>81.84</c:v>
                </c:pt>
                <c:pt idx="227">
                  <c:v>81.575999999999979</c:v>
                </c:pt>
                <c:pt idx="228">
                  <c:v>81.575999999999979</c:v>
                </c:pt>
                <c:pt idx="229">
                  <c:v>81.048000000000002</c:v>
                </c:pt>
                <c:pt idx="230">
                  <c:v>81.048000000000002</c:v>
                </c:pt>
                <c:pt idx="231">
                  <c:v>81.048000000000002</c:v>
                </c:pt>
                <c:pt idx="232">
                  <c:v>80.781999999999996</c:v>
                </c:pt>
                <c:pt idx="233">
                  <c:v>80.781999999999996</c:v>
                </c:pt>
                <c:pt idx="234">
                  <c:v>80.781999999999996</c:v>
                </c:pt>
                <c:pt idx="235">
                  <c:v>80.781999999999996</c:v>
                </c:pt>
                <c:pt idx="236">
                  <c:v>80.781999999999996</c:v>
                </c:pt>
                <c:pt idx="237">
                  <c:v>80.781999999999996</c:v>
                </c:pt>
                <c:pt idx="238">
                  <c:v>80.209999999999994</c:v>
                </c:pt>
                <c:pt idx="239">
                  <c:v>80.209999999999994</c:v>
                </c:pt>
                <c:pt idx="240">
                  <c:v>79.617000000000004</c:v>
                </c:pt>
                <c:pt idx="241">
                  <c:v>79.319000000000003</c:v>
                </c:pt>
                <c:pt idx="242">
                  <c:v>79.319000000000003</c:v>
                </c:pt>
                <c:pt idx="243">
                  <c:v>79.319000000000003</c:v>
                </c:pt>
                <c:pt idx="244">
                  <c:v>79.319000000000003</c:v>
                </c:pt>
                <c:pt idx="245">
                  <c:v>79.319000000000003</c:v>
                </c:pt>
                <c:pt idx="246">
                  <c:v>79.319000000000003</c:v>
                </c:pt>
                <c:pt idx="247">
                  <c:v>79.319000000000003</c:v>
                </c:pt>
                <c:pt idx="248">
                  <c:v>79.319000000000003</c:v>
                </c:pt>
                <c:pt idx="249">
                  <c:v>79.319000000000003</c:v>
                </c:pt>
                <c:pt idx="250">
                  <c:v>79.001000000000005</c:v>
                </c:pt>
                <c:pt idx="251">
                  <c:v>79.001000000000005</c:v>
                </c:pt>
                <c:pt idx="252">
                  <c:v>79.001000000000005</c:v>
                </c:pt>
                <c:pt idx="253">
                  <c:v>79.001000000000005</c:v>
                </c:pt>
                <c:pt idx="254">
                  <c:v>79.001000000000005</c:v>
                </c:pt>
                <c:pt idx="255">
                  <c:v>79.001000000000005</c:v>
                </c:pt>
                <c:pt idx="256">
                  <c:v>79.001000000000005</c:v>
                </c:pt>
                <c:pt idx="257">
                  <c:v>79.001000000000005</c:v>
                </c:pt>
                <c:pt idx="258">
                  <c:v>79.001000000000005</c:v>
                </c:pt>
                <c:pt idx="259">
                  <c:v>79.001000000000005</c:v>
                </c:pt>
                <c:pt idx="260">
                  <c:v>79.001000000000005</c:v>
                </c:pt>
                <c:pt idx="261">
                  <c:v>79.001000000000005</c:v>
                </c:pt>
                <c:pt idx="262">
                  <c:v>79.001000000000005</c:v>
                </c:pt>
                <c:pt idx="263">
                  <c:v>79.001000000000005</c:v>
                </c:pt>
                <c:pt idx="264">
                  <c:v>79.001000000000005</c:v>
                </c:pt>
                <c:pt idx="265">
                  <c:v>79.001000000000005</c:v>
                </c:pt>
                <c:pt idx="266">
                  <c:v>79.001000000000005</c:v>
                </c:pt>
                <c:pt idx="267">
                  <c:v>79.001000000000005</c:v>
                </c:pt>
                <c:pt idx="268">
                  <c:v>79.001000000000005</c:v>
                </c:pt>
                <c:pt idx="269">
                  <c:v>78.679999999999978</c:v>
                </c:pt>
                <c:pt idx="270">
                  <c:v>78.679999999999978</c:v>
                </c:pt>
                <c:pt idx="271">
                  <c:v>78.679999999999978</c:v>
                </c:pt>
                <c:pt idx="272">
                  <c:v>78.679999999999978</c:v>
                </c:pt>
                <c:pt idx="273">
                  <c:v>78.679999999999978</c:v>
                </c:pt>
                <c:pt idx="274">
                  <c:v>78.35799999999999</c:v>
                </c:pt>
                <c:pt idx="275">
                  <c:v>78.35799999999999</c:v>
                </c:pt>
                <c:pt idx="276">
                  <c:v>78.35799999999999</c:v>
                </c:pt>
                <c:pt idx="277">
                  <c:v>78.35799999999999</c:v>
                </c:pt>
                <c:pt idx="278">
                  <c:v>78.35799999999999</c:v>
                </c:pt>
                <c:pt idx="279">
                  <c:v>78.35799999999999</c:v>
                </c:pt>
                <c:pt idx="280">
                  <c:v>78.35799999999999</c:v>
                </c:pt>
                <c:pt idx="281">
                  <c:v>78.35799999999999</c:v>
                </c:pt>
                <c:pt idx="282">
                  <c:v>78.35799999999999</c:v>
                </c:pt>
                <c:pt idx="283">
                  <c:v>78.35799999999999</c:v>
                </c:pt>
                <c:pt idx="284">
                  <c:v>78.02</c:v>
                </c:pt>
                <c:pt idx="285">
                  <c:v>78.02</c:v>
                </c:pt>
                <c:pt idx="286">
                  <c:v>78.02</c:v>
                </c:pt>
                <c:pt idx="287">
                  <c:v>78.02</c:v>
                </c:pt>
                <c:pt idx="288">
                  <c:v>78.02</c:v>
                </c:pt>
                <c:pt idx="289">
                  <c:v>78.02</c:v>
                </c:pt>
                <c:pt idx="290">
                  <c:v>78.02</c:v>
                </c:pt>
                <c:pt idx="291">
                  <c:v>78.02</c:v>
                </c:pt>
                <c:pt idx="292">
                  <c:v>78.02</c:v>
                </c:pt>
                <c:pt idx="293">
                  <c:v>77.621999999999986</c:v>
                </c:pt>
                <c:pt idx="294">
                  <c:v>77.621999999999986</c:v>
                </c:pt>
                <c:pt idx="295">
                  <c:v>77.621999999999986</c:v>
                </c:pt>
                <c:pt idx="296">
                  <c:v>77.621999999999986</c:v>
                </c:pt>
                <c:pt idx="297">
                  <c:v>77.621999999999986</c:v>
                </c:pt>
                <c:pt idx="298">
                  <c:v>77.621999999999986</c:v>
                </c:pt>
                <c:pt idx="299">
                  <c:v>77.621999999999986</c:v>
                </c:pt>
                <c:pt idx="300">
                  <c:v>77.621999999999986</c:v>
                </c:pt>
                <c:pt idx="301">
                  <c:v>77.621999999999986</c:v>
                </c:pt>
                <c:pt idx="302">
                  <c:v>77.22</c:v>
                </c:pt>
                <c:pt idx="303">
                  <c:v>77.22</c:v>
                </c:pt>
                <c:pt idx="304">
                  <c:v>76.415000000000006</c:v>
                </c:pt>
                <c:pt idx="305">
                  <c:v>76.415000000000006</c:v>
                </c:pt>
                <c:pt idx="306">
                  <c:v>76.013000000000005</c:v>
                </c:pt>
                <c:pt idx="307">
                  <c:v>75.611000000000004</c:v>
                </c:pt>
                <c:pt idx="308">
                  <c:v>75.611000000000004</c:v>
                </c:pt>
                <c:pt idx="309">
                  <c:v>75.203999999999994</c:v>
                </c:pt>
                <c:pt idx="310">
                  <c:v>75.203999999999994</c:v>
                </c:pt>
                <c:pt idx="311">
                  <c:v>75.203999999999994</c:v>
                </c:pt>
                <c:pt idx="312">
                  <c:v>74.798000000000002</c:v>
                </c:pt>
                <c:pt idx="313">
                  <c:v>74.798000000000002</c:v>
                </c:pt>
                <c:pt idx="314">
                  <c:v>73.985000000000014</c:v>
                </c:pt>
                <c:pt idx="315">
                  <c:v>73.985000000000014</c:v>
                </c:pt>
                <c:pt idx="316">
                  <c:v>73.985000000000014</c:v>
                </c:pt>
                <c:pt idx="317">
                  <c:v>73.573999999999998</c:v>
                </c:pt>
                <c:pt idx="318">
                  <c:v>73.573999999999998</c:v>
                </c:pt>
                <c:pt idx="319">
                  <c:v>73.573999999999998</c:v>
                </c:pt>
                <c:pt idx="320">
                  <c:v>73.573999999999998</c:v>
                </c:pt>
                <c:pt idx="321">
                  <c:v>73.573999999999998</c:v>
                </c:pt>
                <c:pt idx="322">
                  <c:v>73.150999999999982</c:v>
                </c:pt>
                <c:pt idx="323">
                  <c:v>73.150999999999982</c:v>
                </c:pt>
                <c:pt idx="324">
                  <c:v>73.150999999999982</c:v>
                </c:pt>
                <c:pt idx="325">
                  <c:v>73.150999999999982</c:v>
                </c:pt>
                <c:pt idx="326">
                  <c:v>73.150999999999982</c:v>
                </c:pt>
                <c:pt idx="327">
                  <c:v>72.718000000000004</c:v>
                </c:pt>
                <c:pt idx="328">
                  <c:v>72.718000000000004</c:v>
                </c:pt>
                <c:pt idx="329">
                  <c:v>72.718000000000004</c:v>
                </c:pt>
                <c:pt idx="330">
                  <c:v>72.718000000000004</c:v>
                </c:pt>
                <c:pt idx="331">
                  <c:v>72.718000000000004</c:v>
                </c:pt>
                <c:pt idx="332">
                  <c:v>72.718000000000004</c:v>
                </c:pt>
                <c:pt idx="333">
                  <c:v>72.718000000000004</c:v>
                </c:pt>
                <c:pt idx="334">
                  <c:v>72.718000000000004</c:v>
                </c:pt>
                <c:pt idx="335">
                  <c:v>72.718000000000004</c:v>
                </c:pt>
                <c:pt idx="336">
                  <c:v>72.718000000000004</c:v>
                </c:pt>
                <c:pt idx="337">
                  <c:v>72.718000000000004</c:v>
                </c:pt>
                <c:pt idx="338">
                  <c:v>72.718000000000004</c:v>
                </c:pt>
                <c:pt idx="339">
                  <c:v>72.718000000000004</c:v>
                </c:pt>
                <c:pt idx="340">
                  <c:v>72.718000000000004</c:v>
                </c:pt>
                <c:pt idx="341">
                  <c:v>72.718000000000004</c:v>
                </c:pt>
                <c:pt idx="342">
                  <c:v>72.718000000000004</c:v>
                </c:pt>
                <c:pt idx="343">
                  <c:v>72.718000000000004</c:v>
                </c:pt>
                <c:pt idx="344">
                  <c:v>72.718000000000004</c:v>
                </c:pt>
                <c:pt idx="345">
                  <c:v>72.718000000000004</c:v>
                </c:pt>
                <c:pt idx="346">
                  <c:v>72.153999999999982</c:v>
                </c:pt>
                <c:pt idx="347">
                  <c:v>72.153999999999982</c:v>
                </c:pt>
                <c:pt idx="348">
                  <c:v>72.153999999999982</c:v>
                </c:pt>
                <c:pt idx="349">
                  <c:v>72.153999999999982</c:v>
                </c:pt>
                <c:pt idx="350">
                  <c:v>72.153999999999982</c:v>
                </c:pt>
                <c:pt idx="351">
                  <c:v>72.153999999999982</c:v>
                </c:pt>
                <c:pt idx="352">
                  <c:v>72.153999999999982</c:v>
                </c:pt>
                <c:pt idx="353">
                  <c:v>71.585999999999999</c:v>
                </c:pt>
                <c:pt idx="354">
                  <c:v>71.585999999999999</c:v>
                </c:pt>
                <c:pt idx="355">
                  <c:v>71.585999999999999</c:v>
                </c:pt>
                <c:pt idx="356">
                  <c:v>71.585999999999999</c:v>
                </c:pt>
                <c:pt idx="357">
                  <c:v>71.585999999999999</c:v>
                </c:pt>
                <c:pt idx="358">
                  <c:v>71.585999999999999</c:v>
                </c:pt>
                <c:pt idx="359">
                  <c:v>71.585999999999999</c:v>
                </c:pt>
                <c:pt idx="360">
                  <c:v>71.585999999999999</c:v>
                </c:pt>
                <c:pt idx="361">
                  <c:v>71.585999999999999</c:v>
                </c:pt>
                <c:pt idx="362">
                  <c:v>71.585999999999999</c:v>
                </c:pt>
                <c:pt idx="363">
                  <c:v>71.585999999999999</c:v>
                </c:pt>
                <c:pt idx="364">
                  <c:v>71.585999999999999</c:v>
                </c:pt>
                <c:pt idx="365">
                  <c:v>71.585999999999999</c:v>
                </c:pt>
                <c:pt idx="366">
                  <c:v>71.585999999999999</c:v>
                </c:pt>
                <c:pt idx="367">
                  <c:v>71.585999999999999</c:v>
                </c:pt>
                <c:pt idx="368">
                  <c:v>71.585999999999999</c:v>
                </c:pt>
                <c:pt idx="369">
                  <c:v>71.585999999999999</c:v>
                </c:pt>
                <c:pt idx="370">
                  <c:v>71.585999999999999</c:v>
                </c:pt>
                <c:pt idx="371">
                  <c:v>71.585999999999999</c:v>
                </c:pt>
                <c:pt idx="372">
                  <c:v>70.989999999999995</c:v>
                </c:pt>
                <c:pt idx="373">
                  <c:v>70.989999999999995</c:v>
                </c:pt>
                <c:pt idx="374">
                  <c:v>70.989999999999995</c:v>
                </c:pt>
                <c:pt idx="375">
                  <c:v>70.382999999999981</c:v>
                </c:pt>
                <c:pt idx="376">
                  <c:v>70.382999999999981</c:v>
                </c:pt>
                <c:pt idx="377">
                  <c:v>70.382999999999981</c:v>
                </c:pt>
                <c:pt idx="378">
                  <c:v>70.382999999999981</c:v>
                </c:pt>
                <c:pt idx="379">
                  <c:v>70.382999999999981</c:v>
                </c:pt>
                <c:pt idx="380">
                  <c:v>70.382999999999981</c:v>
                </c:pt>
                <c:pt idx="381">
                  <c:v>70.382999999999981</c:v>
                </c:pt>
                <c:pt idx="382">
                  <c:v>69.730999999999995</c:v>
                </c:pt>
                <c:pt idx="383">
                  <c:v>69.730999999999995</c:v>
                </c:pt>
                <c:pt idx="384">
                  <c:v>69.730999999999995</c:v>
                </c:pt>
                <c:pt idx="385">
                  <c:v>69.730999999999995</c:v>
                </c:pt>
                <c:pt idx="386">
                  <c:v>69.730999999999995</c:v>
                </c:pt>
                <c:pt idx="387">
                  <c:v>69.730999999999995</c:v>
                </c:pt>
                <c:pt idx="388">
                  <c:v>69.730999999999995</c:v>
                </c:pt>
                <c:pt idx="389">
                  <c:v>69.730999999999995</c:v>
                </c:pt>
                <c:pt idx="390">
                  <c:v>69.730999999999995</c:v>
                </c:pt>
                <c:pt idx="391">
                  <c:v>69.730999999999995</c:v>
                </c:pt>
                <c:pt idx="392">
                  <c:v>69.730999999999995</c:v>
                </c:pt>
                <c:pt idx="393">
                  <c:v>69.730999999999995</c:v>
                </c:pt>
                <c:pt idx="394">
                  <c:v>69.730999999999995</c:v>
                </c:pt>
                <c:pt idx="395">
                  <c:v>69.730999999999995</c:v>
                </c:pt>
                <c:pt idx="396">
                  <c:v>69.730999999999995</c:v>
                </c:pt>
                <c:pt idx="397">
                  <c:v>69.730999999999995</c:v>
                </c:pt>
                <c:pt idx="398">
                  <c:v>69.730999999999995</c:v>
                </c:pt>
                <c:pt idx="399">
                  <c:v>68.956999999999994</c:v>
                </c:pt>
                <c:pt idx="400">
                  <c:v>68.956999999999994</c:v>
                </c:pt>
                <c:pt idx="401">
                  <c:v>68.956999999999994</c:v>
                </c:pt>
                <c:pt idx="402">
                  <c:v>68.956999999999994</c:v>
                </c:pt>
                <c:pt idx="403">
                  <c:v>68.181999999999988</c:v>
                </c:pt>
                <c:pt idx="404">
                  <c:v>68.181999999999988</c:v>
                </c:pt>
                <c:pt idx="405">
                  <c:v>68.181999999999988</c:v>
                </c:pt>
                <c:pt idx="406">
                  <c:v>68.181999999999988</c:v>
                </c:pt>
                <c:pt idx="407">
                  <c:v>68.181999999999988</c:v>
                </c:pt>
                <c:pt idx="408">
                  <c:v>68.181999999999988</c:v>
                </c:pt>
                <c:pt idx="409">
                  <c:v>67.406999999999996</c:v>
                </c:pt>
                <c:pt idx="410">
                  <c:v>67.406999999999996</c:v>
                </c:pt>
                <c:pt idx="411">
                  <c:v>67.406999999999996</c:v>
                </c:pt>
                <c:pt idx="412">
                  <c:v>67.406999999999996</c:v>
                </c:pt>
                <c:pt idx="413">
                  <c:v>67.406999999999996</c:v>
                </c:pt>
                <c:pt idx="414">
                  <c:v>67.406999999999996</c:v>
                </c:pt>
                <c:pt idx="415">
                  <c:v>67.406999999999996</c:v>
                </c:pt>
                <c:pt idx="416">
                  <c:v>67.406999999999996</c:v>
                </c:pt>
                <c:pt idx="417">
                  <c:v>67.406999999999996</c:v>
                </c:pt>
                <c:pt idx="418">
                  <c:v>67.406999999999996</c:v>
                </c:pt>
                <c:pt idx="419">
                  <c:v>67.406999999999996</c:v>
                </c:pt>
                <c:pt idx="420">
                  <c:v>67.406999999999996</c:v>
                </c:pt>
                <c:pt idx="421">
                  <c:v>67.406999999999996</c:v>
                </c:pt>
                <c:pt idx="422">
                  <c:v>67.406999999999996</c:v>
                </c:pt>
                <c:pt idx="423">
                  <c:v>67.406999999999996</c:v>
                </c:pt>
                <c:pt idx="424">
                  <c:v>67.406999999999996</c:v>
                </c:pt>
                <c:pt idx="425">
                  <c:v>67.406999999999996</c:v>
                </c:pt>
                <c:pt idx="426">
                  <c:v>67.406999999999996</c:v>
                </c:pt>
                <c:pt idx="427">
                  <c:v>66.584999999999994</c:v>
                </c:pt>
                <c:pt idx="428">
                  <c:v>66.584999999999994</c:v>
                </c:pt>
                <c:pt idx="429">
                  <c:v>66.584999999999994</c:v>
                </c:pt>
                <c:pt idx="430">
                  <c:v>66.584999999999994</c:v>
                </c:pt>
                <c:pt idx="431">
                  <c:v>66.584999999999994</c:v>
                </c:pt>
                <c:pt idx="432">
                  <c:v>66.584999999999994</c:v>
                </c:pt>
                <c:pt idx="433">
                  <c:v>66.584999999999994</c:v>
                </c:pt>
                <c:pt idx="434">
                  <c:v>66.584999999999994</c:v>
                </c:pt>
                <c:pt idx="435">
                  <c:v>66.584999999999994</c:v>
                </c:pt>
                <c:pt idx="436">
                  <c:v>65.575999999999979</c:v>
                </c:pt>
                <c:pt idx="437">
                  <c:v>65.575999999999979</c:v>
                </c:pt>
                <c:pt idx="438">
                  <c:v>64.518000000000001</c:v>
                </c:pt>
                <c:pt idx="439">
                  <c:v>64.518000000000001</c:v>
                </c:pt>
                <c:pt idx="440">
                  <c:v>64.518000000000001</c:v>
                </c:pt>
                <c:pt idx="441">
                  <c:v>64.518000000000001</c:v>
                </c:pt>
                <c:pt idx="442">
                  <c:v>64.518000000000001</c:v>
                </c:pt>
                <c:pt idx="443">
                  <c:v>64.518000000000001</c:v>
                </c:pt>
                <c:pt idx="444">
                  <c:v>64.518000000000001</c:v>
                </c:pt>
                <c:pt idx="445">
                  <c:v>64.518000000000001</c:v>
                </c:pt>
                <c:pt idx="446">
                  <c:v>64.518000000000001</c:v>
                </c:pt>
                <c:pt idx="447">
                  <c:v>64.518000000000001</c:v>
                </c:pt>
                <c:pt idx="448">
                  <c:v>64.518000000000001</c:v>
                </c:pt>
                <c:pt idx="449">
                  <c:v>64.518000000000001</c:v>
                </c:pt>
                <c:pt idx="450">
                  <c:v>64.518000000000001</c:v>
                </c:pt>
                <c:pt idx="451">
                  <c:v>64.518000000000001</c:v>
                </c:pt>
                <c:pt idx="452">
                  <c:v>64.518000000000001</c:v>
                </c:pt>
                <c:pt idx="453">
                  <c:v>64.518000000000001</c:v>
                </c:pt>
                <c:pt idx="454">
                  <c:v>64.518000000000001</c:v>
                </c:pt>
                <c:pt idx="455">
                  <c:v>64.518000000000001</c:v>
                </c:pt>
                <c:pt idx="456">
                  <c:v>64.518000000000001</c:v>
                </c:pt>
                <c:pt idx="457">
                  <c:v>64.518000000000001</c:v>
                </c:pt>
                <c:pt idx="458">
                  <c:v>64.518000000000001</c:v>
                </c:pt>
                <c:pt idx="459">
                  <c:v>64.518000000000001</c:v>
                </c:pt>
                <c:pt idx="460">
                  <c:v>64.518000000000001</c:v>
                </c:pt>
                <c:pt idx="461">
                  <c:v>64.518000000000001</c:v>
                </c:pt>
                <c:pt idx="462">
                  <c:v>64.518000000000001</c:v>
                </c:pt>
                <c:pt idx="463">
                  <c:v>64.518000000000001</c:v>
                </c:pt>
                <c:pt idx="464">
                  <c:v>64.518000000000001</c:v>
                </c:pt>
                <c:pt idx="465">
                  <c:v>64.518000000000001</c:v>
                </c:pt>
                <c:pt idx="466">
                  <c:v>64.518000000000001</c:v>
                </c:pt>
                <c:pt idx="467">
                  <c:v>64.518000000000001</c:v>
                </c:pt>
                <c:pt idx="468">
                  <c:v>64.518000000000001</c:v>
                </c:pt>
                <c:pt idx="469">
                  <c:v>64.518000000000001</c:v>
                </c:pt>
                <c:pt idx="470">
                  <c:v>64.518000000000001</c:v>
                </c:pt>
                <c:pt idx="471">
                  <c:v>64.518000000000001</c:v>
                </c:pt>
                <c:pt idx="472">
                  <c:v>64.518000000000001</c:v>
                </c:pt>
                <c:pt idx="473">
                  <c:v>64.518000000000001</c:v>
                </c:pt>
                <c:pt idx="474">
                  <c:v>64.518000000000001</c:v>
                </c:pt>
                <c:pt idx="475">
                  <c:v>64.518000000000001</c:v>
                </c:pt>
                <c:pt idx="476">
                  <c:v>64.518000000000001</c:v>
                </c:pt>
                <c:pt idx="477">
                  <c:v>64.518000000000001</c:v>
                </c:pt>
                <c:pt idx="478">
                  <c:v>64.518000000000001</c:v>
                </c:pt>
                <c:pt idx="479">
                  <c:v>64.518000000000001</c:v>
                </c:pt>
                <c:pt idx="480">
                  <c:v>64.518000000000001</c:v>
                </c:pt>
              </c:numCache>
            </c:numRef>
          </c:yVal>
          <c:smooth val="0"/>
        </c:ser>
        <c:dLbls>
          <c:showLegendKey val="0"/>
          <c:showVal val="0"/>
          <c:showCatName val="0"/>
          <c:showSerName val="0"/>
          <c:showPercent val="0"/>
          <c:showBubbleSize val="0"/>
        </c:dLbls>
        <c:axId val="443334928"/>
        <c:axId val="443335320"/>
      </c:scatterChart>
      <c:valAx>
        <c:axId val="44333492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3335320"/>
        <c:crosses val="autoZero"/>
        <c:crossBetween val="midCat"/>
        <c:majorUnit val="1"/>
      </c:valAx>
      <c:valAx>
        <c:axId val="44333532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3334928"/>
        <c:crosses val="autoZero"/>
        <c:crossBetween val="midCat"/>
        <c:majorUnit val="10"/>
      </c:valAx>
      <c:spPr>
        <a:solidFill>
          <a:schemeClr val="bg2"/>
        </a:solidFill>
        <a:ln>
          <a:solidFill>
            <a:schemeClr val="tx1"/>
          </a:solidFill>
        </a:ln>
      </c:spPr>
    </c:plotArea>
    <c:legend>
      <c:legendPos val="r"/>
      <c:layout>
        <c:manualLayout>
          <c:xMode val="edge"/>
          <c:yMode val="edge"/>
          <c:x val="0.12372413072260084"/>
          <c:y val="0.58011070188807046"/>
          <c:w val="0.36176991150443066"/>
          <c:h val="0.252424011514696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8186145849415881E-2"/>
          <c:w val="0.88820070610642698"/>
          <c:h val="0.80925196850393699"/>
        </c:manualLayout>
      </c:layout>
      <c:scatterChart>
        <c:scatterStyle val="smoothMarker"/>
        <c:varyColors val="0"/>
        <c:ser>
          <c:idx val="0"/>
          <c:order val="0"/>
          <c:tx>
            <c:strRef>
              <c:f>Sheet1!$B$1</c:f>
              <c:strCache>
                <c:ptCount val="1"/>
                <c:pt idx="0">
                  <c:v>No induction/No rejection (N = 633)</c:v>
                </c:pt>
              </c:strCache>
            </c:strRef>
          </c:tx>
          <c:spPr>
            <a:ln w="41275">
              <a:solidFill>
                <a:srgbClr val="00FF00"/>
              </a:solidFill>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numCache>
            </c:numRef>
          </c:xVal>
          <c:yVal>
            <c:numRef>
              <c:f>Sheet1!$B$2:$B$290</c:f>
              <c:numCache>
                <c:formatCode>General</c:formatCode>
                <c:ptCount val="28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99.840999999999994</c:v>
                </c:pt>
                <c:pt idx="54">
                  <c:v>99.840999999999994</c:v>
                </c:pt>
                <c:pt idx="55">
                  <c:v>99.681999999999988</c:v>
                </c:pt>
                <c:pt idx="56">
                  <c:v>99.524000000000001</c:v>
                </c:pt>
                <c:pt idx="57">
                  <c:v>99.206000000000003</c:v>
                </c:pt>
                <c:pt idx="58">
                  <c:v>99.206000000000003</c:v>
                </c:pt>
                <c:pt idx="59">
                  <c:v>99.206000000000003</c:v>
                </c:pt>
                <c:pt idx="60">
                  <c:v>99.048000000000002</c:v>
                </c:pt>
                <c:pt idx="61">
                  <c:v>99.048000000000002</c:v>
                </c:pt>
                <c:pt idx="62">
                  <c:v>98.73</c:v>
                </c:pt>
                <c:pt idx="63">
                  <c:v>98.73</c:v>
                </c:pt>
                <c:pt idx="64">
                  <c:v>98.570999999999998</c:v>
                </c:pt>
                <c:pt idx="65">
                  <c:v>98.570999999999998</c:v>
                </c:pt>
                <c:pt idx="66">
                  <c:v>98.570999999999998</c:v>
                </c:pt>
                <c:pt idx="67">
                  <c:v>98.412999999999997</c:v>
                </c:pt>
                <c:pt idx="68">
                  <c:v>98.254000000000005</c:v>
                </c:pt>
                <c:pt idx="69">
                  <c:v>98.095000000000013</c:v>
                </c:pt>
                <c:pt idx="70">
                  <c:v>97.936000000000007</c:v>
                </c:pt>
                <c:pt idx="71">
                  <c:v>97.936000000000007</c:v>
                </c:pt>
                <c:pt idx="72">
                  <c:v>97.777999999999992</c:v>
                </c:pt>
                <c:pt idx="73">
                  <c:v>97.619</c:v>
                </c:pt>
                <c:pt idx="74">
                  <c:v>97.619</c:v>
                </c:pt>
                <c:pt idx="75">
                  <c:v>97.619</c:v>
                </c:pt>
                <c:pt idx="76">
                  <c:v>97.619</c:v>
                </c:pt>
                <c:pt idx="77">
                  <c:v>97.619</c:v>
                </c:pt>
                <c:pt idx="78">
                  <c:v>97.619</c:v>
                </c:pt>
                <c:pt idx="79">
                  <c:v>97.619</c:v>
                </c:pt>
                <c:pt idx="80">
                  <c:v>97.619</c:v>
                </c:pt>
                <c:pt idx="81">
                  <c:v>97.459000000000003</c:v>
                </c:pt>
                <c:pt idx="82">
                  <c:v>97.299000000000007</c:v>
                </c:pt>
                <c:pt idx="83">
                  <c:v>97.299000000000007</c:v>
                </c:pt>
                <c:pt idx="84">
                  <c:v>97.299000000000007</c:v>
                </c:pt>
                <c:pt idx="85">
                  <c:v>97.299000000000007</c:v>
                </c:pt>
                <c:pt idx="86">
                  <c:v>97.138999999999982</c:v>
                </c:pt>
                <c:pt idx="87">
                  <c:v>96.977999999999994</c:v>
                </c:pt>
                <c:pt idx="88">
                  <c:v>96.977999999999994</c:v>
                </c:pt>
                <c:pt idx="89">
                  <c:v>96.977999999999994</c:v>
                </c:pt>
                <c:pt idx="90">
                  <c:v>96.977999999999994</c:v>
                </c:pt>
                <c:pt idx="91">
                  <c:v>96.977999999999994</c:v>
                </c:pt>
                <c:pt idx="92">
                  <c:v>96.977999999999994</c:v>
                </c:pt>
                <c:pt idx="93">
                  <c:v>96.977999999999994</c:v>
                </c:pt>
                <c:pt idx="94">
                  <c:v>96.816000000000003</c:v>
                </c:pt>
                <c:pt idx="95">
                  <c:v>96.816000000000003</c:v>
                </c:pt>
                <c:pt idx="96">
                  <c:v>96.816000000000003</c:v>
                </c:pt>
                <c:pt idx="97">
                  <c:v>96.816000000000003</c:v>
                </c:pt>
                <c:pt idx="98">
                  <c:v>96.647000000000006</c:v>
                </c:pt>
                <c:pt idx="99">
                  <c:v>96.647000000000006</c:v>
                </c:pt>
                <c:pt idx="100">
                  <c:v>96.647000000000006</c:v>
                </c:pt>
                <c:pt idx="101">
                  <c:v>96.475999999999999</c:v>
                </c:pt>
                <c:pt idx="102">
                  <c:v>96.475999999999999</c:v>
                </c:pt>
                <c:pt idx="103">
                  <c:v>96.475999999999999</c:v>
                </c:pt>
                <c:pt idx="104">
                  <c:v>96.475999999999999</c:v>
                </c:pt>
                <c:pt idx="105">
                  <c:v>96.475999999999999</c:v>
                </c:pt>
                <c:pt idx="106">
                  <c:v>96.131</c:v>
                </c:pt>
                <c:pt idx="107">
                  <c:v>96.131</c:v>
                </c:pt>
                <c:pt idx="108">
                  <c:v>96.131</c:v>
                </c:pt>
                <c:pt idx="109">
                  <c:v>96.131</c:v>
                </c:pt>
                <c:pt idx="110">
                  <c:v>95.614000000000004</c:v>
                </c:pt>
                <c:pt idx="111">
                  <c:v>95.614000000000004</c:v>
                </c:pt>
                <c:pt idx="112">
                  <c:v>95.44100000000013</c:v>
                </c:pt>
                <c:pt idx="113">
                  <c:v>95.44100000000013</c:v>
                </c:pt>
                <c:pt idx="114">
                  <c:v>95.44100000000013</c:v>
                </c:pt>
                <c:pt idx="115">
                  <c:v>95.44100000000013</c:v>
                </c:pt>
                <c:pt idx="116">
                  <c:v>95.44100000000013</c:v>
                </c:pt>
                <c:pt idx="117">
                  <c:v>95.44100000000013</c:v>
                </c:pt>
                <c:pt idx="118">
                  <c:v>95.44100000000013</c:v>
                </c:pt>
                <c:pt idx="119">
                  <c:v>95.44100000000013</c:v>
                </c:pt>
                <c:pt idx="120">
                  <c:v>95.44100000000013</c:v>
                </c:pt>
                <c:pt idx="121">
                  <c:v>95.44100000000013</c:v>
                </c:pt>
                <c:pt idx="122">
                  <c:v>95.44100000000013</c:v>
                </c:pt>
                <c:pt idx="123">
                  <c:v>95.44100000000013</c:v>
                </c:pt>
                <c:pt idx="124">
                  <c:v>95.44100000000013</c:v>
                </c:pt>
                <c:pt idx="125">
                  <c:v>95.44100000000013</c:v>
                </c:pt>
                <c:pt idx="126">
                  <c:v>95.44100000000013</c:v>
                </c:pt>
                <c:pt idx="127">
                  <c:v>95.44100000000013</c:v>
                </c:pt>
                <c:pt idx="128">
                  <c:v>95.266999999999996</c:v>
                </c:pt>
                <c:pt idx="129">
                  <c:v>95.266999999999996</c:v>
                </c:pt>
                <c:pt idx="130">
                  <c:v>95.266999999999996</c:v>
                </c:pt>
                <c:pt idx="131">
                  <c:v>94.918000000000006</c:v>
                </c:pt>
                <c:pt idx="132">
                  <c:v>94.918000000000006</c:v>
                </c:pt>
                <c:pt idx="133">
                  <c:v>94.918000000000006</c:v>
                </c:pt>
                <c:pt idx="134">
                  <c:v>94.566000000000003</c:v>
                </c:pt>
                <c:pt idx="135">
                  <c:v>94.566000000000003</c:v>
                </c:pt>
                <c:pt idx="136">
                  <c:v>94.566000000000003</c:v>
                </c:pt>
                <c:pt idx="137">
                  <c:v>94.387</c:v>
                </c:pt>
                <c:pt idx="138">
                  <c:v>94.206000000000003</c:v>
                </c:pt>
                <c:pt idx="139">
                  <c:v>94.206000000000003</c:v>
                </c:pt>
                <c:pt idx="140">
                  <c:v>94.206000000000003</c:v>
                </c:pt>
                <c:pt idx="141">
                  <c:v>93.84</c:v>
                </c:pt>
                <c:pt idx="142">
                  <c:v>93.84</c:v>
                </c:pt>
                <c:pt idx="143">
                  <c:v>93.84</c:v>
                </c:pt>
                <c:pt idx="144">
                  <c:v>93.84</c:v>
                </c:pt>
                <c:pt idx="145">
                  <c:v>93.84</c:v>
                </c:pt>
                <c:pt idx="146">
                  <c:v>93.84</c:v>
                </c:pt>
                <c:pt idx="147">
                  <c:v>93.84</c:v>
                </c:pt>
                <c:pt idx="148">
                  <c:v>93.84</c:v>
                </c:pt>
                <c:pt idx="149">
                  <c:v>93.84</c:v>
                </c:pt>
                <c:pt idx="150">
                  <c:v>93.634999999999991</c:v>
                </c:pt>
                <c:pt idx="151">
                  <c:v>93.634999999999991</c:v>
                </c:pt>
                <c:pt idx="152">
                  <c:v>93.634999999999991</c:v>
                </c:pt>
                <c:pt idx="153">
                  <c:v>93.429000000000002</c:v>
                </c:pt>
                <c:pt idx="154">
                  <c:v>93.221999999999994</c:v>
                </c:pt>
                <c:pt idx="155">
                  <c:v>92.808999999999983</c:v>
                </c:pt>
                <c:pt idx="156">
                  <c:v>92.600999999999999</c:v>
                </c:pt>
                <c:pt idx="157">
                  <c:v>92.600999999999999</c:v>
                </c:pt>
                <c:pt idx="158">
                  <c:v>92.600999999999999</c:v>
                </c:pt>
                <c:pt idx="159">
                  <c:v>92.600999999999999</c:v>
                </c:pt>
                <c:pt idx="160">
                  <c:v>92.600999999999999</c:v>
                </c:pt>
                <c:pt idx="161">
                  <c:v>92.600999999999999</c:v>
                </c:pt>
                <c:pt idx="162">
                  <c:v>92.391000000000005</c:v>
                </c:pt>
                <c:pt idx="163">
                  <c:v>92.391000000000005</c:v>
                </c:pt>
                <c:pt idx="164">
                  <c:v>92.180999999999983</c:v>
                </c:pt>
                <c:pt idx="165">
                  <c:v>92.180999999999983</c:v>
                </c:pt>
                <c:pt idx="166">
                  <c:v>92.180999999999983</c:v>
                </c:pt>
                <c:pt idx="167">
                  <c:v>92.180999999999983</c:v>
                </c:pt>
                <c:pt idx="168">
                  <c:v>92.180999999999983</c:v>
                </c:pt>
                <c:pt idx="169">
                  <c:v>92.180999999999983</c:v>
                </c:pt>
                <c:pt idx="170">
                  <c:v>91.97</c:v>
                </c:pt>
                <c:pt idx="171">
                  <c:v>91.97</c:v>
                </c:pt>
                <c:pt idx="172">
                  <c:v>91.97</c:v>
                </c:pt>
                <c:pt idx="173">
                  <c:v>91.548000000000002</c:v>
                </c:pt>
                <c:pt idx="174">
                  <c:v>91.548000000000002</c:v>
                </c:pt>
                <c:pt idx="175">
                  <c:v>91.548000000000002</c:v>
                </c:pt>
                <c:pt idx="176">
                  <c:v>91.548000000000002</c:v>
                </c:pt>
                <c:pt idx="177">
                  <c:v>91.334999999999994</c:v>
                </c:pt>
                <c:pt idx="178">
                  <c:v>91.11999999999999</c:v>
                </c:pt>
                <c:pt idx="179">
                  <c:v>91.11999999999999</c:v>
                </c:pt>
                <c:pt idx="180">
                  <c:v>91.11999999999999</c:v>
                </c:pt>
                <c:pt idx="181">
                  <c:v>91.11999999999999</c:v>
                </c:pt>
                <c:pt idx="182">
                  <c:v>91.11999999999999</c:v>
                </c:pt>
                <c:pt idx="183">
                  <c:v>91.11999999999999</c:v>
                </c:pt>
                <c:pt idx="184">
                  <c:v>91.11999999999999</c:v>
                </c:pt>
                <c:pt idx="185">
                  <c:v>90.902000000000001</c:v>
                </c:pt>
                <c:pt idx="186">
                  <c:v>90.902000000000001</c:v>
                </c:pt>
                <c:pt idx="187">
                  <c:v>90.902000000000001</c:v>
                </c:pt>
                <c:pt idx="188">
                  <c:v>90.680999999999983</c:v>
                </c:pt>
                <c:pt idx="189">
                  <c:v>90.680999999999983</c:v>
                </c:pt>
                <c:pt idx="190">
                  <c:v>90.680999999999983</c:v>
                </c:pt>
                <c:pt idx="191">
                  <c:v>90.680999999999983</c:v>
                </c:pt>
                <c:pt idx="192">
                  <c:v>90.680999999999983</c:v>
                </c:pt>
                <c:pt idx="193">
                  <c:v>90.680999999999983</c:v>
                </c:pt>
                <c:pt idx="194">
                  <c:v>90.680999999999983</c:v>
                </c:pt>
                <c:pt idx="195">
                  <c:v>90.680999999999983</c:v>
                </c:pt>
                <c:pt idx="196">
                  <c:v>90.680999999999983</c:v>
                </c:pt>
                <c:pt idx="197">
                  <c:v>90.680999999999983</c:v>
                </c:pt>
                <c:pt idx="198">
                  <c:v>90.680999999999983</c:v>
                </c:pt>
                <c:pt idx="199">
                  <c:v>90.680999999999983</c:v>
                </c:pt>
                <c:pt idx="200">
                  <c:v>90.680999999999983</c:v>
                </c:pt>
                <c:pt idx="201">
                  <c:v>90.680999999999983</c:v>
                </c:pt>
                <c:pt idx="202">
                  <c:v>90.680999999999983</c:v>
                </c:pt>
                <c:pt idx="203">
                  <c:v>90.427999999999997</c:v>
                </c:pt>
                <c:pt idx="204">
                  <c:v>90.427999999999997</c:v>
                </c:pt>
                <c:pt idx="205">
                  <c:v>90.427999999999997</c:v>
                </c:pt>
                <c:pt idx="206">
                  <c:v>90.427999999999997</c:v>
                </c:pt>
                <c:pt idx="207">
                  <c:v>90.427999999999997</c:v>
                </c:pt>
                <c:pt idx="208">
                  <c:v>90.427999999999997</c:v>
                </c:pt>
                <c:pt idx="209">
                  <c:v>90.172999999999988</c:v>
                </c:pt>
                <c:pt idx="210">
                  <c:v>90.172999999999988</c:v>
                </c:pt>
                <c:pt idx="211">
                  <c:v>89.917000000000115</c:v>
                </c:pt>
                <c:pt idx="212">
                  <c:v>89.917000000000115</c:v>
                </c:pt>
                <c:pt idx="213">
                  <c:v>89.917000000000115</c:v>
                </c:pt>
                <c:pt idx="214">
                  <c:v>89.917000000000115</c:v>
                </c:pt>
                <c:pt idx="215">
                  <c:v>89.917000000000115</c:v>
                </c:pt>
                <c:pt idx="216">
                  <c:v>89.917000000000115</c:v>
                </c:pt>
                <c:pt idx="217">
                  <c:v>89.917000000000115</c:v>
                </c:pt>
                <c:pt idx="218">
                  <c:v>89.917000000000115</c:v>
                </c:pt>
                <c:pt idx="219">
                  <c:v>89.657999999999987</c:v>
                </c:pt>
                <c:pt idx="220">
                  <c:v>89.657999999999987</c:v>
                </c:pt>
                <c:pt idx="221">
                  <c:v>89.657999999999987</c:v>
                </c:pt>
                <c:pt idx="222">
                  <c:v>89.657999999999987</c:v>
                </c:pt>
                <c:pt idx="223">
                  <c:v>89.657999999999987</c:v>
                </c:pt>
                <c:pt idx="224">
                  <c:v>89.657999999999987</c:v>
                </c:pt>
                <c:pt idx="225">
                  <c:v>89.657999999999987</c:v>
                </c:pt>
                <c:pt idx="226">
                  <c:v>89.657999999999987</c:v>
                </c:pt>
                <c:pt idx="227">
                  <c:v>89.394999999999996</c:v>
                </c:pt>
                <c:pt idx="228">
                  <c:v>89.394999999999996</c:v>
                </c:pt>
                <c:pt idx="229">
                  <c:v>89.394999999999996</c:v>
                </c:pt>
                <c:pt idx="230">
                  <c:v>89.13</c:v>
                </c:pt>
                <c:pt idx="231">
                  <c:v>89.13</c:v>
                </c:pt>
                <c:pt idx="232">
                  <c:v>89.13</c:v>
                </c:pt>
                <c:pt idx="233">
                  <c:v>88.86</c:v>
                </c:pt>
                <c:pt idx="234">
                  <c:v>88.587999999999994</c:v>
                </c:pt>
                <c:pt idx="235">
                  <c:v>88.316000000000003</c:v>
                </c:pt>
                <c:pt idx="236">
                  <c:v>88.316000000000003</c:v>
                </c:pt>
                <c:pt idx="237">
                  <c:v>88.036000000000001</c:v>
                </c:pt>
                <c:pt idx="238">
                  <c:v>88.036000000000001</c:v>
                </c:pt>
                <c:pt idx="239">
                  <c:v>88.036000000000001</c:v>
                </c:pt>
                <c:pt idx="240">
                  <c:v>88.036000000000001</c:v>
                </c:pt>
                <c:pt idx="241">
                  <c:v>88.036000000000001</c:v>
                </c:pt>
                <c:pt idx="242">
                  <c:v>88.036000000000001</c:v>
                </c:pt>
                <c:pt idx="243">
                  <c:v>87.733999999999995</c:v>
                </c:pt>
                <c:pt idx="244">
                  <c:v>87.733999999999995</c:v>
                </c:pt>
                <c:pt idx="245">
                  <c:v>87.733999999999995</c:v>
                </c:pt>
                <c:pt idx="246">
                  <c:v>87.733999999999995</c:v>
                </c:pt>
                <c:pt idx="247">
                  <c:v>87.733999999999995</c:v>
                </c:pt>
                <c:pt idx="248">
                  <c:v>87.733999999999995</c:v>
                </c:pt>
                <c:pt idx="249">
                  <c:v>87.415000000000006</c:v>
                </c:pt>
                <c:pt idx="250">
                  <c:v>86.774999999999991</c:v>
                </c:pt>
                <c:pt idx="251">
                  <c:v>86.774999999999991</c:v>
                </c:pt>
                <c:pt idx="252">
                  <c:v>86.774999999999991</c:v>
                </c:pt>
                <c:pt idx="253">
                  <c:v>86.774999999999991</c:v>
                </c:pt>
                <c:pt idx="254">
                  <c:v>86.774999999999991</c:v>
                </c:pt>
                <c:pt idx="255">
                  <c:v>86.774999999999991</c:v>
                </c:pt>
                <c:pt idx="256">
                  <c:v>86.452000000000012</c:v>
                </c:pt>
                <c:pt idx="257">
                  <c:v>86.452000000000012</c:v>
                </c:pt>
                <c:pt idx="258">
                  <c:v>86.13</c:v>
                </c:pt>
                <c:pt idx="259">
                  <c:v>86.13</c:v>
                </c:pt>
                <c:pt idx="260">
                  <c:v>86.13</c:v>
                </c:pt>
                <c:pt idx="261">
                  <c:v>86.13</c:v>
                </c:pt>
                <c:pt idx="262">
                  <c:v>86.13</c:v>
                </c:pt>
                <c:pt idx="263">
                  <c:v>86.13</c:v>
                </c:pt>
                <c:pt idx="264">
                  <c:v>86.13</c:v>
                </c:pt>
                <c:pt idx="265">
                  <c:v>85.804999999999993</c:v>
                </c:pt>
                <c:pt idx="266">
                  <c:v>85.48</c:v>
                </c:pt>
                <c:pt idx="267">
                  <c:v>85.48</c:v>
                </c:pt>
                <c:pt idx="268">
                  <c:v>85.154999999999987</c:v>
                </c:pt>
                <c:pt idx="269">
                  <c:v>84.83</c:v>
                </c:pt>
                <c:pt idx="270">
                  <c:v>84.83</c:v>
                </c:pt>
                <c:pt idx="271">
                  <c:v>84.83</c:v>
                </c:pt>
                <c:pt idx="272">
                  <c:v>84.83</c:v>
                </c:pt>
                <c:pt idx="273">
                  <c:v>84.83</c:v>
                </c:pt>
                <c:pt idx="274">
                  <c:v>84.83</c:v>
                </c:pt>
                <c:pt idx="275">
                  <c:v>84.83</c:v>
                </c:pt>
                <c:pt idx="276">
                  <c:v>84.83</c:v>
                </c:pt>
                <c:pt idx="277">
                  <c:v>84.83</c:v>
                </c:pt>
                <c:pt idx="278">
                  <c:v>84.83</c:v>
                </c:pt>
                <c:pt idx="279">
                  <c:v>84.83</c:v>
                </c:pt>
                <c:pt idx="280">
                  <c:v>84.83</c:v>
                </c:pt>
                <c:pt idx="281">
                  <c:v>84.486000000000004</c:v>
                </c:pt>
                <c:pt idx="282">
                  <c:v>84.138999999999982</c:v>
                </c:pt>
                <c:pt idx="283">
                  <c:v>84.138999999999982</c:v>
                </c:pt>
                <c:pt idx="284">
                  <c:v>84.138999999999982</c:v>
                </c:pt>
                <c:pt idx="285">
                  <c:v>84.138999999999982</c:v>
                </c:pt>
                <c:pt idx="286">
                  <c:v>84.138999999999982</c:v>
                </c:pt>
                <c:pt idx="287">
                  <c:v>84.138999999999982</c:v>
                </c:pt>
                <c:pt idx="288">
                  <c:v>84.138999999999982</c:v>
                </c:pt>
              </c:numCache>
            </c:numRef>
          </c:yVal>
          <c:smooth val="0"/>
        </c:ser>
        <c:ser>
          <c:idx val="1"/>
          <c:order val="1"/>
          <c:tx>
            <c:strRef>
              <c:f>Sheet1!$C$1</c:f>
              <c:strCache>
                <c:ptCount val="1"/>
                <c:pt idx="0">
                  <c:v>Polyclonal induction/No rejection (N = 692)</c:v>
                </c:pt>
              </c:strCache>
            </c:strRef>
          </c:tx>
          <c:spPr>
            <a:ln w="41275">
              <a:solidFill>
                <a:srgbClr val="FF0000"/>
              </a:solidFill>
              <a:prstDash val="solid"/>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numCache>
            </c:numRef>
          </c:xVal>
          <c:yVal>
            <c:numRef>
              <c:f>Sheet1!$C$2:$C$290</c:f>
              <c:numCache>
                <c:formatCode>General</c:formatCode>
                <c:ptCount val="28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99.853999999999999</c:v>
                </c:pt>
                <c:pt idx="55">
                  <c:v>99.853999999999999</c:v>
                </c:pt>
                <c:pt idx="56">
                  <c:v>99.853999999999999</c:v>
                </c:pt>
                <c:pt idx="57">
                  <c:v>99.853999999999999</c:v>
                </c:pt>
                <c:pt idx="58">
                  <c:v>99.709000000000003</c:v>
                </c:pt>
                <c:pt idx="59">
                  <c:v>99.563000000000002</c:v>
                </c:pt>
                <c:pt idx="60">
                  <c:v>99.418000000000006</c:v>
                </c:pt>
                <c:pt idx="61">
                  <c:v>99.418000000000006</c:v>
                </c:pt>
                <c:pt idx="62">
                  <c:v>99.418000000000006</c:v>
                </c:pt>
                <c:pt idx="63">
                  <c:v>99.271999999999991</c:v>
                </c:pt>
                <c:pt idx="64">
                  <c:v>99.271999999999991</c:v>
                </c:pt>
                <c:pt idx="65">
                  <c:v>99.271999999999991</c:v>
                </c:pt>
                <c:pt idx="66">
                  <c:v>99.271999999999991</c:v>
                </c:pt>
                <c:pt idx="67">
                  <c:v>99.271999999999991</c:v>
                </c:pt>
                <c:pt idx="68">
                  <c:v>99.271999999999991</c:v>
                </c:pt>
                <c:pt idx="69">
                  <c:v>99.271999999999991</c:v>
                </c:pt>
                <c:pt idx="70">
                  <c:v>99.271999999999991</c:v>
                </c:pt>
                <c:pt idx="71">
                  <c:v>99.271999999999991</c:v>
                </c:pt>
                <c:pt idx="72">
                  <c:v>99.271999999999991</c:v>
                </c:pt>
                <c:pt idx="73">
                  <c:v>99.125999999999948</c:v>
                </c:pt>
                <c:pt idx="74">
                  <c:v>98.980999999999995</c:v>
                </c:pt>
                <c:pt idx="75">
                  <c:v>98.834999999999994</c:v>
                </c:pt>
                <c:pt idx="76">
                  <c:v>98.688999999999979</c:v>
                </c:pt>
                <c:pt idx="77">
                  <c:v>98.688999999999979</c:v>
                </c:pt>
                <c:pt idx="78">
                  <c:v>98.396000000000001</c:v>
                </c:pt>
                <c:pt idx="79">
                  <c:v>98.396000000000001</c:v>
                </c:pt>
                <c:pt idx="80">
                  <c:v>98.25</c:v>
                </c:pt>
                <c:pt idx="81">
                  <c:v>98.25</c:v>
                </c:pt>
                <c:pt idx="82">
                  <c:v>98.25</c:v>
                </c:pt>
                <c:pt idx="83">
                  <c:v>98.25</c:v>
                </c:pt>
                <c:pt idx="84">
                  <c:v>98.25</c:v>
                </c:pt>
                <c:pt idx="85">
                  <c:v>98.10299999999998</c:v>
                </c:pt>
                <c:pt idx="86">
                  <c:v>98.10299999999998</c:v>
                </c:pt>
                <c:pt idx="87">
                  <c:v>98.10299999999998</c:v>
                </c:pt>
                <c:pt idx="88">
                  <c:v>98.10299999999998</c:v>
                </c:pt>
                <c:pt idx="89">
                  <c:v>98.10299999999998</c:v>
                </c:pt>
                <c:pt idx="90">
                  <c:v>98.10299999999998</c:v>
                </c:pt>
                <c:pt idx="91">
                  <c:v>97.805999999999983</c:v>
                </c:pt>
                <c:pt idx="92">
                  <c:v>97.805999999999983</c:v>
                </c:pt>
                <c:pt idx="93">
                  <c:v>97.805999999999983</c:v>
                </c:pt>
                <c:pt idx="94">
                  <c:v>97.805999999999983</c:v>
                </c:pt>
                <c:pt idx="95">
                  <c:v>97.805999999999983</c:v>
                </c:pt>
                <c:pt idx="96">
                  <c:v>97.805999999999983</c:v>
                </c:pt>
                <c:pt idx="97">
                  <c:v>97.805999999999983</c:v>
                </c:pt>
                <c:pt idx="98">
                  <c:v>97.805999999999983</c:v>
                </c:pt>
                <c:pt idx="99">
                  <c:v>97.805999999999983</c:v>
                </c:pt>
                <c:pt idx="100">
                  <c:v>97.805999999999983</c:v>
                </c:pt>
                <c:pt idx="101">
                  <c:v>97.805999999999983</c:v>
                </c:pt>
                <c:pt idx="102">
                  <c:v>97.155999999999949</c:v>
                </c:pt>
                <c:pt idx="103">
                  <c:v>97.155999999999949</c:v>
                </c:pt>
                <c:pt idx="104">
                  <c:v>97.155999999999949</c:v>
                </c:pt>
                <c:pt idx="105">
                  <c:v>97.155999999999949</c:v>
                </c:pt>
                <c:pt idx="106">
                  <c:v>97.155999999999949</c:v>
                </c:pt>
                <c:pt idx="107">
                  <c:v>97.155999999999949</c:v>
                </c:pt>
                <c:pt idx="108">
                  <c:v>97.155999999999949</c:v>
                </c:pt>
                <c:pt idx="109">
                  <c:v>97.155999999999949</c:v>
                </c:pt>
                <c:pt idx="110">
                  <c:v>97.155999999999949</c:v>
                </c:pt>
                <c:pt idx="111">
                  <c:v>97.155999999999949</c:v>
                </c:pt>
                <c:pt idx="112">
                  <c:v>97.155999999999949</c:v>
                </c:pt>
                <c:pt idx="113">
                  <c:v>96.992000000000004</c:v>
                </c:pt>
                <c:pt idx="114">
                  <c:v>96.992000000000004</c:v>
                </c:pt>
                <c:pt idx="115">
                  <c:v>96.992000000000004</c:v>
                </c:pt>
                <c:pt idx="116">
                  <c:v>96.992000000000004</c:v>
                </c:pt>
                <c:pt idx="117">
                  <c:v>96.827999999999989</c:v>
                </c:pt>
                <c:pt idx="118">
                  <c:v>96.662999999999982</c:v>
                </c:pt>
                <c:pt idx="119">
                  <c:v>96.662999999999982</c:v>
                </c:pt>
                <c:pt idx="120">
                  <c:v>96.662999999999982</c:v>
                </c:pt>
                <c:pt idx="121">
                  <c:v>96.662999999999982</c:v>
                </c:pt>
                <c:pt idx="122">
                  <c:v>96.662999999999982</c:v>
                </c:pt>
                <c:pt idx="123">
                  <c:v>96.497000000000099</c:v>
                </c:pt>
                <c:pt idx="124">
                  <c:v>96.497000000000099</c:v>
                </c:pt>
                <c:pt idx="125">
                  <c:v>96.497000000000099</c:v>
                </c:pt>
                <c:pt idx="126">
                  <c:v>96.497000000000099</c:v>
                </c:pt>
                <c:pt idx="127">
                  <c:v>96.497000000000099</c:v>
                </c:pt>
                <c:pt idx="128">
                  <c:v>96.497000000000099</c:v>
                </c:pt>
                <c:pt idx="129">
                  <c:v>96.497000000000099</c:v>
                </c:pt>
                <c:pt idx="130">
                  <c:v>96.497000000000099</c:v>
                </c:pt>
                <c:pt idx="131">
                  <c:v>96.158999999999978</c:v>
                </c:pt>
                <c:pt idx="132">
                  <c:v>95.650999999999982</c:v>
                </c:pt>
                <c:pt idx="133">
                  <c:v>95.650999999999982</c:v>
                </c:pt>
                <c:pt idx="134">
                  <c:v>95.650999999999982</c:v>
                </c:pt>
                <c:pt idx="135">
                  <c:v>95.650999999999982</c:v>
                </c:pt>
                <c:pt idx="136">
                  <c:v>95.650999999999982</c:v>
                </c:pt>
                <c:pt idx="137">
                  <c:v>95.650999999999982</c:v>
                </c:pt>
                <c:pt idx="138">
                  <c:v>95.650999999999982</c:v>
                </c:pt>
                <c:pt idx="139">
                  <c:v>95.650999999999982</c:v>
                </c:pt>
                <c:pt idx="140">
                  <c:v>95.474000000000004</c:v>
                </c:pt>
                <c:pt idx="141">
                  <c:v>95.474000000000004</c:v>
                </c:pt>
                <c:pt idx="142">
                  <c:v>95.293999999999997</c:v>
                </c:pt>
                <c:pt idx="143">
                  <c:v>95.293999999999997</c:v>
                </c:pt>
                <c:pt idx="144">
                  <c:v>95.293999999999997</c:v>
                </c:pt>
                <c:pt idx="145">
                  <c:v>95.293999999999997</c:v>
                </c:pt>
                <c:pt idx="146">
                  <c:v>95.098000000000013</c:v>
                </c:pt>
                <c:pt idx="147">
                  <c:v>95.098000000000013</c:v>
                </c:pt>
                <c:pt idx="148">
                  <c:v>95.098000000000013</c:v>
                </c:pt>
                <c:pt idx="149">
                  <c:v>95.098000000000013</c:v>
                </c:pt>
                <c:pt idx="150">
                  <c:v>95.098000000000013</c:v>
                </c:pt>
                <c:pt idx="151">
                  <c:v>95.098000000000013</c:v>
                </c:pt>
                <c:pt idx="152">
                  <c:v>95.098000000000013</c:v>
                </c:pt>
                <c:pt idx="153">
                  <c:v>94.891000000000005</c:v>
                </c:pt>
                <c:pt idx="154">
                  <c:v>94.891000000000005</c:v>
                </c:pt>
                <c:pt idx="155">
                  <c:v>94.891000000000005</c:v>
                </c:pt>
                <c:pt idx="156">
                  <c:v>94.683999999999983</c:v>
                </c:pt>
                <c:pt idx="157">
                  <c:v>94.477000000000004</c:v>
                </c:pt>
                <c:pt idx="158">
                  <c:v>94.477000000000004</c:v>
                </c:pt>
                <c:pt idx="159">
                  <c:v>94.477000000000004</c:v>
                </c:pt>
                <c:pt idx="160">
                  <c:v>94.477000000000004</c:v>
                </c:pt>
                <c:pt idx="161">
                  <c:v>94.477000000000004</c:v>
                </c:pt>
                <c:pt idx="162">
                  <c:v>94.062000000000012</c:v>
                </c:pt>
                <c:pt idx="163">
                  <c:v>94.062000000000012</c:v>
                </c:pt>
                <c:pt idx="164">
                  <c:v>94.062000000000012</c:v>
                </c:pt>
                <c:pt idx="165">
                  <c:v>94.062000000000012</c:v>
                </c:pt>
                <c:pt idx="166">
                  <c:v>93.853999999999999</c:v>
                </c:pt>
                <c:pt idx="167">
                  <c:v>93.853999999999999</c:v>
                </c:pt>
                <c:pt idx="168">
                  <c:v>93.853999999999999</c:v>
                </c:pt>
                <c:pt idx="169">
                  <c:v>93.853999999999999</c:v>
                </c:pt>
                <c:pt idx="170">
                  <c:v>93.853999999999999</c:v>
                </c:pt>
                <c:pt idx="171">
                  <c:v>93.853999999999999</c:v>
                </c:pt>
                <c:pt idx="172">
                  <c:v>93.853999999999999</c:v>
                </c:pt>
                <c:pt idx="173">
                  <c:v>93.644000000000005</c:v>
                </c:pt>
                <c:pt idx="174">
                  <c:v>93.644000000000005</c:v>
                </c:pt>
                <c:pt idx="175">
                  <c:v>93.644000000000005</c:v>
                </c:pt>
                <c:pt idx="176">
                  <c:v>93.644000000000005</c:v>
                </c:pt>
                <c:pt idx="177">
                  <c:v>93.430999999999997</c:v>
                </c:pt>
                <c:pt idx="178">
                  <c:v>93.430999999999997</c:v>
                </c:pt>
                <c:pt idx="179">
                  <c:v>93.430999999999997</c:v>
                </c:pt>
                <c:pt idx="180">
                  <c:v>93.430999999999997</c:v>
                </c:pt>
                <c:pt idx="181">
                  <c:v>93.430999999999997</c:v>
                </c:pt>
                <c:pt idx="182">
                  <c:v>93.430999999999997</c:v>
                </c:pt>
                <c:pt idx="183">
                  <c:v>93.215000000000003</c:v>
                </c:pt>
                <c:pt idx="184">
                  <c:v>93.215000000000003</c:v>
                </c:pt>
                <c:pt idx="185">
                  <c:v>93.215000000000003</c:v>
                </c:pt>
                <c:pt idx="186">
                  <c:v>92.988</c:v>
                </c:pt>
                <c:pt idx="187">
                  <c:v>92.988</c:v>
                </c:pt>
                <c:pt idx="188">
                  <c:v>92.756</c:v>
                </c:pt>
                <c:pt idx="189">
                  <c:v>92.756</c:v>
                </c:pt>
                <c:pt idx="190">
                  <c:v>92.756</c:v>
                </c:pt>
                <c:pt idx="191">
                  <c:v>92.516000000000005</c:v>
                </c:pt>
                <c:pt idx="192">
                  <c:v>92.516000000000005</c:v>
                </c:pt>
                <c:pt idx="193">
                  <c:v>92.516000000000005</c:v>
                </c:pt>
                <c:pt idx="194">
                  <c:v>92.516000000000005</c:v>
                </c:pt>
                <c:pt idx="195">
                  <c:v>92.516000000000005</c:v>
                </c:pt>
                <c:pt idx="196">
                  <c:v>92.516000000000005</c:v>
                </c:pt>
                <c:pt idx="197">
                  <c:v>92.516000000000005</c:v>
                </c:pt>
                <c:pt idx="198">
                  <c:v>92.516000000000005</c:v>
                </c:pt>
                <c:pt idx="199">
                  <c:v>92.242999999999995</c:v>
                </c:pt>
                <c:pt idx="200">
                  <c:v>92.242999999999995</c:v>
                </c:pt>
                <c:pt idx="201">
                  <c:v>92.242999999999995</c:v>
                </c:pt>
                <c:pt idx="202">
                  <c:v>92.242999999999995</c:v>
                </c:pt>
                <c:pt idx="203">
                  <c:v>92.242999999999995</c:v>
                </c:pt>
                <c:pt idx="204">
                  <c:v>92.242999999999995</c:v>
                </c:pt>
                <c:pt idx="205">
                  <c:v>91.692999999999998</c:v>
                </c:pt>
                <c:pt idx="206">
                  <c:v>91.692999999999998</c:v>
                </c:pt>
                <c:pt idx="207">
                  <c:v>91.692999999999998</c:v>
                </c:pt>
                <c:pt idx="208">
                  <c:v>91.692999999999998</c:v>
                </c:pt>
                <c:pt idx="209">
                  <c:v>91.692999999999998</c:v>
                </c:pt>
                <c:pt idx="210">
                  <c:v>91.692999999999998</c:v>
                </c:pt>
                <c:pt idx="211">
                  <c:v>91.692999999999998</c:v>
                </c:pt>
                <c:pt idx="212">
                  <c:v>91.692999999999998</c:v>
                </c:pt>
                <c:pt idx="213">
                  <c:v>91.692999999999998</c:v>
                </c:pt>
                <c:pt idx="214">
                  <c:v>91.692999999999998</c:v>
                </c:pt>
                <c:pt idx="215">
                  <c:v>91.692999999999998</c:v>
                </c:pt>
                <c:pt idx="216">
                  <c:v>91.692999999999998</c:v>
                </c:pt>
                <c:pt idx="217">
                  <c:v>91.415999999999997</c:v>
                </c:pt>
                <c:pt idx="218">
                  <c:v>91.415999999999997</c:v>
                </c:pt>
                <c:pt idx="219">
                  <c:v>91.415999999999997</c:v>
                </c:pt>
                <c:pt idx="220">
                  <c:v>91.415999999999997</c:v>
                </c:pt>
                <c:pt idx="221">
                  <c:v>91.415999999999997</c:v>
                </c:pt>
                <c:pt idx="222">
                  <c:v>91.415999999999997</c:v>
                </c:pt>
                <c:pt idx="223">
                  <c:v>91.415999999999997</c:v>
                </c:pt>
                <c:pt idx="224">
                  <c:v>91.415999999999997</c:v>
                </c:pt>
                <c:pt idx="225">
                  <c:v>91.415999999999997</c:v>
                </c:pt>
                <c:pt idx="226">
                  <c:v>91.415999999999997</c:v>
                </c:pt>
                <c:pt idx="227">
                  <c:v>91.131</c:v>
                </c:pt>
                <c:pt idx="228">
                  <c:v>91.131</c:v>
                </c:pt>
                <c:pt idx="229">
                  <c:v>90.842000000000013</c:v>
                </c:pt>
                <c:pt idx="230">
                  <c:v>90.842000000000013</c:v>
                </c:pt>
                <c:pt idx="231">
                  <c:v>90.842000000000013</c:v>
                </c:pt>
                <c:pt idx="232">
                  <c:v>90.842000000000013</c:v>
                </c:pt>
                <c:pt idx="233">
                  <c:v>90.842000000000013</c:v>
                </c:pt>
                <c:pt idx="234">
                  <c:v>90.842000000000013</c:v>
                </c:pt>
                <c:pt idx="235">
                  <c:v>90.842000000000013</c:v>
                </c:pt>
                <c:pt idx="236">
                  <c:v>90.842000000000013</c:v>
                </c:pt>
                <c:pt idx="237">
                  <c:v>90.842000000000013</c:v>
                </c:pt>
                <c:pt idx="238">
                  <c:v>90.842000000000013</c:v>
                </c:pt>
                <c:pt idx="239">
                  <c:v>90.842000000000013</c:v>
                </c:pt>
                <c:pt idx="240">
                  <c:v>90.842000000000013</c:v>
                </c:pt>
                <c:pt idx="241">
                  <c:v>90.842000000000013</c:v>
                </c:pt>
                <c:pt idx="242">
                  <c:v>90.842000000000013</c:v>
                </c:pt>
                <c:pt idx="243">
                  <c:v>90.842000000000013</c:v>
                </c:pt>
                <c:pt idx="244">
                  <c:v>90.472999999999999</c:v>
                </c:pt>
                <c:pt idx="245">
                  <c:v>90.472999999999999</c:v>
                </c:pt>
                <c:pt idx="246">
                  <c:v>90.472999999999999</c:v>
                </c:pt>
                <c:pt idx="247">
                  <c:v>90.472999999999999</c:v>
                </c:pt>
                <c:pt idx="248">
                  <c:v>90.472999999999999</c:v>
                </c:pt>
                <c:pt idx="249">
                  <c:v>90.472999999999999</c:v>
                </c:pt>
                <c:pt idx="250">
                  <c:v>90.10199999999999</c:v>
                </c:pt>
                <c:pt idx="251">
                  <c:v>89.35799999999999</c:v>
                </c:pt>
                <c:pt idx="252">
                  <c:v>89.35799999999999</c:v>
                </c:pt>
                <c:pt idx="253">
                  <c:v>89.35799999999999</c:v>
                </c:pt>
                <c:pt idx="254">
                  <c:v>89.35799999999999</c:v>
                </c:pt>
                <c:pt idx="255">
                  <c:v>88.982000000000014</c:v>
                </c:pt>
                <c:pt idx="256">
                  <c:v>88.982000000000014</c:v>
                </c:pt>
                <c:pt idx="257">
                  <c:v>88.606999999999999</c:v>
                </c:pt>
                <c:pt idx="258">
                  <c:v>88.606999999999999</c:v>
                </c:pt>
                <c:pt idx="259">
                  <c:v>88.606999999999999</c:v>
                </c:pt>
                <c:pt idx="260">
                  <c:v>88.606999999999999</c:v>
                </c:pt>
                <c:pt idx="261">
                  <c:v>88.606999999999999</c:v>
                </c:pt>
                <c:pt idx="262">
                  <c:v>88.606999999999999</c:v>
                </c:pt>
                <c:pt idx="263">
                  <c:v>88.606999999999999</c:v>
                </c:pt>
                <c:pt idx="264">
                  <c:v>88.606999999999999</c:v>
                </c:pt>
                <c:pt idx="265">
                  <c:v>88.606999999999999</c:v>
                </c:pt>
                <c:pt idx="266">
                  <c:v>88.606999999999999</c:v>
                </c:pt>
                <c:pt idx="267">
                  <c:v>88.606999999999999</c:v>
                </c:pt>
                <c:pt idx="268">
                  <c:v>88.606999999999999</c:v>
                </c:pt>
                <c:pt idx="269">
                  <c:v>88.606999999999999</c:v>
                </c:pt>
                <c:pt idx="270">
                  <c:v>88.606999999999999</c:v>
                </c:pt>
                <c:pt idx="271">
                  <c:v>88.606999999999999</c:v>
                </c:pt>
                <c:pt idx="272">
                  <c:v>88.606999999999999</c:v>
                </c:pt>
                <c:pt idx="273">
                  <c:v>88.606999999999999</c:v>
                </c:pt>
                <c:pt idx="274">
                  <c:v>88.606999999999999</c:v>
                </c:pt>
                <c:pt idx="275">
                  <c:v>88.227000000000004</c:v>
                </c:pt>
                <c:pt idx="276">
                  <c:v>88.227000000000004</c:v>
                </c:pt>
                <c:pt idx="277">
                  <c:v>88.227000000000004</c:v>
                </c:pt>
                <c:pt idx="278">
                  <c:v>88.227000000000004</c:v>
                </c:pt>
                <c:pt idx="279">
                  <c:v>88.227000000000004</c:v>
                </c:pt>
                <c:pt idx="280">
                  <c:v>87.832999999999998</c:v>
                </c:pt>
                <c:pt idx="281">
                  <c:v>87.832999999999998</c:v>
                </c:pt>
                <c:pt idx="282">
                  <c:v>87.832999999999998</c:v>
                </c:pt>
                <c:pt idx="283">
                  <c:v>87.832999999999998</c:v>
                </c:pt>
                <c:pt idx="284">
                  <c:v>87.42</c:v>
                </c:pt>
                <c:pt idx="285">
                  <c:v>87.42</c:v>
                </c:pt>
                <c:pt idx="286">
                  <c:v>87.42</c:v>
                </c:pt>
                <c:pt idx="287">
                  <c:v>87.42</c:v>
                </c:pt>
                <c:pt idx="288">
                  <c:v>87.42</c:v>
                </c:pt>
              </c:numCache>
            </c:numRef>
          </c:yVal>
          <c:smooth val="0"/>
        </c:ser>
        <c:ser>
          <c:idx val="2"/>
          <c:order val="2"/>
          <c:tx>
            <c:strRef>
              <c:f>Sheet1!$D$1</c:f>
              <c:strCache>
                <c:ptCount val="1"/>
                <c:pt idx="0">
                  <c:v>IL-2R antagonist/No rejection (N = 311)</c:v>
                </c:pt>
              </c:strCache>
            </c:strRef>
          </c:tx>
          <c:spPr>
            <a:ln w="41275">
              <a:solidFill>
                <a:srgbClr val="FFFF00"/>
              </a:solidFill>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numCache>
            </c:numRef>
          </c:xVal>
          <c:yVal>
            <c:numRef>
              <c:f>Sheet1!$D$2:$D$290</c:f>
              <c:numCache>
                <c:formatCode>General</c:formatCode>
                <c:ptCount val="28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99.677999999999983</c:v>
                </c:pt>
                <c:pt idx="50">
                  <c:v>99.677999999999983</c:v>
                </c:pt>
                <c:pt idx="51">
                  <c:v>99.677999999999983</c:v>
                </c:pt>
                <c:pt idx="52">
                  <c:v>99.677999999999983</c:v>
                </c:pt>
                <c:pt idx="53">
                  <c:v>99.677999999999983</c:v>
                </c:pt>
                <c:pt idx="54">
                  <c:v>99.677999999999983</c:v>
                </c:pt>
                <c:pt idx="55">
                  <c:v>99.677999999999983</c:v>
                </c:pt>
                <c:pt idx="56">
                  <c:v>99.677999999999983</c:v>
                </c:pt>
                <c:pt idx="57">
                  <c:v>99.677999999999983</c:v>
                </c:pt>
                <c:pt idx="58">
                  <c:v>99.677999999999983</c:v>
                </c:pt>
                <c:pt idx="59">
                  <c:v>99.35599999999998</c:v>
                </c:pt>
                <c:pt idx="60">
                  <c:v>99.35599999999998</c:v>
                </c:pt>
                <c:pt idx="61">
                  <c:v>99.35599999999998</c:v>
                </c:pt>
                <c:pt idx="62">
                  <c:v>99.35599999999998</c:v>
                </c:pt>
                <c:pt idx="63">
                  <c:v>99.35599999999998</c:v>
                </c:pt>
                <c:pt idx="64">
                  <c:v>99.35599999999998</c:v>
                </c:pt>
                <c:pt idx="65">
                  <c:v>99.35599999999998</c:v>
                </c:pt>
                <c:pt idx="66">
                  <c:v>99.35599999999998</c:v>
                </c:pt>
                <c:pt idx="67">
                  <c:v>99.033000000000001</c:v>
                </c:pt>
                <c:pt idx="68">
                  <c:v>99.033000000000001</c:v>
                </c:pt>
                <c:pt idx="69">
                  <c:v>99.033000000000001</c:v>
                </c:pt>
                <c:pt idx="70">
                  <c:v>98.711000000000027</c:v>
                </c:pt>
                <c:pt idx="71">
                  <c:v>98.387999999999991</c:v>
                </c:pt>
                <c:pt idx="72">
                  <c:v>98.387999999999991</c:v>
                </c:pt>
                <c:pt idx="73">
                  <c:v>98.387999999999991</c:v>
                </c:pt>
                <c:pt idx="74">
                  <c:v>98.065000000000012</c:v>
                </c:pt>
                <c:pt idx="75">
                  <c:v>98.065000000000012</c:v>
                </c:pt>
                <c:pt idx="76">
                  <c:v>98.065000000000012</c:v>
                </c:pt>
                <c:pt idx="77">
                  <c:v>98.065000000000012</c:v>
                </c:pt>
                <c:pt idx="78">
                  <c:v>98.065000000000012</c:v>
                </c:pt>
                <c:pt idx="79">
                  <c:v>98.065000000000012</c:v>
                </c:pt>
                <c:pt idx="80">
                  <c:v>98.065000000000012</c:v>
                </c:pt>
                <c:pt idx="81">
                  <c:v>97.741000000000099</c:v>
                </c:pt>
                <c:pt idx="82">
                  <c:v>97.741000000000099</c:v>
                </c:pt>
                <c:pt idx="83">
                  <c:v>97.741000000000099</c:v>
                </c:pt>
                <c:pt idx="84">
                  <c:v>97.741000000000099</c:v>
                </c:pt>
                <c:pt idx="85">
                  <c:v>97.741000000000099</c:v>
                </c:pt>
                <c:pt idx="86">
                  <c:v>97.741000000000099</c:v>
                </c:pt>
                <c:pt idx="87">
                  <c:v>97.741000000000099</c:v>
                </c:pt>
                <c:pt idx="88">
                  <c:v>97.741000000000099</c:v>
                </c:pt>
                <c:pt idx="89">
                  <c:v>97.414000000000115</c:v>
                </c:pt>
                <c:pt idx="90">
                  <c:v>97.414000000000115</c:v>
                </c:pt>
                <c:pt idx="91">
                  <c:v>97.084999999999994</c:v>
                </c:pt>
                <c:pt idx="92">
                  <c:v>97.084999999999994</c:v>
                </c:pt>
                <c:pt idx="93">
                  <c:v>97.084999999999994</c:v>
                </c:pt>
                <c:pt idx="94">
                  <c:v>97.084999999999994</c:v>
                </c:pt>
                <c:pt idx="95">
                  <c:v>97.084999999999994</c:v>
                </c:pt>
                <c:pt idx="96">
                  <c:v>97.084999999999994</c:v>
                </c:pt>
                <c:pt idx="97">
                  <c:v>97.084999999999994</c:v>
                </c:pt>
                <c:pt idx="98">
                  <c:v>97.084999999999994</c:v>
                </c:pt>
                <c:pt idx="99">
                  <c:v>97.084999999999994</c:v>
                </c:pt>
                <c:pt idx="100">
                  <c:v>97.084999999999994</c:v>
                </c:pt>
                <c:pt idx="101">
                  <c:v>97.084999999999994</c:v>
                </c:pt>
                <c:pt idx="102">
                  <c:v>97.084999999999994</c:v>
                </c:pt>
                <c:pt idx="103">
                  <c:v>96.727000000000004</c:v>
                </c:pt>
                <c:pt idx="104">
                  <c:v>96.727000000000004</c:v>
                </c:pt>
                <c:pt idx="105">
                  <c:v>96.727000000000004</c:v>
                </c:pt>
                <c:pt idx="106">
                  <c:v>96.727000000000004</c:v>
                </c:pt>
                <c:pt idx="107">
                  <c:v>96.01</c:v>
                </c:pt>
                <c:pt idx="108">
                  <c:v>96.01</c:v>
                </c:pt>
                <c:pt idx="109">
                  <c:v>96.01</c:v>
                </c:pt>
                <c:pt idx="110">
                  <c:v>96.01</c:v>
                </c:pt>
                <c:pt idx="111">
                  <c:v>96.01</c:v>
                </c:pt>
                <c:pt idx="112">
                  <c:v>95.649999999999991</c:v>
                </c:pt>
                <c:pt idx="113">
                  <c:v>95.649999999999991</c:v>
                </c:pt>
                <c:pt idx="114">
                  <c:v>95.289000000000001</c:v>
                </c:pt>
                <c:pt idx="115">
                  <c:v>95.289000000000001</c:v>
                </c:pt>
                <c:pt idx="116">
                  <c:v>95.289000000000001</c:v>
                </c:pt>
                <c:pt idx="117">
                  <c:v>95.289000000000001</c:v>
                </c:pt>
                <c:pt idx="118">
                  <c:v>94.929000000000002</c:v>
                </c:pt>
                <c:pt idx="119">
                  <c:v>94.929000000000002</c:v>
                </c:pt>
                <c:pt idx="120">
                  <c:v>94.929000000000002</c:v>
                </c:pt>
                <c:pt idx="121">
                  <c:v>94.929000000000002</c:v>
                </c:pt>
                <c:pt idx="122">
                  <c:v>94.929000000000002</c:v>
                </c:pt>
                <c:pt idx="123">
                  <c:v>94.929000000000002</c:v>
                </c:pt>
                <c:pt idx="124">
                  <c:v>94.929000000000002</c:v>
                </c:pt>
                <c:pt idx="125">
                  <c:v>94.929000000000002</c:v>
                </c:pt>
                <c:pt idx="126">
                  <c:v>94.929000000000002</c:v>
                </c:pt>
                <c:pt idx="127">
                  <c:v>94.929000000000002</c:v>
                </c:pt>
                <c:pt idx="128">
                  <c:v>94.929000000000002</c:v>
                </c:pt>
                <c:pt idx="129">
                  <c:v>94.929000000000002</c:v>
                </c:pt>
                <c:pt idx="130">
                  <c:v>94.203999999999994</c:v>
                </c:pt>
                <c:pt idx="131">
                  <c:v>94.203999999999994</c:v>
                </c:pt>
                <c:pt idx="132">
                  <c:v>94.203999999999994</c:v>
                </c:pt>
                <c:pt idx="133">
                  <c:v>94.203999999999994</c:v>
                </c:pt>
                <c:pt idx="134">
                  <c:v>94.203999999999994</c:v>
                </c:pt>
                <c:pt idx="135">
                  <c:v>94.203999999999994</c:v>
                </c:pt>
                <c:pt idx="136">
                  <c:v>93.834000000000003</c:v>
                </c:pt>
                <c:pt idx="137">
                  <c:v>93.834000000000003</c:v>
                </c:pt>
                <c:pt idx="138">
                  <c:v>93.834000000000003</c:v>
                </c:pt>
                <c:pt idx="139">
                  <c:v>93.834000000000003</c:v>
                </c:pt>
                <c:pt idx="140">
                  <c:v>93.834000000000003</c:v>
                </c:pt>
                <c:pt idx="141">
                  <c:v>93.834000000000003</c:v>
                </c:pt>
                <c:pt idx="142">
                  <c:v>93.834000000000003</c:v>
                </c:pt>
                <c:pt idx="143">
                  <c:v>93.442000000000007</c:v>
                </c:pt>
                <c:pt idx="144">
                  <c:v>93.442000000000007</c:v>
                </c:pt>
                <c:pt idx="145">
                  <c:v>93.442000000000007</c:v>
                </c:pt>
                <c:pt idx="146">
                  <c:v>93.442000000000007</c:v>
                </c:pt>
                <c:pt idx="147">
                  <c:v>93.442000000000007</c:v>
                </c:pt>
                <c:pt idx="148">
                  <c:v>93.442000000000007</c:v>
                </c:pt>
                <c:pt idx="149">
                  <c:v>93.442000000000007</c:v>
                </c:pt>
                <c:pt idx="150">
                  <c:v>93.442000000000007</c:v>
                </c:pt>
                <c:pt idx="151">
                  <c:v>93.442000000000007</c:v>
                </c:pt>
                <c:pt idx="152">
                  <c:v>93.442000000000007</c:v>
                </c:pt>
                <c:pt idx="153">
                  <c:v>92.998999999999995</c:v>
                </c:pt>
                <c:pt idx="154">
                  <c:v>92.998999999999995</c:v>
                </c:pt>
                <c:pt idx="155">
                  <c:v>92.998999999999995</c:v>
                </c:pt>
                <c:pt idx="156">
                  <c:v>92.998999999999995</c:v>
                </c:pt>
                <c:pt idx="157">
                  <c:v>92.998999999999995</c:v>
                </c:pt>
                <c:pt idx="158">
                  <c:v>92.998999999999995</c:v>
                </c:pt>
                <c:pt idx="159">
                  <c:v>92.998999999999995</c:v>
                </c:pt>
                <c:pt idx="160">
                  <c:v>92.55</c:v>
                </c:pt>
                <c:pt idx="161">
                  <c:v>92.55</c:v>
                </c:pt>
                <c:pt idx="162">
                  <c:v>92.55</c:v>
                </c:pt>
                <c:pt idx="163">
                  <c:v>92.55</c:v>
                </c:pt>
                <c:pt idx="164">
                  <c:v>92.55</c:v>
                </c:pt>
                <c:pt idx="165">
                  <c:v>92.55</c:v>
                </c:pt>
                <c:pt idx="166">
                  <c:v>92.55</c:v>
                </c:pt>
                <c:pt idx="167">
                  <c:v>92.55</c:v>
                </c:pt>
                <c:pt idx="168">
                  <c:v>92.55</c:v>
                </c:pt>
                <c:pt idx="169">
                  <c:v>92.098000000000013</c:v>
                </c:pt>
                <c:pt idx="170">
                  <c:v>92.098000000000013</c:v>
                </c:pt>
                <c:pt idx="171">
                  <c:v>92.098000000000013</c:v>
                </c:pt>
                <c:pt idx="172">
                  <c:v>92.098000000000013</c:v>
                </c:pt>
                <c:pt idx="173">
                  <c:v>92.098000000000013</c:v>
                </c:pt>
                <c:pt idx="174">
                  <c:v>92.098000000000013</c:v>
                </c:pt>
                <c:pt idx="175">
                  <c:v>92.098000000000013</c:v>
                </c:pt>
                <c:pt idx="176">
                  <c:v>92.098000000000013</c:v>
                </c:pt>
                <c:pt idx="177">
                  <c:v>92.098000000000013</c:v>
                </c:pt>
                <c:pt idx="178">
                  <c:v>91.644999999999996</c:v>
                </c:pt>
                <c:pt idx="179">
                  <c:v>91.644999999999996</c:v>
                </c:pt>
                <c:pt idx="180">
                  <c:v>91.644999999999996</c:v>
                </c:pt>
                <c:pt idx="181">
                  <c:v>91.644999999999996</c:v>
                </c:pt>
                <c:pt idx="182">
                  <c:v>91.644999999999996</c:v>
                </c:pt>
                <c:pt idx="183">
                  <c:v>91.644999999999996</c:v>
                </c:pt>
                <c:pt idx="184">
                  <c:v>91.644999999999996</c:v>
                </c:pt>
                <c:pt idx="185">
                  <c:v>91.644999999999996</c:v>
                </c:pt>
                <c:pt idx="186">
                  <c:v>91.174999999999983</c:v>
                </c:pt>
                <c:pt idx="187">
                  <c:v>91.174999999999983</c:v>
                </c:pt>
                <c:pt idx="188">
                  <c:v>91.174999999999983</c:v>
                </c:pt>
                <c:pt idx="189">
                  <c:v>91.174999999999983</c:v>
                </c:pt>
                <c:pt idx="190">
                  <c:v>90.694999999999993</c:v>
                </c:pt>
                <c:pt idx="191">
                  <c:v>90.694999999999993</c:v>
                </c:pt>
                <c:pt idx="192">
                  <c:v>90.694999999999993</c:v>
                </c:pt>
                <c:pt idx="193">
                  <c:v>90.694999999999993</c:v>
                </c:pt>
                <c:pt idx="194">
                  <c:v>90.694999999999993</c:v>
                </c:pt>
                <c:pt idx="195">
                  <c:v>90.694999999999993</c:v>
                </c:pt>
                <c:pt idx="196">
                  <c:v>90.694999999999993</c:v>
                </c:pt>
                <c:pt idx="197">
                  <c:v>90.694999999999993</c:v>
                </c:pt>
                <c:pt idx="198">
                  <c:v>90.694999999999993</c:v>
                </c:pt>
                <c:pt idx="199">
                  <c:v>90.694999999999993</c:v>
                </c:pt>
                <c:pt idx="200">
                  <c:v>90.694999999999993</c:v>
                </c:pt>
                <c:pt idx="201">
                  <c:v>90.694999999999993</c:v>
                </c:pt>
                <c:pt idx="202">
                  <c:v>90.694999999999993</c:v>
                </c:pt>
                <c:pt idx="203">
                  <c:v>90.694999999999993</c:v>
                </c:pt>
                <c:pt idx="204">
                  <c:v>90.694999999999993</c:v>
                </c:pt>
                <c:pt idx="205">
                  <c:v>90.694999999999993</c:v>
                </c:pt>
                <c:pt idx="206">
                  <c:v>90.694999999999993</c:v>
                </c:pt>
                <c:pt idx="207">
                  <c:v>90.694999999999993</c:v>
                </c:pt>
                <c:pt idx="208">
                  <c:v>90.694999999999993</c:v>
                </c:pt>
                <c:pt idx="209">
                  <c:v>90.694999999999993</c:v>
                </c:pt>
                <c:pt idx="210">
                  <c:v>90.694999999999993</c:v>
                </c:pt>
                <c:pt idx="211">
                  <c:v>90.694999999999993</c:v>
                </c:pt>
                <c:pt idx="212">
                  <c:v>90.117000000000004</c:v>
                </c:pt>
                <c:pt idx="213">
                  <c:v>89.539000000000001</c:v>
                </c:pt>
                <c:pt idx="214">
                  <c:v>89.539000000000001</c:v>
                </c:pt>
                <c:pt idx="215">
                  <c:v>89.539000000000001</c:v>
                </c:pt>
                <c:pt idx="216">
                  <c:v>89.539000000000001</c:v>
                </c:pt>
                <c:pt idx="217">
                  <c:v>89.539000000000001</c:v>
                </c:pt>
                <c:pt idx="218">
                  <c:v>89.539000000000001</c:v>
                </c:pt>
                <c:pt idx="219">
                  <c:v>89.539000000000001</c:v>
                </c:pt>
                <c:pt idx="220">
                  <c:v>89.539000000000001</c:v>
                </c:pt>
                <c:pt idx="221">
                  <c:v>89.539000000000001</c:v>
                </c:pt>
                <c:pt idx="222">
                  <c:v>89.539000000000001</c:v>
                </c:pt>
                <c:pt idx="223">
                  <c:v>89.539000000000001</c:v>
                </c:pt>
                <c:pt idx="224">
                  <c:v>89.539000000000001</c:v>
                </c:pt>
                <c:pt idx="225">
                  <c:v>89.539000000000001</c:v>
                </c:pt>
                <c:pt idx="226">
                  <c:v>89.539000000000001</c:v>
                </c:pt>
                <c:pt idx="227">
                  <c:v>88.95</c:v>
                </c:pt>
                <c:pt idx="228">
                  <c:v>88.95</c:v>
                </c:pt>
                <c:pt idx="229">
                  <c:v>88.361000000000004</c:v>
                </c:pt>
                <c:pt idx="230">
                  <c:v>88.361000000000004</c:v>
                </c:pt>
                <c:pt idx="231">
                  <c:v>88.361000000000004</c:v>
                </c:pt>
                <c:pt idx="232">
                  <c:v>88.361000000000004</c:v>
                </c:pt>
                <c:pt idx="233">
                  <c:v>88.361000000000004</c:v>
                </c:pt>
                <c:pt idx="234">
                  <c:v>88.361000000000004</c:v>
                </c:pt>
                <c:pt idx="235">
                  <c:v>88.361000000000004</c:v>
                </c:pt>
                <c:pt idx="236">
                  <c:v>88.361000000000004</c:v>
                </c:pt>
                <c:pt idx="237">
                  <c:v>88.361000000000004</c:v>
                </c:pt>
                <c:pt idx="238">
                  <c:v>88.361000000000004</c:v>
                </c:pt>
                <c:pt idx="239">
                  <c:v>88.361000000000004</c:v>
                </c:pt>
                <c:pt idx="240">
                  <c:v>88.361000000000004</c:v>
                </c:pt>
                <c:pt idx="241">
                  <c:v>87.624999999999986</c:v>
                </c:pt>
                <c:pt idx="242">
                  <c:v>87.624999999999986</c:v>
                </c:pt>
                <c:pt idx="243">
                  <c:v>87.624999999999986</c:v>
                </c:pt>
                <c:pt idx="244">
                  <c:v>87.624999999999986</c:v>
                </c:pt>
                <c:pt idx="245">
                  <c:v>87.624999999999986</c:v>
                </c:pt>
                <c:pt idx="246">
                  <c:v>87.624999999999986</c:v>
                </c:pt>
                <c:pt idx="247">
                  <c:v>87.624999999999986</c:v>
                </c:pt>
                <c:pt idx="248">
                  <c:v>87.624999999999986</c:v>
                </c:pt>
                <c:pt idx="249">
                  <c:v>87.624999999999986</c:v>
                </c:pt>
                <c:pt idx="250">
                  <c:v>86.813999999999993</c:v>
                </c:pt>
                <c:pt idx="251">
                  <c:v>86.813999999999993</c:v>
                </c:pt>
                <c:pt idx="252">
                  <c:v>86.813999999999993</c:v>
                </c:pt>
                <c:pt idx="253">
                  <c:v>86.813999999999993</c:v>
                </c:pt>
                <c:pt idx="254">
                  <c:v>86.813999999999993</c:v>
                </c:pt>
                <c:pt idx="255">
                  <c:v>86.813999999999993</c:v>
                </c:pt>
                <c:pt idx="256">
                  <c:v>86.813999999999993</c:v>
                </c:pt>
                <c:pt idx="257">
                  <c:v>86.813999999999993</c:v>
                </c:pt>
                <c:pt idx="258">
                  <c:v>86.813999999999993</c:v>
                </c:pt>
                <c:pt idx="259">
                  <c:v>86.813999999999993</c:v>
                </c:pt>
                <c:pt idx="260">
                  <c:v>86.813999999999993</c:v>
                </c:pt>
                <c:pt idx="261">
                  <c:v>86.813999999999993</c:v>
                </c:pt>
                <c:pt idx="262">
                  <c:v>86.813999999999993</c:v>
                </c:pt>
                <c:pt idx="263">
                  <c:v>86.813999999999993</c:v>
                </c:pt>
                <c:pt idx="264">
                  <c:v>86.813999999999993</c:v>
                </c:pt>
                <c:pt idx="265">
                  <c:v>86.813999999999993</c:v>
                </c:pt>
                <c:pt idx="266">
                  <c:v>86.813999999999993</c:v>
                </c:pt>
                <c:pt idx="267">
                  <c:v>86.813999999999993</c:v>
                </c:pt>
                <c:pt idx="268">
                  <c:v>86.813999999999993</c:v>
                </c:pt>
                <c:pt idx="269">
                  <c:v>86.813999999999993</c:v>
                </c:pt>
                <c:pt idx="270">
                  <c:v>86.813999999999993</c:v>
                </c:pt>
                <c:pt idx="271">
                  <c:v>86.813999999999993</c:v>
                </c:pt>
                <c:pt idx="272">
                  <c:v>86.813999999999993</c:v>
                </c:pt>
                <c:pt idx="273">
                  <c:v>86.813999999999993</c:v>
                </c:pt>
                <c:pt idx="274">
                  <c:v>86.813999999999993</c:v>
                </c:pt>
                <c:pt idx="275">
                  <c:v>86.813999999999993</c:v>
                </c:pt>
                <c:pt idx="276">
                  <c:v>86.813999999999993</c:v>
                </c:pt>
                <c:pt idx="277">
                  <c:v>86.813999999999993</c:v>
                </c:pt>
                <c:pt idx="278">
                  <c:v>86.813999999999993</c:v>
                </c:pt>
                <c:pt idx="279">
                  <c:v>86.813999999999993</c:v>
                </c:pt>
                <c:pt idx="280">
                  <c:v>86.813999999999993</c:v>
                </c:pt>
                <c:pt idx="281">
                  <c:v>86.813999999999993</c:v>
                </c:pt>
                <c:pt idx="282">
                  <c:v>86.813999999999993</c:v>
                </c:pt>
                <c:pt idx="283">
                  <c:v>86.813999999999993</c:v>
                </c:pt>
                <c:pt idx="284">
                  <c:v>86.813999999999993</c:v>
                </c:pt>
                <c:pt idx="285">
                  <c:v>86.813999999999993</c:v>
                </c:pt>
                <c:pt idx="286">
                  <c:v>86.813999999999993</c:v>
                </c:pt>
                <c:pt idx="287">
                  <c:v>86.813999999999993</c:v>
                </c:pt>
                <c:pt idx="288">
                  <c:v>86.813999999999993</c:v>
                </c:pt>
              </c:numCache>
            </c:numRef>
          </c:yVal>
          <c:smooth val="0"/>
        </c:ser>
        <c:ser>
          <c:idx val="3"/>
          <c:order val="3"/>
          <c:tx>
            <c:strRef>
              <c:f>Sheet1!$E$1</c:f>
              <c:strCache>
                <c:ptCount val="1"/>
                <c:pt idx="0">
                  <c:v>No induction/Treated Rejection (N = 171)</c:v>
                </c:pt>
              </c:strCache>
            </c:strRef>
          </c:tx>
          <c:spPr>
            <a:ln w="41275">
              <a:solidFill>
                <a:srgbClr val="00FF00"/>
              </a:solidFill>
              <a:prstDash val="sysDash"/>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numCache>
            </c:numRef>
          </c:xVal>
          <c:yVal>
            <c:numRef>
              <c:f>Sheet1!$E$2:$E$290</c:f>
              <c:numCache>
                <c:formatCode>General</c:formatCode>
                <c:ptCount val="28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99.415000000000006</c:v>
                </c:pt>
                <c:pt idx="53">
                  <c:v>99.415000000000006</c:v>
                </c:pt>
                <c:pt idx="54">
                  <c:v>98.239000000000004</c:v>
                </c:pt>
                <c:pt idx="55">
                  <c:v>98.239000000000004</c:v>
                </c:pt>
                <c:pt idx="56">
                  <c:v>98.239000000000004</c:v>
                </c:pt>
                <c:pt idx="57">
                  <c:v>97.649999999999991</c:v>
                </c:pt>
                <c:pt idx="58">
                  <c:v>97.649999999999991</c:v>
                </c:pt>
                <c:pt idx="59">
                  <c:v>97.649999999999991</c:v>
                </c:pt>
                <c:pt idx="60">
                  <c:v>97.649999999999991</c:v>
                </c:pt>
                <c:pt idx="61">
                  <c:v>97.649999999999991</c:v>
                </c:pt>
                <c:pt idx="62">
                  <c:v>97.649999999999991</c:v>
                </c:pt>
                <c:pt idx="63">
                  <c:v>97.649999999999991</c:v>
                </c:pt>
                <c:pt idx="64">
                  <c:v>97.649999999999991</c:v>
                </c:pt>
                <c:pt idx="65">
                  <c:v>97.649999999999991</c:v>
                </c:pt>
                <c:pt idx="66">
                  <c:v>97.649999999999991</c:v>
                </c:pt>
                <c:pt idx="67">
                  <c:v>97.649999999999991</c:v>
                </c:pt>
                <c:pt idx="68">
                  <c:v>97.058999999999983</c:v>
                </c:pt>
                <c:pt idx="69">
                  <c:v>97.058999999999983</c:v>
                </c:pt>
                <c:pt idx="70">
                  <c:v>97.058999999999983</c:v>
                </c:pt>
                <c:pt idx="71">
                  <c:v>97.058999999999983</c:v>
                </c:pt>
                <c:pt idx="72">
                  <c:v>97.058999999999983</c:v>
                </c:pt>
                <c:pt idx="73">
                  <c:v>96.459000000000003</c:v>
                </c:pt>
                <c:pt idx="74">
                  <c:v>96.459000000000003</c:v>
                </c:pt>
                <c:pt idx="75">
                  <c:v>96.459000000000003</c:v>
                </c:pt>
                <c:pt idx="76">
                  <c:v>95.86</c:v>
                </c:pt>
                <c:pt idx="77">
                  <c:v>95.86</c:v>
                </c:pt>
                <c:pt idx="78">
                  <c:v>95.86</c:v>
                </c:pt>
                <c:pt idx="79">
                  <c:v>95.86</c:v>
                </c:pt>
                <c:pt idx="80">
                  <c:v>95.260999999999996</c:v>
                </c:pt>
                <c:pt idx="81">
                  <c:v>95.260999999999996</c:v>
                </c:pt>
                <c:pt idx="82">
                  <c:v>95.260999999999996</c:v>
                </c:pt>
                <c:pt idx="83">
                  <c:v>95.260999999999996</c:v>
                </c:pt>
                <c:pt idx="84">
                  <c:v>95.260999999999996</c:v>
                </c:pt>
                <c:pt idx="85">
                  <c:v>95.260999999999996</c:v>
                </c:pt>
                <c:pt idx="86">
                  <c:v>94.063000000000002</c:v>
                </c:pt>
                <c:pt idx="87">
                  <c:v>92.864999999999995</c:v>
                </c:pt>
                <c:pt idx="88">
                  <c:v>92.864999999999995</c:v>
                </c:pt>
                <c:pt idx="89">
                  <c:v>92.864999999999995</c:v>
                </c:pt>
                <c:pt idx="90">
                  <c:v>92.864999999999995</c:v>
                </c:pt>
                <c:pt idx="91">
                  <c:v>92.864999999999995</c:v>
                </c:pt>
                <c:pt idx="92">
                  <c:v>92.864999999999995</c:v>
                </c:pt>
                <c:pt idx="93">
                  <c:v>92.864999999999995</c:v>
                </c:pt>
                <c:pt idx="94">
                  <c:v>92.864999999999995</c:v>
                </c:pt>
                <c:pt idx="95">
                  <c:v>92.864999999999995</c:v>
                </c:pt>
                <c:pt idx="96">
                  <c:v>92.864999999999995</c:v>
                </c:pt>
                <c:pt idx="97">
                  <c:v>92.241000000000099</c:v>
                </c:pt>
                <c:pt idx="98">
                  <c:v>92.241000000000099</c:v>
                </c:pt>
                <c:pt idx="99">
                  <c:v>92.241000000000099</c:v>
                </c:pt>
                <c:pt idx="100">
                  <c:v>92.241000000000099</c:v>
                </c:pt>
                <c:pt idx="101">
                  <c:v>92.241000000000099</c:v>
                </c:pt>
                <c:pt idx="102">
                  <c:v>92.241000000000099</c:v>
                </c:pt>
                <c:pt idx="103">
                  <c:v>91.596000000000004</c:v>
                </c:pt>
                <c:pt idx="104">
                  <c:v>91.596000000000004</c:v>
                </c:pt>
                <c:pt idx="105">
                  <c:v>91.596000000000004</c:v>
                </c:pt>
                <c:pt idx="106">
                  <c:v>90.950999999999993</c:v>
                </c:pt>
                <c:pt idx="107">
                  <c:v>90.950999999999993</c:v>
                </c:pt>
                <c:pt idx="108">
                  <c:v>90.950999999999993</c:v>
                </c:pt>
                <c:pt idx="109">
                  <c:v>90.950999999999993</c:v>
                </c:pt>
                <c:pt idx="110">
                  <c:v>90.950999999999993</c:v>
                </c:pt>
                <c:pt idx="111">
                  <c:v>90.950999999999993</c:v>
                </c:pt>
                <c:pt idx="112">
                  <c:v>90.950999999999993</c:v>
                </c:pt>
                <c:pt idx="113">
                  <c:v>90.950999999999993</c:v>
                </c:pt>
                <c:pt idx="114">
                  <c:v>90.950999999999993</c:v>
                </c:pt>
                <c:pt idx="115">
                  <c:v>90.950999999999993</c:v>
                </c:pt>
                <c:pt idx="116">
                  <c:v>90.950999999999993</c:v>
                </c:pt>
                <c:pt idx="117">
                  <c:v>90.950999999999993</c:v>
                </c:pt>
                <c:pt idx="118">
                  <c:v>90.950999999999993</c:v>
                </c:pt>
                <c:pt idx="119">
                  <c:v>90.950999999999993</c:v>
                </c:pt>
                <c:pt idx="120">
                  <c:v>90.950999999999993</c:v>
                </c:pt>
                <c:pt idx="121">
                  <c:v>90.950999999999993</c:v>
                </c:pt>
                <c:pt idx="122">
                  <c:v>90.950999999999993</c:v>
                </c:pt>
                <c:pt idx="123">
                  <c:v>90.950999999999993</c:v>
                </c:pt>
                <c:pt idx="124">
                  <c:v>90.950999999999993</c:v>
                </c:pt>
                <c:pt idx="125">
                  <c:v>90.950999999999993</c:v>
                </c:pt>
                <c:pt idx="126">
                  <c:v>90.950999999999993</c:v>
                </c:pt>
                <c:pt idx="127">
                  <c:v>90.296999999999997</c:v>
                </c:pt>
                <c:pt idx="128">
                  <c:v>90.296999999999997</c:v>
                </c:pt>
                <c:pt idx="129">
                  <c:v>90.296999999999997</c:v>
                </c:pt>
                <c:pt idx="130">
                  <c:v>90.296999999999997</c:v>
                </c:pt>
                <c:pt idx="131">
                  <c:v>90.296999999999997</c:v>
                </c:pt>
                <c:pt idx="132">
                  <c:v>90.296999999999997</c:v>
                </c:pt>
                <c:pt idx="133">
                  <c:v>90.296999999999997</c:v>
                </c:pt>
                <c:pt idx="134">
                  <c:v>88.988</c:v>
                </c:pt>
                <c:pt idx="135">
                  <c:v>88.334000000000003</c:v>
                </c:pt>
                <c:pt idx="136">
                  <c:v>87.679999999999978</c:v>
                </c:pt>
                <c:pt idx="137">
                  <c:v>87.679999999999978</c:v>
                </c:pt>
                <c:pt idx="138">
                  <c:v>87.679999999999978</c:v>
                </c:pt>
                <c:pt idx="139">
                  <c:v>87.679999999999978</c:v>
                </c:pt>
                <c:pt idx="140">
                  <c:v>87.679999999999978</c:v>
                </c:pt>
                <c:pt idx="141">
                  <c:v>86.361000000000004</c:v>
                </c:pt>
                <c:pt idx="142">
                  <c:v>86.361000000000004</c:v>
                </c:pt>
                <c:pt idx="143">
                  <c:v>86.361000000000004</c:v>
                </c:pt>
                <c:pt idx="144">
                  <c:v>86.361000000000004</c:v>
                </c:pt>
                <c:pt idx="145">
                  <c:v>86.361000000000004</c:v>
                </c:pt>
                <c:pt idx="146">
                  <c:v>85.675999999999988</c:v>
                </c:pt>
                <c:pt idx="147">
                  <c:v>85.675999999999988</c:v>
                </c:pt>
                <c:pt idx="148">
                  <c:v>85.675999999999988</c:v>
                </c:pt>
                <c:pt idx="149">
                  <c:v>84.968000000000004</c:v>
                </c:pt>
                <c:pt idx="150">
                  <c:v>84.968000000000004</c:v>
                </c:pt>
                <c:pt idx="151">
                  <c:v>84.968000000000004</c:v>
                </c:pt>
                <c:pt idx="152">
                  <c:v>84.968000000000004</c:v>
                </c:pt>
                <c:pt idx="153">
                  <c:v>84.968000000000004</c:v>
                </c:pt>
                <c:pt idx="154">
                  <c:v>84.968000000000004</c:v>
                </c:pt>
                <c:pt idx="155">
                  <c:v>84.254000000000005</c:v>
                </c:pt>
                <c:pt idx="156">
                  <c:v>84.254000000000005</c:v>
                </c:pt>
                <c:pt idx="157">
                  <c:v>82.825999999999979</c:v>
                </c:pt>
                <c:pt idx="158">
                  <c:v>82.111999999999995</c:v>
                </c:pt>
                <c:pt idx="159">
                  <c:v>82.111999999999995</c:v>
                </c:pt>
                <c:pt idx="160">
                  <c:v>82.111999999999995</c:v>
                </c:pt>
                <c:pt idx="161">
                  <c:v>81.397999999999996</c:v>
                </c:pt>
                <c:pt idx="162">
                  <c:v>81.397999999999996</c:v>
                </c:pt>
                <c:pt idx="163">
                  <c:v>81.397999999999996</c:v>
                </c:pt>
                <c:pt idx="164">
                  <c:v>81.397999999999996</c:v>
                </c:pt>
                <c:pt idx="165">
                  <c:v>80.676999999999978</c:v>
                </c:pt>
                <c:pt idx="166">
                  <c:v>80.676999999999978</c:v>
                </c:pt>
                <c:pt idx="167">
                  <c:v>80.676999999999978</c:v>
                </c:pt>
                <c:pt idx="168">
                  <c:v>79.236999999999995</c:v>
                </c:pt>
                <c:pt idx="169">
                  <c:v>79.236999999999995</c:v>
                </c:pt>
                <c:pt idx="170">
                  <c:v>79.236999999999995</c:v>
                </c:pt>
                <c:pt idx="171">
                  <c:v>78.516000000000005</c:v>
                </c:pt>
                <c:pt idx="172">
                  <c:v>78.516000000000005</c:v>
                </c:pt>
                <c:pt idx="173">
                  <c:v>78.516000000000005</c:v>
                </c:pt>
                <c:pt idx="174">
                  <c:v>78.516000000000005</c:v>
                </c:pt>
                <c:pt idx="175">
                  <c:v>78.516000000000005</c:v>
                </c:pt>
                <c:pt idx="176">
                  <c:v>78.516000000000005</c:v>
                </c:pt>
                <c:pt idx="177">
                  <c:v>78.516000000000005</c:v>
                </c:pt>
                <c:pt idx="178">
                  <c:v>78.516000000000005</c:v>
                </c:pt>
                <c:pt idx="179">
                  <c:v>78.516000000000005</c:v>
                </c:pt>
                <c:pt idx="180">
                  <c:v>77.796000000000006</c:v>
                </c:pt>
                <c:pt idx="181">
                  <c:v>77.796000000000006</c:v>
                </c:pt>
                <c:pt idx="182">
                  <c:v>77.796000000000006</c:v>
                </c:pt>
                <c:pt idx="183">
                  <c:v>77.796000000000006</c:v>
                </c:pt>
                <c:pt idx="184">
                  <c:v>77.796000000000006</c:v>
                </c:pt>
                <c:pt idx="185">
                  <c:v>77.796000000000006</c:v>
                </c:pt>
                <c:pt idx="186">
                  <c:v>77.796000000000006</c:v>
                </c:pt>
                <c:pt idx="187">
                  <c:v>77.796000000000006</c:v>
                </c:pt>
                <c:pt idx="188">
                  <c:v>77.075999999999979</c:v>
                </c:pt>
                <c:pt idx="189">
                  <c:v>76.35499999999999</c:v>
                </c:pt>
                <c:pt idx="190">
                  <c:v>76.35499999999999</c:v>
                </c:pt>
                <c:pt idx="191">
                  <c:v>76.35499999999999</c:v>
                </c:pt>
                <c:pt idx="192">
                  <c:v>76.35499999999999</c:v>
                </c:pt>
                <c:pt idx="193">
                  <c:v>76.35499999999999</c:v>
                </c:pt>
                <c:pt idx="194">
                  <c:v>76.35499999999999</c:v>
                </c:pt>
                <c:pt idx="195">
                  <c:v>76.35499999999999</c:v>
                </c:pt>
                <c:pt idx="196">
                  <c:v>76.35499999999999</c:v>
                </c:pt>
                <c:pt idx="197">
                  <c:v>76.35499999999999</c:v>
                </c:pt>
                <c:pt idx="198">
                  <c:v>76.35499999999999</c:v>
                </c:pt>
                <c:pt idx="199">
                  <c:v>76.35499999999999</c:v>
                </c:pt>
                <c:pt idx="200">
                  <c:v>76.35499999999999</c:v>
                </c:pt>
                <c:pt idx="201">
                  <c:v>76.35499999999999</c:v>
                </c:pt>
                <c:pt idx="202">
                  <c:v>76.35499999999999</c:v>
                </c:pt>
                <c:pt idx="203">
                  <c:v>76.35499999999999</c:v>
                </c:pt>
                <c:pt idx="204">
                  <c:v>76.35499999999999</c:v>
                </c:pt>
                <c:pt idx="205">
                  <c:v>75.584000000000003</c:v>
                </c:pt>
                <c:pt idx="206">
                  <c:v>75.584000000000003</c:v>
                </c:pt>
                <c:pt idx="207">
                  <c:v>74.813000000000002</c:v>
                </c:pt>
                <c:pt idx="208">
                  <c:v>74.813000000000002</c:v>
                </c:pt>
                <c:pt idx="209">
                  <c:v>74.813000000000002</c:v>
                </c:pt>
                <c:pt idx="210">
                  <c:v>74.813000000000002</c:v>
                </c:pt>
                <c:pt idx="211">
                  <c:v>74.813000000000002</c:v>
                </c:pt>
                <c:pt idx="212">
                  <c:v>74.813000000000002</c:v>
                </c:pt>
                <c:pt idx="213">
                  <c:v>74.813000000000002</c:v>
                </c:pt>
                <c:pt idx="214">
                  <c:v>74.813000000000002</c:v>
                </c:pt>
                <c:pt idx="215">
                  <c:v>74.813000000000002</c:v>
                </c:pt>
                <c:pt idx="216">
                  <c:v>74.813000000000002</c:v>
                </c:pt>
                <c:pt idx="217">
                  <c:v>74.813000000000002</c:v>
                </c:pt>
                <c:pt idx="218">
                  <c:v>74.813000000000002</c:v>
                </c:pt>
                <c:pt idx="219">
                  <c:v>74.813000000000002</c:v>
                </c:pt>
                <c:pt idx="220">
                  <c:v>74.042000000000002</c:v>
                </c:pt>
                <c:pt idx="221">
                  <c:v>74.042000000000002</c:v>
                </c:pt>
                <c:pt idx="222">
                  <c:v>74.042000000000002</c:v>
                </c:pt>
                <c:pt idx="223">
                  <c:v>74.042000000000002</c:v>
                </c:pt>
                <c:pt idx="224">
                  <c:v>74.042000000000002</c:v>
                </c:pt>
                <c:pt idx="225">
                  <c:v>74.042000000000002</c:v>
                </c:pt>
                <c:pt idx="226">
                  <c:v>74.042000000000002</c:v>
                </c:pt>
                <c:pt idx="227">
                  <c:v>74.042000000000002</c:v>
                </c:pt>
                <c:pt idx="228">
                  <c:v>74.042000000000002</c:v>
                </c:pt>
                <c:pt idx="229">
                  <c:v>74.042000000000002</c:v>
                </c:pt>
                <c:pt idx="230">
                  <c:v>74.042000000000002</c:v>
                </c:pt>
                <c:pt idx="231">
                  <c:v>74.042000000000002</c:v>
                </c:pt>
                <c:pt idx="232">
                  <c:v>74.042000000000002</c:v>
                </c:pt>
                <c:pt idx="233">
                  <c:v>74.042000000000002</c:v>
                </c:pt>
                <c:pt idx="234">
                  <c:v>74.042000000000002</c:v>
                </c:pt>
                <c:pt idx="235">
                  <c:v>74.042000000000002</c:v>
                </c:pt>
                <c:pt idx="236">
                  <c:v>74.042000000000002</c:v>
                </c:pt>
                <c:pt idx="237">
                  <c:v>74.042000000000002</c:v>
                </c:pt>
                <c:pt idx="238">
                  <c:v>74.042000000000002</c:v>
                </c:pt>
                <c:pt idx="239">
                  <c:v>74.042000000000002</c:v>
                </c:pt>
                <c:pt idx="240">
                  <c:v>74.042000000000002</c:v>
                </c:pt>
                <c:pt idx="241">
                  <c:v>73.218999999999994</c:v>
                </c:pt>
                <c:pt idx="242">
                  <c:v>73.218999999999994</c:v>
                </c:pt>
                <c:pt idx="243">
                  <c:v>73.218999999999994</c:v>
                </c:pt>
                <c:pt idx="244">
                  <c:v>73.218999999999994</c:v>
                </c:pt>
                <c:pt idx="245">
                  <c:v>73.218999999999994</c:v>
                </c:pt>
                <c:pt idx="246">
                  <c:v>73.218999999999994</c:v>
                </c:pt>
                <c:pt idx="247">
                  <c:v>73.218999999999994</c:v>
                </c:pt>
                <c:pt idx="248">
                  <c:v>73.218999999999994</c:v>
                </c:pt>
                <c:pt idx="249">
                  <c:v>72.337000000000003</c:v>
                </c:pt>
                <c:pt idx="250">
                  <c:v>72.337000000000003</c:v>
                </c:pt>
                <c:pt idx="251">
                  <c:v>72.337000000000003</c:v>
                </c:pt>
                <c:pt idx="252">
                  <c:v>72.337000000000003</c:v>
                </c:pt>
                <c:pt idx="253">
                  <c:v>72.337000000000003</c:v>
                </c:pt>
                <c:pt idx="254">
                  <c:v>72.337000000000003</c:v>
                </c:pt>
                <c:pt idx="255">
                  <c:v>72.337000000000003</c:v>
                </c:pt>
                <c:pt idx="256">
                  <c:v>72.337000000000003</c:v>
                </c:pt>
                <c:pt idx="257">
                  <c:v>72.337000000000003</c:v>
                </c:pt>
                <c:pt idx="258">
                  <c:v>72.337000000000003</c:v>
                </c:pt>
                <c:pt idx="259">
                  <c:v>72.337000000000003</c:v>
                </c:pt>
                <c:pt idx="260">
                  <c:v>72.337000000000003</c:v>
                </c:pt>
                <c:pt idx="261">
                  <c:v>72.337000000000003</c:v>
                </c:pt>
                <c:pt idx="262">
                  <c:v>71.455000000000013</c:v>
                </c:pt>
                <c:pt idx="263">
                  <c:v>71.455000000000013</c:v>
                </c:pt>
                <c:pt idx="264">
                  <c:v>71.455000000000013</c:v>
                </c:pt>
                <c:pt idx="265">
                  <c:v>70.571999999999989</c:v>
                </c:pt>
                <c:pt idx="266">
                  <c:v>70.571999999999989</c:v>
                </c:pt>
                <c:pt idx="267">
                  <c:v>70.571999999999989</c:v>
                </c:pt>
                <c:pt idx="268">
                  <c:v>70.571999999999989</c:v>
                </c:pt>
                <c:pt idx="269">
                  <c:v>70.571999999999989</c:v>
                </c:pt>
                <c:pt idx="270">
                  <c:v>70.571999999999989</c:v>
                </c:pt>
                <c:pt idx="271">
                  <c:v>70.571999999999989</c:v>
                </c:pt>
                <c:pt idx="272">
                  <c:v>70.571999999999989</c:v>
                </c:pt>
                <c:pt idx="273">
                  <c:v>70.571999999999989</c:v>
                </c:pt>
                <c:pt idx="274">
                  <c:v>70.571999999999989</c:v>
                </c:pt>
                <c:pt idx="275">
                  <c:v>70.571999999999989</c:v>
                </c:pt>
                <c:pt idx="276">
                  <c:v>70.571999999999989</c:v>
                </c:pt>
                <c:pt idx="277">
                  <c:v>70.571999999999989</c:v>
                </c:pt>
                <c:pt idx="278">
                  <c:v>70.571999999999989</c:v>
                </c:pt>
                <c:pt idx="279">
                  <c:v>69.644000000000005</c:v>
                </c:pt>
                <c:pt idx="280">
                  <c:v>69.644000000000005</c:v>
                </c:pt>
                <c:pt idx="281">
                  <c:v>69.644000000000005</c:v>
                </c:pt>
                <c:pt idx="282">
                  <c:v>69.644000000000005</c:v>
                </c:pt>
                <c:pt idx="283">
                  <c:v>69.644000000000005</c:v>
                </c:pt>
                <c:pt idx="284">
                  <c:v>69.644000000000005</c:v>
                </c:pt>
                <c:pt idx="285">
                  <c:v>69.644000000000005</c:v>
                </c:pt>
                <c:pt idx="286">
                  <c:v>69.644000000000005</c:v>
                </c:pt>
                <c:pt idx="287">
                  <c:v>69.644000000000005</c:v>
                </c:pt>
                <c:pt idx="288">
                  <c:v>69.644000000000005</c:v>
                </c:pt>
              </c:numCache>
            </c:numRef>
          </c:yVal>
          <c:smooth val="0"/>
        </c:ser>
        <c:ser>
          <c:idx val="4"/>
          <c:order val="4"/>
          <c:tx>
            <c:strRef>
              <c:f>Sheet1!$F$1</c:f>
              <c:strCache>
                <c:ptCount val="1"/>
                <c:pt idx="0">
                  <c:v>Polyclonal induction/Treated Rejection (N = 199)</c:v>
                </c:pt>
              </c:strCache>
            </c:strRef>
          </c:tx>
          <c:spPr>
            <a:ln w="41275">
              <a:solidFill>
                <a:srgbClr val="FF0000"/>
              </a:solidFill>
              <a:prstDash val="sysDash"/>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numCache>
            </c:numRef>
          </c:xVal>
          <c:yVal>
            <c:numRef>
              <c:f>Sheet1!$F$2:$F$290</c:f>
              <c:numCache>
                <c:formatCode>General</c:formatCode>
                <c:ptCount val="28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99.497000000000099</c:v>
                </c:pt>
                <c:pt idx="50">
                  <c:v>98.995000000000005</c:v>
                </c:pt>
                <c:pt idx="51">
                  <c:v>98.995000000000005</c:v>
                </c:pt>
                <c:pt idx="52">
                  <c:v>98.995000000000005</c:v>
                </c:pt>
                <c:pt idx="53">
                  <c:v>98.995000000000005</c:v>
                </c:pt>
                <c:pt idx="54">
                  <c:v>98.995000000000005</c:v>
                </c:pt>
                <c:pt idx="55">
                  <c:v>98.995000000000005</c:v>
                </c:pt>
                <c:pt idx="56">
                  <c:v>98.995000000000005</c:v>
                </c:pt>
                <c:pt idx="57">
                  <c:v>98.995000000000005</c:v>
                </c:pt>
                <c:pt idx="58">
                  <c:v>98.485000000000014</c:v>
                </c:pt>
                <c:pt idx="59">
                  <c:v>96.953999999999994</c:v>
                </c:pt>
                <c:pt idx="60">
                  <c:v>96.953999999999994</c:v>
                </c:pt>
                <c:pt idx="61">
                  <c:v>96.444000000000131</c:v>
                </c:pt>
                <c:pt idx="62">
                  <c:v>96.444000000000131</c:v>
                </c:pt>
                <c:pt idx="63">
                  <c:v>96.444000000000131</c:v>
                </c:pt>
                <c:pt idx="64">
                  <c:v>96.444000000000131</c:v>
                </c:pt>
                <c:pt idx="65">
                  <c:v>95.930999999999997</c:v>
                </c:pt>
                <c:pt idx="66">
                  <c:v>95.930999999999997</c:v>
                </c:pt>
                <c:pt idx="67">
                  <c:v>95.930999999999997</c:v>
                </c:pt>
                <c:pt idx="68">
                  <c:v>95.930999999999997</c:v>
                </c:pt>
                <c:pt idx="69">
                  <c:v>95.930999999999997</c:v>
                </c:pt>
                <c:pt idx="70">
                  <c:v>94.905000000000001</c:v>
                </c:pt>
                <c:pt idx="71">
                  <c:v>94.905000000000001</c:v>
                </c:pt>
                <c:pt idx="72">
                  <c:v>94.905000000000001</c:v>
                </c:pt>
                <c:pt idx="73">
                  <c:v>93.878999999999948</c:v>
                </c:pt>
                <c:pt idx="74">
                  <c:v>93.366</c:v>
                </c:pt>
                <c:pt idx="75">
                  <c:v>93.366</c:v>
                </c:pt>
                <c:pt idx="76">
                  <c:v>93.366</c:v>
                </c:pt>
                <c:pt idx="77">
                  <c:v>92.85299999999998</c:v>
                </c:pt>
                <c:pt idx="78">
                  <c:v>92.337000000000003</c:v>
                </c:pt>
                <c:pt idx="79">
                  <c:v>92.337000000000003</c:v>
                </c:pt>
                <c:pt idx="80">
                  <c:v>91.820999999999998</c:v>
                </c:pt>
                <c:pt idx="81">
                  <c:v>91.820999999999998</c:v>
                </c:pt>
                <c:pt idx="82">
                  <c:v>91.820999999999998</c:v>
                </c:pt>
                <c:pt idx="83">
                  <c:v>91.820999999999998</c:v>
                </c:pt>
                <c:pt idx="84">
                  <c:v>91.820999999999998</c:v>
                </c:pt>
                <c:pt idx="85">
                  <c:v>91.820999999999998</c:v>
                </c:pt>
                <c:pt idx="86">
                  <c:v>91.29</c:v>
                </c:pt>
                <c:pt idx="87">
                  <c:v>91.29</c:v>
                </c:pt>
                <c:pt idx="88">
                  <c:v>90.759</c:v>
                </c:pt>
                <c:pt idx="89">
                  <c:v>90.759</c:v>
                </c:pt>
                <c:pt idx="90">
                  <c:v>90.759</c:v>
                </c:pt>
                <c:pt idx="91">
                  <c:v>90.759</c:v>
                </c:pt>
                <c:pt idx="92">
                  <c:v>90.759</c:v>
                </c:pt>
                <c:pt idx="93">
                  <c:v>90.759</c:v>
                </c:pt>
                <c:pt idx="94">
                  <c:v>90.759</c:v>
                </c:pt>
                <c:pt idx="95">
                  <c:v>90.759</c:v>
                </c:pt>
                <c:pt idx="96">
                  <c:v>90.759</c:v>
                </c:pt>
                <c:pt idx="97">
                  <c:v>90.212999999999994</c:v>
                </c:pt>
                <c:pt idx="98">
                  <c:v>90.212999999999994</c:v>
                </c:pt>
                <c:pt idx="99">
                  <c:v>90.212999999999994</c:v>
                </c:pt>
                <c:pt idx="100">
                  <c:v>90.212999999999994</c:v>
                </c:pt>
                <c:pt idx="101">
                  <c:v>90.212999999999994</c:v>
                </c:pt>
                <c:pt idx="102">
                  <c:v>90.212999999999994</c:v>
                </c:pt>
                <c:pt idx="103">
                  <c:v>90.212999999999994</c:v>
                </c:pt>
                <c:pt idx="104">
                  <c:v>90.212999999999994</c:v>
                </c:pt>
                <c:pt idx="105">
                  <c:v>89.651999999999987</c:v>
                </c:pt>
                <c:pt idx="106">
                  <c:v>89.651999999999987</c:v>
                </c:pt>
                <c:pt idx="107">
                  <c:v>89.651999999999987</c:v>
                </c:pt>
                <c:pt idx="108">
                  <c:v>89.092000000000013</c:v>
                </c:pt>
                <c:pt idx="109">
                  <c:v>89.092000000000013</c:v>
                </c:pt>
                <c:pt idx="110">
                  <c:v>89.092000000000013</c:v>
                </c:pt>
                <c:pt idx="111">
                  <c:v>88.531999999999996</c:v>
                </c:pt>
                <c:pt idx="112">
                  <c:v>88.531999999999996</c:v>
                </c:pt>
                <c:pt idx="113">
                  <c:v>88.531999999999996</c:v>
                </c:pt>
                <c:pt idx="114">
                  <c:v>87.971000000000004</c:v>
                </c:pt>
                <c:pt idx="115">
                  <c:v>87.971000000000004</c:v>
                </c:pt>
                <c:pt idx="116">
                  <c:v>87.971000000000004</c:v>
                </c:pt>
                <c:pt idx="117">
                  <c:v>87.971000000000004</c:v>
                </c:pt>
                <c:pt idx="118">
                  <c:v>87.971000000000004</c:v>
                </c:pt>
                <c:pt idx="119">
                  <c:v>87.971000000000004</c:v>
                </c:pt>
                <c:pt idx="120">
                  <c:v>87.971000000000004</c:v>
                </c:pt>
                <c:pt idx="121">
                  <c:v>87.971000000000004</c:v>
                </c:pt>
                <c:pt idx="122">
                  <c:v>87.971000000000004</c:v>
                </c:pt>
                <c:pt idx="123">
                  <c:v>87.971000000000004</c:v>
                </c:pt>
                <c:pt idx="124">
                  <c:v>87.971000000000004</c:v>
                </c:pt>
                <c:pt idx="125">
                  <c:v>87.971000000000004</c:v>
                </c:pt>
                <c:pt idx="126">
                  <c:v>87.971000000000004</c:v>
                </c:pt>
                <c:pt idx="127">
                  <c:v>87.971000000000004</c:v>
                </c:pt>
                <c:pt idx="128">
                  <c:v>87.971000000000004</c:v>
                </c:pt>
                <c:pt idx="129">
                  <c:v>87.971000000000004</c:v>
                </c:pt>
                <c:pt idx="130">
                  <c:v>87.971000000000004</c:v>
                </c:pt>
                <c:pt idx="131">
                  <c:v>87.971000000000004</c:v>
                </c:pt>
                <c:pt idx="132">
                  <c:v>87.971000000000004</c:v>
                </c:pt>
                <c:pt idx="133">
                  <c:v>87.971000000000004</c:v>
                </c:pt>
                <c:pt idx="134">
                  <c:v>87.971000000000004</c:v>
                </c:pt>
                <c:pt idx="135">
                  <c:v>87.971000000000004</c:v>
                </c:pt>
                <c:pt idx="136">
                  <c:v>87.971000000000004</c:v>
                </c:pt>
                <c:pt idx="137">
                  <c:v>87.971000000000004</c:v>
                </c:pt>
                <c:pt idx="138">
                  <c:v>87.971000000000004</c:v>
                </c:pt>
                <c:pt idx="139">
                  <c:v>87.971000000000004</c:v>
                </c:pt>
                <c:pt idx="140">
                  <c:v>87.971000000000004</c:v>
                </c:pt>
                <c:pt idx="141">
                  <c:v>87.971000000000004</c:v>
                </c:pt>
                <c:pt idx="142">
                  <c:v>87.971000000000004</c:v>
                </c:pt>
                <c:pt idx="143">
                  <c:v>87.971000000000004</c:v>
                </c:pt>
                <c:pt idx="144">
                  <c:v>87.971000000000004</c:v>
                </c:pt>
                <c:pt idx="145">
                  <c:v>87.971000000000004</c:v>
                </c:pt>
                <c:pt idx="146">
                  <c:v>87.971000000000004</c:v>
                </c:pt>
                <c:pt idx="147">
                  <c:v>87.971000000000004</c:v>
                </c:pt>
                <c:pt idx="148">
                  <c:v>87.971000000000004</c:v>
                </c:pt>
                <c:pt idx="149">
                  <c:v>87.971000000000004</c:v>
                </c:pt>
                <c:pt idx="150">
                  <c:v>87.337999999999994</c:v>
                </c:pt>
                <c:pt idx="151">
                  <c:v>87.337999999999994</c:v>
                </c:pt>
                <c:pt idx="152">
                  <c:v>87.337999999999994</c:v>
                </c:pt>
                <c:pt idx="153">
                  <c:v>87.337999999999994</c:v>
                </c:pt>
                <c:pt idx="154">
                  <c:v>87.337999999999994</c:v>
                </c:pt>
                <c:pt idx="155">
                  <c:v>87.337999999999994</c:v>
                </c:pt>
                <c:pt idx="156">
                  <c:v>87.337999999999994</c:v>
                </c:pt>
                <c:pt idx="157">
                  <c:v>86.700999999999993</c:v>
                </c:pt>
                <c:pt idx="158">
                  <c:v>86.700999999999993</c:v>
                </c:pt>
                <c:pt idx="159">
                  <c:v>86.700999999999993</c:v>
                </c:pt>
                <c:pt idx="160">
                  <c:v>86.700999999999993</c:v>
                </c:pt>
                <c:pt idx="161">
                  <c:v>86.700999999999993</c:v>
                </c:pt>
                <c:pt idx="162">
                  <c:v>86.700999999999993</c:v>
                </c:pt>
                <c:pt idx="163">
                  <c:v>86.700999999999993</c:v>
                </c:pt>
                <c:pt idx="164">
                  <c:v>86.700999999999993</c:v>
                </c:pt>
                <c:pt idx="165">
                  <c:v>86.700999999999993</c:v>
                </c:pt>
                <c:pt idx="166">
                  <c:v>86.700999999999993</c:v>
                </c:pt>
                <c:pt idx="167">
                  <c:v>86.700999999999993</c:v>
                </c:pt>
                <c:pt idx="168">
                  <c:v>86.700999999999993</c:v>
                </c:pt>
                <c:pt idx="169">
                  <c:v>86.700999999999993</c:v>
                </c:pt>
                <c:pt idx="170">
                  <c:v>86.043999999999997</c:v>
                </c:pt>
                <c:pt idx="171">
                  <c:v>86.043999999999997</c:v>
                </c:pt>
                <c:pt idx="172">
                  <c:v>86.043999999999997</c:v>
                </c:pt>
                <c:pt idx="173">
                  <c:v>86.043999999999997</c:v>
                </c:pt>
                <c:pt idx="174">
                  <c:v>86.043999999999997</c:v>
                </c:pt>
                <c:pt idx="175">
                  <c:v>86.043999999999997</c:v>
                </c:pt>
                <c:pt idx="176">
                  <c:v>85.371999999999986</c:v>
                </c:pt>
                <c:pt idx="177">
                  <c:v>85.371999999999986</c:v>
                </c:pt>
                <c:pt idx="178">
                  <c:v>85.371999999999986</c:v>
                </c:pt>
                <c:pt idx="179">
                  <c:v>85.371999999999986</c:v>
                </c:pt>
                <c:pt idx="180">
                  <c:v>85.371999999999986</c:v>
                </c:pt>
                <c:pt idx="181">
                  <c:v>85.371999999999986</c:v>
                </c:pt>
                <c:pt idx="182">
                  <c:v>85.371999999999986</c:v>
                </c:pt>
                <c:pt idx="183">
                  <c:v>85.371999999999986</c:v>
                </c:pt>
                <c:pt idx="184">
                  <c:v>85.371999999999986</c:v>
                </c:pt>
                <c:pt idx="185">
                  <c:v>85.371999999999986</c:v>
                </c:pt>
                <c:pt idx="186">
                  <c:v>85.371999999999986</c:v>
                </c:pt>
                <c:pt idx="187">
                  <c:v>85.371999999999986</c:v>
                </c:pt>
                <c:pt idx="188">
                  <c:v>85.371999999999986</c:v>
                </c:pt>
                <c:pt idx="189">
                  <c:v>85.371999999999986</c:v>
                </c:pt>
                <c:pt idx="190">
                  <c:v>84.653999999999982</c:v>
                </c:pt>
                <c:pt idx="191">
                  <c:v>84.653999999999982</c:v>
                </c:pt>
                <c:pt idx="192">
                  <c:v>84.653999999999982</c:v>
                </c:pt>
                <c:pt idx="193">
                  <c:v>84.653999999999982</c:v>
                </c:pt>
                <c:pt idx="194">
                  <c:v>84.653999999999982</c:v>
                </c:pt>
                <c:pt idx="195">
                  <c:v>84.653999999999982</c:v>
                </c:pt>
                <c:pt idx="196">
                  <c:v>84.653999999999982</c:v>
                </c:pt>
                <c:pt idx="197">
                  <c:v>84.653999999999982</c:v>
                </c:pt>
                <c:pt idx="198">
                  <c:v>84.653999999999982</c:v>
                </c:pt>
                <c:pt idx="199">
                  <c:v>83.870999999999981</c:v>
                </c:pt>
                <c:pt idx="200">
                  <c:v>83.870999999999981</c:v>
                </c:pt>
                <c:pt idx="201">
                  <c:v>83.870999999999981</c:v>
                </c:pt>
                <c:pt idx="202">
                  <c:v>83.071999999999989</c:v>
                </c:pt>
                <c:pt idx="203">
                  <c:v>82.272999999999982</c:v>
                </c:pt>
                <c:pt idx="204">
                  <c:v>82.272999999999982</c:v>
                </c:pt>
                <c:pt idx="205">
                  <c:v>82.272999999999982</c:v>
                </c:pt>
                <c:pt idx="206">
                  <c:v>82.272999999999982</c:v>
                </c:pt>
                <c:pt idx="207">
                  <c:v>82.272999999999982</c:v>
                </c:pt>
                <c:pt idx="208">
                  <c:v>82.272999999999982</c:v>
                </c:pt>
                <c:pt idx="209">
                  <c:v>82.272999999999982</c:v>
                </c:pt>
                <c:pt idx="210">
                  <c:v>82.272999999999982</c:v>
                </c:pt>
                <c:pt idx="211">
                  <c:v>82.272999999999982</c:v>
                </c:pt>
                <c:pt idx="212">
                  <c:v>82.272999999999982</c:v>
                </c:pt>
                <c:pt idx="213">
                  <c:v>82.272999999999982</c:v>
                </c:pt>
                <c:pt idx="214">
                  <c:v>82.272999999999982</c:v>
                </c:pt>
                <c:pt idx="215">
                  <c:v>82.272999999999982</c:v>
                </c:pt>
                <c:pt idx="216">
                  <c:v>82.272999999999982</c:v>
                </c:pt>
                <c:pt idx="217">
                  <c:v>82.272999999999982</c:v>
                </c:pt>
                <c:pt idx="218">
                  <c:v>82.272999999999982</c:v>
                </c:pt>
                <c:pt idx="219">
                  <c:v>82.272999999999982</c:v>
                </c:pt>
                <c:pt idx="220">
                  <c:v>82.272999999999982</c:v>
                </c:pt>
                <c:pt idx="221">
                  <c:v>82.272999999999982</c:v>
                </c:pt>
                <c:pt idx="222">
                  <c:v>82.272999999999982</c:v>
                </c:pt>
                <c:pt idx="223">
                  <c:v>82.272999999999982</c:v>
                </c:pt>
                <c:pt idx="224">
                  <c:v>81.433999999999997</c:v>
                </c:pt>
                <c:pt idx="225">
                  <c:v>81.433999999999997</c:v>
                </c:pt>
                <c:pt idx="226">
                  <c:v>81.433999999999997</c:v>
                </c:pt>
                <c:pt idx="227">
                  <c:v>81.433999999999997</c:v>
                </c:pt>
                <c:pt idx="228">
                  <c:v>81.433999999999997</c:v>
                </c:pt>
                <c:pt idx="229">
                  <c:v>81.433999999999997</c:v>
                </c:pt>
                <c:pt idx="230">
                  <c:v>81.433999999999997</c:v>
                </c:pt>
                <c:pt idx="231">
                  <c:v>81.433999999999997</c:v>
                </c:pt>
                <c:pt idx="232">
                  <c:v>81.433999999999997</c:v>
                </c:pt>
                <c:pt idx="233">
                  <c:v>80.557999999999993</c:v>
                </c:pt>
                <c:pt idx="234">
                  <c:v>80.557999999999993</c:v>
                </c:pt>
                <c:pt idx="235">
                  <c:v>80.557999999999993</c:v>
                </c:pt>
                <c:pt idx="236">
                  <c:v>80.557999999999993</c:v>
                </c:pt>
                <c:pt idx="237">
                  <c:v>80.557999999999993</c:v>
                </c:pt>
                <c:pt idx="238">
                  <c:v>80.557999999999993</c:v>
                </c:pt>
                <c:pt idx="239">
                  <c:v>80.557999999999993</c:v>
                </c:pt>
                <c:pt idx="240">
                  <c:v>80.557999999999993</c:v>
                </c:pt>
                <c:pt idx="241">
                  <c:v>80.557999999999993</c:v>
                </c:pt>
                <c:pt idx="242">
                  <c:v>80.557999999999993</c:v>
                </c:pt>
                <c:pt idx="243">
                  <c:v>80.557999999999993</c:v>
                </c:pt>
                <c:pt idx="244">
                  <c:v>80.557999999999993</c:v>
                </c:pt>
                <c:pt idx="245">
                  <c:v>80.557999999999993</c:v>
                </c:pt>
                <c:pt idx="246">
                  <c:v>80.557999999999993</c:v>
                </c:pt>
                <c:pt idx="247">
                  <c:v>80.557999999999993</c:v>
                </c:pt>
                <c:pt idx="248">
                  <c:v>79.551000000000002</c:v>
                </c:pt>
                <c:pt idx="249">
                  <c:v>79.551000000000002</c:v>
                </c:pt>
                <c:pt idx="250">
                  <c:v>79.551000000000002</c:v>
                </c:pt>
                <c:pt idx="251">
                  <c:v>79.551000000000002</c:v>
                </c:pt>
                <c:pt idx="252">
                  <c:v>78.543999999999997</c:v>
                </c:pt>
                <c:pt idx="253">
                  <c:v>78.543999999999997</c:v>
                </c:pt>
                <c:pt idx="254">
                  <c:v>78.543999999999997</c:v>
                </c:pt>
                <c:pt idx="255">
                  <c:v>78.543999999999997</c:v>
                </c:pt>
                <c:pt idx="256">
                  <c:v>78.543999999999997</c:v>
                </c:pt>
                <c:pt idx="257">
                  <c:v>78.543999999999997</c:v>
                </c:pt>
                <c:pt idx="258">
                  <c:v>78.543999999999997</c:v>
                </c:pt>
                <c:pt idx="259">
                  <c:v>78.543999999999997</c:v>
                </c:pt>
                <c:pt idx="260">
                  <c:v>78.543999999999997</c:v>
                </c:pt>
                <c:pt idx="261">
                  <c:v>78.543999999999997</c:v>
                </c:pt>
                <c:pt idx="262">
                  <c:v>78.543999999999997</c:v>
                </c:pt>
                <c:pt idx="263">
                  <c:v>78.543999999999997</c:v>
                </c:pt>
                <c:pt idx="264">
                  <c:v>78.543999999999997</c:v>
                </c:pt>
                <c:pt idx="265">
                  <c:v>78.543999999999997</c:v>
                </c:pt>
                <c:pt idx="266">
                  <c:v>78.543999999999997</c:v>
                </c:pt>
                <c:pt idx="267">
                  <c:v>78.543999999999997</c:v>
                </c:pt>
                <c:pt idx="268">
                  <c:v>78.543999999999997</c:v>
                </c:pt>
                <c:pt idx="269">
                  <c:v>78.543999999999997</c:v>
                </c:pt>
                <c:pt idx="270">
                  <c:v>78.543999999999997</c:v>
                </c:pt>
                <c:pt idx="271">
                  <c:v>78.543999999999997</c:v>
                </c:pt>
                <c:pt idx="272">
                  <c:v>78.543999999999997</c:v>
                </c:pt>
                <c:pt idx="273">
                  <c:v>78.543999999999997</c:v>
                </c:pt>
                <c:pt idx="274">
                  <c:v>78.543999999999997</c:v>
                </c:pt>
                <c:pt idx="275">
                  <c:v>78.543999999999997</c:v>
                </c:pt>
                <c:pt idx="276">
                  <c:v>78.543999999999997</c:v>
                </c:pt>
                <c:pt idx="277">
                  <c:v>78.543999999999997</c:v>
                </c:pt>
                <c:pt idx="278">
                  <c:v>78.543999999999997</c:v>
                </c:pt>
                <c:pt idx="279">
                  <c:v>77.353999999999999</c:v>
                </c:pt>
                <c:pt idx="280">
                  <c:v>77.353999999999999</c:v>
                </c:pt>
                <c:pt idx="281">
                  <c:v>77.353999999999999</c:v>
                </c:pt>
                <c:pt idx="282">
                  <c:v>77.353999999999999</c:v>
                </c:pt>
                <c:pt idx="283">
                  <c:v>77.353999999999999</c:v>
                </c:pt>
                <c:pt idx="284">
                  <c:v>77.353999999999999</c:v>
                </c:pt>
                <c:pt idx="285">
                  <c:v>77.353999999999999</c:v>
                </c:pt>
                <c:pt idx="286">
                  <c:v>77.353999999999999</c:v>
                </c:pt>
                <c:pt idx="287">
                  <c:v>77.353999999999999</c:v>
                </c:pt>
                <c:pt idx="288">
                  <c:v>77.353999999999999</c:v>
                </c:pt>
              </c:numCache>
            </c:numRef>
          </c:yVal>
          <c:smooth val="0"/>
        </c:ser>
        <c:ser>
          <c:idx val="5"/>
          <c:order val="5"/>
          <c:tx>
            <c:strRef>
              <c:f>Sheet1!$G$1</c:f>
              <c:strCache>
                <c:ptCount val="1"/>
                <c:pt idx="0">
                  <c:v>IL-2R antagonist/Treated Rejection (N = 107)</c:v>
                </c:pt>
              </c:strCache>
            </c:strRef>
          </c:tx>
          <c:spPr>
            <a:ln w="41275">
              <a:solidFill>
                <a:srgbClr val="FFFF00"/>
              </a:solidFill>
              <a:prstDash val="sysDash"/>
            </a:ln>
          </c:spPr>
          <c:marker>
            <c:symbol val="none"/>
          </c:marker>
          <c:xVal>
            <c:numRef>
              <c:f>Sheet1!$A$2:$A$290</c:f>
              <c:numCache>
                <c:formatCode>General</c:formatCode>
                <c:ptCount val="289"/>
                <c:pt idx="0">
                  <c:v>0</c:v>
                </c:pt>
                <c:pt idx="1">
                  <c:v>2.0799999999999999E-2</c:v>
                </c:pt>
                <c:pt idx="2">
                  <c:v>4.1700000000000001E-2</c:v>
                </c:pt>
                <c:pt idx="3">
                  <c:v>6.25E-2</c:v>
                </c:pt>
                <c:pt idx="4">
                  <c:v>8.3300000000000041E-2</c:v>
                </c:pt>
                <c:pt idx="5">
                  <c:v>0.1042000000000001</c:v>
                </c:pt>
                <c:pt idx="6">
                  <c:v>0.125</c:v>
                </c:pt>
                <c:pt idx="7">
                  <c:v>0.14580000000000001</c:v>
                </c:pt>
                <c:pt idx="8">
                  <c:v>0.16669999999999999</c:v>
                </c:pt>
                <c:pt idx="9">
                  <c:v>0.18750000000000022</c:v>
                </c:pt>
                <c:pt idx="10">
                  <c:v>0.20830000000000001</c:v>
                </c:pt>
                <c:pt idx="11">
                  <c:v>0.22919999999999999</c:v>
                </c:pt>
                <c:pt idx="12">
                  <c:v>0.25</c:v>
                </c:pt>
                <c:pt idx="13">
                  <c:v>0.27080000000000032</c:v>
                </c:pt>
                <c:pt idx="14">
                  <c:v>0.29170000000000001</c:v>
                </c:pt>
                <c:pt idx="15">
                  <c:v>0.31250000000000039</c:v>
                </c:pt>
                <c:pt idx="16">
                  <c:v>0.33330000000000065</c:v>
                </c:pt>
                <c:pt idx="17">
                  <c:v>0.35420000000000001</c:v>
                </c:pt>
                <c:pt idx="18">
                  <c:v>0.37500000000000039</c:v>
                </c:pt>
                <c:pt idx="19">
                  <c:v>0.39580000000000065</c:v>
                </c:pt>
                <c:pt idx="20">
                  <c:v>0.41670000000000001</c:v>
                </c:pt>
                <c:pt idx="21">
                  <c:v>0.43750000000000039</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0.62500000000000089</c:v>
                </c:pt>
                <c:pt idx="31">
                  <c:v>0.64580000000000104</c:v>
                </c:pt>
                <c:pt idx="32">
                  <c:v>0.66670000000000118</c:v>
                </c:pt>
                <c:pt idx="33">
                  <c:v>0.6875</c:v>
                </c:pt>
                <c:pt idx="34">
                  <c:v>0.70830000000000004</c:v>
                </c:pt>
                <c:pt idx="35">
                  <c:v>0.72920000000000063</c:v>
                </c:pt>
                <c:pt idx="36">
                  <c:v>0.75000000000000089</c:v>
                </c:pt>
                <c:pt idx="37">
                  <c:v>0.77080000000000104</c:v>
                </c:pt>
                <c:pt idx="38">
                  <c:v>0.79170000000000063</c:v>
                </c:pt>
                <c:pt idx="39">
                  <c:v>0.8125</c:v>
                </c:pt>
                <c:pt idx="40">
                  <c:v>0.83330000000000004</c:v>
                </c:pt>
                <c:pt idx="41">
                  <c:v>0.85420000000000063</c:v>
                </c:pt>
                <c:pt idx="42">
                  <c:v>0.87500000000000089</c:v>
                </c:pt>
                <c:pt idx="43">
                  <c:v>0.89580000000000004</c:v>
                </c:pt>
                <c:pt idx="44">
                  <c:v>0.91670000000000063</c:v>
                </c:pt>
                <c:pt idx="45">
                  <c:v>0.9375</c:v>
                </c:pt>
                <c:pt idx="46">
                  <c:v>0.95830000000000004</c:v>
                </c:pt>
                <c:pt idx="47">
                  <c:v>0.97920000000000063</c:v>
                </c:pt>
                <c:pt idx="48">
                  <c:v>1</c:v>
                </c:pt>
                <c:pt idx="49">
                  <c:v>1.0207999999999984</c:v>
                </c:pt>
                <c:pt idx="50">
                  <c:v>1.0416999999999983</c:v>
                </c:pt>
                <c:pt idx="51">
                  <c:v>1.0625</c:v>
                </c:pt>
                <c:pt idx="52">
                  <c:v>1.0832999999999984</c:v>
                </c:pt>
                <c:pt idx="53">
                  <c:v>1.1042000000000001</c:v>
                </c:pt>
                <c:pt idx="54">
                  <c:v>1.125</c:v>
                </c:pt>
                <c:pt idx="55">
                  <c:v>1.1457999999999984</c:v>
                </c:pt>
                <c:pt idx="56">
                  <c:v>1.1667000000000001</c:v>
                </c:pt>
                <c:pt idx="57">
                  <c:v>1.1875</c:v>
                </c:pt>
                <c:pt idx="58">
                  <c:v>1.2082999999999984</c:v>
                </c:pt>
                <c:pt idx="59">
                  <c:v>1.2291999999999983</c:v>
                </c:pt>
                <c:pt idx="60">
                  <c:v>1.25</c:v>
                </c:pt>
                <c:pt idx="61">
                  <c:v>1.2707999999999984</c:v>
                </c:pt>
                <c:pt idx="62">
                  <c:v>1.2916999999999983</c:v>
                </c:pt>
                <c:pt idx="63">
                  <c:v>1.3125</c:v>
                </c:pt>
                <c:pt idx="64">
                  <c:v>1.3332999999999984</c:v>
                </c:pt>
                <c:pt idx="65">
                  <c:v>1.3542000000000001</c:v>
                </c:pt>
                <c:pt idx="66">
                  <c:v>1.375</c:v>
                </c:pt>
                <c:pt idx="67">
                  <c:v>1.3957999999999984</c:v>
                </c:pt>
                <c:pt idx="68">
                  <c:v>1.4166999999999983</c:v>
                </c:pt>
                <c:pt idx="69">
                  <c:v>1.4374999999999976</c:v>
                </c:pt>
                <c:pt idx="70">
                  <c:v>1.4582999999999984</c:v>
                </c:pt>
                <c:pt idx="71">
                  <c:v>1.4791999999999983</c:v>
                </c:pt>
                <c:pt idx="72">
                  <c:v>1.5</c:v>
                </c:pt>
                <c:pt idx="73">
                  <c:v>1.5207999999999984</c:v>
                </c:pt>
                <c:pt idx="74">
                  <c:v>1.5416999999999983</c:v>
                </c:pt>
                <c:pt idx="75">
                  <c:v>1.5625</c:v>
                </c:pt>
                <c:pt idx="76">
                  <c:v>1.5832999999999984</c:v>
                </c:pt>
                <c:pt idx="77">
                  <c:v>1.6042000000000001</c:v>
                </c:pt>
                <c:pt idx="78">
                  <c:v>1.625</c:v>
                </c:pt>
                <c:pt idx="79">
                  <c:v>1.6457999999999984</c:v>
                </c:pt>
                <c:pt idx="80">
                  <c:v>1.6667000000000001</c:v>
                </c:pt>
                <c:pt idx="81">
                  <c:v>1.6875</c:v>
                </c:pt>
                <c:pt idx="82">
                  <c:v>1.7082999999999984</c:v>
                </c:pt>
                <c:pt idx="83">
                  <c:v>1.7291999999999983</c:v>
                </c:pt>
                <c:pt idx="84">
                  <c:v>1.75</c:v>
                </c:pt>
                <c:pt idx="85">
                  <c:v>1.7707999999999984</c:v>
                </c:pt>
                <c:pt idx="86">
                  <c:v>1.7916999999999983</c:v>
                </c:pt>
                <c:pt idx="87">
                  <c:v>1.8125</c:v>
                </c:pt>
                <c:pt idx="88">
                  <c:v>1.8332999999999984</c:v>
                </c:pt>
                <c:pt idx="89">
                  <c:v>1.8542000000000001</c:v>
                </c:pt>
                <c:pt idx="90">
                  <c:v>1.875</c:v>
                </c:pt>
                <c:pt idx="91">
                  <c:v>1.8957999999999984</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2.1875000000000036</c:v>
                </c:pt>
                <c:pt idx="106">
                  <c:v>2.2082999999999999</c:v>
                </c:pt>
                <c:pt idx="107">
                  <c:v>2.2292000000000001</c:v>
                </c:pt>
                <c:pt idx="108">
                  <c:v>2.25</c:v>
                </c:pt>
                <c:pt idx="109">
                  <c:v>2.2707999999999999</c:v>
                </c:pt>
                <c:pt idx="110">
                  <c:v>2.2917000000000001</c:v>
                </c:pt>
                <c:pt idx="111">
                  <c:v>2.312499999999996</c:v>
                </c:pt>
                <c:pt idx="112">
                  <c:v>2.3332999999999977</c:v>
                </c:pt>
                <c:pt idx="113">
                  <c:v>2.3541999999999987</c:v>
                </c:pt>
                <c:pt idx="114">
                  <c:v>2.3749999999999987</c:v>
                </c:pt>
                <c:pt idx="115">
                  <c:v>2.3957999999999977</c:v>
                </c:pt>
                <c:pt idx="116">
                  <c:v>2.4166999999999965</c:v>
                </c:pt>
                <c:pt idx="117">
                  <c:v>2.4375</c:v>
                </c:pt>
                <c:pt idx="118">
                  <c:v>2.4582999999999977</c:v>
                </c:pt>
                <c:pt idx="119">
                  <c:v>2.4791999999999987</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2.6875000000000036</c:v>
                </c:pt>
                <c:pt idx="130">
                  <c:v>2.7082999999999999</c:v>
                </c:pt>
                <c:pt idx="131">
                  <c:v>2.7292000000000001</c:v>
                </c:pt>
                <c:pt idx="132">
                  <c:v>2.75</c:v>
                </c:pt>
                <c:pt idx="133">
                  <c:v>2.7707999999999999</c:v>
                </c:pt>
                <c:pt idx="134">
                  <c:v>2.7917000000000001</c:v>
                </c:pt>
                <c:pt idx="135">
                  <c:v>2.812499999999996</c:v>
                </c:pt>
                <c:pt idx="136">
                  <c:v>2.8332999999999977</c:v>
                </c:pt>
                <c:pt idx="137">
                  <c:v>2.8541999999999987</c:v>
                </c:pt>
                <c:pt idx="138">
                  <c:v>2.8749999999999987</c:v>
                </c:pt>
                <c:pt idx="139">
                  <c:v>2.8957999999999977</c:v>
                </c:pt>
                <c:pt idx="140">
                  <c:v>2.9166999999999965</c:v>
                </c:pt>
                <c:pt idx="141">
                  <c:v>2.9375</c:v>
                </c:pt>
                <c:pt idx="142">
                  <c:v>2.9582999999999977</c:v>
                </c:pt>
                <c:pt idx="143">
                  <c:v>2.9791999999999987</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3.1875000000000036</c:v>
                </c:pt>
                <c:pt idx="154">
                  <c:v>3.2082999999999999</c:v>
                </c:pt>
                <c:pt idx="155">
                  <c:v>3.2292000000000001</c:v>
                </c:pt>
                <c:pt idx="156">
                  <c:v>3.25</c:v>
                </c:pt>
                <c:pt idx="157">
                  <c:v>3.2707999999999999</c:v>
                </c:pt>
                <c:pt idx="158">
                  <c:v>3.2917000000000001</c:v>
                </c:pt>
                <c:pt idx="159">
                  <c:v>3.312499999999996</c:v>
                </c:pt>
                <c:pt idx="160">
                  <c:v>3.3332999999999977</c:v>
                </c:pt>
                <c:pt idx="161">
                  <c:v>3.3541999999999987</c:v>
                </c:pt>
                <c:pt idx="162">
                  <c:v>3.3749999999999987</c:v>
                </c:pt>
                <c:pt idx="163">
                  <c:v>3.3957999999999977</c:v>
                </c:pt>
                <c:pt idx="164">
                  <c:v>3.4166999999999965</c:v>
                </c:pt>
                <c:pt idx="165">
                  <c:v>3.4375</c:v>
                </c:pt>
                <c:pt idx="166">
                  <c:v>3.4582999999999977</c:v>
                </c:pt>
                <c:pt idx="167">
                  <c:v>3.4791999999999987</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3.6875000000000036</c:v>
                </c:pt>
                <c:pt idx="178">
                  <c:v>3.7082999999999999</c:v>
                </c:pt>
                <c:pt idx="179">
                  <c:v>3.7292000000000001</c:v>
                </c:pt>
                <c:pt idx="180">
                  <c:v>3.75</c:v>
                </c:pt>
                <c:pt idx="181">
                  <c:v>3.7707999999999999</c:v>
                </c:pt>
                <c:pt idx="182">
                  <c:v>3.7917000000000001</c:v>
                </c:pt>
                <c:pt idx="183">
                  <c:v>3.812499999999996</c:v>
                </c:pt>
                <c:pt idx="184">
                  <c:v>3.8332999999999977</c:v>
                </c:pt>
                <c:pt idx="185">
                  <c:v>3.8541999999999987</c:v>
                </c:pt>
                <c:pt idx="186">
                  <c:v>3.8749999999999987</c:v>
                </c:pt>
                <c:pt idx="187">
                  <c:v>3.8957999999999977</c:v>
                </c:pt>
                <c:pt idx="188">
                  <c:v>3.9166999999999965</c:v>
                </c:pt>
                <c:pt idx="189">
                  <c:v>3.9375</c:v>
                </c:pt>
                <c:pt idx="190">
                  <c:v>3.9582999999999977</c:v>
                </c:pt>
                <c:pt idx="191">
                  <c:v>3.9791999999999987</c:v>
                </c:pt>
                <c:pt idx="192">
                  <c:v>4</c:v>
                </c:pt>
                <c:pt idx="193">
                  <c:v>4.0207999999999995</c:v>
                </c:pt>
                <c:pt idx="194">
                  <c:v>4.0417000000000014</c:v>
                </c:pt>
                <c:pt idx="195">
                  <c:v>4.0624999999999956</c:v>
                </c:pt>
                <c:pt idx="196">
                  <c:v>4.0833000000000004</c:v>
                </c:pt>
                <c:pt idx="197">
                  <c:v>4.1041999999999934</c:v>
                </c:pt>
                <c:pt idx="198">
                  <c:v>4.1249999999999902</c:v>
                </c:pt>
                <c:pt idx="199">
                  <c:v>4.1457999999999995</c:v>
                </c:pt>
                <c:pt idx="200">
                  <c:v>4.1666999999999996</c:v>
                </c:pt>
                <c:pt idx="201">
                  <c:v>4.1874999999999956</c:v>
                </c:pt>
                <c:pt idx="202">
                  <c:v>4.2083000000000004</c:v>
                </c:pt>
                <c:pt idx="203">
                  <c:v>4.2291999999999996</c:v>
                </c:pt>
                <c:pt idx="204">
                  <c:v>4.25</c:v>
                </c:pt>
                <c:pt idx="205">
                  <c:v>4.2708000000000004</c:v>
                </c:pt>
                <c:pt idx="206">
                  <c:v>4.2917000000000014</c:v>
                </c:pt>
                <c:pt idx="207">
                  <c:v>4.3124999999999956</c:v>
                </c:pt>
                <c:pt idx="208">
                  <c:v>4.3333000000000004</c:v>
                </c:pt>
                <c:pt idx="209">
                  <c:v>4.3541999999999934</c:v>
                </c:pt>
                <c:pt idx="210">
                  <c:v>4.375</c:v>
                </c:pt>
                <c:pt idx="211">
                  <c:v>4.3957999999999995</c:v>
                </c:pt>
                <c:pt idx="212">
                  <c:v>4.4167000000000014</c:v>
                </c:pt>
                <c:pt idx="213">
                  <c:v>4.4375</c:v>
                </c:pt>
                <c:pt idx="214">
                  <c:v>4.4583000000000004</c:v>
                </c:pt>
                <c:pt idx="215">
                  <c:v>4.4792000000000094</c:v>
                </c:pt>
                <c:pt idx="216">
                  <c:v>4.5</c:v>
                </c:pt>
                <c:pt idx="217">
                  <c:v>4.5207999999999995</c:v>
                </c:pt>
                <c:pt idx="218">
                  <c:v>4.5417000000000014</c:v>
                </c:pt>
                <c:pt idx="219">
                  <c:v>4.5624999999999956</c:v>
                </c:pt>
                <c:pt idx="220">
                  <c:v>4.5833000000000004</c:v>
                </c:pt>
                <c:pt idx="221">
                  <c:v>4.6041999999999934</c:v>
                </c:pt>
                <c:pt idx="222">
                  <c:v>4.6249999999999902</c:v>
                </c:pt>
                <c:pt idx="223">
                  <c:v>4.6457999999999995</c:v>
                </c:pt>
                <c:pt idx="224">
                  <c:v>4.6666999999999996</c:v>
                </c:pt>
                <c:pt idx="225">
                  <c:v>4.6874999999999956</c:v>
                </c:pt>
                <c:pt idx="226">
                  <c:v>4.7083000000000004</c:v>
                </c:pt>
                <c:pt idx="227">
                  <c:v>4.7291999999999996</c:v>
                </c:pt>
                <c:pt idx="228">
                  <c:v>4.75</c:v>
                </c:pt>
                <c:pt idx="229">
                  <c:v>4.7708000000000004</c:v>
                </c:pt>
                <c:pt idx="230">
                  <c:v>4.7917000000000014</c:v>
                </c:pt>
                <c:pt idx="231">
                  <c:v>4.8124999999999956</c:v>
                </c:pt>
                <c:pt idx="232">
                  <c:v>4.8333000000000004</c:v>
                </c:pt>
                <c:pt idx="233">
                  <c:v>4.8541999999999934</c:v>
                </c:pt>
                <c:pt idx="234">
                  <c:v>4.875</c:v>
                </c:pt>
                <c:pt idx="235">
                  <c:v>4.8957999999999995</c:v>
                </c:pt>
                <c:pt idx="236">
                  <c:v>4.9167000000000014</c:v>
                </c:pt>
                <c:pt idx="237">
                  <c:v>4.9375</c:v>
                </c:pt>
                <c:pt idx="238">
                  <c:v>4.9583000000000004</c:v>
                </c:pt>
                <c:pt idx="239">
                  <c:v>4.9792000000000094</c:v>
                </c:pt>
                <c:pt idx="240">
                  <c:v>5</c:v>
                </c:pt>
                <c:pt idx="241">
                  <c:v>5.0207999999999995</c:v>
                </c:pt>
                <c:pt idx="242">
                  <c:v>5.0417000000000014</c:v>
                </c:pt>
                <c:pt idx="243">
                  <c:v>5.0624999999999956</c:v>
                </c:pt>
                <c:pt idx="244">
                  <c:v>5.0833000000000004</c:v>
                </c:pt>
                <c:pt idx="245">
                  <c:v>5.1041999999999934</c:v>
                </c:pt>
                <c:pt idx="246">
                  <c:v>5.1249999999999902</c:v>
                </c:pt>
                <c:pt idx="247">
                  <c:v>5.1457999999999995</c:v>
                </c:pt>
                <c:pt idx="248">
                  <c:v>5.1666999999999996</c:v>
                </c:pt>
                <c:pt idx="249">
                  <c:v>5.1874999999999956</c:v>
                </c:pt>
                <c:pt idx="250">
                  <c:v>5.2083000000000004</c:v>
                </c:pt>
                <c:pt idx="251">
                  <c:v>5.2291999999999996</c:v>
                </c:pt>
                <c:pt idx="252">
                  <c:v>5.25</c:v>
                </c:pt>
                <c:pt idx="253">
                  <c:v>5.2708000000000004</c:v>
                </c:pt>
                <c:pt idx="254">
                  <c:v>5.2917000000000014</c:v>
                </c:pt>
                <c:pt idx="255">
                  <c:v>5.3124999999999956</c:v>
                </c:pt>
                <c:pt idx="256">
                  <c:v>5.3333000000000004</c:v>
                </c:pt>
                <c:pt idx="257">
                  <c:v>5.3541999999999934</c:v>
                </c:pt>
                <c:pt idx="258">
                  <c:v>5.375</c:v>
                </c:pt>
                <c:pt idx="259">
                  <c:v>5.3957999999999995</c:v>
                </c:pt>
                <c:pt idx="260">
                  <c:v>5.4167000000000014</c:v>
                </c:pt>
                <c:pt idx="261">
                  <c:v>5.4375</c:v>
                </c:pt>
                <c:pt idx="262">
                  <c:v>5.4583000000000004</c:v>
                </c:pt>
                <c:pt idx="263">
                  <c:v>5.4792000000000094</c:v>
                </c:pt>
                <c:pt idx="264">
                  <c:v>5.5</c:v>
                </c:pt>
                <c:pt idx="265">
                  <c:v>5.5207999999999995</c:v>
                </c:pt>
                <c:pt idx="266">
                  <c:v>5.5417000000000014</c:v>
                </c:pt>
                <c:pt idx="267">
                  <c:v>5.5624999999999956</c:v>
                </c:pt>
                <c:pt idx="268">
                  <c:v>5.5833000000000004</c:v>
                </c:pt>
                <c:pt idx="269">
                  <c:v>5.6041999999999934</c:v>
                </c:pt>
                <c:pt idx="270">
                  <c:v>5.6249999999999902</c:v>
                </c:pt>
                <c:pt idx="271">
                  <c:v>5.6457999999999995</c:v>
                </c:pt>
                <c:pt idx="272">
                  <c:v>5.6666999999999996</c:v>
                </c:pt>
                <c:pt idx="273">
                  <c:v>5.6874999999999956</c:v>
                </c:pt>
                <c:pt idx="274">
                  <c:v>5.7083000000000004</c:v>
                </c:pt>
                <c:pt idx="275">
                  <c:v>5.7291999999999996</c:v>
                </c:pt>
                <c:pt idx="276">
                  <c:v>5.75</c:v>
                </c:pt>
                <c:pt idx="277">
                  <c:v>5.7708000000000004</c:v>
                </c:pt>
                <c:pt idx="278">
                  <c:v>5.7917000000000014</c:v>
                </c:pt>
                <c:pt idx="279">
                  <c:v>5.8124999999999956</c:v>
                </c:pt>
                <c:pt idx="280">
                  <c:v>5.8333000000000004</c:v>
                </c:pt>
                <c:pt idx="281">
                  <c:v>5.8541999999999934</c:v>
                </c:pt>
                <c:pt idx="282">
                  <c:v>5.875</c:v>
                </c:pt>
                <c:pt idx="283">
                  <c:v>5.8957999999999995</c:v>
                </c:pt>
                <c:pt idx="284">
                  <c:v>5.9167000000000014</c:v>
                </c:pt>
                <c:pt idx="285">
                  <c:v>5.9375</c:v>
                </c:pt>
                <c:pt idx="286">
                  <c:v>5.9583000000000004</c:v>
                </c:pt>
                <c:pt idx="287">
                  <c:v>5.9792000000000094</c:v>
                </c:pt>
                <c:pt idx="288">
                  <c:v>6</c:v>
                </c:pt>
              </c:numCache>
            </c:numRef>
          </c:xVal>
          <c:yVal>
            <c:numRef>
              <c:f>Sheet1!$G$2:$G$290</c:f>
              <c:numCache>
                <c:formatCode>General</c:formatCode>
                <c:ptCount val="28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99.057000000000002</c:v>
                </c:pt>
                <c:pt idx="54">
                  <c:v>99.057000000000002</c:v>
                </c:pt>
                <c:pt idx="55">
                  <c:v>99.057000000000002</c:v>
                </c:pt>
                <c:pt idx="56">
                  <c:v>99.057000000000002</c:v>
                </c:pt>
                <c:pt idx="57">
                  <c:v>99.057000000000002</c:v>
                </c:pt>
                <c:pt idx="58">
                  <c:v>99.057000000000002</c:v>
                </c:pt>
                <c:pt idx="59">
                  <c:v>99.057000000000002</c:v>
                </c:pt>
                <c:pt idx="60">
                  <c:v>98.113</c:v>
                </c:pt>
                <c:pt idx="61">
                  <c:v>98.113</c:v>
                </c:pt>
                <c:pt idx="62">
                  <c:v>98.113</c:v>
                </c:pt>
                <c:pt idx="63">
                  <c:v>97.161000000000001</c:v>
                </c:pt>
                <c:pt idx="64">
                  <c:v>97.161000000000001</c:v>
                </c:pt>
                <c:pt idx="65">
                  <c:v>97.161000000000001</c:v>
                </c:pt>
                <c:pt idx="66">
                  <c:v>97.161000000000001</c:v>
                </c:pt>
                <c:pt idx="67">
                  <c:v>96.198999999999998</c:v>
                </c:pt>
                <c:pt idx="68">
                  <c:v>96.198999999999998</c:v>
                </c:pt>
                <c:pt idx="69">
                  <c:v>95.236999999999995</c:v>
                </c:pt>
                <c:pt idx="70">
                  <c:v>94.274999999999991</c:v>
                </c:pt>
                <c:pt idx="71">
                  <c:v>94.274999999999991</c:v>
                </c:pt>
                <c:pt idx="72">
                  <c:v>94.274999999999991</c:v>
                </c:pt>
                <c:pt idx="73">
                  <c:v>94.274999999999991</c:v>
                </c:pt>
                <c:pt idx="74">
                  <c:v>93.313000000000002</c:v>
                </c:pt>
                <c:pt idx="75">
                  <c:v>93.313000000000002</c:v>
                </c:pt>
                <c:pt idx="76">
                  <c:v>93.313000000000002</c:v>
                </c:pt>
                <c:pt idx="77">
                  <c:v>93.313000000000002</c:v>
                </c:pt>
                <c:pt idx="78">
                  <c:v>93.313000000000002</c:v>
                </c:pt>
                <c:pt idx="79">
                  <c:v>93.313000000000002</c:v>
                </c:pt>
                <c:pt idx="80">
                  <c:v>93.313000000000002</c:v>
                </c:pt>
                <c:pt idx="81">
                  <c:v>93.313000000000002</c:v>
                </c:pt>
                <c:pt idx="82">
                  <c:v>93.313000000000002</c:v>
                </c:pt>
                <c:pt idx="83">
                  <c:v>92.340999999999994</c:v>
                </c:pt>
                <c:pt idx="84">
                  <c:v>92.340999999999994</c:v>
                </c:pt>
                <c:pt idx="85">
                  <c:v>92.340999999999994</c:v>
                </c:pt>
                <c:pt idx="86">
                  <c:v>92.340999999999994</c:v>
                </c:pt>
                <c:pt idx="87">
                  <c:v>92.340999999999994</c:v>
                </c:pt>
                <c:pt idx="88">
                  <c:v>92.340999999999994</c:v>
                </c:pt>
                <c:pt idx="89">
                  <c:v>91.369</c:v>
                </c:pt>
                <c:pt idx="90">
                  <c:v>91.369</c:v>
                </c:pt>
                <c:pt idx="91">
                  <c:v>90.397000000000006</c:v>
                </c:pt>
                <c:pt idx="92">
                  <c:v>90.397000000000006</c:v>
                </c:pt>
                <c:pt idx="93">
                  <c:v>90.397000000000006</c:v>
                </c:pt>
                <c:pt idx="94">
                  <c:v>90.397000000000006</c:v>
                </c:pt>
                <c:pt idx="95">
                  <c:v>90.397000000000006</c:v>
                </c:pt>
                <c:pt idx="96">
                  <c:v>89.414000000000115</c:v>
                </c:pt>
                <c:pt idx="97">
                  <c:v>89.414000000000115</c:v>
                </c:pt>
                <c:pt idx="98">
                  <c:v>89.414000000000115</c:v>
                </c:pt>
                <c:pt idx="99">
                  <c:v>89.414000000000115</c:v>
                </c:pt>
                <c:pt idx="100">
                  <c:v>89.414000000000115</c:v>
                </c:pt>
                <c:pt idx="101">
                  <c:v>89.414000000000115</c:v>
                </c:pt>
                <c:pt idx="102">
                  <c:v>89.414000000000115</c:v>
                </c:pt>
                <c:pt idx="103">
                  <c:v>89.414000000000115</c:v>
                </c:pt>
                <c:pt idx="104">
                  <c:v>89.414000000000115</c:v>
                </c:pt>
                <c:pt idx="105">
                  <c:v>89.414000000000115</c:v>
                </c:pt>
                <c:pt idx="106">
                  <c:v>89.414000000000115</c:v>
                </c:pt>
                <c:pt idx="107">
                  <c:v>89.414000000000115</c:v>
                </c:pt>
                <c:pt idx="108">
                  <c:v>89.414000000000115</c:v>
                </c:pt>
                <c:pt idx="109">
                  <c:v>89.414000000000115</c:v>
                </c:pt>
                <c:pt idx="110">
                  <c:v>88.397999999999996</c:v>
                </c:pt>
                <c:pt idx="111">
                  <c:v>88.397999999999996</c:v>
                </c:pt>
                <c:pt idx="112">
                  <c:v>88.397999999999996</c:v>
                </c:pt>
                <c:pt idx="113">
                  <c:v>88.397999999999996</c:v>
                </c:pt>
                <c:pt idx="114">
                  <c:v>88.397999999999996</c:v>
                </c:pt>
                <c:pt idx="115">
                  <c:v>87.381999999999991</c:v>
                </c:pt>
                <c:pt idx="116">
                  <c:v>87.381999999999991</c:v>
                </c:pt>
                <c:pt idx="117">
                  <c:v>87.381999999999991</c:v>
                </c:pt>
                <c:pt idx="118">
                  <c:v>87.381999999999991</c:v>
                </c:pt>
                <c:pt idx="119">
                  <c:v>87.381999999999991</c:v>
                </c:pt>
                <c:pt idx="120">
                  <c:v>87.381999999999991</c:v>
                </c:pt>
                <c:pt idx="121">
                  <c:v>87.381999999999991</c:v>
                </c:pt>
                <c:pt idx="122">
                  <c:v>87.381999999999991</c:v>
                </c:pt>
                <c:pt idx="123">
                  <c:v>87.381999999999991</c:v>
                </c:pt>
                <c:pt idx="124">
                  <c:v>86.366</c:v>
                </c:pt>
                <c:pt idx="125">
                  <c:v>86.366</c:v>
                </c:pt>
                <c:pt idx="126">
                  <c:v>86.366</c:v>
                </c:pt>
                <c:pt idx="127">
                  <c:v>86.366</c:v>
                </c:pt>
                <c:pt idx="128">
                  <c:v>86.366</c:v>
                </c:pt>
                <c:pt idx="129">
                  <c:v>86.366</c:v>
                </c:pt>
                <c:pt idx="130">
                  <c:v>86.366</c:v>
                </c:pt>
                <c:pt idx="131">
                  <c:v>86.366</c:v>
                </c:pt>
                <c:pt idx="132">
                  <c:v>86.366</c:v>
                </c:pt>
                <c:pt idx="133">
                  <c:v>86.366</c:v>
                </c:pt>
                <c:pt idx="134">
                  <c:v>86.366</c:v>
                </c:pt>
                <c:pt idx="135">
                  <c:v>86.366</c:v>
                </c:pt>
                <c:pt idx="136">
                  <c:v>86.366</c:v>
                </c:pt>
                <c:pt idx="137">
                  <c:v>86.366</c:v>
                </c:pt>
                <c:pt idx="138">
                  <c:v>86.366</c:v>
                </c:pt>
                <c:pt idx="139">
                  <c:v>86.366</c:v>
                </c:pt>
                <c:pt idx="140">
                  <c:v>86.366</c:v>
                </c:pt>
                <c:pt idx="141">
                  <c:v>86.366</c:v>
                </c:pt>
                <c:pt idx="142">
                  <c:v>86.366</c:v>
                </c:pt>
                <c:pt idx="143">
                  <c:v>86.366</c:v>
                </c:pt>
                <c:pt idx="144">
                  <c:v>86.366</c:v>
                </c:pt>
                <c:pt idx="145">
                  <c:v>86.366</c:v>
                </c:pt>
                <c:pt idx="146">
                  <c:v>86.366</c:v>
                </c:pt>
                <c:pt idx="147">
                  <c:v>86.366</c:v>
                </c:pt>
                <c:pt idx="148">
                  <c:v>85.228999999999999</c:v>
                </c:pt>
                <c:pt idx="149">
                  <c:v>85.228999999999999</c:v>
                </c:pt>
                <c:pt idx="150">
                  <c:v>84.093000000000004</c:v>
                </c:pt>
                <c:pt idx="151">
                  <c:v>84.093000000000004</c:v>
                </c:pt>
                <c:pt idx="152">
                  <c:v>84.093000000000004</c:v>
                </c:pt>
                <c:pt idx="153">
                  <c:v>84.093000000000004</c:v>
                </c:pt>
                <c:pt idx="154">
                  <c:v>84.093000000000004</c:v>
                </c:pt>
                <c:pt idx="155">
                  <c:v>84.093000000000004</c:v>
                </c:pt>
                <c:pt idx="156">
                  <c:v>84.093000000000004</c:v>
                </c:pt>
                <c:pt idx="157">
                  <c:v>82.94100000000013</c:v>
                </c:pt>
                <c:pt idx="158">
                  <c:v>82.94100000000013</c:v>
                </c:pt>
                <c:pt idx="159">
                  <c:v>82.94100000000013</c:v>
                </c:pt>
                <c:pt idx="160">
                  <c:v>82.94100000000013</c:v>
                </c:pt>
                <c:pt idx="161">
                  <c:v>82.94100000000013</c:v>
                </c:pt>
                <c:pt idx="162">
                  <c:v>82.94100000000013</c:v>
                </c:pt>
                <c:pt idx="163">
                  <c:v>82.94100000000013</c:v>
                </c:pt>
                <c:pt idx="164">
                  <c:v>81.772999999999982</c:v>
                </c:pt>
                <c:pt idx="165">
                  <c:v>81.772999999999982</c:v>
                </c:pt>
                <c:pt idx="166">
                  <c:v>81.772999999999982</c:v>
                </c:pt>
                <c:pt idx="167">
                  <c:v>81.772999999999982</c:v>
                </c:pt>
                <c:pt idx="168">
                  <c:v>81.772999999999982</c:v>
                </c:pt>
                <c:pt idx="169">
                  <c:v>81.772999999999982</c:v>
                </c:pt>
                <c:pt idx="170">
                  <c:v>81.772999999999982</c:v>
                </c:pt>
                <c:pt idx="171">
                  <c:v>80.60499999999999</c:v>
                </c:pt>
                <c:pt idx="172">
                  <c:v>80.60499999999999</c:v>
                </c:pt>
                <c:pt idx="173">
                  <c:v>79.418999999999997</c:v>
                </c:pt>
                <c:pt idx="174">
                  <c:v>79.418999999999997</c:v>
                </c:pt>
                <c:pt idx="175">
                  <c:v>79.418999999999997</c:v>
                </c:pt>
                <c:pt idx="176">
                  <c:v>79.418999999999997</c:v>
                </c:pt>
                <c:pt idx="177">
                  <c:v>79.418999999999997</c:v>
                </c:pt>
                <c:pt idx="178">
                  <c:v>79.418999999999997</c:v>
                </c:pt>
                <c:pt idx="179">
                  <c:v>79.418999999999997</c:v>
                </c:pt>
                <c:pt idx="180">
                  <c:v>78.233999999999995</c:v>
                </c:pt>
                <c:pt idx="181">
                  <c:v>78.233999999999995</c:v>
                </c:pt>
                <c:pt idx="182">
                  <c:v>78.233999999999995</c:v>
                </c:pt>
                <c:pt idx="183">
                  <c:v>78.233999999999995</c:v>
                </c:pt>
                <c:pt idx="184">
                  <c:v>78.233999999999995</c:v>
                </c:pt>
                <c:pt idx="185">
                  <c:v>78.233999999999995</c:v>
                </c:pt>
                <c:pt idx="186">
                  <c:v>78.233999999999995</c:v>
                </c:pt>
                <c:pt idx="187">
                  <c:v>77.03</c:v>
                </c:pt>
                <c:pt idx="188">
                  <c:v>77.03</c:v>
                </c:pt>
                <c:pt idx="189">
                  <c:v>77.03</c:v>
                </c:pt>
                <c:pt idx="190">
                  <c:v>75.807999999999993</c:v>
                </c:pt>
                <c:pt idx="191">
                  <c:v>75.807999999999993</c:v>
                </c:pt>
                <c:pt idx="192">
                  <c:v>75.807999999999993</c:v>
                </c:pt>
                <c:pt idx="193">
                  <c:v>75.807999999999993</c:v>
                </c:pt>
                <c:pt idx="194">
                  <c:v>75.807999999999993</c:v>
                </c:pt>
                <c:pt idx="195">
                  <c:v>75.807999999999993</c:v>
                </c:pt>
                <c:pt idx="196">
                  <c:v>74.477999999999994</c:v>
                </c:pt>
                <c:pt idx="197">
                  <c:v>74.477999999999994</c:v>
                </c:pt>
                <c:pt idx="198">
                  <c:v>74.477999999999994</c:v>
                </c:pt>
                <c:pt idx="199">
                  <c:v>74.477999999999994</c:v>
                </c:pt>
                <c:pt idx="200">
                  <c:v>74.477999999999994</c:v>
                </c:pt>
                <c:pt idx="201">
                  <c:v>73.123999999999981</c:v>
                </c:pt>
                <c:pt idx="202">
                  <c:v>73.123999999999981</c:v>
                </c:pt>
                <c:pt idx="203">
                  <c:v>73.123999999999981</c:v>
                </c:pt>
                <c:pt idx="204">
                  <c:v>73.123999999999981</c:v>
                </c:pt>
                <c:pt idx="205">
                  <c:v>73.123999999999981</c:v>
                </c:pt>
                <c:pt idx="206">
                  <c:v>73.123999999999981</c:v>
                </c:pt>
                <c:pt idx="207">
                  <c:v>73.123999999999981</c:v>
                </c:pt>
                <c:pt idx="208">
                  <c:v>73.123999999999981</c:v>
                </c:pt>
                <c:pt idx="209">
                  <c:v>73.123999999999981</c:v>
                </c:pt>
                <c:pt idx="210">
                  <c:v>73.123999999999981</c:v>
                </c:pt>
                <c:pt idx="211">
                  <c:v>73.123999999999981</c:v>
                </c:pt>
                <c:pt idx="212">
                  <c:v>73.123999999999981</c:v>
                </c:pt>
                <c:pt idx="213">
                  <c:v>73.123999999999981</c:v>
                </c:pt>
                <c:pt idx="214">
                  <c:v>73.123999999999981</c:v>
                </c:pt>
                <c:pt idx="215">
                  <c:v>73.123999999999981</c:v>
                </c:pt>
                <c:pt idx="216">
                  <c:v>73.123999999999981</c:v>
                </c:pt>
                <c:pt idx="217">
                  <c:v>73.123999999999981</c:v>
                </c:pt>
                <c:pt idx="218">
                  <c:v>73.123999999999981</c:v>
                </c:pt>
                <c:pt idx="219">
                  <c:v>73.123999999999981</c:v>
                </c:pt>
                <c:pt idx="220">
                  <c:v>73.123999999999981</c:v>
                </c:pt>
                <c:pt idx="221">
                  <c:v>73.123999999999981</c:v>
                </c:pt>
                <c:pt idx="222">
                  <c:v>73.123999999999981</c:v>
                </c:pt>
                <c:pt idx="223">
                  <c:v>73.123999999999981</c:v>
                </c:pt>
                <c:pt idx="224">
                  <c:v>73.123999999999981</c:v>
                </c:pt>
                <c:pt idx="225">
                  <c:v>73.123999999999981</c:v>
                </c:pt>
                <c:pt idx="226">
                  <c:v>73.123999999999981</c:v>
                </c:pt>
                <c:pt idx="227">
                  <c:v>73.123999999999981</c:v>
                </c:pt>
                <c:pt idx="228">
                  <c:v>73.123999999999981</c:v>
                </c:pt>
                <c:pt idx="229">
                  <c:v>71.769000000000005</c:v>
                </c:pt>
                <c:pt idx="230">
                  <c:v>71.769000000000005</c:v>
                </c:pt>
                <c:pt idx="231">
                  <c:v>71.769000000000005</c:v>
                </c:pt>
                <c:pt idx="232">
                  <c:v>70.388999999999982</c:v>
                </c:pt>
                <c:pt idx="233">
                  <c:v>70.388999999999982</c:v>
                </c:pt>
                <c:pt idx="234">
                  <c:v>70.388999999999982</c:v>
                </c:pt>
                <c:pt idx="235">
                  <c:v>70.388999999999982</c:v>
                </c:pt>
                <c:pt idx="236">
                  <c:v>70.388999999999982</c:v>
                </c:pt>
                <c:pt idx="237">
                  <c:v>70.388999999999982</c:v>
                </c:pt>
                <c:pt idx="238">
                  <c:v>68.923000000000002</c:v>
                </c:pt>
                <c:pt idx="239">
                  <c:v>68.923000000000002</c:v>
                </c:pt>
                <c:pt idx="240">
                  <c:v>67.424000000000007</c:v>
                </c:pt>
                <c:pt idx="241">
                  <c:v>67.424000000000007</c:v>
                </c:pt>
                <c:pt idx="242">
                  <c:v>67.424000000000007</c:v>
                </c:pt>
                <c:pt idx="243">
                  <c:v>67.424000000000007</c:v>
                </c:pt>
                <c:pt idx="244">
                  <c:v>67.424000000000007</c:v>
                </c:pt>
                <c:pt idx="245">
                  <c:v>67.424000000000007</c:v>
                </c:pt>
                <c:pt idx="246">
                  <c:v>67.424000000000007</c:v>
                </c:pt>
                <c:pt idx="247">
                  <c:v>67.424000000000007</c:v>
                </c:pt>
                <c:pt idx="248">
                  <c:v>67.424000000000007</c:v>
                </c:pt>
                <c:pt idx="249">
                  <c:v>67.424000000000007</c:v>
                </c:pt>
                <c:pt idx="250">
                  <c:v>67.424000000000007</c:v>
                </c:pt>
                <c:pt idx="251">
                  <c:v>67.424000000000007</c:v>
                </c:pt>
                <c:pt idx="252">
                  <c:v>67.424000000000007</c:v>
                </c:pt>
                <c:pt idx="253">
                  <c:v>67.424000000000007</c:v>
                </c:pt>
                <c:pt idx="254">
                  <c:v>67.424000000000007</c:v>
                </c:pt>
                <c:pt idx="255">
                  <c:v>67.424000000000007</c:v>
                </c:pt>
                <c:pt idx="256">
                  <c:v>67.424000000000007</c:v>
                </c:pt>
                <c:pt idx="257">
                  <c:v>67.424000000000007</c:v>
                </c:pt>
                <c:pt idx="258">
                  <c:v>67.424000000000007</c:v>
                </c:pt>
                <c:pt idx="259">
                  <c:v>67.424000000000007</c:v>
                </c:pt>
                <c:pt idx="260">
                  <c:v>67.424000000000007</c:v>
                </c:pt>
                <c:pt idx="261">
                  <c:v>67.424000000000007</c:v>
                </c:pt>
                <c:pt idx="262">
                  <c:v>67.424000000000007</c:v>
                </c:pt>
                <c:pt idx="263">
                  <c:v>67.424000000000007</c:v>
                </c:pt>
                <c:pt idx="264">
                  <c:v>67.424000000000007</c:v>
                </c:pt>
                <c:pt idx="265">
                  <c:v>67.424000000000007</c:v>
                </c:pt>
                <c:pt idx="266">
                  <c:v>67.424000000000007</c:v>
                </c:pt>
                <c:pt idx="267">
                  <c:v>67.424000000000007</c:v>
                </c:pt>
                <c:pt idx="268">
                  <c:v>67.424000000000007</c:v>
                </c:pt>
                <c:pt idx="269">
                  <c:v>67.424000000000007</c:v>
                </c:pt>
                <c:pt idx="270">
                  <c:v>67.424000000000007</c:v>
                </c:pt>
                <c:pt idx="271">
                  <c:v>67.424000000000007</c:v>
                </c:pt>
                <c:pt idx="272">
                  <c:v>67.424000000000007</c:v>
                </c:pt>
                <c:pt idx="273">
                  <c:v>67.424000000000007</c:v>
                </c:pt>
                <c:pt idx="274">
                  <c:v>67.424000000000007</c:v>
                </c:pt>
                <c:pt idx="275">
                  <c:v>67.424000000000007</c:v>
                </c:pt>
                <c:pt idx="276">
                  <c:v>67.424000000000007</c:v>
                </c:pt>
                <c:pt idx="277">
                  <c:v>67.424000000000007</c:v>
                </c:pt>
                <c:pt idx="278">
                  <c:v>67.424000000000007</c:v>
                </c:pt>
                <c:pt idx="279">
                  <c:v>67.424000000000007</c:v>
                </c:pt>
                <c:pt idx="280">
                  <c:v>67.424000000000007</c:v>
                </c:pt>
                <c:pt idx="281">
                  <c:v>67.424000000000007</c:v>
                </c:pt>
                <c:pt idx="282">
                  <c:v>67.424000000000007</c:v>
                </c:pt>
                <c:pt idx="283">
                  <c:v>67.424000000000007</c:v>
                </c:pt>
                <c:pt idx="284">
                  <c:v>65.649999999999991</c:v>
                </c:pt>
                <c:pt idx="285">
                  <c:v>65.649999999999991</c:v>
                </c:pt>
                <c:pt idx="286">
                  <c:v>65.649999999999991</c:v>
                </c:pt>
                <c:pt idx="287">
                  <c:v>65.649999999999991</c:v>
                </c:pt>
                <c:pt idx="288">
                  <c:v>65.649999999999991</c:v>
                </c:pt>
              </c:numCache>
            </c:numRef>
          </c:yVal>
          <c:smooth val="0"/>
        </c:ser>
        <c:dLbls>
          <c:showLegendKey val="0"/>
          <c:showVal val="0"/>
          <c:showCatName val="0"/>
          <c:showSerName val="0"/>
          <c:showPercent val="0"/>
          <c:showBubbleSize val="0"/>
        </c:dLbls>
        <c:axId val="443336104"/>
        <c:axId val="443336496"/>
      </c:scatterChart>
      <c:valAx>
        <c:axId val="443336104"/>
        <c:scaling>
          <c:orientation val="minMax"/>
          <c:max val="6"/>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303921568628211"/>
            </c:manualLayout>
          </c:layout>
          <c:overlay val="0"/>
        </c:title>
        <c:numFmt formatCode="#,##0" sourceLinked="0"/>
        <c:majorTickMark val="out"/>
        <c:minorTickMark val="none"/>
        <c:tickLblPos val="nextTo"/>
        <c:txPr>
          <a:bodyPr rot="0"/>
          <a:lstStyle/>
          <a:p>
            <a:pPr>
              <a:defRPr sz="1500" b="1"/>
            </a:pPr>
            <a:endParaRPr lang="en-US"/>
          </a:p>
        </c:txPr>
        <c:crossAx val="443336496"/>
        <c:crosses val="autoZero"/>
        <c:crossBetween val="midCat"/>
        <c:majorUnit val="1"/>
      </c:valAx>
      <c:valAx>
        <c:axId val="44333649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3336104"/>
        <c:crosses val="autoZero"/>
        <c:crossBetween val="midCat"/>
        <c:majorUnit val="10"/>
      </c:valAx>
      <c:spPr>
        <a:solidFill>
          <a:schemeClr val="bg2"/>
        </a:solidFill>
        <a:ln>
          <a:solidFill>
            <a:schemeClr val="tx1"/>
          </a:solidFill>
        </a:ln>
      </c:spPr>
    </c:plotArea>
    <c:legend>
      <c:legendPos val="r"/>
      <c:layout>
        <c:manualLayout>
          <c:xMode val="edge"/>
          <c:yMode val="edge"/>
          <c:x val="0.10602501567835007"/>
          <c:y val="0.50879026485325696"/>
          <c:w val="0.49451327433628367"/>
          <c:h val="0.30917513719875966"/>
        </c:manualLayout>
      </c:layout>
      <c:overlay val="1"/>
      <c:spPr>
        <a:solidFill>
          <a:schemeClr val="bg2"/>
        </a:solidFill>
        <a:ln>
          <a:solidFill>
            <a:schemeClr val="tx1"/>
          </a:solidFill>
        </a:ln>
      </c:spPr>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Sheet1!$A$2:$A$19</c:f>
              <c:strCache>
                <c:ptCount val="18"/>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Sheet1!$B$2:$B$19</c:f>
              <c:numCache>
                <c:formatCode>General</c:formatCode>
                <c:ptCount val="18"/>
                <c:pt idx="0">
                  <c:v>1537</c:v>
                </c:pt>
                <c:pt idx="1">
                  <c:v>538</c:v>
                </c:pt>
                <c:pt idx="2">
                  <c:v>328</c:v>
                </c:pt>
                <c:pt idx="3">
                  <c:v>259</c:v>
                </c:pt>
                <c:pt idx="4">
                  <c:v>195</c:v>
                </c:pt>
                <c:pt idx="5">
                  <c:v>177</c:v>
                </c:pt>
                <c:pt idx="6">
                  <c:v>166</c:v>
                </c:pt>
                <c:pt idx="7">
                  <c:v>191</c:v>
                </c:pt>
                <c:pt idx="8">
                  <c:v>195</c:v>
                </c:pt>
                <c:pt idx="9">
                  <c:v>188</c:v>
                </c:pt>
                <c:pt idx="10">
                  <c:v>232</c:v>
                </c:pt>
                <c:pt idx="11">
                  <c:v>258</c:v>
                </c:pt>
                <c:pt idx="12">
                  <c:v>314</c:v>
                </c:pt>
                <c:pt idx="13">
                  <c:v>378</c:v>
                </c:pt>
                <c:pt idx="14">
                  <c:v>428</c:v>
                </c:pt>
                <c:pt idx="15">
                  <c:v>400</c:v>
                </c:pt>
                <c:pt idx="16">
                  <c:v>436</c:v>
                </c:pt>
                <c:pt idx="17">
                  <c:v>368</c:v>
                </c:pt>
              </c:numCache>
            </c:numRef>
          </c:val>
        </c:ser>
        <c:dLbls>
          <c:showLegendKey val="0"/>
          <c:showVal val="0"/>
          <c:showCatName val="0"/>
          <c:showSerName val="0"/>
          <c:showPercent val="0"/>
          <c:showBubbleSize val="0"/>
        </c:dLbls>
        <c:gapWidth val="25"/>
        <c:overlap val="100"/>
        <c:axId val="470226232"/>
        <c:axId val="470226624"/>
      </c:barChart>
      <c:catAx>
        <c:axId val="470226232"/>
        <c:scaling>
          <c:orientation val="minMax"/>
        </c:scaling>
        <c:delete val="0"/>
        <c:axPos val="b"/>
        <c:title>
          <c:tx>
            <c:rich>
              <a:bodyPr/>
              <a:lstStyle/>
              <a:p>
                <a:pPr>
                  <a:defRPr sz="1700"/>
                </a:pPr>
                <a:r>
                  <a:rPr lang="en-US" sz="1700" dirty="0" smtClean="0"/>
                  <a:t>Recipient  Age (Years)</a:t>
                </a:r>
                <a:endParaRPr lang="en-US" sz="1700" dirty="0"/>
              </a:p>
            </c:rich>
          </c:tx>
          <c:layout/>
          <c:overlay val="0"/>
        </c:title>
        <c:numFmt formatCode="General" sourceLinked="1"/>
        <c:majorTickMark val="out"/>
        <c:minorTickMark val="none"/>
        <c:tickLblPos val="nextTo"/>
        <c:txPr>
          <a:bodyPr rot="0"/>
          <a:lstStyle/>
          <a:p>
            <a:pPr>
              <a:defRPr sz="1500" b="1"/>
            </a:pPr>
            <a:endParaRPr lang="en-US"/>
          </a:p>
        </c:txPr>
        <c:crossAx val="470226624"/>
        <c:crosses val="autoZero"/>
        <c:auto val="1"/>
        <c:lblAlgn val="ctr"/>
        <c:lblOffset val="100"/>
        <c:tickLblSkip val="1"/>
        <c:noMultiLvlLbl val="0"/>
      </c:catAx>
      <c:valAx>
        <c:axId val="470226624"/>
        <c:scaling>
          <c:orientation val="minMax"/>
        </c:scaling>
        <c:delete val="0"/>
        <c:axPos val="l"/>
        <c:majorGridlines>
          <c:spPr>
            <a:ln>
              <a:prstDash val="sysDash"/>
            </a:ln>
          </c:spPr>
        </c:majorGridlines>
        <c:title>
          <c:tx>
            <c:rich>
              <a:bodyPr rot="-5400000" vert="horz"/>
              <a:lstStyle/>
              <a:p>
                <a:pPr>
                  <a:defRPr sz="1700"/>
                </a:pPr>
                <a:r>
                  <a:rPr lang="en-US" sz="1700" dirty="0" smtClean="0"/>
                  <a:t>Number of</a:t>
                </a:r>
                <a:r>
                  <a:rPr lang="en-US" sz="1700" baseline="0" dirty="0" smtClean="0"/>
                  <a:t> </a:t>
                </a:r>
                <a:r>
                  <a:rPr lang="en-US" sz="1700" dirty="0" smtClean="0"/>
                  <a:t>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470226232"/>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81859791719583463"/>
        </c:manualLayout>
      </c:layout>
      <c:barChart>
        <c:barDir val="col"/>
        <c:grouping val="clustered"/>
        <c:varyColors val="0"/>
        <c:ser>
          <c:idx val="0"/>
          <c:order val="0"/>
          <c:tx>
            <c:strRef>
              <c:f>Sheet1!$B$1</c:f>
              <c:strCache>
                <c:ptCount val="1"/>
                <c:pt idx="0">
                  <c:v>2001-2006 (N = 1,860)</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47.419400000000003</c:v>
                </c:pt>
                <c:pt idx="1">
                  <c:v>52.419400000000003</c:v>
                </c:pt>
                <c:pt idx="2">
                  <c:v>5.1612999999999998</c:v>
                </c:pt>
                <c:pt idx="3">
                  <c:v>64.1935</c:v>
                </c:pt>
                <c:pt idx="4">
                  <c:v>31.1828</c:v>
                </c:pt>
                <c:pt idx="5">
                  <c:v>82.311800000000005</c:v>
                </c:pt>
              </c:numCache>
            </c:numRef>
          </c:val>
        </c:ser>
        <c:ser>
          <c:idx val="1"/>
          <c:order val="1"/>
          <c:tx>
            <c:strRef>
              <c:f>Sheet1!$C$1</c:f>
              <c:strCache>
                <c:ptCount val="1"/>
                <c:pt idx="0">
                  <c:v>2007-6/2013 (N = 2,449)</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19.722299999999965</c:v>
                </c:pt>
                <c:pt idx="1">
                  <c:v>77.909400000000005</c:v>
                </c:pt>
                <c:pt idx="2">
                  <c:v>2.2050000000000001</c:v>
                </c:pt>
                <c:pt idx="3">
                  <c:v>86.770099999999999</c:v>
                </c:pt>
                <c:pt idx="4">
                  <c:v>8.2073999999999998</c:v>
                </c:pt>
                <c:pt idx="5">
                  <c:v>70.436899999999994</c:v>
                </c:pt>
              </c:numCache>
            </c:numRef>
          </c:val>
        </c:ser>
        <c:dLbls>
          <c:showLegendKey val="0"/>
          <c:showVal val="0"/>
          <c:showCatName val="0"/>
          <c:showSerName val="0"/>
          <c:showPercent val="0"/>
          <c:showBubbleSize val="0"/>
        </c:dLbls>
        <c:gapWidth val="35"/>
        <c:axId val="443337280"/>
        <c:axId val="657401432"/>
      </c:barChart>
      <c:catAx>
        <c:axId val="443337280"/>
        <c:scaling>
          <c:orientation val="minMax"/>
        </c:scaling>
        <c:delete val="0"/>
        <c:axPos val="b"/>
        <c:numFmt formatCode="General" sourceLinked="1"/>
        <c:majorTickMark val="out"/>
        <c:minorTickMark val="none"/>
        <c:tickLblPos val="nextTo"/>
        <c:txPr>
          <a:bodyPr rot="0"/>
          <a:lstStyle/>
          <a:p>
            <a:pPr>
              <a:defRPr sz="1500" b="1" baseline="0"/>
            </a:pPr>
            <a:endParaRPr lang="en-US"/>
          </a:p>
        </c:txPr>
        <c:crossAx val="657401432"/>
        <c:crosses val="autoZero"/>
        <c:auto val="1"/>
        <c:lblAlgn val="ctr"/>
        <c:lblOffset val="100"/>
        <c:tickLblSkip val="1"/>
        <c:noMultiLvlLbl val="0"/>
      </c:catAx>
      <c:valAx>
        <c:axId val="657401432"/>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overlay val="0"/>
        </c:title>
        <c:numFmt formatCode="General" sourceLinked="1"/>
        <c:majorTickMark val="out"/>
        <c:minorTickMark val="none"/>
        <c:tickLblPos val="nextTo"/>
        <c:txPr>
          <a:bodyPr/>
          <a:lstStyle/>
          <a:p>
            <a:pPr>
              <a:defRPr sz="1500" b="1"/>
            </a:pPr>
            <a:endParaRPr lang="en-US"/>
          </a:p>
        </c:txPr>
        <c:crossAx val="443337280"/>
        <c:crosses val="autoZero"/>
        <c:crossBetween val="between"/>
        <c:majorUnit val="20"/>
      </c:valAx>
      <c:spPr>
        <a:solidFill>
          <a:schemeClr val="bg2"/>
        </a:solidFill>
        <a:ln>
          <a:solidFill>
            <a:schemeClr val="tx1"/>
          </a:solidFill>
        </a:ln>
      </c:spPr>
    </c:plotArea>
    <c:legend>
      <c:legendPos val="r"/>
      <c:layout>
        <c:manualLayout>
          <c:xMode val="edge"/>
          <c:yMode val="edge"/>
          <c:x val="0.14895419599098791"/>
          <c:y val="4.8631995597324486E-2"/>
          <c:w val="0.54923152858105129"/>
          <c:h val="8.114130894928456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75408178816358573"/>
        </c:manualLayout>
      </c:layout>
      <c:barChart>
        <c:barDir val="col"/>
        <c:grouping val="clustered"/>
        <c:varyColors val="0"/>
        <c:ser>
          <c:idx val="0"/>
          <c:order val="0"/>
          <c:tx>
            <c:strRef>
              <c:f>Sheet1!$B$1</c:f>
              <c:strCache>
                <c:ptCount val="1"/>
                <c:pt idx="0">
                  <c:v>Year 1 (N = 3,597)</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27.495099999999965</c:v>
                </c:pt>
                <c:pt idx="1">
                  <c:v>70.169600000000003</c:v>
                </c:pt>
                <c:pt idx="2">
                  <c:v>9.2577000000000016</c:v>
                </c:pt>
                <c:pt idx="3">
                  <c:v>72.449300000000022</c:v>
                </c:pt>
                <c:pt idx="4">
                  <c:v>17.542399999999965</c:v>
                </c:pt>
                <c:pt idx="5">
                  <c:v>62.774500000000003</c:v>
                </c:pt>
              </c:numCache>
            </c:numRef>
          </c:val>
        </c:ser>
        <c:ser>
          <c:idx val="1"/>
          <c:order val="1"/>
          <c:tx>
            <c:strRef>
              <c:f>Sheet1!$C$1</c:f>
              <c:strCache>
                <c:ptCount val="1"/>
                <c:pt idx="0">
                  <c:v>Year 5 (N =  2,304)</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32.118100000000013</c:v>
                </c:pt>
                <c:pt idx="1">
                  <c:v>64.105899999999949</c:v>
                </c:pt>
                <c:pt idx="2">
                  <c:v>15.6684</c:v>
                </c:pt>
                <c:pt idx="3">
                  <c:v>53.168400000000013</c:v>
                </c:pt>
                <c:pt idx="4">
                  <c:v>20.8767</c:v>
                </c:pt>
                <c:pt idx="5">
                  <c:v>38.107600000000005</c:v>
                </c:pt>
              </c:numCache>
            </c:numRef>
          </c:val>
        </c:ser>
        <c:dLbls>
          <c:showLegendKey val="0"/>
          <c:showVal val="0"/>
          <c:showCatName val="0"/>
          <c:showSerName val="0"/>
          <c:showPercent val="0"/>
          <c:showBubbleSize val="0"/>
        </c:dLbls>
        <c:gapWidth val="35"/>
        <c:axId val="657402216"/>
        <c:axId val="657402608"/>
      </c:barChart>
      <c:catAx>
        <c:axId val="657402216"/>
        <c:scaling>
          <c:orientation val="minMax"/>
        </c:scaling>
        <c:delete val="0"/>
        <c:axPos val="b"/>
        <c:numFmt formatCode="General" sourceLinked="1"/>
        <c:majorTickMark val="out"/>
        <c:minorTickMark val="none"/>
        <c:tickLblPos val="nextTo"/>
        <c:txPr>
          <a:bodyPr rot="0"/>
          <a:lstStyle/>
          <a:p>
            <a:pPr>
              <a:defRPr sz="1500" b="1" baseline="0"/>
            </a:pPr>
            <a:endParaRPr lang="en-US"/>
          </a:p>
        </c:txPr>
        <c:crossAx val="657402608"/>
        <c:crosses val="autoZero"/>
        <c:auto val="1"/>
        <c:lblAlgn val="ctr"/>
        <c:lblOffset val="100"/>
        <c:tickLblSkip val="1"/>
        <c:noMultiLvlLbl val="0"/>
      </c:catAx>
      <c:valAx>
        <c:axId val="657402608"/>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overlay val="0"/>
        </c:title>
        <c:numFmt formatCode="General" sourceLinked="1"/>
        <c:majorTickMark val="out"/>
        <c:minorTickMark val="none"/>
        <c:tickLblPos val="nextTo"/>
        <c:txPr>
          <a:bodyPr/>
          <a:lstStyle/>
          <a:p>
            <a:pPr>
              <a:defRPr sz="1500" b="1"/>
            </a:pPr>
            <a:endParaRPr lang="en-US"/>
          </a:p>
        </c:txPr>
        <c:crossAx val="657402216"/>
        <c:crosses val="autoZero"/>
        <c:crossBetween val="between"/>
        <c:majorUnit val="20"/>
      </c:valAx>
      <c:spPr>
        <a:solidFill>
          <a:schemeClr val="bg2"/>
        </a:solidFill>
        <a:ln>
          <a:solidFill>
            <a:schemeClr val="tx1"/>
          </a:solidFill>
        </a:ln>
      </c:spPr>
    </c:plotArea>
    <c:legend>
      <c:legendPos val="r"/>
      <c:layout>
        <c:manualLayout>
          <c:xMode val="edge"/>
          <c:yMode val="edge"/>
          <c:x val="0.29939667386709645"/>
          <c:y val="6.2072855812378314E-2"/>
          <c:w val="0.45041146958400974"/>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911E-2"/>
          <c:w val="0.89292662330252193"/>
          <c:h val="0.82823590907068823"/>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0.1165633202099737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9.20931758530183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261"/>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Year 1 (N = 1,629)</c:v>
                </c:pt>
                <c:pt idx="1">
                  <c:v>Year 5 (N = 1,629)</c:v>
                </c:pt>
                <c:pt idx="2">
                  <c:v>Column2</c:v>
                </c:pt>
              </c:strCache>
            </c:strRef>
          </c:cat>
          <c:val>
            <c:numRef>
              <c:f>Sheet1!$B$2:$D$2</c:f>
              <c:numCache>
                <c:formatCode>General</c:formatCode>
                <c:ptCount val="3"/>
                <c:pt idx="0">
                  <c:v>192</c:v>
                </c:pt>
                <c:pt idx="1">
                  <c:v>103</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Year 1 (N = 1,629)</c:v>
                </c:pt>
                <c:pt idx="1">
                  <c:v>Year 5 (N = 1,629)</c:v>
                </c:pt>
                <c:pt idx="2">
                  <c:v>Column2</c:v>
                </c:pt>
              </c:strCache>
            </c:strRef>
          </c:cat>
          <c:val>
            <c:numRef>
              <c:f>Sheet1!$B$3:$D$3</c:f>
              <c:numCache>
                <c:formatCode>General</c:formatCode>
                <c:ptCount val="3"/>
                <c:pt idx="0">
                  <c:v>328</c:v>
                </c:pt>
                <c:pt idx="1">
                  <c:v>172</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invertIfNegative val="0"/>
          <c:cat>
            <c:strRef>
              <c:f>Sheet1!$B$1:$D$1</c:f>
              <c:strCache>
                <c:ptCount val="3"/>
                <c:pt idx="0">
                  <c:v>Year 1 (N = 1,629)</c:v>
                </c:pt>
                <c:pt idx="1">
                  <c:v>Year 5 (N = 1,629)</c:v>
                </c:pt>
                <c:pt idx="2">
                  <c:v>Column2</c:v>
                </c:pt>
              </c:strCache>
            </c:strRef>
          </c:cat>
          <c:val>
            <c:numRef>
              <c:f>Sheet1!$B$4:$D$4</c:f>
              <c:numCache>
                <c:formatCode>General</c:formatCode>
                <c:ptCount val="3"/>
                <c:pt idx="0">
                  <c:v>32</c:v>
                </c:pt>
                <c:pt idx="1">
                  <c:v>74</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invertIfNegative val="0"/>
          <c:cat>
            <c:strRef>
              <c:f>Sheet1!$B$1:$D$1</c:f>
              <c:strCache>
                <c:ptCount val="3"/>
                <c:pt idx="0">
                  <c:v>Year 1 (N = 1,629)</c:v>
                </c:pt>
                <c:pt idx="1">
                  <c:v>Year 5 (N = 1,629)</c:v>
                </c:pt>
                <c:pt idx="2">
                  <c:v>Column2</c:v>
                </c:pt>
              </c:strCache>
            </c:strRef>
          </c:cat>
          <c:val>
            <c:numRef>
              <c:f>Sheet1!$B$5:$D$5</c:f>
              <c:numCache>
                <c:formatCode>General</c:formatCode>
                <c:ptCount val="3"/>
                <c:pt idx="0">
                  <c:v>147</c:v>
                </c:pt>
                <c:pt idx="1">
                  <c:v>153</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Year 1 (N = 1,629)</c:v>
                </c:pt>
                <c:pt idx="1">
                  <c:v>Year 5 (N = 1,629)</c:v>
                </c:pt>
                <c:pt idx="2">
                  <c:v>Column2</c:v>
                </c:pt>
              </c:strCache>
            </c:strRef>
          </c:cat>
          <c:val>
            <c:numRef>
              <c:f>Sheet1!$B$6:$D$6</c:f>
              <c:numCache>
                <c:formatCode>General</c:formatCode>
                <c:ptCount val="3"/>
                <c:pt idx="0">
                  <c:v>632</c:v>
                </c:pt>
                <c:pt idx="1">
                  <c:v>609</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3"/>
                <c:pt idx="0">
                  <c:v>Year 1 (N = 1,629)</c:v>
                </c:pt>
                <c:pt idx="1">
                  <c:v>Year 5 (N = 1,629)</c:v>
                </c:pt>
                <c:pt idx="2">
                  <c:v>Column2</c:v>
                </c:pt>
              </c:strCache>
            </c:strRef>
          </c:cat>
          <c:val>
            <c:numRef>
              <c:f>Sheet1!$B$7:$D$7</c:f>
              <c:numCache>
                <c:formatCode>General</c:formatCode>
                <c:ptCount val="3"/>
                <c:pt idx="0">
                  <c:v>85</c:v>
                </c:pt>
                <c:pt idx="1">
                  <c:v>160</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invertIfNegative val="0"/>
          <c:cat>
            <c:strRef>
              <c:f>Sheet1!$B$1:$D$1</c:f>
              <c:strCache>
                <c:ptCount val="3"/>
                <c:pt idx="0">
                  <c:v>Year 1 (N = 1,629)</c:v>
                </c:pt>
                <c:pt idx="1">
                  <c:v>Year 5 (N = 1,629)</c:v>
                </c:pt>
                <c:pt idx="2">
                  <c:v>Column2</c:v>
                </c:pt>
              </c:strCache>
            </c:strRef>
          </c:cat>
          <c:val>
            <c:numRef>
              <c:f>Sheet1!$B$8:$D$8</c:f>
              <c:numCache>
                <c:formatCode>General</c:formatCode>
                <c:ptCount val="3"/>
                <c:pt idx="0">
                  <c:v>46</c:v>
                </c:pt>
                <c:pt idx="1">
                  <c:v>132</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invertIfNegative val="0"/>
          <c:cat>
            <c:strRef>
              <c:f>Sheet1!$B$1:$D$1</c:f>
              <c:strCache>
                <c:ptCount val="3"/>
                <c:pt idx="0">
                  <c:v>Year 1 (N = 1,629)</c:v>
                </c:pt>
                <c:pt idx="1">
                  <c:v>Year 5 (N = 1,629)</c:v>
                </c:pt>
                <c:pt idx="2">
                  <c:v>Column2</c:v>
                </c:pt>
              </c:strCache>
            </c:strRef>
          </c:cat>
          <c:val>
            <c:numRef>
              <c:f>Sheet1!$B$9:$D$9</c:f>
              <c:numCache>
                <c:formatCode>General</c:formatCode>
                <c:ptCount val="3"/>
                <c:pt idx="0">
                  <c:v>48</c:v>
                </c:pt>
                <c:pt idx="1">
                  <c:v>81</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invertIfNegative val="0"/>
          <c:cat>
            <c:strRef>
              <c:f>Sheet1!$B$1:$D$1</c:f>
              <c:strCache>
                <c:ptCount val="3"/>
                <c:pt idx="0">
                  <c:v>Year 1 (N = 1,629)</c:v>
                </c:pt>
                <c:pt idx="1">
                  <c:v>Year 5 (N = 1,629)</c:v>
                </c:pt>
                <c:pt idx="2">
                  <c:v>Column2</c:v>
                </c:pt>
              </c:strCache>
            </c:strRef>
          </c:cat>
          <c:val>
            <c:numRef>
              <c:f>Sheet1!$B$10:$D$10</c:f>
              <c:numCache>
                <c:formatCode>General</c:formatCode>
                <c:ptCount val="3"/>
                <c:pt idx="0">
                  <c:v>104</c:v>
                </c:pt>
                <c:pt idx="1">
                  <c:v>130</c:v>
                </c:pt>
              </c:numCache>
            </c:numRef>
          </c:val>
        </c:ser>
        <c:ser>
          <c:idx val="9"/>
          <c:order val="9"/>
          <c:tx>
            <c:strRef>
              <c:f>Sheet1!$A$11</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Sheet1!$B$1:$D$1</c:f>
              <c:strCache>
                <c:ptCount val="3"/>
                <c:pt idx="0">
                  <c:v>Year 1 (N = 1,629)</c:v>
                </c:pt>
                <c:pt idx="1">
                  <c:v>Year 5 (N = 1,629)</c:v>
                </c:pt>
                <c:pt idx="2">
                  <c:v>Column2</c:v>
                </c:pt>
              </c:strCache>
            </c:strRef>
          </c:cat>
          <c:val>
            <c:numRef>
              <c:f>Sheet1!$B$11:$D$11</c:f>
              <c:numCache>
                <c:formatCode>General</c:formatCode>
                <c:ptCount val="3"/>
                <c:pt idx="0">
                  <c:v>15</c:v>
                </c:pt>
                <c:pt idx="1">
                  <c:v>15</c:v>
                </c:pt>
              </c:numCache>
            </c:numRef>
          </c:val>
        </c:ser>
        <c:dLbls>
          <c:showLegendKey val="0"/>
          <c:showVal val="0"/>
          <c:showCatName val="0"/>
          <c:showSerName val="0"/>
          <c:showPercent val="0"/>
          <c:showBubbleSize val="0"/>
        </c:dLbls>
        <c:gapWidth val="62"/>
        <c:overlap val="100"/>
        <c:axId val="657403392"/>
        <c:axId val="657403784"/>
      </c:barChart>
      <c:catAx>
        <c:axId val="657403392"/>
        <c:scaling>
          <c:orientation val="minMax"/>
        </c:scaling>
        <c:delete val="1"/>
        <c:axPos val="b"/>
        <c:numFmt formatCode="General" sourceLinked="0"/>
        <c:majorTickMark val="out"/>
        <c:minorTickMark val="none"/>
        <c:tickLblPos val="none"/>
        <c:crossAx val="657403784"/>
        <c:crosses val="autoZero"/>
        <c:auto val="1"/>
        <c:lblAlgn val="ctr"/>
        <c:lblOffset val="100"/>
        <c:noMultiLvlLbl val="0"/>
      </c:catAx>
      <c:valAx>
        <c:axId val="65740378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57403392"/>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382768458291505"/>
          <c:h val="0.93984518884291957"/>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939E-2"/>
          <c:w val="0.89292662330252193"/>
          <c:h val="0.8112867565283156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8.2664931714044224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9.20931758530183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267"/>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Year 1 (N = 3,597)</c:v>
                </c:pt>
                <c:pt idx="1">
                  <c:v>Year 5 (N = 2,304)</c:v>
                </c:pt>
                <c:pt idx="2">
                  <c:v>Column2</c:v>
                </c:pt>
              </c:strCache>
            </c:strRef>
          </c:cat>
          <c:val>
            <c:numRef>
              <c:f>Sheet1!$B$2:$D$2</c:f>
              <c:numCache>
                <c:formatCode>General</c:formatCode>
                <c:ptCount val="3"/>
                <c:pt idx="0">
                  <c:v>266</c:v>
                </c:pt>
                <c:pt idx="1">
                  <c:v>230</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Year 1 (N = 3,597)</c:v>
                </c:pt>
                <c:pt idx="1">
                  <c:v>Year 5 (N = 2,304)</c:v>
                </c:pt>
                <c:pt idx="2">
                  <c:v>Column2</c:v>
                </c:pt>
              </c:strCache>
            </c:strRef>
          </c:cat>
          <c:val>
            <c:numRef>
              <c:f>Sheet1!$B$3:$D$3</c:f>
              <c:numCache>
                <c:formatCode>General</c:formatCode>
                <c:ptCount val="3"/>
                <c:pt idx="0">
                  <c:v>570</c:v>
                </c:pt>
                <c:pt idx="1">
                  <c:v>295</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invertIfNegative val="0"/>
          <c:cat>
            <c:strRef>
              <c:f>Sheet1!$B$1:$D$1</c:f>
              <c:strCache>
                <c:ptCount val="3"/>
                <c:pt idx="0">
                  <c:v>Year 1 (N = 3,597)</c:v>
                </c:pt>
                <c:pt idx="1">
                  <c:v>Year 5 (N = 2,304)</c:v>
                </c:pt>
                <c:pt idx="2">
                  <c:v>Column2</c:v>
                </c:pt>
              </c:strCache>
            </c:strRef>
          </c:cat>
          <c:val>
            <c:numRef>
              <c:f>Sheet1!$B$4:$D$4</c:f>
              <c:numCache>
                <c:formatCode>General</c:formatCode>
                <c:ptCount val="3"/>
                <c:pt idx="0">
                  <c:v>43</c:v>
                </c:pt>
                <c:pt idx="1">
                  <c:v>145</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invertIfNegative val="0"/>
          <c:cat>
            <c:strRef>
              <c:f>Sheet1!$B$1:$D$1</c:f>
              <c:strCache>
                <c:ptCount val="3"/>
                <c:pt idx="0">
                  <c:v>Year 1 (N = 3,597)</c:v>
                </c:pt>
                <c:pt idx="1">
                  <c:v>Year 5 (N = 2,304)</c:v>
                </c:pt>
                <c:pt idx="2">
                  <c:v>Column2</c:v>
                </c:pt>
              </c:strCache>
            </c:strRef>
          </c:cat>
          <c:val>
            <c:numRef>
              <c:f>Sheet1!$B$5:$D$5</c:f>
              <c:numCache>
                <c:formatCode>General</c:formatCode>
                <c:ptCount val="3"/>
                <c:pt idx="0">
                  <c:v>303</c:v>
                </c:pt>
                <c:pt idx="1">
                  <c:v>222</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Year 1 (N = 3,597)</c:v>
                </c:pt>
                <c:pt idx="1">
                  <c:v>Year 5 (N = 2,304)</c:v>
                </c:pt>
                <c:pt idx="2">
                  <c:v>Column2</c:v>
                </c:pt>
              </c:strCache>
            </c:strRef>
          </c:cat>
          <c:val>
            <c:numRef>
              <c:f>Sheet1!$B$6:$D$6</c:f>
              <c:numCache>
                <c:formatCode>General</c:formatCode>
                <c:ptCount val="3"/>
                <c:pt idx="0">
                  <c:v>1781</c:v>
                </c:pt>
                <c:pt idx="1">
                  <c:v>761</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3"/>
                <c:pt idx="0">
                  <c:v>Year 1 (N = 3,597)</c:v>
                </c:pt>
                <c:pt idx="1">
                  <c:v>Year 5 (N = 2,304)</c:v>
                </c:pt>
                <c:pt idx="2">
                  <c:v>Column2</c:v>
                </c:pt>
              </c:strCache>
            </c:strRef>
          </c:cat>
          <c:val>
            <c:numRef>
              <c:f>Sheet1!$B$7:$D$7</c:f>
              <c:numCache>
                <c:formatCode>General</c:formatCode>
                <c:ptCount val="3"/>
                <c:pt idx="0">
                  <c:v>186</c:v>
                </c:pt>
                <c:pt idx="1">
                  <c:v>239</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invertIfNegative val="0"/>
          <c:cat>
            <c:strRef>
              <c:f>Sheet1!$B$1:$D$1</c:f>
              <c:strCache>
                <c:ptCount val="3"/>
                <c:pt idx="0">
                  <c:v>Year 1 (N = 3,597)</c:v>
                </c:pt>
                <c:pt idx="1">
                  <c:v>Year 5 (N = 2,304)</c:v>
                </c:pt>
                <c:pt idx="2">
                  <c:v>Column2</c:v>
                </c:pt>
              </c:strCache>
            </c:strRef>
          </c:cat>
          <c:val>
            <c:numRef>
              <c:f>Sheet1!$B$8:$D$8</c:f>
              <c:numCache>
                <c:formatCode>General</c:formatCode>
                <c:ptCount val="3"/>
                <c:pt idx="0">
                  <c:v>97</c:v>
                </c:pt>
                <c:pt idx="1">
                  <c:v>149</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invertIfNegative val="0"/>
          <c:cat>
            <c:strRef>
              <c:f>Sheet1!$B$1:$D$1</c:f>
              <c:strCache>
                <c:ptCount val="3"/>
                <c:pt idx="0">
                  <c:v>Year 1 (N = 3,597)</c:v>
                </c:pt>
                <c:pt idx="1">
                  <c:v>Year 5 (N = 2,304)</c:v>
                </c:pt>
                <c:pt idx="2">
                  <c:v>Column2</c:v>
                </c:pt>
              </c:strCache>
            </c:strRef>
          </c:cat>
          <c:val>
            <c:numRef>
              <c:f>Sheet1!$B$9:$D$9</c:f>
              <c:numCache>
                <c:formatCode>General</c:formatCode>
                <c:ptCount val="3"/>
                <c:pt idx="0">
                  <c:v>130</c:v>
                </c:pt>
                <c:pt idx="1">
                  <c:v>94</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invertIfNegative val="0"/>
          <c:cat>
            <c:strRef>
              <c:f>Sheet1!$B$1:$D$1</c:f>
              <c:strCache>
                <c:ptCount val="3"/>
                <c:pt idx="0">
                  <c:v>Year 1 (N = 3,597)</c:v>
                </c:pt>
                <c:pt idx="1">
                  <c:v>Year 5 (N = 2,304)</c:v>
                </c:pt>
                <c:pt idx="2">
                  <c:v>Column2</c:v>
                </c:pt>
              </c:strCache>
            </c:strRef>
          </c:cat>
          <c:val>
            <c:numRef>
              <c:f>Sheet1!$B$10:$D$10</c:f>
              <c:numCache>
                <c:formatCode>General</c:formatCode>
                <c:ptCount val="3"/>
                <c:pt idx="0">
                  <c:v>189</c:v>
                </c:pt>
                <c:pt idx="1">
                  <c:v>148</c:v>
                </c:pt>
              </c:numCache>
            </c:numRef>
          </c:val>
        </c:ser>
        <c:ser>
          <c:idx val="9"/>
          <c:order val="9"/>
          <c:tx>
            <c:strRef>
              <c:f>Sheet1!$A$11</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Sheet1!$B$1:$D$1</c:f>
              <c:strCache>
                <c:ptCount val="3"/>
                <c:pt idx="0">
                  <c:v>Year 1 (N = 3,597)</c:v>
                </c:pt>
                <c:pt idx="1">
                  <c:v>Year 5 (N = 2,304)</c:v>
                </c:pt>
                <c:pt idx="2">
                  <c:v>Column2</c:v>
                </c:pt>
              </c:strCache>
            </c:strRef>
          </c:cat>
          <c:val>
            <c:numRef>
              <c:f>Sheet1!$B$11:$D$11</c:f>
              <c:numCache>
                <c:formatCode>General</c:formatCode>
                <c:ptCount val="3"/>
                <c:pt idx="0">
                  <c:v>32</c:v>
                </c:pt>
                <c:pt idx="1">
                  <c:v>21</c:v>
                </c:pt>
              </c:numCache>
            </c:numRef>
          </c:val>
        </c:ser>
        <c:dLbls>
          <c:showLegendKey val="0"/>
          <c:showVal val="0"/>
          <c:showCatName val="0"/>
          <c:showSerName val="0"/>
          <c:showPercent val="0"/>
          <c:showBubbleSize val="0"/>
        </c:dLbls>
        <c:gapWidth val="62"/>
        <c:overlap val="100"/>
        <c:axId val="657404568"/>
        <c:axId val="657404960"/>
      </c:barChart>
      <c:catAx>
        <c:axId val="657404568"/>
        <c:scaling>
          <c:orientation val="minMax"/>
        </c:scaling>
        <c:delete val="1"/>
        <c:axPos val="b"/>
        <c:numFmt formatCode="General" sourceLinked="0"/>
        <c:majorTickMark val="out"/>
        <c:minorTickMark val="none"/>
        <c:tickLblPos val="none"/>
        <c:crossAx val="657404960"/>
        <c:crosses val="autoZero"/>
        <c:auto val="1"/>
        <c:lblAlgn val="ctr"/>
        <c:lblOffset val="100"/>
        <c:noMultiLvlLbl val="0"/>
      </c:catAx>
      <c:valAx>
        <c:axId val="65740496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657404568"/>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536825288143538"/>
          <c:h val="0.9195426842831087"/>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052930883639552E-2"/>
          <c:w val="0.88204654727893528"/>
          <c:h val="0.83427515310586264"/>
        </c:manualLayout>
      </c:layout>
      <c:scatterChart>
        <c:scatterStyle val="lineMarker"/>
        <c:varyColors val="0"/>
        <c:ser>
          <c:idx val="0"/>
          <c:order val="0"/>
          <c:tx>
            <c:strRef>
              <c:f>Sheet1!$B$1</c:f>
              <c:strCache>
                <c:ptCount val="1"/>
                <c:pt idx="0">
                  <c:v>Prednisone use at discharge and 1 year (N = 2,013)</c:v>
                </c:pt>
              </c:strCache>
            </c:strRef>
          </c:tx>
          <c:spPr>
            <a:ln w="41275">
              <a:solidFill>
                <a:srgbClr val="66FFFF"/>
              </a:solidFill>
            </a:ln>
          </c:spPr>
          <c:marker>
            <c:symbol val="none"/>
          </c:marker>
          <c:xVal>
            <c:numRef>
              <c:f>Sheet1!$A$2:$A$46</c:f>
              <c:numCache>
                <c:formatCode>General</c:formatCode>
                <c:ptCount val="45"/>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99.235000000000014</c:v>
                </c:pt>
                <c:pt idx="6">
                  <c:v>98.26</c:v>
                </c:pt>
                <c:pt idx="7">
                  <c:v>97.176999999999978</c:v>
                </c:pt>
                <c:pt idx="8">
                  <c:v>96.024999999999991</c:v>
                </c:pt>
                <c:pt idx="9">
                  <c:v>95.343999999999994</c:v>
                </c:pt>
                <c:pt idx="10">
                  <c:v>94.197000000000003</c:v>
                </c:pt>
                <c:pt idx="11">
                  <c:v>93.385999999999981</c:v>
                </c:pt>
                <c:pt idx="12">
                  <c:v>92.144000000000005</c:v>
                </c:pt>
                <c:pt idx="13">
                  <c:v>90.905000000000001</c:v>
                </c:pt>
                <c:pt idx="14">
                  <c:v>89.722999999999999</c:v>
                </c:pt>
                <c:pt idx="15">
                  <c:v>88.995000000000005</c:v>
                </c:pt>
                <c:pt idx="16">
                  <c:v>88.10799999999999</c:v>
                </c:pt>
                <c:pt idx="17">
                  <c:v>87.522999999999982</c:v>
                </c:pt>
                <c:pt idx="18">
                  <c:v>86.628999999999948</c:v>
                </c:pt>
                <c:pt idx="19">
                  <c:v>86.179999999999978</c:v>
                </c:pt>
                <c:pt idx="20">
                  <c:v>85.164999999999992</c:v>
                </c:pt>
                <c:pt idx="21">
                  <c:v>83.826999999999998</c:v>
                </c:pt>
                <c:pt idx="22">
                  <c:v>82.980999999999995</c:v>
                </c:pt>
                <c:pt idx="23">
                  <c:v>82.126999999999981</c:v>
                </c:pt>
                <c:pt idx="24">
                  <c:v>81.236000000000004</c:v>
                </c:pt>
                <c:pt idx="25">
                  <c:v>80.75</c:v>
                </c:pt>
                <c:pt idx="26">
                  <c:v>79.962999999999994</c:v>
                </c:pt>
                <c:pt idx="27">
                  <c:v>79.266999999999996</c:v>
                </c:pt>
                <c:pt idx="28">
                  <c:v>78.430999999999997</c:v>
                </c:pt>
                <c:pt idx="29">
                  <c:v>77.377999999999986</c:v>
                </c:pt>
                <c:pt idx="30">
                  <c:v>76.655999999999949</c:v>
                </c:pt>
                <c:pt idx="31">
                  <c:v>75.678999999999988</c:v>
                </c:pt>
                <c:pt idx="32">
                  <c:v>75.031000000000006</c:v>
                </c:pt>
                <c:pt idx="33">
                  <c:v>74.736999999999995</c:v>
                </c:pt>
                <c:pt idx="34">
                  <c:v>73.815000000000012</c:v>
                </c:pt>
                <c:pt idx="35">
                  <c:v>73.037000000000006</c:v>
                </c:pt>
                <c:pt idx="36">
                  <c:v>72.872999999999948</c:v>
                </c:pt>
                <c:pt idx="37">
                  <c:v>71.694999999999993</c:v>
                </c:pt>
                <c:pt idx="38">
                  <c:v>70.887999999999991</c:v>
                </c:pt>
                <c:pt idx="39">
                  <c:v>70.057000000000002</c:v>
                </c:pt>
                <c:pt idx="40">
                  <c:v>68.456999999999994</c:v>
                </c:pt>
                <c:pt idx="41">
                  <c:v>67.647999999999996</c:v>
                </c:pt>
                <c:pt idx="42">
                  <c:v>67.361999999999995</c:v>
                </c:pt>
                <c:pt idx="43">
                  <c:v>66.766999999999996</c:v>
                </c:pt>
                <c:pt idx="44">
                  <c:v>65.418999999999997</c:v>
                </c:pt>
              </c:numCache>
            </c:numRef>
          </c:yVal>
          <c:smooth val="0"/>
        </c:ser>
        <c:ser>
          <c:idx val="1"/>
          <c:order val="1"/>
          <c:tx>
            <c:strRef>
              <c:f>Sheet1!$C$1</c:f>
              <c:strCache>
                <c:ptCount val="1"/>
                <c:pt idx="0">
                  <c:v>No Prednisone at discharge or at 1 year (N = 675)</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99.69</c:v>
                </c:pt>
                <c:pt idx="6">
                  <c:v>99.224999999999994</c:v>
                </c:pt>
                <c:pt idx="7">
                  <c:v>97.980999999999995</c:v>
                </c:pt>
                <c:pt idx="8">
                  <c:v>97.661000000000001</c:v>
                </c:pt>
                <c:pt idx="9">
                  <c:v>96.943000000000026</c:v>
                </c:pt>
                <c:pt idx="10">
                  <c:v>96.759</c:v>
                </c:pt>
                <c:pt idx="11">
                  <c:v>96.575999999999979</c:v>
                </c:pt>
                <c:pt idx="12">
                  <c:v>96.39</c:v>
                </c:pt>
                <c:pt idx="13">
                  <c:v>95.97</c:v>
                </c:pt>
                <c:pt idx="14">
                  <c:v>94.679999999999978</c:v>
                </c:pt>
                <c:pt idx="15">
                  <c:v>94.027999999999992</c:v>
                </c:pt>
                <c:pt idx="16">
                  <c:v>92.867999999999995</c:v>
                </c:pt>
                <c:pt idx="17">
                  <c:v>92.098000000000013</c:v>
                </c:pt>
                <c:pt idx="18">
                  <c:v>92.098000000000013</c:v>
                </c:pt>
                <c:pt idx="19">
                  <c:v>91.568000000000012</c:v>
                </c:pt>
                <c:pt idx="20">
                  <c:v>91.293000000000006</c:v>
                </c:pt>
                <c:pt idx="21">
                  <c:v>90.964000000000027</c:v>
                </c:pt>
                <c:pt idx="22">
                  <c:v>90.632999999999981</c:v>
                </c:pt>
                <c:pt idx="23">
                  <c:v>90.301999999999992</c:v>
                </c:pt>
                <c:pt idx="24">
                  <c:v>89.576999999999998</c:v>
                </c:pt>
                <c:pt idx="25">
                  <c:v>89.151999999999987</c:v>
                </c:pt>
                <c:pt idx="26">
                  <c:v>88.289000000000001</c:v>
                </c:pt>
                <c:pt idx="27">
                  <c:v>86.977000000000004</c:v>
                </c:pt>
                <c:pt idx="28">
                  <c:v>86.018000000000001</c:v>
                </c:pt>
                <c:pt idx="29">
                  <c:v>85.456000000000003</c:v>
                </c:pt>
                <c:pt idx="30">
                  <c:v>85.456000000000003</c:v>
                </c:pt>
                <c:pt idx="31">
                  <c:v>85.456000000000003</c:v>
                </c:pt>
                <c:pt idx="32">
                  <c:v>84.840999999999994</c:v>
                </c:pt>
                <c:pt idx="33">
                  <c:v>84.07</c:v>
                </c:pt>
                <c:pt idx="34">
                  <c:v>84.07</c:v>
                </c:pt>
                <c:pt idx="35">
                  <c:v>84.07</c:v>
                </c:pt>
                <c:pt idx="36">
                  <c:v>84.07</c:v>
                </c:pt>
                <c:pt idx="37">
                  <c:v>82.885999999999981</c:v>
                </c:pt>
                <c:pt idx="38">
                  <c:v>82.885999999999981</c:v>
                </c:pt>
                <c:pt idx="39">
                  <c:v>82.885999999999981</c:v>
                </c:pt>
                <c:pt idx="40">
                  <c:v>81.569999999999993</c:v>
                </c:pt>
                <c:pt idx="41">
                  <c:v>79.870999999999981</c:v>
                </c:pt>
                <c:pt idx="42">
                  <c:v>79.870999999999981</c:v>
                </c:pt>
                <c:pt idx="43">
                  <c:v>79.870999999999981</c:v>
                </c:pt>
                <c:pt idx="44">
                  <c:v>79.870999999999981</c:v>
                </c:pt>
              </c:numCache>
            </c:numRef>
          </c:yVal>
          <c:smooth val="0"/>
        </c:ser>
        <c:ser>
          <c:idx val="2"/>
          <c:order val="2"/>
          <c:tx>
            <c:strRef>
              <c:f>Sheet1!$D$1</c:f>
              <c:strCache>
                <c:ptCount val="1"/>
                <c:pt idx="0">
                  <c:v>Prednisone at discharge/not at 1 year (N = 570)</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100</c:v>
                </c:pt>
                <c:pt idx="2">
                  <c:v>100</c:v>
                </c:pt>
                <c:pt idx="3">
                  <c:v>100</c:v>
                </c:pt>
                <c:pt idx="4">
                  <c:v>100</c:v>
                </c:pt>
                <c:pt idx="5">
                  <c:v>99.281000000000006</c:v>
                </c:pt>
                <c:pt idx="6">
                  <c:v>98.197000000000003</c:v>
                </c:pt>
                <c:pt idx="7">
                  <c:v>97.29</c:v>
                </c:pt>
                <c:pt idx="8">
                  <c:v>96.732000000000014</c:v>
                </c:pt>
                <c:pt idx="9">
                  <c:v>95.715000000000003</c:v>
                </c:pt>
                <c:pt idx="10">
                  <c:v>95.099000000000004</c:v>
                </c:pt>
                <c:pt idx="11">
                  <c:v>93.838999999999999</c:v>
                </c:pt>
                <c:pt idx="12">
                  <c:v>92.962999999999994</c:v>
                </c:pt>
                <c:pt idx="13">
                  <c:v>92.25</c:v>
                </c:pt>
                <c:pt idx="14">
                  <c:v>92.25</c:v>
                </c:pt>
                <c:pt idx="15">
                  <c:v>91.027999999999992</c:v>
                </c:pt>
                <c:pt idx="16">
                  <c:v>90.521000000000001</c:v>
                </c:pt>
                <c:pt idx="17">
                  <c:v>90.521000000000001</c:v>
                </c:pt>
                <c:pt idx="18">
                  <c:v>89.909000000000006</c:v>
                </c:pt>
                <c:pt idx="19">
                  <c:v>88.956000000000003</c:v>
                </c:pt>
                <c:pt idx="20">
                  <c:v>87.619</c:v>
                </c:pt>
                <c:pt idx="21">
                  <c:v>86.51</c:v>
                </c:pt>
                <c:pt idx="22">
                  <c:v>86.51</c:v>
                </c:pt>
                <c:pt idx="23">
                  <c:v>86.10499999999999</c:v>
                </c:pt>
                <c:pt idx="24">
                  <c:v>84.82</c:v>
                </c:pt>
                <c:pt idx="25">
                  <c:v>84.82</c:v>
                </c:pt>
                <c:pt idx="26">
                  <c:v>84.293000000000006</c:v>
                </c:pt>
                <c:pt idx="27">
                  <c:v>84.293000000000006</c:v>
                </c:pt>
                <c:pt idx="28">
                  <c:v>83.183999999999983</c:v>
                </c:pt>
                <c:pt idx="29">
                  <c:v>83.183999999999983</c:v>
                </c:pt>
                <c:pt idx="30">
                  <c:v>83.183999999999983</c:v>
                </c:pt>
                <c:pt idx="31">
                  <c:v>81.912999999999997</c:v>
                </c:pt>
                <c:pt idx="32">
                  <c:v>81.242000000000004</c:v>
                </c:pt>
                <c:pt idx="33">
                  <c:v>80.503</c:v>
                </c:pt>
                <c:pt idx="34">
                  <c:v>80.503</c:v>
                </c:pt>
                <c:pt idx="35">
                  <c:v>79.673999999999978</c:v>
                </c:pt>
                <c:pt idx="36">
                  <c:v>78.825999999999979</c:v>
                </c:pt>
                <c:pt idx="37">
                  <c:v>78.825999999999979</c:v>
                </c:pt>
                <c:pt idx="38">
                  <c:v>78.825999999999979</c:v>
                </c:pt>
                <c:pt idx="39">
                  <c:v>77.815000000000012</c:v>
                </c:pt>
                <c:pt idx="40">
                  <c:v>76.748999999999995</c:v>
                </c:pt>
                <c:pt idx="41">
                  <c:v>76.748999999999995</c:v>
                </c:pt>
                <c:pt idx="42">
                  <c:v>75.403000000000006</c:v>
                </c:pt>
                <c:pt idx="43">
                  <c:v>75.403000000000006</c:v>
                </c:pt>
                <c:pt idx="44">
                  <c:v>75.403000000000006</c:v>
                </c:pt>
              </c:numCache>
            </c:numRef>
          </c:yVal>
          <c:smooth val="0"/>
        </c:ser>
        <c:dLbls>
          <c:showLegendKey val="0"/>
          <c:showVal val="0"/>
          <c:showCatName val="0"/>
          <c:showSerName val="0"/>
          <c:showPercent val="0"/>
          <c:showBubbleSize val="0"/>
        </c:dLbls>
        <c:axId val="657405744"/>
        <c:axId val="657406136"/>
      </c:scatterChart>
      <c:valAx>
        <c:axId val="657405744"/>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7406136"/>
        <c:crosses val="autoZero"/>
        <c:crossBetween val="midCat"/>
        <c:majorUnit val="1"/>
      </c:valAx>
      <c:valAx>
        <c:axId val="65740613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7405744"/>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58873133315232151"/>
          <c:w val="0.57415929203540739"/>
          <c:h val="0.261211874377771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356796995203007"/>
        </c:manualLayout>
      </c:layout>
      <c:scatterChart>
        <c:scatterStyle val="lineMarker"/>
        <c:varyColors val="0"/>
        <c:ser>
          <c:idx val="0"/>
          <c:order val="0"/>
          <c:tx>
            <c:strRef>
              <c:f>Sheet1!$B$1</c:f>
              <c:strCache>
                <c:ptCount val="1"/>
                <c:pt idx="0">
                  <c:v>Cyclosporine use at discharge (N = 1,360)</c:v>
                </c:pt>
              </c:strCache>
            </c:strRef>
          </c:tx>
          <c:spPr>
            <a:ln w="41275">
              <a:solidFill>
                <a:srgbClr val="66FFFF"/>
              </a:solidFill>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99.114999999999995</c:v>
                </c:pt>
                <c:pt idx="2">
                  <c:v>97.85599999999998</c:v>
                </c:pt>
                <c:pt idx="3">
                  <c:v>96.369</c:v>
                </c:pt>
                <c:pt idx="4">
                  <c:v>94.946000000000026</c:v>
                </c:pt>
                <c:pt idx="5">
                  <c:v>94.015000000000001</c:v>
                </c:pt>
                <c:pt idx="6">
                  <c:v>93.150999999999982</c:v>
                </c:pt>
                <c:pt idx="7">
                  <c:v>92.203999999999994</c:v>
                </c:pt>
                <c:pt idx="8">
                  <c:v>91.410000000000025</c:v>
                </c:pt>
                <c:pt idx="9">
                  <c:v>90.667000000000002</c:v>
                </c:pt>
                <c:pt idx="10">
                  <c:v>90.168999999999983</c:v>
                </c:pt>
                <c:pt idx="11">
                  <c:v>89.585999999999999</c:v>
                </c:pt>
                <c:pt idx="12">
                  <c:v>88.909000000000006</c:v>
                </c:pt>
                <c:pt idx="13">
                  <c:v>88.013999999999996</c:v>
                </c:pt>
                <c:pt idx="14">
                  <c:v>87.293999999999997</c:v>
                </c:pt>
                <c:pt idx="15">
                  <c:v>86.842000000000013</c:v>
                </c:pt>
                <c:pt idx="16">
                  <c:v>85.821999999999989</c:v>
                </c:pt>
                <c:pt idx="17">
                  <c:v>85.340999999999994</c:v>
                </c:pt>
                <c:pt idx="18">
                  <c:v>84.562000000000012</c:v>
                </c:pt>
                <c:pt idx="19">
                  <c:v>84.169999999999987</c:v>
                </c:pt>
                <c:pt idx="20">
                  <c:v>83.070999999999998</c:v>
                </c:pt>
                <c:pt idx="21">
                  <c:v>82.548000000000002</c:v>
                </c:pt>
                <c:pt idx="22">
                  <c:v>81.911000000000115</c:v>
                </c:pt>
                <c:pt idx="23">
                  <c:v>81.377999999999986</c:v>
                </c:pt>
                <c:pt idx="24">
                  <c:v>80.712000000000003</c:v>
                </c:pt>
                <c:pt idx="25">
                  <c:v>80.35899999999998</c:v>
                </c:pt>
                <c:pt idx="26">
                  <c:v>79.412999999999997</c:v>
                </c:pt>
                <c:pt idx="27">
                  <c:v>78.58</c:v>
                </c:pt>
                <c:pt idx="28">
                  <c:v>77.471999999999994</c:v>
                </c:pt>
                <c:pt idx="29">
                  <c:v>76.539000000000001</c:v>
                </c:pt>
                <c:pt idx="30">
                  <c:v>75.724999999999994</c:v>
                </c:pt>
                <c:pt idx="31">
                  <c:v>75.175999999999988</c:v>
                </c:pt>
                <c:pt idx="32">
                  <c:v>74.887</c:v>
                </c:pt>
                <c:pt idx="33">
                  <c:v>74.263999999999996</c:v>
                </c:pt>
                <c:pt idx="34">
                  <c:v>73.78</c:v>
                </c:pt>
                <c:pt idx="35">
                  <c:v>73.453999999999994</c:v>
                </c:pt>
                <c:pt idx="36">
                  <c:v>73.284999999999997</c:v>
                </c:pt>
                <c:pt idx="37">
                  <c:v>72.096000000000004</c:v>
                </c:pt>
                <c:pt idx="38">
                  <c:v>71.290000000000006</c:v>
                </c:pt>
                <c:pt idx="39">
                  <c:v>70.257000000000005</c:v>
                </c:pt>
                <c:pt idx="40">
                  <c:v>69.818000000000012</c:v>
                </c:pt>
                <c:pt idx="41">
                  <c:v>69.021999999999991</c:v>
                </c:pt>
                <c:pt idx="42">
                  <c:v>68.733000000000004</c:v>
                </c:pt>
                <c:pt idx="43">
                  <c:v>68.141000000000005</c:v>
                </c:pt>
                <c:pt idx="44">
                  <c:v>67.077999999999989</c:v>
                </c:pt>
                <c:pt idx="45">
                  <c:v>65.763000000000005</c:v>
                </c:pt>
                <c:pt idx="46">
                  <c:v>65.260999999999996</c:v>
                </c:pt>
                <c:pt idx="47">
                  <c:v>64.725999999999999</c:v>
                </c:pt>
                <c:pt idx="48">
                  <c:v>64.167999999999992</c:v>
                </c:pt>
              </c:numCache>
            </c:numRef>
          </c:yVal>
          <c:smooth val="0"/>
        </c:ser>
        <c:ser>
          <c:idx val="1"/>
          <c:order val="1"/>
          <c:tx>
            <c:strRef>
              <c:f>Sheet1!$C$1</c:f>
              <c:strCache>
                <c:ptCount val="1"/>
                <c:pt idx="0">
                  <c:v>Tacrolimus use at discharge (N = 2,532)</c:v>
                </c:pt>
              </c:strCache>
            </c:strRef>
          </c:tx>
          <c:spPr>
            <a:ln w="41275">
              <a:solidFill>
                <a:srgbClr val="FFFF00"/>
              </a:solidFill>
              <a:prstDash val="solid"/>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99.233000000000004</c:v>
                </c:pt>
                <c:pt idx="2">
                  <c:v>97.804999999999993</c:v>
                </c:pt>
                <c:pt idx="3">
                  <c:v>96.491000000000099</c:v>
                </c:pt>
                <c:pt idx="4">
                  <c:v>95.745000000000005</c:v>
                </c:pt>
                <c:pt idx="5">
                  <c:v>94.677999999999983</c:v>
                </c:pt>
                <c:pt idx="6">
                  <c:v>93.733999999999995</c:v>
                </c:pt>
                <c:pt idx="7">
                  <c:v>92.467000000000027</c:v>
                </c:pt>
                <c:pt idx="8">
                  <c:v>91.584000000000003</c:v>
                </c:pt>
                <c:pt idx="9">
                  <c:v>90.747000000000099</c:v>
                </c:pt>
                <c:pt idx="10">
                  <c:v>89.685999999999979</c:v>
                </c:pt>
                <c:pt idx="11">
                  <c:v>89.04</c:v>
                </c:pt>
                <c:pt idx="12">
                  <c:v>88.042000000000002</c:v>
                </c:pt>
                <c:pt idx="13">
                  <c:v>87.10599999999998</c:v>
                </c:pt>
                <c:pt idx="14">
                  <c:v>86.024000000000001</c:v>
                </c:pt>
                <c:pt idx="15">
                  <c:v>84.990000000000023</c:v>
                </c:pt>
                <c:pt idx="16">
                  <c:v>84.245999999999995</c:v>
                </c:pt>
                <c:pt idx="17">
                  <c:v>83.787000000000006</c:v>
                </c:pt>
                <c:pt idx="18">
                  <c:v>83.236999999999995</c:v>
                </c:pt>
                <c:pt idx="19">
                  <c:v>82.52</c:v>
                </c:pt>
                <c:pt idx="20">
                  <c:v>81.510000000000005</c:v>
                </c:pt>
                <c:pt idx="21">
                  <c:v>80.070999999999998</c:v>
                </c:pt>
                <c:pt idx="22">
                  <c:v>79.58</c:v>
                </c:pt>
                <c:pt idx="23">
                  <c:v>79.081999999999994</c:v>
                </c:pt>
                <c:pt idx="24">
                  <c:v>78.137999999999991</c:v>
                </c:pt>
                <c:pt idx="25">
                  <c:v>77.897999999999996</c:v>
                </c:pt>
                <c:pt idx="26">
                  <c:v>77.137</c:v>
                </c:pt>
                <c:pt idx="27">
                  <c:v>77.004999999999995</c:v>
                </c:pt>
                <c:pt idx="28">
                  <c:v>76.450999999999993</c:v>
                </c:pt>
                <c:pt idx="29">
                  <c:v>75.631999999999991</c:v>
                </c:pt>
                <c:pt idx="30">
                  <c:v>75.296999999999997</c:v>
                </c:pt>
                <c:pt idx="31">
                  <c:v>74.113</c:v>
                </c:pt>
                <c:pt idx="32">
                  <c:v>73.384999999999991</c:v>
                </c:pt>
                <c:pt idx="33">
                  <c:v>72.950999999999993</c:v>
                </c:pt>
                <c:pt idx="34">
                  <c:v>72.018000000000001</c:v>
                </c:pt>
                <c:pt idx="35">
                  <c:v>70.824999999999989</c:v>
                </c:pt>
                <c:pt idx="36">
                  <c:v>70.323999999999998</c:v>
                </c:pt>
                <c:pt idx="37">
                  <c:v>70.323999999999998</c:v>
                </c:pt>
                <c:pt idx="38">
                  <c:v>70.323999999999998</c:v>
                </c:pt>
                <c:pt idx="39">
                  <c:v>69.971000000000004</c:v>
                </c:pt>
                <c:pt idx="40">
                  <c:v>67.60599999999998</c:v>
                </c:pt>
                <c:pt idx="41">
                  <c:v>66.708000000000013</c:v>
                </c:pt>
                <c:pt idx="42">
                  <c:v>66.212999999999994</c:v>
                </c:pt>
                <c:pt idx="43">
                  <c:v>65.691999999999993</c:v>
                </c:pt>
                <c:pt idx="44">
                  <c:v>64.582999999999998</c:v>
                </c:pt>
                <c:pt idx="45">
                  <c:v>62.318999999999996</c:v>
                </c:pt>
                <c:pt idx="46">
                  <c:v>62.318999999999996</c:v>
                </c:pt>
                <c:pt idx="47">
                  <c:v>62.318999999999996</c:v>
                </c:pt>
                <c:pt idx="48">
                  <c:v>62.318999999999996</c:v>
                </c:pt>
              </c:numCache>
            </c:numRef>
          </c:yVal>
          <c:smooth val="0"/>
        </c:ser>
        <c:dLbls>
          <c:showLegendKey val="0"/>
          <c:showVal val="0"/>
          <c:showCatName val="0"/>
          <c:showSerName val="0"/>
          <c:showPercent val="0"/>
          <c:showBubbleSize val="0"/>
        </c:dLbls>
        <c:axId val="657406920"/>
        <c:axId val="657407312"/>
      </c:scatterChart>
      <c:valAx>
        <c:axId val="65740692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7407312"/>
        <c:crosses val="autoZero"/>
        <c:crossBetween val="midCat"/>
        <c:majorUnit val="1"/>
      </c:valAx>
      <c:valAx>
        <c:axId val="65740731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7406920"/>
        <c:crosses val="autoZero"/>
        <c:crossBetween val="midCat"/>
        <c:majorUnit val="10"/>
      </c:valAx>
      <c:spPr>
        <a:solidFill>
          <a:schemeClr val="bg2"/>
        </a:solidFill>
        <a:ln>
          <a:solidFill>
            <a:schemeClr val="tx1"/>
          </a:solidFill>
        </a:ln>
      </c:spPr>
    </c:plotArea>
    <c:legend>
      <c:legendPos val="r"/>
      <c:layout>
        <c:manualLayout>
          <c:xMode val="edge"/>
          <c:yMode val="edge"/>
          <c:x val="0.12372413072260184"/>
          <c:y val="0.62034052855462063"/>
          <c:w val="0.48566371681415932"/>
          <c:h val="0.2124554258303953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614684226418782"/>
          <c:h val="0.8016025558280625"/>
        </c:manualLayout>
      </c:layout>
      <c:scatterChart>
        <c:scatterStyle val="lineMarker"/>
        <c:varyColors val="0"/>
        <c:ser>
          <c:idx val="0"/>
          <c:order val="0"/>
          <c:tx>
            <c:strRef>
              <c:f>Sheet1!$B$1</c:f>
              <c:strCache>
                <c:ptCount val="1"/>
                <c:pt idx="0">
                  <c:v>Cyclosporine + AZA (N = 362)</c:v>
                </c:pt>
              </c:strCache>
            </c:strRef>
          </c:tx>
          <c:spPr>
            <a:ln w="41275">
              <a:solidFill>
                <a:srgbClr val="66FFFF"/>
              </a:solidFill>
            </a:ln>
          </c:spPr>
          <c:marker>
            <c:symbol val="none"/>
          </c:marker>
          <c:xVal>
            <c:numRef>
              <c:f>Sheet1!$A$2:$A$50</c:f>
              <c:numCache>
                <c:formatCode>General</c:formatCode>
                <c:ptCount val="49"/>
                <c:pt idx="0">
                  <c:v>0</c:v>
                </c:pt>
                <c:pt idx="1">
                  <c:v>0.25</c:v>
                </c:pt>
                <c:pt idx="2">
                  <c:v>0.5</c:v>
                </c:pt>
                <c:pt idx="3">
                  <c:v>0.750000000000001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98.611999999999995</c:v>
                </c:pt>
                <c:pt idx="2">
                  <c:v>97.212999999999994</c:v>
                </c:pt>
                <c:pt idx="3">
                  <c:v>95.242999999999995</c:v>
                </c:pt>
                <c:pt idx="4">
                  <c:v>93.822999999999979</c:v>
                </c:pt>
                <c:pt idx="5">
                  <c:v>93.245000000000005</c:v>
                </c:pt>
                <c:pt idx="6">
                  <c:v>93.245000000000005</c:v>
                </c:pt>
                <c:pt idx="7">
                  <c:v>92.376999999999981</c:v>
                </c:pt>
                <c:pt idx="8">
                  <c:v>91.218000000000004</c:v>
                </c:pt>
                <c:pt idx="9">
                  <c:v>90.343999999999994</c:v>
                </c:pt>
                <c:pt idx="10">
                  <c:v>89.759</c:v>
                </c:pt>
                <c:pt idx="11">
                  <c:v>89.170999999999978</c:v>
                </c:pt>
                <c:pt idx="12">
                  <c:v>89.170999999999978</c:v>
                </c:pt>
                <c:pt idx="13">
                  <c:v>88.57</c:v>
                </c:pt>
                <c:pt idx="14">
                  <c:v>88.57</c:v>
                </c:pt>
                <c:pt idx="15">
                  <c:v>88.268000000000001</c:v>
                </c:pt>
                <c:pt idx="16">
                  <c:v>87.651999999999987</c:v>
                </c:pt>
                <c:pt idx="17">
                  <c:v>87.338999999999999</c:v>
                </c:pt>
                <c:pt idx="18">
                  <c:v>86.700999999999993</c:v>
                </c:pt>
                <c:pt idx="19">
                  <c:v>86.381</c:v>
                </c:pt>
                <c:pt idx="20">
                  <c:v>86.05</c:v>
                </c:pt>
                <c:pt idx="21">
                  <c:v>85.714000000000027</c:v>
                </c:pt>
                <c:pt idx="22">
                  <c:v>85.372999999999948</c:v>
                </c:pt>
                <c:pt idx="23">
                  <c:v>84.685000000000002</c:v>
                </c:pt>
                <c:pt idx="24">
                  <c:v>83.634</c:v>
                </c:pt>
                <c:pt idx="25">
                  <c:v>83.634</c:v>
                </c:pt>
                <c:pt idx="26">
                  <c:v>83.27</c:v>
                </c:pt>
                <c:pt idx="27">
                  <c:v>82.905000000000001</c:v>
                </c:pt>
                <c:pt idx="28">
                  <c:v>82.167000000000002</c:v>
                </c:pt>
                <c:pt idx="29">
                  <c:v>80.185000000000002</c:v>
                </c:pt>
                <c:pt idx="30">
                  <c:v>79.784000000000006</c:v>
                </c:pt>
                <c:pt idx="31">
                  <c:v>79.376999999999981</c:v>
                </c:pt>
                <c:pt idx="32">
                  <c:v>78.95</c:v>
                </c:pt>
                <c:pt idx="33">
                  <c:v>78.051000000000002</c:v>
                </c:pt>
                <c:pt idx="34">
                  <c:v>77.588999999999999</c:v>
                </c:pt>
                <c:pt idx="35">
                  <c:v>77.119</c:v>
                </c:pt>
                <c:pt idx="36">
                  <c:v>77.119</c:v>
                </c:pt>
                <c:pt idx="37">
                  <c:v>76.56</c:v>
                </c:pt>
                <c:pt idx="38">
                  <c:v>75.997000000000114</c:v>
                </c:pt>
                <c:pt idx="39">
                  <c:v>74.804000000000002</c:v>
                </c:pt>
                <c:pt idx="40">
                  <c:v>74.169999999999987</c:v>
                </c:pt>
                <c:pt idx="41">
                  <c:v>74.169999999999987</c:v>
                </c:pt>
                <c:pt idx="42">
                  <c:v>73.381</c:v>
                </c:pt>
                <c:pt idx="43">
                  <c:v>72.582999999999998</c:v>
                </c:pt>
                <c:pt idx="44">
                  <c:v>72.582999999999998</c:v>
                </c:pt>
                <c:pt idx="45">
                  <c:v>71.35299999999998</c:v>
                </c:pt>
                <c:pt idx="46">
                  <c:v>71.35299999999998</c:v>
                </c:pt>
                <c:pt idx="47">
                  <c:v>71.35299999999998</c:v>
                </c:pt>
                <c:pt idx="48">
                  <c:v>71.35299999999998</c:v>
                </c:pt>
              </c:numCache>
            </c:numRef>
          </c:yVal>
          <c:smooth val="0"/>
        </c:ser>
        <c:ser>
          <c:idx val="1"/>
          <c:order val="1"/>
          <c:tx>
            <c:strRef>
              <c:f>Sheet1!$C$1</c:f>
              <c:strCache>
                <c:ptCount val="1"/>
                <c:pt idx="0">
                  <c:v>Cyclosporine + MMF/MPA (N = 769)</c:v>
                </c:pt>
              </c:strCache>
            </c:strRef>
          </c:tx>
          <c:spPr>
            <a:ln w="41275">
              <a:solidFill>
                <a:srgbClr val="FFFF00"/>
              </a:solidFill>
              <a:prstDash val="solid"/>
            </a:ln>
          </c:spPr>
          <c:marker>
            <c:symbol val="none"/>
          </c:marker>
          <c:xVal>
            <c:numRef>
              <c:f>Sheet1!$A$2:$A$50</c:f>
              <c:numCache>
                <c:formatCode>General</c:formatCode>
                <c:ptCount val="49"/>
                <c:pt idx="0">
                  <c:v>0</c:v>
                </c:pt>
                <c:pt idx="1">
                  <c:v>0.25</c:v>
                </c:pt>
                <c:pt idx="2">
                  <c:v>0.5</c:v>
                </c:pt>
                <c:pt idx="3">
                  <c:v>0.750000000000001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99.60899999999998</c:v>
                </c:pt>
                <c:pt idx="2">
                  <c:v>98.433999999999997</c:v>
                </c:pt>
                <c:pt idx="3">
                  <c:v>97.388999999999982</c:v>
                </c:pt>
                <c:pt idx="4">
                  <c:v>95.946000000000026</c:v>
                </c:pt>
                <c:pt idx="5">
                  <c:v>95.257999999999996</c:v>
                </c:pt>
                <c:pt idx="6">
                  <c:v>94.137</c:v>
                </c:pt>
                <c:pt idx="7">
                  <c:v>93.573999999999998</c:v>
                </c:pt>
                <c:pt idx="8">
                  <c:v>92.724000000000004</c:v>
                </c:pt>
                <c:pt idx="9">
                  <c:v>91.971000000000004</c:v>
                </c:pt>
                <c:pt idx="10">
                  <c:v>91.516000000000005</c:v>
                </c:pt>
                <c:pt idx="11">
                  <c:v>90.903999999999996</c:v>
                </c:pt>
                <c:pt idx="12">
                  <c:v>90.126999999999981</c:v>
                </c:pt>
                <c:pt idx="13">
                  <c:v>88.944000000000145</c:v>
                </c:pt>
                <c:pt idx="14">
                  <c:v>87.923000000000002</c:v>
                </c:pt>
                <c:pt idx="15">
                  <c:v>87.581000000000003</c:v>
                </c:pt>
                <c:pt idx="16">
                  <c:v>86.695999999999998</c:v>
                </c:pt>
                <c:pt idx="17">
                  <c:v>85.947000000000131</c:v>
                </c:pt>
                <c:pt idx="18">
                  <c:v>85.003</c:v>
                </c:pt>
                <c:pt idx="19">
                  <c:v>84.622999999999948</c:v>
                </c:pt>
                <c:pt idx="20">
                  <c:v>82.874999999999986</c:v>
                </c:pt>
                <c:pt idx="21">
                  <c:v>82.039000000000001</c:v>
                </c:pt>
                <c:pt idx="22">
                  <c:v>81.188999999999979</c:v>
                </c:pt>
                <c:pt idx="23">
                  <c:v>80.549000000000007</c:v>
                </c:pt>
                <c:pt idx="24">
                  <c:v>80.090999999999994</c:v>
                </c:pt>
                <c:pt idx="25">
                  <c:v>79.598000000000013</c:v>
                </c:pt>
                <c:pt idx="26">
                  <c:v>78.100999999999999</c:v>
                </c:pt>
                <c:pt idx="27">
                  <c:v>77.346999999999994</c:v>
                </c:pt>
                <c:pt idx="28">
                  <c:v>76.007000000000005</c:v>
                </c:pt>
                <c:pt idx="29">
                  <c:v>75.706000000000003</c:v>
                </c:pt>
                <c:pt idx="30">
                  <c:v>74.186999999999998</c:v>
                </c:pt>
                <c:pt idx="31">
                  <c:v>73.573999999999998</c:v>
                </c:pt>
                <c:pt idx="32">
                  <c:v>73.573999999999998</c:v>
                </c:pt>
                <c:pt idx="33">
                  <c:v>73.194000000000003</c:v>
                </c:pt>
                <c:pt idx="34">
                  <c:v>72.430000000000007</c:v>
                </c:pt>
                <c:pt idx="35">
                  <c:v>72.045000000000002</c:v>
                </c:pt>
                <c:pt idx="36">
                  <c:v>71.637999999999991</c:v>
                </c:pt>
                <c:pt idx="37">
                  <c:v>70.178999999999988</c:v>
                </c:pt>
                <c:pt idx="38">
                  <c:v>68.688999999999979</c:v>
                </c:pt>
                <c:pt idx="39">
                  <c:v>68.188000000000002</c:v>
                </c:pt>
                <c:pt idx="40">
                  <c:v>67.650999999999982</c:v>
                </c:pt>
                <c:pt idx="41">
                  <c:v>67.650999999999982</c:v>
                </c:pt>
                <c:pt idx="42">
                  <c:v>67.650999999999982</c:v>
                </c:pt>
                <c:pt idx="43">
                  <c:v>66.891000000000005</c:v>
                </c:pt>
                <c:pt idx="44">
                  <c:v>65.961000000000027</c:v>
                </c:pt>
                <c:pt idx="45">
                  <c:v>64.897999999999996</c:v>
                </c:pt>
                <c:pt idx="46">
                  <c:v>63.423000000000002</c:v>
                </c:pt>
                <c:pt idx="47">
                  <c:v>61.876000000000005</c:v>
                </c:pt>
                <c:pt idx="48">
                  <c:v>60.157000000000004</c:v>
                </c:pt>
              </c:numCache>
            </c:numRef>
          </c:yVal>
          <c:smooth val="0"/>
        </c:ser>
        <c:ser>
          <c:idx val="2"/>
          <c:order val="2"/>
          <c:tx>
            <c:strRef>
              <c:f>Sheet1!$D$1</c:f>
              <c:strCache>
                <c:ptCount val="1"/>
                <c:pt idx="0">
                  <c:v>Tacrolimus + AZA (N = 247)</c:v>
                </c:pt>
              </c:strCache>
            </c:strRef>
          </c:tx>
          <c:spPr>
            <a:ln w="41275">
              <a:solidFill>
                <a:srgbClr val="FF0000"/>
              </a:solidFill>
            </a:ln>
          </c:spPr>
          <c:marker>
            <c:symbol val="none"/>
          </c:marker>
          <c:xVal>
            <c:numRef>
              <c:f>Sheet1!$A$2:$A$50</c:f>
              <c:numCache>
                <c:formatCode>General</c:formatCode>
                <c:ptCount val="49"/>
                <c:pt idx="0">
                  <c:v>0</c:v>
                </c:pt>
                <c:pt idx="1">
                  <c:v>0.25</c:v>
                </c:pt>
                <c:pt idx="2">
                  <c:v>0.5</c:v>
                </c:pt>
                <c:pt idx="3">
                  <c:v>0.750000000000001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97.965999999999994</c:v>
                </c:pt>
                <c:pt idx="2">
                  <c:v>93.867000000000004</c:v>
                </c:pt>
                <c:pt idx="3">
                  <c:v>92.631999999999991</c:v>
                </c:pt>
                <c:pt idx="4">
                  <c:v>90.555999999999983</c:v>
                </c:pt>
                <c:pt idx="5">
                  <c:v>89.708000000000013</c:v>
                </c:pt>
                <c:pt idx="6">
                  <c:v>88.85799999999999</c:v>
                </c:pt>
                <c:pt idx="7">
                  <c:v>87.156999999999982</c:v>
                </c:pt>
                <c:pt idx="8">
                  <c:v>87.156999999999982</c:v>
                </c:pt>
                <c:pt idx="9">
                  <c:v>86.703000000000003</c:v>
                </c:pt>
                <c:pt idx="10">
                  <c:v>85.790999999999997</c:v>
                </c:pt>
                <c:pt idx="11">
                  <c:v>84.85</c:v>
                </c:pt>
                <c:pt idx="12">
                  <c:v>84.363</c:v>
                </c:pt>
                <c:pt idx="13">
                  <c:v>82.813000000000002</c:v>
                </c:pt>
                <c:pt idx="14">
                  <c:v>82.292000000000002</c:v>
                </c:pt>
                <c:pt idx="15">
                  <c:v>80.709000000000003</c:v>
                </c:pt>
                <c:pt idx="16">
                  <c:v>80.709000000000003</c:v>
                </c:pt>
                <c:pt idx="17">
                  <c:v>80.709000000000003</c:v>
                </c:pt>
                <c:pt idx="18">
                  <c:v>80.084000000000003</c:v>
                </c:pt>
                <c:pt idx="19">
                  <c:v>79.448000000000022</c:v>
                </c:pt>
                <c:pt idx="20">
                  <c:v>79.448000000000022</c:v>
                </c:pt>
                <c:pt idx="21">
                  <c:v>78.739000000000004</c:v>
                </c:pt>
                <c:pt idx="22">
                  <c:v>78.03</c:v>
                </c:pt>
                <c:pt idx="23">
                  <c:v>78.03</c:v>
                </c:pt>
                <c:pt idx="24">
                  <c:v>77.293000000000006</c:v>
                </c:pt>
                <c:pt idx="25">
                  <c:v>77.293000000000006</c:v>
                </c:pt>
                <c:pt idx="26">
                  <c:v>75.732000000000014</c:v>
                </c:pt>
                <c:pt idx="27">
                  <c:v>75.732000000000014</c:v>
                </c:pt>
                <c:pt idx="28">
                  <c:v>74.89</c:v>
                </c:pt>
                <c:pt idx="29">
                  <c:v>73.942000000000007</c:v>
                </c:pt>
                <c:pt idx="30">
                  <c:v>73.942000000000007</c:v>
                </c:pt>
                <c:pt idx="31">
                  <c:v>73.942000000000007</c:v>
                </c:pt>
                <c:pt idx="32">
                  <c:v>73.942000000000007</c:v>
                </c:pt>
                <c:pt idx="33">
                  <c:v>72.804999999999993</c:v>
                </c:pt>
                <c:pt idx="34">
                  <c:v>72.804999999999993</c:v>
                </c:pt>
                <c:pt idx="35">
                  <c:v>72.804999999999993</c:v>
                </c:pt>
                <c:pt idx="36">
                  <c:v>72.804999999999993</c:v>
                </c:pt>
                <c:pt idx="37">
                  <c:v>72.804999999999993</c:v>
                </c:pt>
                <c:pt idx="38">
                  <c:v>72.804999999999993</c:v>
                </c:pt>
                <c:pt idx="39">
                  <c:v>70.888999999999982</c:v>
                </c:pt>
                <c:pt idx="40">
                  <c:v>64.56</c:v>
                </c:pt>
                <c:pt idx="41">
                  <c:v>64.56</c:v>
                </c:pt>
                <c:pt idx="42">
                  <c:v>64.56</c:v>
                </c:pt>
                <c:pt idx="43">
                  <c:v>64.56</c:v>
                </c:pt>
                <c:pt idx="44">
                  <c:v>64.56</c:v>
                </c:pt>
                <c:pt idx="45">
                  <c:v>57.162000000000013</c:v>
                </c:pt>
                <c:pt idx="46">
                  <c:v>57.162000000000013</c:v>
                </c:pt>
                <c:pt idx="47">
                  <c:v>57.162000000000013</c:v>
                </c:pt>
                <c:pt idx="48">
                  <c:v>57.162000000000013</c:v>
                </c:pt>
              </c:numCache>
            </c:numRef>
          </c:yVal>
          <c:smooth val="0"/>
        </c:ser>
        <c:ser>
          <c:idx val="3"/>
          <c:order val="3"/>
          <c:tx>
            <c:strRef>
              <c:f>Sheet1!$E$1</c:f>
              <c:strCache>
                <c:ptCount val="1"/>
                <c:pt idx="0">
                  <c:v>Tacrolimus + MMF/MPA (N = 1,983)</c:v>
                </c:pt>
              </c:strCache>
            </c:strRef>
          </c:tx>
          <c:spPr>
            <a:ln w="41275">
              <a:solidFill>
                <a:srgbClr val="CC99FF"/>
              </a:solidFill>
            </a:ln>
          </c:spPr>
          <c:marker>
            <c:symbol val="none"/>
          </c:marker>
          <c:xVal>
            <c:numRef>
              <c:f>Sheet1!$A$2:$A$50</c:f>
              <c:numCache>
                <c:formatCode>General</c:formatCode>
                <c:ptCount val="49"/>
                <c:pt idx="0">
                  <c:v>0</c:v>
                </c:pt>
                <c:pt idx="1">
                  <c:v>0.25</c:v>
                </c:pt>
                <c:pt idx="2">
                  <c:v>0.5</c:v>
                </c:pt>
                <c:pt idx="3">
                  <c:v>0.750000000000001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99.429000000000002</c:v>
                </c:pt>
                <c:pt idx="2">
                  <c:v>98.275999999999982</c:v>
                </c:pt>
                <c:pt idx="3">
                  <c:v>96.905000000000001</c:v>
                </c:pt>
                <c:pt idx="4">
                  <c:v>96.372999999999948</c:v>
                </c:pt>
                <c:pt idx="5">
                  <c:v>95.388999999999982</c:v>
                </c:pt>
                <c:pt idx="6">
                  <c:v>94.393000000000001</c:v>
                </c:pt>
                <c:pt idx="7">
                  <c:v>93.034999999999997</c:v>
                </c:pt>
                <c:pt idx="8">
                  <c:v>91.944000000000145</c:v>
                </c:pt>
                <c:pt idx="9">
                  <c:v>91.031000000000006</c:v>
                </c:pt>
                <c:pt idx="10">
                  <c:v>89.747000000000114</c:v>
                </c:pt>
                <c:pt idx="11">
                  <c:v>89.240000000000023</c:v>
                </c:pt>
                <c:pt idx="12">
                  <c:v>88.042000000000002</c:v>
                </c:pt>
                <c:pt idx="13">
                  <c:v>87.263999999999996</c:v>
                </c:pt>
                <c:pt idx="14">
                  <c:v>86.027999999999992</c:v>
                </c:pt>
                <c:pt idx="15">
                  <c:v>85.039000000000001</c:v>
                </c:pt>
                <c:pt idx="16">
                  <c:v>84.087999999999994</c:v>
                </c:pt>
                <c:pt idx="17">
                  <c:v>83.543999999999997</c:v>
                </c:pt>
                <c:pt idx="18">
                  <c:v>83.093000000000004</c:v>
                </c:pt>
                <c:pt idx="19">
                  <c:v>82.406999999999996</c:v>
                </c:pt>
                <c:pt idx="20">
                  <c:v>81.05</c:v>
                </c:pt>
                <c:pt idx="21">
                  <c:v>79.025999999999982</c:v>
                </c:pt>
                <c:pt idx="22">
                  <c:v>78.578000000000003</c:v>
                </c:pt>
                <c:pt idx="23">
                  <c:v>77.974000000000004</c:v>
                </c:pt>
                <c:pt idx="24">
                  <c:v>76.845000000000013</c:v>
                </c:pt>
                <c:pt idx="25">
                  <c:v>76.455000000000013</c:v>
                </c:pt>
                <c:pt idx="26">
                  <c:v>76.033000000000001</c:v>
                </c:pt>
                <c:pt idx="27">
                  <c:v>75.815000000000012</c:v>
                </c:pt>
                <c:pt idx="28">
                  <c:v>75.361000000000004</c:v>
                </c:pt>
                <c:pt idx="29">
                  <c:v>74.796000000000006</c:v>
                </c:pt>
                <c:pt idx="30">
                  <c:v>74.507999999999996</c:v>
                </c:pt>
                <c:pt idx="31">
                  <c:v>72.471000000000004</c:v>
                </c:pt>
                <c:pt idx="32">
                  <c:v>71.513000000000005</c:v>
                </c:pt>
                <c:pt idx="33">
                  <c:v>71.106999999999999</c:v>
                </c:pt>
                <c:pt idx="34">
                  <c:v>69.795000000000002</c:v>
                </c:pt>
                <c:pt idx="35">
                  <c:v>68.906000000000006</c:v>
                </c:pt>
                <c:pt idx="36">
                  <c:v>68.440000000000026</c:v>
                </c:pt>
                <c:pt idx="37">
                  <c:v>68.440000000000026</c:v>
                </c:pt>
                <c:pt idx="38">
                  <c:v>68.440000000000026</c:v>
                </c:pt>
                <c:pt idx="39">
                  <c:v>68.440000000000026</c:v>
                </c:pt>
                <c:pt idx="40">
                  <c:v>66.725999999999999</c:v>
                </c:pt>
                <c:pt idx="41">
                  <c:v>64.676999999999978</c:v>
                </c:pt>
                <c:pt idx="42">
                  <c:v>63.562000000000012</c:v>
                </c:pt>
                <c:pt idx="43">
                  <c:v>63.562000000000012</c:v>
                </c:pt>
                <c:pt idx="44">
                  <c:v>61.043000000000006</c:v>
                </c:pt>
                <c:pt idx="45">
                  <c:v>59.194000000000003</c:v>
                </c:pt>
                <c:pt idx="46">
                  <c:v>59.194000000000003</c:v>
                </c:pt>
                <c:pt idx="47">
                  <c:v>59.194000000000003</c:v>
                </c:pt>
                <c:pt idx="48">
                  <c:v>59.194000000000003</c:v>
                </c:pt>
              </c:numCache>
            </c:numRef>
          </c:yVal>
          <c:smooth val="0"/>
        </c:ser>
        <c:ser>
          <c:idx val="4"/>
          <c:order val="4"/>
          <c:tx>
            <c:strRef>
              <c:f>Sheet1!$F$1</c:f>
              <c:strCache>
                <c:ptCount val="1"/>
                <c:pt idx="0">
                  <c:v>TAC Alone (N = 255)</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0.750000000000001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99.211000000000027</c:v>
                </c:pt>
                <c:pt idx="2">
                  <c:v>98.019000000000005</c:v>
                </c:pt>
                <c:pt idx="3">
                  <c:v>97.218999999999994</c:v>
                </c:pt>
                <c:pt idx="4">
                  <c:v>96.004999999999995</c:v>
                </c:pt>
                <c:pt idx="5">
                  <c:v>93.915999999999997</c:v>
                </c:pt>
                <c:pt idx="6">
                  <c:v>93.076999999999998</c:v>
                </c:pt>
                <c:pt idx="7">
                  <c:v>92.653999999999982</c:v>
                </c:pt>
                <c:pt idx="8">
                  <c:v>92.218999999999994</c:v>
                </c:pt>
                <c:pt idx="9">
                  <c:v>91.775999999999982</c:v>
                </c:pt>
                <c:pt idx="10">
                  <c:v>91.775999999999982</c:v>
                </c:pt>
                <c:pt idx="11">
                  <c:v>90.426000000000002</c:v>
                </c:pt>
                <c:pt idx="12">
                  <c:v>89.977000000000004</c:v>
                </c:pt>
                <c:pt idx="13">
                  <c:v>88.548000000000002</c:v>
                </c:pt>
                <c:pt idx="14">
                  <c:v>88.066999999999993</c:v>
                </c:pt>
                <c:pt idx="15">
                  <c:v>87.10199999999999</c:v>
                </c:pt>
                <c:pt idx="16">
                  <c:v>87.10199999999999</c:v>
                </c:pt>
                <c:pt idx="17">
                  <c:v>86.570999999999998</c:v>
                </c:pt>
                <c:pt idx="18">
                  <c:v>85.509</c:v>
                </c:pt>
                <c:pt idx="19">
                  <c:v>84.436000000000007</c:v>
                </c:pt>
                <c:pt idx="20">
                  <c:v>83.897999999999996</c:v>
                </c:pt>
                <c:pt idx="21">
                  <c:v>83.897999999999996</c:v>
                </c:pt>
                <c:pt idx="22">
                  <c:v>83.316000000000003</c:v>
                </c:pt>
                <c:pt idx="23">
                  <c:v>82.721000000000004</c:v>
                </c:pt>
                <c:pt idx="24">
                  <c:v>82.10799999999999</c:v>
                </c:pt>
                <c:pt idx="25">
                  <c:v>82.10799999999999</c:v>
                </c:pt>
                <c:pt idx="26">
                  <c:v>80.762</c:v>
                </c:pt>
                <c:pt idx="27">
                  <c:v>80.762</c:v>
                </c:pt>
                <c:pt idx="28">
                  <c:v>80.762</c:v>
                </c:pt>
                <c:pt idx="29">
                  <c:v>79.087999999999994</c:v>
                </c:pt>
                <c:pt idx="30">
                  <c:v>78.227999999999994</c:v>
                </c:pt>
                <c:pt idx="31">
                  <c:v>78.227999999999994</c:v>
                </c:pt>
                <c:pt idx="32">
                  <c:v>77.274000000000001</c:v>
                </c:pt>
                <c:pt idx="33">
                  <c:v>77.274000000000001</c:v>
                </c:pt>
                <c:pt idx="34">
                  <c:v>76.120999999999981</c:v>
                </c:pt>
                <c:pt idx="35">
                  <c:v>72.551000000000002</c:v>
                </c:pt>
                <c:pt idx="36">
                  <c:v>71.342000000000013</c:v>
                </c:pt>
                <c:pt idx="37">
                  <c:v>71.342000000000013</c:v>
                </c:pt>
                <c:pt idx="38">
                  <c:v>71.342000000000013</c:v>
                </c:pt>
                <c:pt idx="39">
                  <c:v>71.342000000000013</c:v>
                </c:pt>
                <c:pt idx="40">
                  <c:v>71.342000000000013</c:v>
                </c:pt>
                <c:pt idx="41">
                  <c:v>71.342000000000013</c:v>
                </c:pt>
                <c:pt idx="42">
                  <c:v>71.342000000000013</c:v>
                </c:pt>
                <c:pt idx="43">
                  <c:v>69.304000000000002</c:v>
                </c:pt>
                <c:pt idx="44">
                  <c:v>69.304000000000002</c:v>
                </c:pt>
                <c:pt idx="45">
                  <c:v>69.304000000000002</c:v>
                </c:pt>
                <c:pt idx="46">
                  <c:v>69.304000000000002</c:v>
                </c:pt>
                <c:pt idx="47">
                  <c:v>69.304000000000002</c:v>
                </c:pt>
                <c:pt idx="48">
                  <c:v>69.304000000000002</c:v>
                </c:pt>
              </c:numCache>
            </c:numRef>
          </c:yVal>
          <c:smooth val="0"/>
        </c:ser>
        <c:dLbls>
          <c:showLegendKey val="0"/>
          <c:showVal val="0"/>
          <c:showCatName val="0"/>
          <c:showSerName val="0"/>
          <c:showPercent val="0"/>
          <c:showBubbleSize val="0"/>
        </c:dLbls>
        <c:axId val="657408096"/>
        <c:axId val="657408488"/>
      </c:scatterChart>
      <c:valAx>
        <c:axId val="657408096"/>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7408488"/>
        <c:crosses val="autoZero"/>
        <c:crossBetween val="midCat"/>
        <c:majorUnit val="1"/>
      </c:valAx>
      <c:valAx>
        <c:axId val="65740848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7408096"/>
        <c:crosses val="autoZero"/>
        <c:crossBetween val="midCat"/>
        <c:majorUnit val="10"/>
      </c:valAx>
      <c:spPr>
        <a:solidFill>
          <a:schemeClr val="bg2"/>
        </a:solidFill>
        <a:ln>
          <a:solidFill>
            <a:schemeClr val="tx1"/>
          </a:solidFill>
        </a:ln>
      </c:spPr>
    </c:plotArea>
    <c:legend>
      <c:legendPos val="r"/>
      <c:layout>
        <c:manualLayout>
          <c:xMode val="edge"/>
          <c:yMode val="edge"/>
          <c:x val="0.10455008942466264"/>
          <c:y val="0.45796071597607724"/>
          <c:w val="0.42477144449864135"/>
          <c:h val="0.3815720063680571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5351615530817282E-2"/>
          <c:w val="0.87737962511323264"/>
          <c:h val="0.83080934926237671"/>
        </c:manualLayout>
      </c:layout>
      <c:scatterChart>
        <c:scatterStyle val="lineMarker"/>
        <c:varyColors val="0"/>
        <c:ser>
          <c:idx val="0"/>
          <c:order val="0"/>
          <c:tx>
            <c:strRef>
              <c:f>Sheet1!$B$1</c:f>
              <c:strCache>
                <c:ptCount val="1"/>
                <c:pt idx="0">
                  <c:v>Cyclosporine use at discharge and 1 year (N = 880)</c:v>
                </c:pt>
              </c:strCache>
            </c:strRef>
          </c:tx>
          <c:spPr>
            <a:ln w="41275">
              <a:solidFill>
                <a:srgbClr val="FF0000"/>
              </a:solidFill>
            </a:ln>
          </c:spPr>
          <c:marker>
            <c:symbol val="none"/>
          </c:marker>
          <c:xVal>
            <c:numRef>
              <c:f>Sheet1!$A$2:$A$50</c:f>
              <c:numCache>
                <c:formatCode>General</c:formatCode>
                <c:ptCount val="49"/>
                <c:pt idx="0">
                  <c:v>0</c:v>
                </c:pt>
                <c:pt idx="1">
                  <c:v>0.25</c:v>
                </c:pt>
                <c:pt idx="2">
                  <c:v>0.5</c:v>
                </c:pt>
                <c:pt idx="3">
                  <c:v>0.750000000000001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99.42</c:v>
                </c:pt>
                <c:pt idx="6">
                  <c:v>98.721000000000004</c:v>
                </c:pt>
                <c:pt idx="7">
                  <c:v>97.786000000000001</c:v>
                </c:pt>
                <c:pt idx="8">
                  <c:v>97.197999999999993</c:v>
                </c:pt>
                <c:pt idx="9">
                  <c:v>96.22</c:v>
                </c:pt>
                <c:pt idx="10">
                  <c:v>95.728999999999999</c:v>
                </c:pt>
                <c:pt idx="11">
                  <c:v>94.864999999999995</c:v>
                </c:pt>
                <c:pt idx="12">
                  <c:v>94.116</c:v>
                </c:pt>
                <c:pt idx="13">
                  <c:v>93.188000000000002</c:v>
                </c:pt>
                <c:pt idx="14">
                  <c:v>92.254000000000005</c:v>
                </c:pt>
                <c:pt idx="15">
                  <c:v>91.85299999999998</c:v>
                </c:pt>
                <c:pt idx="16">
                  <c:v>91.036000000000001</c:v>
                </c:pt>
                <c:pt idx="17">
                  <c:v>90.325999999999979</c:v>
                </c:pt>
                <c:pt idx="18">
                  <c:v>89.60799999999999</c:v>
                </c:pt>
                <c:pt idx="19">
                  <c:v>89.175999999999988</c:v>
                </c:pt>
                <c:pt idx="20">
                  <c:v>88.001999999999995</c:v>
                </c:pt>
                <c:pt idx="21">
                  <c:v>87.543000000000006</c:v>
                </c:pt>
                <c:pt idx="22">
                  <c:v>86.921999999999997</c:v>
                </c:pt>
                <c:pt idx="23">
                  <c:v>86.298000000000002</c:v>
                </c:pt>
                <c:pt idx="24">
                  <c:v>85.644999999999996</c:v>
                </c:pt>
                <c:pt idx="25">
                  <c:v>85.301999999999992</c:v>
                </c:pt>
                <c:pt idx="26">
                  <c:v>84.440000000000026</c:v>
                </c:pt>
                <c:pt idx="27">
                  <c:v>83.402000000000001</c:v>
                </c:pt>
                <c:pt idx="28">
                  <c:v>82.152999999999949</c:v>
                </c:pt>
                <c:pt idx="29">
                  <c:v>81.367000000000004</c:v>
                </c:pt>
                <c:pt idx="30">
                  <c:v>80.766000000000005</c:v>
                </c:pt>
                <c:pt idx="31">
                  <c:v>79.955000000000013</c:v>
                </c:pt>
                <c:pt idx="32">
                  <c:v>79.525999999999982</c:v>
                </c:pt>
                <c:pt idx="33">
                  <c:v>78.838999999999999</c:v>
                </c:pt>
                <c:pt idx="34">
                  <c:v>78.361000000000004</c:v>
                </c:pt>
                <c:pt idx="35">
                  <c:v>77.877999999999986</c:v>
                </c:pt>
                <c:pt idx="36">
                  <c:v>77.877999999999986</c:v>
                </c:pt>
                <c:pt idx="37">
                  <c:v>76.682000000000002</c:v>
                </c:pt>
                <c:pt idx="38">
                  <c:v>75.462999999999994</c:v>
                </c:pt>
                <c:pt idx="39">
                  <c:v>74.525999999999982</c:v>
                </c:pt>
                <c:pt idx="40">
                  <c:v>73.870999999999981</c:v>
                </c:pt>
                <c:pt idx="41">
                  <c:v>73.492000000000004</c:v>
                </c:pt>
                <c:pt idx="42">
                  <c:v>73.057000000000002</c:v>
                </c:pt>
                <c:pt idx="43">
                  <c:v>72.611999999999995</c:v>
                </c:pt>
                <c:pt idx="44">
                  <c:v>72.093000000000004</c:v>
                </c:pt>
                <c:pt idx="45">
                  <c:v>70.195999999999998</c:v>
                </c:pt>
                <c:pt idx="46">
                  <c:v>70.195999999999998</c:v>
                </c:pt>
                <c:pt idx="47">
                  <c:v>69.441000000000145</c:v>
                </c:pt>
                <c:pt idx="48">
                  <c:v>68.661000000000001</c:v>
                </c:pt>
              </c:numCache>
            </c:numRef>
          </c:yVal>
          <c:smooth val="0"/>
        </c:ser>
        <c:ser>
          <c:idx val="1"/>
          <c:order val="1"/>
          <c:tx>
            <c:strRef>
              <c:f>Sheet1!$C$1</c:f>
              <c:strCache>
                <c:ptCount val="1"/>
                <c:pt idx="0">
                  <c:v>Tacrolimus use at discharge and 1 year (N = 2,008)</c:v>
                </c:pt>
              </c:strCache>
            </c:strRef>
          </c:tx>
          <c:spPr>
            <a:ln w="41275">
              <a:solidFill>
                <a:srgbClr val="00FF00"/>
              </a:solidFill>
              <a:prstDash val="solid"/>
            </a:ln>
          </c:spPr>
          <c:marker>
            <c:symbol val="none"/>
          </c:marker>
          <c:xVal>
            <c:numRef>
              <c:f>Sheet1!$A$2:$A$50</c:f>
              <c:numCache>
                <c:formatCode>General</c:formatCode>
                <c:ptCount val="49"/>
                <c:pt idx="0">
                  <c:v>0</c:v>
                </c:pt>
                <c:pt idx="1">
                  <c:v>0.25</c:v>
                </c:pt>
                <c:pt idx="2">
                  <c:v>0.5</c:v>
                </c:pt>
                <c:pt idx="3">
                  <c:v>0.750000000000001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99.167000000000002</c:v>
                </c:pt>
                <c:pt idx="6">
                  <c:v>98.328000000000003</c:v>
                </c:pt>
                <c:pt idx="7">
                  <c:v>96.956999999999994</c:v>
                </c:pt>
                <c:pt idx="8">
                  <c:v>96.198999999999998</c:v>
                </c:pt>
                <c:pt idx="9">
                  <c:v>95.277999999999992</c:v>
                </c:pt>
                <c:pt idx="10">
                  <c:v>94.343999999999994</c:v>
                </c:pt>
                <c:pt idx="11">
                  <c:v>93.584999999999994</c:v>
                </c:pt>
                <c:pt idx="12">
                  <c:v>92.543000000000006</c:v>
                </c:pt>
                <c:pt idx="13">
                  <c:v>91.575000000000003</c:v>
                </c:pt>
                <c:pt idx="14">
                  <c:v>90.293000000000006</c:v>
                </c:pt>
                <c:pt idx="15">
                  <c:v>89.07</c:v>
                </c:pt>
                <c:pt idx="16">
                  <c:v>88.188000000000002</c:v>
                </c:pt>
                <c:pt idx="17">
                  <c:v>87.912999999999997</c:v>
                </c:pt>
                <c:pt idx="18">
                  <c:v>87.346000000000004</c:v>
                </c:pt>
                <c:pt idx="19">
                  <c:v>86.578999999999979</c:v>
                </c:pt>
                <c:pt idx="20">
                  <c:v>85.563000000000002</c:v>
                </c:pt>
                <c:pt idx="21">
                  <c:v>83.938999999999993</c:v>
                </c:pt>
                <c:pt idx="22">
                  <c:v>83.464000000000027</c:v>
                </c:pt>
                <c:pt idx="23">
                  <c:v>82.861000000000004</c:v>
                </c:pt>
                <c:pt idx="24">
                  <c:v>81.97</c:v>
                </c:pt>
                <c:pt idx="25">
                  <c:v>81.675999999999988</c:v>
                </c:pt>
                <c:pt idx="26">
                  <c:v>80.900999999999996</c:v>
                </c:pt>
                <c:pt idx="27">
                  <c:v>80.741000000000113</c:v>
                </c:pt>
                <c:pt idx="28">
                  <c:v>80.399000000000001</c:v>
                </c:pt>
                <c:pt idx="29">
                  <c:v>79.587000000000003</c:v>
                </c:pt>
                <c:pt idx="30">
                  <c:v>79.38</c:v>
                </c:pt>
                <c:pt idx="31">
                  <c:v>78.127999999999986</c:v>
                </c:pt>
                <c:pt idx="32">
                  <c:v>77.225999999999999</c:v>
                </c:pt>
                <c:pt idx="33">
                  <c:v>76.677999999999983</c:v>
                </c:pt>
                <c:pt idx="34">
                  <c:v>75.488</c:v>
                </c:pt>
                <c:pt idx="35">
                  <c:v>73.965000000000003</c:v>
                </c:pt>
                <c:pt idx="36">
                  <c:v>73.965000000000003</c:v>
                </c:pt>
                <c:pt idx="37">
                  <c:v>73.965000000000003</c:v>
                </c:pt>
                <c:pt idx="38">
                  <c:v>73.965000000000003</c:v>
                </c:pt>
                <c:pt idx="39">
                  <c:v>73.533000000000001</c:v>
                </c:pt>
                <c:pt idx="40">
                  <c:v>70.646000000000001</c:v>
                </c:pt>
                <c:pt idx="41">
                  <c:v>70.646000000000001</c:v>
                </c:pt>
                <c:pt idx="42">
                  <c:v>70.046999999999997</c:v>
                </c:pt>
                <c:pt idx="43">
                  <c:v>69.421999999999997</c:v>
                </c:pt>
                <c:pt idx="44">
                  <c:v>68.760999999999996</c:v>
                </c:pt>
                <c:pt idx="45">
                  <c:v>66.974999999999994</c:v>
                </c:pt>
                <c:pt idx="46">
                  <c:v>66.974999999999994</c:v>
                </c:pt>
                <c:pt idx="47">
                  <c:v>66.974999999999994</c:v>
                </c:pt>
                <c:pt idx="48">
                  <c:v>66.974999999999994</c:v>
                </c:pt>
              </c:numCache>
            </c:numRef>
          </c:yVal>
          <c:smooth val="0"/>
        </c:ser>
        <c:ser>
          <c:idx val="2"/>
          <c:order val="2"/>
          <c:tx>
            <c:strRef>
              <c:f>Sheet1!$D$1</c:f>
              <c:strCache>
                <c:ptCount val="1"/>
                <c:pt idx="0">
                  <c:v>Cyclosporine use at discharge/Tacrolimus at 1 year (N = 270)</c:v>
                </c:pt>
              </c:strCache>
            </c:strRef>
          </c:tx>
          <c:spPr>
            <a:ln w="41275">
              <a:solidFill>
                <a:srgbClr val="00FFFF"/>
              </a:solidFill>
            </a:ln>
          </c:spPr>
          <c:marker>
            <c:symbol val="none"/>
          </c:marker>
          <c:xVal>
            <c:numRef>
              <c:f>Sheet1!$A$2:$A$50</c:f>
              <c:numCache>
                <c:formatCode>General</c:formatCode>
                <c:ptCount val="49"/>
                <c:pt idx="0">
                  <c:v>0</c:v>
                </c:pt>
                <c:pt idx="1">
                  <c:v>0.25</c:v>
                </c:pt>
                <c:pt idx="2">
                  <c:v>0.5</c:v>
                </c:pt>
                <c:pt idx="3">
                  <c:v>0.750000000000001</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100</c:v>
                </c:pt>
                <c:pt idx="2">
                  <c:v>100</c:v>
                </c:pt>
                <c:pt idx="3">
                  <c:v>100</c:v>
                </c:pt>
                <c:pt idx="4">
                  <c:v>100</c:v>
                </c:pt>
                <c:pt idx="5">
                  <c:v>99.617000000000004</c:v>
                </c:pt>
                <c:pt idx="6">
                  <c:v>98.084000000000003</c:v>
                </c:pt>
                <c:pt idx="7">
                  <c:v>97.313000000000002</c:v>
                </c:pt>
                <c:pt idx="8">
                  <c:v>96.147000000000006</c:v>
                </c:pt>
                <c:pt idx="9">
                  <c:v>95.740000000000023</c:v>
                </c:pt>
                <c:pt idx="10">
                  <c:v>94.921999999999997</c:v>
                </c:pt>
                <c:pt idx="11">
                  <c:v>94.921999999999997</c:v>
                </c:pt>
                <c:pt idx="12">
                  <c:v>94.503</c:v>
                </c:pt>
                <c:pt idx="13">
                  <c:v>93.614000000000004</c:v>
                </c:pt>
                <c:pt idx="14">
                  <c:v>93.165999999999983</c:v>
                </c:pt>
                <c:pt idx="15">
                  <c:v>92.257000000000005</c:v>
                </c:pt>
                <c:pt idx="16">
                  <c:v>90.371999999999986</c:v>
                </c:pt>
                <c:pt idx="17">
                  <c:v>90.371999999999986</c:v>
                </c:pt>
                <c:pt idx="18">
                  <c:v>88.887999999999991</c:v>
                </c:pt>
                <c:pt idx="19">
                  <c:v>88.384999999999991</c:v>
                </c:pt>
                <c:pt idx="20">
                  <c:v>86.84</c:v>
                </c:pt>
                <c:pt idx="21">
                  <c:v>85.771000000000001</c:v>
                </c:pt>
                <c:pt idx="22">
                  <c:v>84.691999999999993</c:v>
                </c:pt>
                <c:pt idx="23">
                  <c:v>84.149000000000001</c:v>
                </c:pt>
                <c:pt idx="24">
                  <c:v>83.584000000000003</c:v>
                </c:pt>
                <c:pt idx="25">
                  <c:v>82.965000000000003</c:v>
                </c:pt>
                <c:pt idx="26">
                  <c:v>81.093999999999994</c:v>
                </c:pt>
                <c:pt idx="27">
                  <c:v>80.459999999999994</c:v>
                </c:pt>
                <c:pt idx="28">
                  <c:v>79.134</c:v>
                </c:pt>
                <c:pt idx="29">
                  <c:v>77.039000000000001</c:v>
                </c:pt>
                <c:pt idx="30">
                  <c:v>74.912000000000006</c:v>
                </c:pt>
                <c:pt idx="31">
                  <c:v>74.912000000000006</c:v>
                </c:pt>
                <c:pt idx="32">
                  <c:v>74.912000000000006</c:v>
                </c:pt>
                <c:pt idx="33">
                  <c:v>74.069999999999993</c:v>
                </c:pt>
                <c:pt idx="34">
                  <c:v>73.218999999999994</c:v>
                </c:pt>
                <c:pt idx="35">
                  <c:v>73.218999999999994</c:v>
                </c:pt>
                <c:pt idx="36">
                  <c:v>72.302999999999983</c:v>
                </c:pt>
                <c:pt idx="37">
                  <c:v>70.281000000000006</c:v>
                </c:pt>
                <c:pt idx="38">
                  <c:v>70.281000000000006</c:v>
                </c:pt>
                <c:pt idx="39">
                  <c:v>70.281000000000006</c:v>
                </c:pt>
                <c:pt idx="40">
                  <c:v>70.281000000000006</c:v>
                </c:pt>
                <c:pt idx="41">
                  <c:v>67.377999999999986</c:v>
                </c:pt>
                <c:pt idx="42">
                  <c:v>67.377999999999986</c:v>
                </c:pt>
                <c:pt idx="43">
                  <c:v>67.377999999999986</c:v>
                </c:pt>
                <c:pt idx="44">
                  <c:v>63.469000000000001</c:v>
                </c:pt>
                <c:pt idx="45">
                  <c:v>63.469000000000001</c:v>
                </c:pt>
                <c:pt idx="46">
                  <c:v>60.447000000000003</c:v>
                </c:pt>
                <c:pt idx="47">
                  <c:v>60.447000000000003</c:v>
                </c:pt>
                <c:pt idx="48">
                  <c:v>60.447000000000003</c:v>
                </c:pt>
              </c:numCache>
            </c:numRef>
          </c:yVal>
          <c:smooth val="0"/>
        </c:ser>
        <c:dLbls>
          <c:showLegendKey val="0"/>
          <c:showVal val="0"/>
          <c:showCatName val="0"/>
          <c:showSerName val="0"/>
          <c:showPercent val="0"/>
          <c:showBubbleSize val="0"/>
        </c:dLbls>
        <c:axId val="470237208"/>
        <c:axId val="470236816"/>
      </c:scatterChart>
      <c:valAx>
        <c:axId val="470237208"/>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0236816"/>
        <c:crosses val="autoZero"/>
        <c:crossBetween val="midCat"/>
        <c:majorUnit val="1"/>
      </c:valAx>
      <c:valAx>
        <c:axId val="47023681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0237208"/>
        <c:crosses val="autoZero"/>
        <c:crossBetween val="midCat"/>
        <c:majorUnit val="10"/>
      </c:valAx>
      <c:spPr>
        <a:solidFill>
          <a:schemeClr val="bg2"/>
        </a:solidFill>
        <a:ln>
          <a:solidFill>
            <a:schemeClr val="tx1"/>
          </a:solidFill>
        </a:ln>
      </c:spPr>
    </c:plotArea>
    <c:legend>
      <c:legendPos val="r"/>
      <c:layout>
        <c:manualLayout>
          <c:xMode val="edge"/>
          <c:yMode val="edge"/>
          <c:x val="0.14142324576684734"/>
          <c:y val="0.54228324942988682"/>
          <c:w val="0.65651185747799912"/>
          <c:h val="0.277388881717664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692038495188102"/>
        </c:manualLayout>
      </c:layout>
      <c:scatterChart>
        <c:scatterStyle val="lineMarker"/>
        <c:varyColors val="0"/>
        <c:ser>
          <c:idx val="0"/>
          <c:order val="0"/>
          <c:tx>
            <c:strRef>
              <c:f>Sheet1!$B$1</c:f>
              <c:strCache>
                <c:ptCount val="1"/>
                <c:pt idx="0">
                  <c:v>Cyclosporine use at discharge and 5 years (N = 334)</c:v>
                </c:pt>
              </c:strCache>
            </c:strRef>
          </c:tx>
          <c:spPr>
            <a:ln w="41275">
              <a:solidFill>
                <a:srgbClr val="FF0000"/>
              </a:solidFill>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99.698999999999998</c:v>
                </c:pt>
                <c:pt idx="23">
                  <c:v>99.397000000000006</c:v>
                </c:pt>
                <c:pt idx="24">
                  <c:v>98.784000000000006</c:v>
                </c:pt>
                <c:pt idx="25">
                  <c:v>98.459000000000003</c:v>
                </c:pt>
                <c:pt idx="26">
                  <c:v>97.808999999999983</c:v>
                </c:pt>
                <c:pt idx="27">
                  <c:v>97.156999999999982</c:v>
                </c:pt>
                <c:pt idx="28">
                  <c:v>95.819000000000003</c:v>
                </c:pt>
                <c:pt idx="29">
                  <c:v>94.338999999999999</c:v>
                </c:pt>
                <c:pt idx="30">
                  <c:v>94.338999999999999</c:v>
                </c:pt>
                <c:pt idx="31">
                  <c:v>93.578999999999979</c:v>
                </c:pt>
                <c:pt idx="32">
                  <c:v>93.172999999999988</c:v>
                </c:pt>
                <c:pt idx="33">
                  <c:v>93.172999999999988</c:v>
                </c:pt>
                <c:pt idx="34">
                  <c:v>93.172999999999988</c:v>
                </c:pt>
                <c:pt idx="35">
                  <c:v>92.274999999999991</c:v>
                </c:pt>
                <c:pt idx="36">
                  <c:v>92.274999999999991</c:v>
                </c:pt>
                <c:pt idx="37">
                  <c:v>91.735000000000014</c:v>
                </c:pt>
                <c:pt idx="38">
                  <c:v>91.181999999999988</c:v>
                </c:pt>
                <c:pt idx="39">
                  <c:v>88.376999999999981</c:v>
                </c:pt>
                <c:pt idx="40">
                  <c:v>87.792000000000002</c:v>
                </c:pt>
                <c:pt idx="41">
                  <c:v>87.111000000000004</c:v>
                </c:pt>
                <c:pt idx="42">
                  <c:v>87.111000000000004</c:v>
                </c:pt>
                <c:pt idx="43">
                  <c:v>87.111000000000004</c:v>
                </c:pt>
                <c:pt idx="44">
                  <c:v>86.194000000000003</c:v>
                </c:pt>
                <c:pt idx="45">
                  <c:v>85.074999999999989</c:v>
                </c:pt>
                <c:pt idx="46">
                  <c:v>85.074999999999989</c:v>
                </c:pt>
                <c:pt idx="47">
                  <c:v>85.074999999999989</c:v>
                </c:pt>
                <c:pt idx="48">
                  <c:v>85.074999999999989</c:v>
                </c:pt>
              </c:numCache>
            </c:numRef>
          </c:yVal>
          <c:smooth val="0"/>
        </c:ser>
        <c:ser>
          <c:idx val="1"/>
          <c:order val="1"/>
          <c:tx>
            <c:strRef>
              <c:f>Sheet1!$C$1</c:f>
              <c:strCache>
                <c:ptCount val="1"/>
                <c:pt idx="0">
                  <c:v>Tacrolimus use at discharge and 5 years (N = 563)</c:v>
                </c:pt>
              </c:strCache>
            </c:strRef>
          </c:tx>
          <c:spPr>
            <a:ln w="41275">
              <a:solidFill>
                <a:srgbClr val="00FF00"/>
              </a:solidFill>
              <a:prstDash val="solid"/>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98.75</c:v>
                </c:pt>
                <c:pt idx="22">
                  <c:v>98.393000000000001</c:v>
                </c:pt>
                <c:pt idx="23">
                  <c:v>97.492000000000004</c:v>
                </c:pt>
                <c:pt idx="24">
                  <c:v>96.19</c:v>
                </c:pt>
                <c:pt idx="25">
                  <c:v>95.972999999999999</c:v>
                </c:pt>
                <c:pt idx="26">
                  <c:v>94.887</c:v>
                </c:pt>
                <c:pt idx="27">
                  <c:v>94.661999999999992</c:v>
                </c:pt>
                <c:pt idx="28">
                  <c:v>94.191999999999993</c:v>
                </c:pt>
                <c:pt idx="29">
                  <c:v>93.042000000000002</c:v>
                </c:pt>
                <c:pt idx="30">
                  <c:v>92.75</c:v>
                </c:pt>
                <c:pt idx="31">
                  <c:v>90.684999999999988</c:v>
                </c:pt>
                <c:pt idx="32">
                  <c:v>90.066999999999993</c:v>
                </c:pt>
                <c:pt idx="33">
                  <c:v>89.308999999999983</c:v>
                </c:pt>
                <c:pt idx="34">
                  <c:v>88.075999999999979</c:v>
                </c:pt>
                <c:pt idx="35">
                  <c:v>86.825999999999979</c:v>
                </c:pt>
                <c:pt idx="36">
                  <c:v>86.387</c:v>
                </c:pt>
                <c:pt idx="37">
                  <c:v>86.387</c:v>
                </c:pt>
                <c:pt idx="38">
                  <c:v>86.387</c:v>
                </c:pt>
                <c:pt idx="39">
                  <c:v>85.815000000000012</c:v>
                </c:pt>
                <c:pt idx="40">
                  <c:v>83.337999999999994</c:v>
                </c:pt>
                <c:pt idx="41">
                  <c:v>82.61999999999999</c:v>
                </c:pt>
                <c:pt idx="42">
                  <c:v>81.869</c:v>
                </c:pt>
                <c:pt idx="43">
                  <c:v>81.081999999999994</c:v>
                </c:pt>
                <c:pt idx="44">
                  <c:v>80.254000000000005</c:v>
                </c:pt>
                <c:pt idx="45">
                  <c:v>80.254000000000005</c:v>
                </c:pt>
                <c:pt idx="46">
                  <c:v>80.254000000000005</c:v>
                </c:pt>
                <c:pt idx="47">
                  <c:v>80.254000000000005</c:v>
                </c:pt>
                <c:pt idx="48">
                  <c:v>80.254000000000005</c:v>
                </c:pt>
              </c:numCache>
            </c:numRef>
          </c:yVal>
          <c:smooth val="0"/>
        </c:ser>
        <c:ser>
          <c:idx val="2"/>
          <c:order val="2"/>
          <c:tx>
            <c:strRef>
              <c:f>Sheet1!$D$1</c:f>
              <c:strCache>
                <c:ptCount val="1"/>
                <c:pt idx="0">
                  <c:v>Cyclosporine use at discharge/Tacrolimus at 5 years (N = 270)</c:v>
                </c:pt>
              </c:strCache>
            </c:strRef>
          </c:tx>
          <c:spPr>
            <a:ln w="41275">
              <a:solidFill>
                <a:srgbClr val="00FFFF"/>
              </a:solidFill>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99.084999999999994</c:v>
                </c:pt>
                <c:pt idx="22">
                  <c:v>97.866</c:v>
                </c:pt>
                <c:pt idx="23">
                  <c:v>96.950999999999993</c:v>
                </c:pt>
                <c:pt idx="24">
                  <c:v>96.009</c:v>
                </c:pt>
                <c:pt idx="25">
                  <c:v>95.684999999999988</c:v>
                </c:pt>
                <c:pt idx="26">
                  <c:v>94.387999999999991</c:v>
                </c:pt>
                <c:pt idx="27">
                  <c:v>92.765000000000001</c:v>
                </c:pt>
                <c:pt idx="28">
                  <c:v>91.411000000000115</c:v>
                </c:pt>
                <c:pt idx="29">
                  <c:v>90.334000000000003</c:v>
                </c:pt>
                <c:pt idx="30">
                  <c:v>88.510999999999996</c:v>
                </c:pt>
                <c:pt idx="31">
                  <c:v>88.141999999999996</c:v>
                </c:pt>
                <c:pt idx="32">
                  <c:v>87.766000000000005</c:v>
                </c:pt>
                <c:pt idx="33">
                  <c:v>86.503</c:v>
                </c:pt>
                <c:pt idx="34">
                  <c:v>85.212000000000003</c:v>
                </c:pt>
                <c:pt idx="35">
                  <c:v>85.212000000000003</c:v>
                </c:pt>
                <c:pt idx="36">
                  <c:v>84.757000000000005</c:v>
                </c:pt>
                <c:pt idx="37">
                  <c:v>83.176999999999978</c:v>
                </c:pt>
                <c:pt idx="38">
                  <c:v>81.577999999999989</c:v>
                </c:pt>
                <c:pt idx="39">
                  <c:v>81.577999999999989</c:v>
                </c:pt>
                <c:pt idx="40">
                  <c:v>80.986000000000004</c:v>
                </c:pt>
                <c:pt idx="41">
                  <c:v>79.465000000000003</c:v>
                </c:pt>
                <c:pt idx="42">
                  <c:v>78.628999999999948</c:v>
                </c:pt>
                <c:pt idx="43">
                  <c:v>76.918999999999997</c:v>
                </c:pt>
                <c:pt idx="44">
                  <c:v>74.918999999999997</c:v>
                </c:pt>
                <c:pt idx="45">
                  <c:v>73.849000000000004</c:v>
                </c:pt>
                <c:pt idx="46">
                  <c:v>72.429000000000002</c:v>
                </c:pt>
                <c:pt idx="47">
                  <c:v>70.853999999999999</c:v>
                </c:pt>
                <c:pt idx="48">
                  <c:v>69.167000000000002</c:v>
                </c:pt>
              </c:numCache>
            </c:numRef>
          </c:yVal>
          <c:smooth val="0"/>
        </c:ser>
        <c:dLbls>
          <c:showLegendKey val="0"/>
          <c:showVal val="0"/>
          <c:showCatName val="0"/>
          <c:showSerName val="0"/>
          <c:showPercent val="0"/>
          <c:showBubbleSize val="0"/>
        </c:dLbls>
        <c:axId val="669542128"/>
        <c:axId val="669542520"/>
      </c:scatterChart>
      <c:valAx>
        <c:axId val="669542128"/>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9542520"/>
        <c:crosses val="autoZero"/>
        <c:crossBetween val="midCat"/>
        <c:majorUnit val="1"/>
      </c:valAx>
      <c:valAx>
        <c:axId val="66954252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542128"/>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059727124626666"/>
          <c:w val="0.67995575221240234"/>
          <c:h val="0.24508092738407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Free from Rejection during 1 year (N = 1,384)</c:v>
                </c:pt>
              </c:strCache>
            </c:strRef>
          </c:tx>
          <c:spPr>
            <a:ln w="41275">
              <a:solidFill>
                <a:srgbClr val="66FFFF"/>
              </a:solidFill>
            </a:ln>
          </c:spPr>
          <c:marker>
            <c:symbol val="none"/>
          </c:marker>
          <c:xVal>
            <c:numRef>
              <c:f>Sheet1!$A$2:$A$34</c:f>
              <c:numCache>
                <c:formatCode>General</c:formatCode>
                <c:ptCount val="33"/>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Sheet1!$B$2:$B$34</c:f>
              <c:numCache>
                <c:formatCode>General</c:formatCode>
                <c:ptCount val="33"/>
                <c:pt idx="0">
                  <c:v>100</c:v>
                </c:pt>
                <c:pt idx="1">
                  <c:v>100</c:v>
                </c:pt>
                <c:pt idx="2">
                  <c:v>100</c:v>
                </c:pt>
                <c:pt idx="3">
                  <c:v>100</c:v>
                </c:pt>
                <c:pt idx="4">
                  <c:v>100</c:v>
                </c:pt>
                <c:pt idx="5">
                  <c:v>99.272999999999982</c:v>
                </c:pt>
                <c:pt idx="6">
                  <c:v>98.763000000000005</c:v>
                </c:pt>
                <c:pt idx="7">
                  <c:v>98.10599999999998</c:v>
                </c:pt>
                <c:pt idx="8">
                  <c:v>97.588999999999999</c:v>
                </c:pt>
                <c:pt idx="9">
                  <c:v>96.86999999999999</c:v>
                </c:pt>
                <c:pt idx="10">
                  <c:v>96.144000000000005</c:v>
                </c:pt>
                <c:pt idx="11">
                  <c:v>95.403999999999996</c:v>
                </c:pt>
                <c:pt idx="12">
                  <c:v>94.631999999999991</c:v>
                </c:pt>
                <c:pt idx="13">
                  <c:v>93.63</c:v>
                </c:pt>
                <c:pt idx="14">
                  <c:v>93.019000000000005</c:v>
                </c:pt>
                <c:pt idx="15">
                  <c:v>92.399000000000001</c:v>
                </c:pt>
                <c:pt idx="16">
                  <c:v>91.626999999999981</c:v>
                </c:pt>
                <c:pt idx="17">
                  <c:v>91.244000000000099</c:v>
                </c:pt>
                <c:pt idx="18">
                  <c:v>90.581999999999994</c:v>
                </c:pt>
                <c:pt idx="19">
                  <c:v>90.039000000000001</c:v>
                </c:pt>
                <c:pt idx="20">
                  <c:v>89.187999999999988</c:v>
                </c:pt>
                <c:pt idx="21">
                  <c:v>87.600999999999999</c:v>
                </c:pt>
                <c:pt idx="22">
                  <c:v>86.495999999999995</c:v>
                </c:pt>
                <c:pt idx="23">
                  <c:v>85.936000000000007</c:v>
                </c:pt>
                <c:pt idx="24">
                  <c:v>85.135999999999981</c:v>
                </c:pt>
                <c:pt idx="25">
                  <c:v>84.905000000000001</c:v>
                </c:pt>
                <c:pt idx="26">
                  <c:v>83.561000000000007</c:v>
                </c:pt>
                <c:pt idx="27">
                  <c:v>83.007999999999996</c:v>
                </c:pt>
                <c:pt idx="28">
                  <c:v>83.007999999999996</c:v>
                </c:pt>
                <c:pt idx="29">
                  <c:v>82.10299999999998</c:v>
                </c:pt>
                <c:pt idx="30">
                  <c:v>82.10299999999998</c:v>
                </c:pt>
                <c:pt idx="31">
                  <c:v>82.10299999999998</c:v>
                </c:pt>
                <c:pt idx="32">
                  <c:v>81.349999999999994</c:v>
                </c:pt>
              </c:numCache>
            </c:numRef>
          </c:yVal>
          <c:smooth val="0"/>
        </c:ser>
        <c:ser>
          <c:idx val="1"/>
          <c:order val="1"/>
          <c:tx>
            <c:strRef>
              <c:f>Sheet1!$C$1</c:f>
              <c:strCache>
                <c:ptCount val="1"/>
                <c:pt idx="0">
                  <c:v>Treated Rejection within 1st Year  (N = 577)</c:v>
                </c:pt>
              </c:strCache>
            </c:strRef>
          </c:tx>
          <c:spPr>
            <a:ln w="41275">
              <a:solidFill>
                <a:srgbClr val="FFFF00"/>
              </a:solidFill>
              <a:prstDash val="solid"/>
            </a:ln>
          </c:spPr>
          <c:marker>
            <c:symbol val="none"/>
          </c:marker>
          <c:xVal>
            <c:numRef>
              <c:f>Sheet1!$A$2:$A$34</c:f>
              <c:numCache>
                <c:formatCode>General</c:formatCode>
                <c:ptCount val="33"/>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Sheet1!$C$2:$C$34</c:f>
              <c:numCache>
                <c:formatCode>General</c:formatCode>
                <c:ptCount val="33"/>
                <c:pt idx="0">
                  <c:v>100</c:v>
                </c:pt>
                <c:pt idx="1">
                  <c:v>100</c:v>
                </c:pt>
                <c:pt idx="2">
                  <c:v>100</c:v>
                </c:pt>
                <c:pt idx="3">
                  <c:v>100</c:v>
                </c:pt>
                <c:pt idx="4">
                  <c:v>100</c:v>
                </c:pt>
                <c:pt idx="5">
                  <c:v>98.257000000000005</c:v>
                </c:pt>
                <c:pt idx="6">
                  <c:v>96.501999999999995</c:v>
                </c:pt>
                <c:pt idx="7">
                  <c:v>94.382999999999981</c:v>
                </c:pt>
                <c:pt idx="8">
                  <c:v>93.122999999999948</c:v>
                </c:pt>
                <c:pt idx="9">
                  <c:v>92.167000000000002</c:v>
                </c:pt>
                <c:pt idx="10">
                  <c:v>91.388999999999982</c:v>
                </c:pt>
                <c:pt idx="11">
                  <c:v>90.998000000000005</c:v>
                </c:pt>
                <c:pt idx="12">
                  <c:v>90.197000000000003</c:v>
                </c:pt>
                <c:pt idx="13">
                  <c:v>89.296000000000006</c:v>
                </c:pt>
                <c:pt idx="14">
                  <c:v>87.702000000000012</c:v>
                </c:pt>
                <c:pt idx="15">
                  <c:v>86.077999999999989</c:v>
                </c:pt>
                <c:pt idx="16">
                  <c:v>84.86</c:v>
                </c:pt>
                <c:pt idx="17">
                  <c:v>83.224000000000004</c:v>
                </c:pt>
                <c:pt idx="18">
                  <c:v>82.947000000000116</c:v>
                </c:pt>
                <c:pt idx="19">
                  <c:v>82.10899999999998</c:v>
                </c:pt>
                <c:pt idx="20">
                  <c:v>80.647000000000006</c:v>
                </c:pt>
                <c:pt idx="21">
                  <c:v>79.313000000000002</c:v>
                </c:pt>
                <c:pt idx="22">
                  <c:v>79.313000000000002</c:v>
                </c:pt>
                <c:pt idx="23">
                  <c:v>78.97</c:v>
                </c:pt>
                <c:pt idx="24">
                  <c:v>77.396000000000001</c:v>
                </c:pt>
                <c:pt idx="25">
                  <c:v>77.396000000000001</c:v>
                </c:pt>
                <c:pt idx="26">
                  <c:v>76.893000000000001</c:v>
                </c:pt>
                <c:pt idx="27">
                  <c:v>76.373999999999981</c:v>
                </c:pt>
                <c:pt idx="28">
                  <c:v>74.617999999999995</c:v>
                </c:pt>
                <c:pt idx="29">
                  <c:v>73.832999999999998</c:v>
                </c:pt>
                <c:pt idx="30">
                  <c:v>73.013000000000005</c:v>
                </c:pt>
                <c:pt idx="31">
                  <c:v>72.182999999999979</c:v>
                </c:pt>
                <c:pt idx="32">
                  <c:v>72.182999999999979</c:v>
                </c:pt>
              </c:numCache>
            </c:numRef>
          </c:yVal>
          <c:smooth val="0"/>
        </c:ser>
        <c:dLbls>
          <c:showLegendKey val="0"/>
          <c:showVal val="0"/>
          <c:showCatName val="0"/>
          <c:showSerName val="0"/>
          <c:showPercent val="0"/>
          <c:showBubbleSize val="0"/>
        </c:dLbls>
        <c:axId val="669543304"/>
        <c:axId val="669543696"/>
      </c:scatterChart>
      <c:valAx>
        <c:axId val="669543304"/>
        <c:scaling>
          <c:orientation val="minMax"/>
          <c:max val="8"/>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669543696"/>
        <c:crosses val="autoZero"/>
        <c:crossBetween val="midCat"/>
        <c:majorUnit val="1"/>
      </c:valAx>
      <c:valAx>
        <c:axId val="66954369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543304"/>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7914"/>
          <c:w val="0.51221238938052183"/>
          <c:h val="0.186942947920985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3.7226668387763256E-2"/>
          <c:w val="0.86910668246115264"/>
          <c:h val="0.82351344013032846"/>
        </c:manualLayout>
      </c:layout>
      <c:barChart>
        <c:barDir val="col"/>
        <c:grouping val="stacked"/>
        <c:varyColors val="0"/>
        <c:ser>
          <c:idx val="0"/>
          <c:order val="0"/>
          <c:tx>
            <c:strRef>
              <c:f>Sheet1!$B$1</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Sheet1!$B$2:$B$32</c:f>
              <c:numCache>
                <c:formatCode>General</c:formatCode>
                <c:ptCount val="31"/>
                <c:pt idx="0">
                  <c:v>0</c:v>
                </c:pt>
                <c:pt idx="1">
                  <c:v>1</c:v>
                </c:pt>
                <c:pt idx="2">
                  <c:v>4</c:v>
                </c:pt>
                <c:pt idx="3">
                  <c:v>2</c:v>
                </c:pt>
                <c:pt idx="4">
                  <c:v>18</c:v>
                </c:pt>
                <c:pt idx="5">
                  <c:v>28</c:v>
                </c:pt>
                <c:pt idx="6">
                  <c:v>46</c:v>
                </c:pt>
                <c:pt idx="7">
                  <c:v>91</c:v>
                </c:pt>
                <c:pt idx="8">
                  <c:v>112</c:v>
                </c:pt>
                <c:pt idx="9">
                  <c:v>150</c:v>
                </c:pt>
                <c:pt idx="10">
                  <c:v>107</c:v>
                </c:pt>
                <c:pt idx="11">
                  <c:v>131</c:v>
                </c:pt>
                <c:pt idx="12">
                  <c:v>113</c:v>
                </c:pt>
                <c:pt idx="13">
                  <c:v>105</c:v>
                </c:pt>
                <c:pt idx="14">
                  <c:v>99</c:v>
                </c:pt>
                <c:pt idx="15">
                  <c:v>113</c:v>
                </c:pt>
                <c:pt idx="16">
                  <c:v>103</c:v>
                </c:pt>
                <c:pt idx="17">
                  <c:v>86</c:v>
                </c:pt>
                <c:pt idx="18">
                  <c:v>92</c:v>
                </c:pt>
                <c:pt idx="19">
                  <c:v>88</c:v>
                </c:pt>
                <c:pt idx="20">
                  <c:v>92</c:v>
                </c:pt>
                <c:pt idx="21">
                  <c:v>105</c:v>
                </c:pt>
                <c:pt idx="22">
                  <c:v>95</c:v>
                </c:pt>
                <c:pt idx="23">
                  <c:v>117</c:v>
                </c:pt>
                <c:pt idx="24">
                  <c:v>119</c:v>
                </c:pt>
                <c:pt idx="25">
                  <c:v>101</c:v>
                </c:pt>
                <c:pt idx="26">
                  <c:v>122</c:v>
                </c:pt>
                <c:pt idx="27">
                  <c:v>158</c:v>
                </c:pt>
                <c:pt idx="28">
                  <c:v>138</c:v>
                </c:pt>
                <c:pt idx="29">
                  <c:v>133</c:v>
                </c:pt>
                <c:pt idx="30">
                  <c:v>123</c:v>
                </c:pt>
              </c:numCache>
            </c:numRef>
          </c:val>
        </c:ser>
        <c:ser>
          <c:idx val="1"/>
          <c:order val="1"/>
          <c:tx>
            <c:strRef>
              <c:f>Sheet1!$C$1</c:f>
              <c:strCache>
                <c:ptCount val="1"/>
                <c:pt idx="0">
                  <c:v>1-5 Years</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Sheet1!$C$2:$C$32</c:f>
              <c:numCache>
                <c:formatCode>General</c:formatCode>
                <c:ptCount val="31"/>
                <c:pt idx="0">
                  <c:v>0</c:v>
                </c:pt>
                <c:pt idx="1">
                  <c:v>1</c:v>
                </c:pt>
                <c:pt idx="2">
                  <c:v>6</c:v>
                </c:pt>
                <c:pt idx="3">
                  <c:v>4</c:v>
                </c:pt>
                <c:pt idx="4">
                  <c:v>20</c:v>
                </c:pt>
                <c:pt idx="5">
                  <c:v>35</c:v>
                </c:pt>
                <c:pt idx="6">
                  <c:v>45</c:v>
                </c:pt>
                <c:pt idx="7">
                  <c:v>56</c:v>
                </c:pt>
                <c:pt idx="8">
                  <c:v>71</c:v>
                </c:pt>
                <c:pt idx="9">
                  <c:v>92</c:v>
                </c:pt>
                <c:pt idx="10">
                  <c:v>105</c:v>
                </c:pt>
                <c:pt idx="11">
                  <c:v>100</c:v>
                </c:pt>
                <c:pt idx="12">
                  <c:v>86</c:v>
                </c:pt>
                <c:pt idx="13">
                  <c:v>99</c:v>
                </c:pt>
                <c:pt idx="14">
                  <c:v>82</c:v>
                </c:pt>
                <c:pt idx="15">
                  <c:v>103</c:v>
                </c:pt>
                <c:pt idx="16">
                  <c:v>99</c:v>
                </c:pt>
                <c:pt idx="17">
                  <c:v>97</c:v>
                </c:pt>
                <c:pt idx="18">
                  <c:v>78</c:v>
                </c:pt>
                <c:pt idx="19">
                  <c:v>116</c:v>
                </c:pt>
                <c:pt idx="20">
                  <c:v>107</c:v>
                </c:pt>
                <c:pt idx="21">
                  <c:v>79</c:v>
                </c:pt>
                <c:pt idx="22">
                  <c:v>96</c:v>
                </c:pt>
                <c:pt idx="23">
                  <c:v>98</c:v>
                </c:pt>
                <c:pt idx="24">
                  <c:v>112</c:v>
                </c:pt>
                <c:pt idx="25">
                  <c:v>120</c:v>
                </c:pt>
                <c:pt idx="26">
                  <c:v>135</c:v>
                </c:pt>
                <c:pt idx="27">
                  <c:v>120</c:v>
                </c:pt>
                <c:pt idx="28">
                  <c:v>121</c:v>
                </c:pt>
                <c:pt idx="29">
                  <c:v>123</c:v>
                </c:pt>
                <c:pt idx="30">
                  <c:v>127</c:v>
                </c:pt>
              </c:numCache>
            </c:numRef>
          </c:val>
        </c:ser>
        <c:ser>
          <c:idx val="2"/>
          <c:order val="2"/>
          <c:tx>
            <c:strRef>
              <c:f>Sheet1!$D$1</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Sheet1!$D$2:$D$32</c:f>
              <c:numCache>
                <c:formatCode>General</c:formatCode>
                <c:ptCount val="31"/>
                <c:pt idx="0">
                  <c:v>3</c:v>
                </c:pt>
                <c:pt idx="1">
                  <c:v>0</c:v>
                </c:pt>
                <c:pt idx="2">
                  <c:v>2</c:v>
                </c:pt>
                <c:pt idx="3">
                  <c:v>17</c:v>
                </c:pt>
                <c:pt idx="4">
                  <c:v>12</c:v>
                </c:pt>
                <c:pt idx="5">
                  <c:v>26</c:v>
                </c:pt>
                <c:pt idx="6">
                  <c:v>32</c:v>
                </c:pt>
                <c:pt idx="7">
                  <c:v>37</c:v>
                </c:pt>
                <c:pt idx="8">
                  <c:v>51</c:v>
                </c:pt>
                <c:pt idx="9">
                  <c:v>34</c:v>
                </c:pt>
                <c:pt idx="10">
                  <c:v>50</c:v>
                </c:pt>
                <c:pt idx="11">
                  <c:v>56</c:v>
                </c:pt>
                <c:pt idx="12">
                  <c:v>72</c:v>
                </c:pt>
                <c:pt idx="13">
                  <c:v>73</c:v>
                </c:pt>
                <c:pt idx="14">
                  <c:v>63</c:v>
                </c:pt>
                <c:pt idx="15">
                  <c:v>63</c:v>
                </c:pt>
                <c:pt idx="16">
                  <c:v>59</c:v>
                </c:pt>
                <c:pt idx="17">
                  <c:v>53</c:v>
                </c:pt>
                <c:pt idx="18">
                  <c:v>69</c:v>
                </c:pt>
                <c:pt idx="19">
                  <c:v>42</c:v>
                </c:pt>
                <c:pt idx="20">
                  <c:v>60</c:v>
                </c:pt>
                <c:pt idx="21">
                  <c:v>82</c:v>
                </c:pt>
                <c:pt idx="22">
                  <c:v>66</c:v>
                </c:pt>
                <c:pt idx="23">
                  <c:v>65</c:v>
                </c:pt>
                <c:pt idx="24">
                  <c:v>62</c:v>
                </c:pt>
                <c:pt idx="25">
                  <c:v>72</c:v>
                </c:pt>
                <c:pt idx="26">
                  <c:v>84</c:v>
                </c:pt>
                <c:pt idx="27">
                  <c:v>88</c:v>
                </c:pt>
                <c:pt idx="28">
                  <c:v>80</c:v>
                </c:pt>
                <c:pt idx="29">
                  <c:v>83</c:v>
                </c:pt>
                <c:pt idx="30">
                  <c:v>83</c:v>
                </c:pt>
              </c:numCache>
            </c:numRef>
          </c:val>
        </c:ser>
        <c:ser>
          <c:idx val="3"/>
          <c:order val="3"/>
          <c:tx>
            <c:strRef>
              <c:f>Sheet1!$E$1</c:f>
              <c:strCache>
                <c:ptCount val="1"/>
                <c:pt idx="0">
                  <c:v>11-17 Years</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numRef>
              <c:f>Sheet1!$A$2:$A$32</c:f>
              <c:numCache>
                <c:formatCode>General</c:formatCode>
                <c:ptCount val="31"/>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numCache>
            </c:numRef>
          </c:cat>
          <c:val>
            <c:numRef>
              <c:f>Sheet1!$E$2:$E$32</c:f>
              <c:numCache>
                <c:formatCode>General</c:formatCode>
                <c:ptCount val="31"/>
                <c:pt idx="0">
                  <c:v>10</c:v>
                </c:pt>
                <c:pt idx="1">
                  <c:v>9</c:v>
                </c:pt>
                <c:pt idx="2">
                  <c:v>34</c:v>
                </c:pt>
                <c:pt idx="3">
                  <c:v>57</c:v>
                </c:pt>
                <c:pt idx="4">
                  <c:v>80</c:v>
                </c:pt>
                <c:pt idx="5">
                  <c:v>76</c:v>
                </c:pt>
                <c:pt idx="6">
                  <c:v>102</c:v>
                </c:pt>
                <c:pt idx="7">
                  <c:v>102</c:v>
                </c:pt>
                <c:pt idx="8">
                  <c:v>132</c:v>
                </c:pt>
                <c:pt idx="9">
                  <c:v>143</c:v>
                </c:pt>
                <c:pt idx="10">
                  <c:v>145</c:v>
                </c:pt>
                <c:pt idx="11">
                  <c:v>152</c:v>
                </c:pt>
                <c:pt idx="12">
                  <c:v>136</c:v>
                </c:pt>
                <c:pt idx="13">
                  <c:v>152</c:v>
                </c:pt>
                <c:pt idx="14">
                  <c:v>162</c:v>
                </c:pt>
                <c:pt idx="15">
                  <c:v>144</c:v>
                </c:pt>
                <c:pt idx="16">
                  <c:v>144</c:v>
                </c:pt>
                <c:pt idx="17">
                  <c:v>157</c:v>
                </c:pt>
                <c:pt idx="18">
                  <c:v>170</c:v>
                </c:pt>
                <c:pt idx="19">
                  <c:v>182</c:v>
                </c:pt>
                <c:pt idx="20">
                  <c:v>178</c:v>
                </c:pt>
                <c:pt idx="21">
                  <c:v>182</c:v>
                </c:pt>
                <c:pt idx="22">
                  <c:v>178</c:v>
                </c:pt>
                <c:pt idx="23">
                  <c:v>203</c:v>
                </c:pt>
                <c:pt idx="24">
                  <c:v>183</c:v>
                </c:pt>
                <c:pt idx="25">
                  <c:v>194</c:v>
                </c:pt>
                <c:pt idx="26">
                  <c:v>194</c:v>
                </c:pt>
                <c:pt idx="27">
                  <c:v>194</c:v>
                </c:pt>
                <c:pt idx="28">
                  <c:v>208</c:v>
                </c:pt>
                <c:pt idx="29">
                  <c:v>233</c:v>
                </c:pt>
                <c:pt idx="30">
                  <c:v>179</c:v>
                </c:pt>
              </c:numCache>
            </c:numRef>
          </c:val>
        </c:ser>
        <c:dLbls>
          <c:showLegendKey val="0"/>
          <c:showVal val="0"/>
          <c:showCatName val="0"/>
          <c:showSerName val="0"/>
          <c:showPercent val="0"/>
          <c:showBubbleSize val="0"/>
        </c:dLbls>
        <c:gapWidth val="25"/>
        <c:overlap val="100"/>
        <c:axId val="470227408"/>
        <c:axId val="470227800"/>
      </c:barChart>
      <c:catAx>
        <c:axId val="470227408"/>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470227800"/>
        <c:crosses val="autoZero"/>
        <c:auto val="1"/>
        <c:lblAlgn val="ctr"/>
        <c:lblOffset val="100"/>
        <c:tickLblSkip val="1"/>
        <c:noMultiLvlLbl val="0"/>
      </c:catAx>
      <c:valAx>
        <c:axId val="470227800"/>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470227408"/>
        <c:crosses val="autoZero"/>
        <c:crossBetween val="between"/>
        <c:majorUnit val="50"/>
      </c:valAx>
      <c:spPr>
        <a:solidFill>
          <a:schemeClr val="bg2"/>
        </a:solidFill>
        <a:ln>
          <a:solidFill>
            <a:schemeClr val="tx1"/>
          </a:solidFill>
        </a:ln>
      </c:spPr>
    </c:plotArea>
    <c:legend>
      <c:legendPos val="l"/>
      <c:layout>
        <c:manualLayout>
          <c:xMode val="edge"/>
          <c:yMode val="edge"/>
          <c:x val="0.1504424778761152"/>
          <c:y val="9.8733918506088744E-2"/>
          <c:w val="0.15122999558683853"/>
          <c:h val="0.25968141913295739"/>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39E-2"/>
          <c:w val="0.87737962511323264"/>
          <c:h val="0.78984636618698523"/>
        </c:manualLayout>
      </c:layout>
      <c:scatterChart>
        <c:scatterStyle val="lineMarker"/>
        <c:varyColors val="0"/>
        <c:ser>
          <c:idx val="0"/>
          <c:order val="0"/>
          <c:tx>
            <c:strRef>
              <c:f>Sheet1!$B$1</c:f>
              <c:strCache>
                <c:ptCount val="1"/>
                <c:pt idx="0">
                  <c:v>Free from Rejection during 1 year (N = 436)</c:v>
                </c:pt>
              </c:strCache>
            </c:strRef>
          </c:tx>
          <c:spPr>
            <a:ln w="41275">
              <a:solidFill>
                <a:srgbClr val="66FFFF"/>
              </a:solidFill>
            </a:ln>
          </c:spPr>
          <c:marker>
            <c:symbol val="none"/>
          </c:marker>
          <c:xVal>
            <c:numRef>
              <c:f>Sheet1!$A$2:$A$30</c:f>
              <c:numCache>
                <c:formatCode>General</c:formatCode>
                <c:ptCount val="29"/>
                <c:pt idx="0">
                  <c:v>0</c:v>
                </c:pt>
                <c:pt idx="1">
                  <c:v>0.25</c:v>
                </c:pt>
                <c:pt idx="2">
                  <c:v>0.5</c:v>
                </c:pt>
                <c:pt idx="3">
                  <c:v>0.75000000000000078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Sheet1!$B$2:$B$30</c:f>
              <c:numCache>
                <c:formatCode>General</c:formatCode>
                <c:ptCount val="29"/>
                <c:pt idx="0">
                  <c:v>100</c:v>
                </c:pt>
                <c:pt idx="1">
                  <c:v>100</c:v>
                </c:pt>
                <c:pt idx="2">
                  <c:v>100</c:v>
                </c:pt>
                <c:pt idx="3">
                  <c:v>100</c:v>
                </c:pt>
                <c:pt idx="4">
                  <c:v>100</c:v>
                </c:pt>
                <c:pt idx="5">
                  <c:v>98.84</c:v>
                </c:pt>
                <c:pt idx="6">
                  <c:v>98.60799999999999</c:v>
                </c:pt>
                <c:pt idx="7">
                  <c:v>97.910000000000025</c:v>
                </c:pt>
                <c:pt idx="8">
                  <c:v>97.673999999999978</c:v>
                </c:pt>
                <c:pt idx="9">
                  <c:v>97.176999999999978</c:v>
                </c:pt>
                <c:pt idx="10">
                  <c:v>96.168999999999983</c:v>
                </c:pt>
                <c:pt idx="11">
                  <c:v>95.150999999999982</c:v>
                </c:pt>
                <c:pt idx="12">
                  <c:v>94.617999999999995</c:v>
                </c:pt>
                <c:pt idx="13">
                  <c:v>93.361000000000004</c:v>
                </c:pt>
                <c:pt idx="14">
                  <c:v>92.715999999999994</c:v>
                </c:pt>
                <c:pt idx="15">
                  <c:v>92.384999999999991</c:v>
                </c:pt>
                <c:pt idx="16">
                  <c:v>90.990000000000023</c:v>
                </c:pt>
                <c:pt idx="17">
                  <c:v>90.563000000000002</c:v>
                </c:pt>
                <c:pt idx="18">
                  <c:v>89.688000000000002</c:v>
                </c:pt>
                <c:pt idx="19">
                  <c:v>89.242000000000004</c:v>
                </c:pt>
                <c:pt idx="20">
                  <c:v>88.77</c:v>
                </c:pt>
                <c:pt idx="21">
                  <c:v>88.77</c:v>
                </c:pt>
                <c:pt idx="22">
                  <c:v>88.173999999999978</c:v>
                </c:pt>
                <c:pt idx="23">
                  <c:v>88.173999999999978</c:v>
                </c:pt>
                <c:pt idx="24">
                  <c:v>87.521000000000001</c:v>
                </c:pt>
                <c:pt idx="25">
                  <c:v>87.521000000000001</c:v>
                </c:pt>
                <c:pt idx="26">
                  <c:v>87.521000000000001</c:v>
                </c:pt>
                <c:pt idx="27">
                  <c:v>86.678999999999988</c:v>
                </c:pt>
                <c:pt idx="28">
                  <c:v>86.678999999999988</c:v>
                </c:pt>
              </c:numCache>
            </c:numRef>
          </c:yVal>
          <c:smooth val="0"/>
        </c:ser>
        <c:ser>
          <c:idx val="1"/>
          <c:order val="1"/>
          <c:tx>
            <c:strRef>
              <c:f>Sheet1!$C$1</c:f>
              <c:strCache>
                <c:ptCount val="1"/>
                <c:pt idx="0">
                  <c:v>Treated Rejection within 1st Year  (N = 105)</c:v>
                </c:pt>
              </c:strCache>
            </c:strRef>
          </c:tx>
          <c:spPr>
            <a:ln w="41275">
              <a:solidFill>
                <a:srgbClr val="FFFF00"/>
              </a:solidFill>
              <a:prstDash val="solid"/>
            </a:ln>
          </c:spPr>
          <c:marker>
            <c:symbol val="none"/>
          </c:marker>
          <c:xVal>
            <c:numRef>
              <c:f>Sheet1!$A$2:$A$30</c:f>
              <c:numCache>
                <c:formatCode>General</c:formatCode>
                <c:ptCount val="29"/>
                <c:pt idx="0">
                  <c:v>0</c:v>
                </c:pt>
                <c:pt idx="1">
                  <c:v>0.25</c:v>
                </c:pt>
                <c:pt idx="2">
                  <c:v>0.5</c:v>
                </c:pt>
                <c:pt idx="3">
                  <c:v>0.75000000000000078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Sheet1!$C$2:$C$30</c:f>
              <c:numCache>
                <c:formatCode>General</c:formatCode>
                <c:ptCount val="29"/>
                <c:pt idx="0">
                  <c:v>100</c:v>
                </c:pt>
                <c:pt idx="1">
                  <c:v>100</c:v>
                </c:pt>
                <c:pt idx="2">
                  <c:v>100</c:v>
                </c:pt>
                <c:pt idx="3">
                  <c:v>100</c:v>
                </c:pt>
                <c:pt idx="4">
                  <c:v>100</c:v>
                </c:pt>
                <c:pt idx="5">
                  <c:v>97.143000000000001</c:v>
                </c:pt>
                <c:pt idx="6">
                  <c:v>95.238</c:v>
                </c:pt>
                <c:pt idx="7">
                  <c:v>92.381</c:v>
                </c:pt>
                <c:pt idx="8">
                  <c:v>91.429000000000002</c:v>
                </c:pt>
                <c:pt idx="9">
                  <c:v>87.429000000000002</c:v>
                </c:pt>
                <c:pt idx="10">
                  <c:v>87.429000000000002</c:v>
                </c:pt>
                <c:pt idx="11">
                  <c:v>86.400999999999996</c:v>
                </c:pt>
                <c:pt idx="12">
                  <c:v>85.32</c:v>
                </c:pt>
                <c:pt idx="13">
                  <c:v>84.151999999999987</c:v>
                </c:pt>
                <c:pt idx="14">
                  <c:v>82.965999999999994</c:v>
                </c:pt>
                <c:pt idx="15">
                  <c:v>81.709000000000003</c:v>
                </c:pt>
                <c:pt idx="16">
                  <c:v>81.709000000000003</c:v>
                </c:pt>
                <c:pt idx="17">
                  <c:v>81.709000000000003</c:v>
                </c:pt>
                <c:pt idx="18">
                  <c:v>81.709000000000003</c:v>
                </c:pt>
                <c:pt idx="19">
                  <c:v>80.167999999999992</c:v>
                </c:pt>
                <c:pt idx="20">
                  <c:v>80.167999999999992</c:v>
                </c:pt>
                <c:pt idx="21">
                  <c:v>80.167999999999992</c:v>
                </c:pt>
                <c:pt idx="22">
                  <c:v>80.167999999999992</c:v>
                </c:pt>
                <c:pt idx="23">
                  <c:v>80.167999999999992</c:v>
                </c:pt>
                <c:pt idx="24">
                  <c:v>80.167999999999992</c:v>
                </c:pt>
                <c:pt idx="25">
                  <c:v>80.167999999999992</c:v>
                </c:pt>
                <c:pt idx="26">
                  <c:v>80.167999999999992</c:v>
                </c:pt>
                <c:pt idx="27">
                  <c:v>77.304999999999993</c:v>
                </c:pt>
                <c:pt idx="28">
                  <c:v>77.304999999999993</c:v>
                </c:pt>
              </c:numCache>
            </c:numRef>
          </c:yVal>
          <c:smooth val="0"/>
        </c:ser>
        <c:dLbls>
          <c:showLegendKey val="0"/>
          <c:showVal val="0"/>
          <c:showCatName val="0"/>
          <c:showSerName val="0"/>
          <c:showPercent val="0"/>
          <c:showBubbleSize val="0"/>
        </c:dLbls>
        <c:axId val="669544480"/>
        <c:axId val="669544872"/>
      </c:scatterChart>
      <c:valAx>
        <c:axId val="669544480"/>
        <c:scaling>
          <c:orientation val="minMax"/>
          <c:max val="7"/>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669544872"/>
        <c:crosses val="autoZero"/>
        <c:crossBetween val="midCat"/>
        <c:majorUnit val="1"/>
      </c:valAx>
      <c:valAx>
        <c:axId val="66954487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544480"/>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7936"/>
          <c:w val="0.51221238938052138"/>
          <c:h val="0.186942947920985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66E-2"/>
          <c:w val="0.87737962511323264"/>
          <c:h val="0.78984636618698523"/>
        </c:manualLayout>
      </c:layout>
      <c:scatterChart>
        <c:scatterStyle val="lineMarker"/>
        <c:varyColors val="0"/>
        <c:ser>
          <c:idx val="0"/>
          <c:order val="0"/>
          <c:tx>
            <c:strRef>
              <c:f>Sheet1!$B$1</c:f>
              <c:strCache>
                <c:ptCount val="1"/>
                <c:pt idx="0">
                  <c:v>Free from Rejection during 1 year (N = 310)</c:v>
                </c:pt>
              </c:strCache>
            </c:strRef>
          </c:tx>
          <c:spPr>
            <a:ln w="41275">
              <a:solidFill>
                <a:srgbClr val="66FFFF"/>
              </a:solidFill>
            </a:ln>
          </c:spPr>
          <c:marker>
            <c:symbol val="none"/>
          </c:marker>
          <c:xVal>
            <c:numRef>
              <c:f>Sheet1!$A$2:$A$30</c:f>
              <c:numCache>
                <c:formatCode>General</c:formatCode>
                <c:ptCount val="29"/>
                <c:pt idx="0">
                  <c:v>0</c:v>
                </c:pt>
                <c:pt idx="1">
                  <c:v>0.25</c:v>
                </c:pt>
                <c:pt idx="2">
                  <c:v>0.5</c:v>
                </c:pt>
                <c:pt idx="3">
                  <c:v>0.75000000000000078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Sheet1!$B$2:$B$30</c:f>
              <c:numCache>
                <c:formatCode>General</c:formatCode>
                <c:ptCount val="29"/>
                <c:pt idx="0">
                  <c:v>100</c:v>
                </c:pt>
                <c:pt idx="1">
                  <c:v>100</c:v>
                </c:pt>
                <c:pt idx="2">
                  <c:v>100</c:v>
                </c:pt>
                <c:pt idx="3">
                  <c:v>100</c:v>
                </c:pt>
                <c:pt idx="4">
                  <c:v>100</c:v>
                </c:pt>
                <c:pt idx="5">
                  <c:v>99.675999999999988</c:v>
                </c:pt>
                <c:pt idx="6">
                  <c:v>99.35299999999998</c:v>
                </c:pt>
                <c:pt idx="7">
                  <c:v>97.730999999999995</c:v>
                </c:pt>
                <c:pt idx="8">
                  <c:v>97.072999999999979</c:v>
                </c:pt>
                <c:pt idx="9">
                  <c:v>95.63</c:v>
                </c:pt>
                <c:pt idx="10">
                  <c:v>95.63</c:v>
                </c:pt>
                <c:pt idx="11">
                  <c:v>95.256</c:v>
                </c:pt>
                <c:pt idx="12">
                  <c:v>94.874999999999986</c:v>
                </c:pt>
                <c:pt idx="13">
                  <c:v>94.013000000000005</c:v>
                </c:pt>
                <c:pt idx="14">
                  <c:v>93.134</c:v>
                </c:pt>
                <c:pt idx="15">
                  <c:v>91.372999999999948</c:v>
                </c:pt>
                <c:pt idx="16">
                  <c:v>91.372999999999948</c:v>
                </c:pt>
                <c:pt idx="17">
                  <c:v>91.372999999999948</c:v>
                </c:pt>
                <c:pt idx="18">
                  <c:v>90.804999999999993</c:v>
                </c:pt>
                <c:pt idx="19">
                  <c:v>90.215000000000003</c:v>
                </c:pt>
                <c:pt idx="20">
                  <c:v>89.007999999999996</c:v>
                </c:pt>
                <c:pt idx="21">
                  <c:v>87.491000000000085</c:v>
                </c:pt>
                <c:pt idx="22">
                  <c:v>87.491000000000085</c:v>
                </c:pt>
                <c:pt idx="23">
                  <c:v>86.641999999999996</c:v>
                </c:pt>
                <c:pt idx="24">
                  <c:v>86.641999999999996</c:v>
                </c:pt>
                <c:pt idx="25">
                  <c:v>86.641999999999996</c:v>
                </c:pt>
                <c:pt idx="26">
                  <c:v>86.641999999999996</c:v>
                </c:pt>
                <c:pt idx="27">
                  <c:v>86.641999999999996</c:v>
                </c:pt>
                <c:pt idx="28">
                  <c:v>86.641999999999996</c:v>
                </c:pt>
              </c:numCache>
            </c:numRef>
          </c:yVal>
          <c:smooth val="0"/>
        </c:ser>
        <c:ser>
          <c:idx val="1"/>
          <c:order val="1"/>
          <c:tx>
            <c:strRef>
              <c:f>Sheet1!$C$1</c:f>
              <c:strCache>
                <c:ptCount val="1"/>
                <c:pt idx="0">
                  <c:v>Treated Rejection within 1st Year  (N = 138)</c:v>
                </c:pt>
              </c:strCache>
            </c:strRef>
          </c:tx>
          <c:spPr>
            <a:ln w="41275">
              <a:solidFill>
                <a:srgbClr val="FFFF00"/>
              </a:solidFill>
              <a:prstDash val="solid"/>
            </a:ln>
          </c:spPr>
          <c:marker>
            <c:symbol val="none"/>
          </c:marker>
          <c:xVal>
            <c:numRef>
              <c:f>Sheet1!$A$2:$A$30</c:f>
              <c:numCache>
                <c:formatCode>General</c:formatCode>
                <c:ptCount val="29"/>
                <c:pt idx="0">
                  <c:v>0</c:v>
                </c:pt>
                <c:pt idx="1">
                  <c:v>0.25</c:v>
                </c:pt>
                <c:pt idx="2">
                  <c:v>0.5</c:v>
                </c:pt>
                <c:pt idx="3">
                  <c:v>0.75000000000000078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Sheet1!$C$2:$C$30</c:f>
              <c:numCache>
                <c:formatCode>General</c:formatCode>
                <c:ptCount val="29"/>
                <c:pt idx="0">
                  <c:v>100</c:v>
                </c:pt>
                <c:pt idx="1">
                  <c:v>100</c:v>
                </c:pt>
                <c:pt idx="2">
                  <c:v>100</c:v>
                </c:pt>
                <c:pt idx="3">
                  <c:v>100</c:v>
                </c:pt>
                <c:pt idx="4">
                  <c:v>100</c:v>
                </c:pt>
                <c:pt idx="5">
                  <c:v>97.069000000000003</c:v>
                </c:pt>
                <c:pt idx="6">
                  <c:v>93.312000000000012</c:v>
                </c:pt>
                <c:pt idx="7">
                  <c:v>91.789000000000001</c:v>
                </c:pt>
                <c:pt idx="8">
                  <c:v>90.998000000000005</c:v>
                </c:pt>
                <c:pt idx="9">
                  <c:v>90.998000000000005</c:v>
                </c:pt>
                <c:pt idx="10">
                  <c:v>90.998000000000005</c:v>
                </c:pt>
                <c:pt idx="11">
                  <c:v>90.154999999999987</c:v>
                </c:pt>
                <c:pt idx="12">
                  <c:v>89.287999999999997</c:v>
                </c:pt>
                <c:pt idx="13">
                  <c:v>88.337999999999994</c:v>
                </c:pt>
                <c:pt idx="14">
                  <c:v>85.458000000000013</c:v>
                </c:pt>
                <c:pt idx="15">
                  <c:v>84.486999999999995</c:v>
                </c:pt>
                <c:pt idx="16">
                  <c:v>82.543999999999997</c:v>
                </c:pt>
                <c:pt idx="17">
                  <c:v>81.458000000000013</c:v>
                </c:pt>
                <c:pt idx="18">
                  <c:v>80.342000000000013</c:v>
                </c:pt>
                <c:pt idx="19">
                  <c:v>80.342000000000013</c:v>
                </c:pt>
                <c:pt idx="20">
                  <c:v>80.342000000000013</c:v>
                </c:pt>
                <c:pt idx="21">
                  <c:v>80.342000000000013</c:v>
                </c:pt>
                <c:pt idx="22">
                  <c:v>80.342000000000013</c:v>
                </c:pt>
                <c:pt idx="23">
                  <c:v>78.908000000000001</c:v>
                </c:pt>
                <c:pt idx="24">
                  <c:v>75.781999999999996</c:v>
                </c:pt>
                <c:pt idx="25">
                  <c:v>75.781999999999996</c:v>
                </c:pt>
                <c:pt idx="26">
                  <c:v>75.781999999999996</c:v>
                </c:pt>
                <c:pt idx="27">
                  <c:v>75.781999999999996</c:v>
                </c:pt>
                <c:pt idx="28">
                  <c:v>75.781999999999996</c:v>
                </c:pt>
              </c:numCache>
            </c:numRef>
          </c:yVal>
          <c:smooth val="0"/>
        </c:ser>
        <c:dLbls>
          <c:showLegendKey val="0"/>
          <c:showVal val="0"/>
          <c:showCatName val="0"/>
          <c:showSerName val="0"/>
          <c:showPercent val="0"/>
          <c:showBubbleSize val="0"/>
        </c:dLbls>
        <c:axId val="669545656"/>
        <c:axId val="669546048"/>
      </c:scatterChart>
      <c:valAx>
        <c:axId val="669545656"/>
        <c:scaling>
          <c:orientation val="minMax"/>
          <c:max val="7"/>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669546048"/>
        <c:crosses val="autoZero"/>
        <c:crossBetween val="midCat"/>
        <c:majorUnit val="1"/>
      </c:valAx>
      <c:valAx>
        <c:axId val="66954604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545656"/>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7981"/>
          <c:w val="0.51221238938052116"/>
          <c:h val="0.186942947920985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94E-2"/>
          <c:w val="0.87737962511323264"/>
          <c:h val="0.78984636618698523"/>
        </c:manualLayout>
      </c:layout>
      <c:scatterChart>
        <c:scatterStyle val="lineMarker"/>
        <c:varyColors val="0"/>
        <c:ser>
          <c:idx val="0"/>
          <c:order val="0"/>
          <c:tx>
            <c:strRef>
              <c:f>Sheet1!$B$1</c:f>
              <c:strCache>
                <c:ptCount val="1"/>
                <c:pt idx="0">
                  <c:v>Free from Rejection during 1 year (N = 173)</c:v>
                </c:pt>
              </c:strCache>
            </c:strRef>
          </c:tx>
          <c:spPr>
            <a:ln w="41275">
              <a:solidFill>
                <a:srgbClr val="66FFFF"/>
              </a:solidFill>
            </a:ln>
          </c:spPr>
          <c:marker>
            <c:symbol val="none"/>
          </c:marker>
          <c:xVal>
            <c:numRef>
              <c:f>Sheet1!$A$2:$A$26</c:f>
              <c:numCache>
                <c:formatCode>General</c:formatCode>
                <c:ptCount val="25"/>
                <c:pt idx="0">
                  <c:v>0</c:v>
                </c:pt>
                <c:pt idx="1">
                  <c:v>0.25</c:v>
                </c:pt>
                <c:pt idx="2">
                  <c:v>0.5</c:v>
                </c:pt>
                <c:pt idx="3">
                  <c:v>0.75000000000000078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Sheet1!$B$2:$B$26</c:f>
              <c:numCache>
                <c:formatCode>General</c:formatCode>
                <c:ptCount val="25"/>
                <c:pt idx="0">
                  <c:v>100</c:v>
                </c:pt>
                <c:pt idx="1">
                  <c:v>100</c:v>
                </c:pt>
                <c:pt idx="2">
                  <c:v>100</c:v>
                </c:pt>
                <c:pt idx="3">
                  <c:v>100</c:v>
                </c:pt>
                <c:pt idx="4">
                  <c:v>100</c:v>
                </c:pt>
                <c:pt idx="5">
                  <c:v>98.843999999999994</c:v>
                </c:pt>
                <c:pt idx="6">
                  <c:v>98.843999999999994</c:v>
                </c:pt>
                <c:pt idx="7">
                  <c:v>98.843999999999994</c:v>
                </c:pt>
                <c:pt idx="8">
                  <c:v>98.843999999999994</c:v>
                </c:pt>
                <c:pt idx="9">
                  <c:v>98.843999999999994</c:v>
                </c:pt>
                <c:pt idx="10">
                  <c:v>98.843999999999994</c:v>
                </c:pt>
                <c:pt idx="11">
                  <c:v>98.843999999999994</c:v>
                </c:pt>
                <c:pt idx="12">
                  <c:v>98.185000000000002</c:v>
                </c:pt>
                <c:pt idx="13">
                  <c:v>96.625999999999948</c:v>
                </c:pt>
                <c:pt idx="14">
                  <c:v>95.846999999999994</c:v>
                </c:pt>
                <c:pt idx="15">
                  <c:v>95.846999999999994</c:v>
                </c:pt>
                <c:pt idx="16">
                  <c:v>94.983999999999995</c:v>
                </c:pt>
                <c:pt idx="17">
                  <c:v>94.983999999999995</c:v>
                </c:pt>
                <c:pt idx="18">
                  <c:v>94.983999999999995</c:v>
                </c:pt>
                <c:pt idx="19">
                  <c:v>94.983999999999995</c:v>
                </c:pt>
                <c:pt idx="20">
                  <c:v>93.962000000000003</c:v>
                </c:pt>
                <c:pt idx="21">
                  <c:v>91.177999999999983</c:v>
                </c:pt>
                <c:pt idx="22">
                  <c:v>89.753</c:v>
                </c:pt>
                <c:pt idx="23">
                  <c:v>89.753</c:v>
                </c:pt>
                <c:pt idx="24">
                  <c:v>89.753</c:v>
                </c:pt>
              </c:numCache>
            </c:numRef>
          </c:yVal>
          <c:smooth val="0"/>
        </c:ser>
        <c:ser>
          <c:idx val="1"/>
          <c:order val="1"/>
          <c:tx>
            <c:strRef>
              <c:f>Sheet1!$C$1</c:f>
              <c:strCache>
                <c:ptCount val="1"/>
                <c:pt idx="0">
                  <c:v>Treated Rejection within 1st Year  (N = 109)</c:v>
                </c:pt>
              </c:strCache>
            </c:strRef>
          </c:tx>
          <c:spPr>
            <a:ln w="41275">
              <a:solidFill>
                <a:srgbClr val="FFFF00"/>
              </a:solidFill>
              <a:prstDash val="solid"/>
            </a:ln>
          </c:spPr>
          <c:marker>
            <c:symbol val="none"/>
          </c:marker>
          <c:xVal>
            <c:numRef>
              <c:f>Sheet1!$A$2:$A$26</c:f>
              <c:numCache>
                <c:formatCode>General</c:formatCode>
                <c:ptCount val="25"/>
                <c:pt idx="0">
                  <c:v>0</c:v>
                </c:pt>
                <c:pt idx="1">
                  <c:v>0.25</c:v>
                </c:pt>
                <c:pt idx="2">
                  <c:v>0.5</c:v>
                </c:pt>
                <c:pt idx="3">
                  <c:v>0.75000000000000078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numCache>
            </c:numRef>
          </c:xVal>
          <c:yVal>
            <c:numRef>
              <c:f>Sheet1!$C$2:$C$26</c:f>
              <c:numCache>
                <c:formatCode>General</c:formatCode>
                <c:ptCount val="25"/>
                <c:pt idx="0">
                  <c:v>100</c:v>
                </c:pt>
                <c:pt idx="1">
                  <c:v>100</c:v>
                </c:pt>
                <c:pt idx="2">
                  <c:v>100</c:v>
                </c:pt>
                <c:pt idx="3">
                  <c:v>100</c:v>
                </c:pt>
                <c:pt idx="4">
                  <c:v>100</c:v>
                </c:pt>
                <c:pt idx="5">
                  <c:v>100</c:v>
                </c:pt>
                <c:pt idx="6">
                  <c:v>100</c:v>
                </c:pt>
                <c:pt idx="7">
                  <c:v>99.057000000000002</c:v>
                </c:pt>
                <c:pt idx="8">
                  <c:v>98.095000000000013</c:v>
                </c:pt>
                <c:pt idx="9">
                  <c:v>97.028999999999982</c:v>
                </c:pt>
                <c:pt idx="10">
                  <c:v>97.028999999999982</c:v>
                </c:pt>
                <c:pt idx="11">
                  <c:v>97.028999999999982</c:v>
                </c:pt>
                <c:pt idx="12">
                  <c:v>97.028999999999982</c:v>
                </c:pt>
                <c:pt idx="13">
                  <c:v>97.028999999999982</c:v>
                </c:pt>
                <c:pt idx="14">
                  <c:v>97.028999999999982</c:v>
                </c:pt>
                <c:pt idx="15">
                  <c:v>95.717000000000027</c:v>
                </c:pt>
                <c:pt idx="16">
                  <c:v>94.289000000000001</c:v>
                </c:pt>
                <c:pt idx="17">
                  <c:v>92.742999999999995</c:v>
                </c:pt>
                <c:pt idx="18">
                  <c:v>92.742999999999995</c:v>
                </c:pt>
                <c:pt idx="19">
                  <c:v>92.742999999999995</c:v>
                </c:pt>
                <c:pt idx="20">
                  <c:v>91.170999999999978</c:v>
                </c:pt>
                <c:pt idx="21">
                  <c:v>89.311000000000007</c:v>
                </c:pt>
                <c:pt idx="22">
                  <c:v>89.311000000000007</c:v>
                </c:pt>
                <c:pt idx="23">
                  <c:v>89.311000000000007</c:v>
                </c:pt>
                <c:pt idx="24">
                  <c:v>89.311000000000007</c:v>
                </c:pt>
              </c:numCache>
            </c:numRef>
          </c:yVal>
          <c:smooth val="0"/>
        </c:ser>
        <c:dLbls>
          <c:showLegendKey val="0"/>
          <c:showVal val="0"/>
          <c:showCatName val="0"/>
          <c:showSerName val="0"/>
          <c:showPercent val="0"/>
          <c:showBubbleSize val="0"/>
        </c:dLbls>
        <c:axId val="669546832"/>
        <c:axId val="669547224"/>
      </c:scatterChart>
      <c:valAx>
        <c:axId val="669546832"/>
        <c:scaling>
          <c:orientation val="minMax"/>
          <c:max val="6"/>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669547224"/>
        <c:crosses val="autoZero"/>
        <c:crossBetween val="midCat"/>
        <c:majorUnit val="1"/>
      </c:valAx>
      <c:valAx>
        <c:axId val="669547224"/>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546832"/>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8003"/>
          <c:w val="0.51221238938052083"/>
          <c:h val="0.1869429479209856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108E-2"/>
          <c:w val="0.87737962511323264"/>
          <c:h val="0.78984636618698523"/>
        </c:manualLayout>
      </c:layout>
      <c:scatterChart>
        <c:scatterStyle val="lineMarker"/>
        <c:varyColors val="0"/>
        <c:ser>
          <c:idx val="0"/>
          <c:order val="0"/>
          <c:tx>
            <c:strRef>
              <c:f>Sheet1!$B$1</c:f>
              <c:strCache>
                <c:ptCount val="1"/>
                <c:pt idx="0">
                  <c:v>Free from Rejection during 1 year (N = 465)</c:v>
                </c:pt>
              </c:strCache>
            </c:strRef>
          </c:tx>
          <c:spPr>
            <a:ln w="41275">
              <a:solidFill>
                <a:srgbClr val="66FFFF"/>
              </a:solidFill>
            </a:ln>
          </c:spPr>
          <c:marker>
            <c:symbol val="none"/>
          </c:marker>
          <c:xVal>
            <c:numRef>
              <c:f>Sheet1!$A$2:$A$30</c:f>
              <c:numCache>
                <c:formatCode>General</c:formatCode>
                <c:ptCount val="2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Sheet1!$B$2:$B$30</c:f>
              <c:numCache>
                <c:formatCode>General</c:formatCode>
                <c:ptCount val="29"/>
                <c:pt idx="0">
                  <c:v>100</c:v>
                </c:pt>
                <c:pt idx="1">
                  <c:v>100</c:v>
                </c:pt>
                <c:pt idx="2">
                  <c:v>100</c:v>
                </c:pt>
                <c:pt idx="3">
                  <c:v>100</c:v>
                </c:pt>
                <c:pt idx="4">
                  <c:v>100</c:v>
                </c:pt>
                <c:pt idx="5">
                  <c:v>99.566999999999993</c:v>
                </c:pt>
                <c:pt idx="6">
                  <c:v>98.483000000000004</c:v>
                </c:pt>
                <c:pt idx="7">
                  <c:v>98.266000000000005</c:v>
                </c:pt>
                <c:pt idx="8">
                  <c:v>97.39</c:v>
                </c:pt>
                <c:pt idx="9">
                  <c:v>96.657999999999987</c:v>
                </c:pt>
                <c:pt idx="10">
                  <c:v>95.430999999999997</c:v>
                </c:pt>
                <c:pt idx="11">
                  <c:v>94.433999999999997</c:v>
                </c:pt>
                <c:pt idx="12">
                  <c:v>93.114000000000004</c:v>
                </c:pt>
                <c:pt idx="13">
                  <c:v>92.486999999999995</c:v>
                </c:pt>
                <c:pt idx="14">
                  <c:v>92.167999999999992</c:v>
                </c:pt>
                <c:pt idx="15">
                  <c:v>91.845000000000013</c:v>
                </c:pt>
                <c:pt idx="16">
                  <c:v>91.161000000000001</c:v>
                </c:pt>
                <c:pt idx="17">
                  <c:v>90.384999999999991</c:v>
                </c:pt>
                <c:pt idx="18">
                  <c:v>89.573999999999998</c:v>
                </c:pt>
                <c:pt idx="19">
                  <c:v>88.748999999999995</c:v>
                </c:pt>
                <c:pt idx="20">
                  <c:v>87.867999999999995</c:v>
                </c:pt>
                <c:pt idx="21">
                  <c:v>85.281000000000006</c:v>
                </c:pt>
                <c:pt idx="22">
                  <c:v>83.087000000000003</c:v>
                </c:pt>
                <c:pt idx="23">
                  <c:v>81.971000000000004</c:v>
                </c:pt>
                <c:pt idx="24">
                  <c:v>80.184999999999988</c:v>
                </c:pt>
                <c:pt idx="25">
                  <c:v>79.494000000000099</c:v>
                </c:pt>
                <c:pt idx="26">
                  <c:v>76.429000000000002</c:v>
                </c:pt>
                <c:pt idx="27">
                  <c:v>75.632999999999981</c:v>
                </c:pt>
                <c:pt idx="28">
                  <c:v>75.632999999999981</c:v>
                </c:pt>
              </c:numCache>
            </c:numRef>
          </c:yVal>
          <c:smooth val="0"/>
        </c:ser>
        <c:ser>
          <c:idx val="1"/>
          <c:order val="1"/>
          <c:tx>
            <c:strRef>
              <c:f>Sheet1!$C$1</c:f>
              <c:strCache>
                <c:ptCount val="1"/>
                <c:pt idx="0">
                  <c:v>Treated Rejection within 1st Year  (N = 225)</c:v>
                </c:pt>
              </c:strCache>
            </c:strRef>
          </c:tx>
          <c:spPr>
            <a:ln w="41275">
              <a:solidFill>
                <a:srgbClr val="FFFF00"/>
              </a:solidFill>
              <a:prstDash val="solid"/>
            </a:ln>
          </c:spPr>
          <c:marker>
            <c:symbol val="none"/>
          </c:marker>
          <c:xVal>
            <c:numRef>
              <c:f>Sheet1!$A$2:$A$30</c:f>
              <c:numCache>
                <c:formatCode>General</c:formatCode>
                <c:ptCount val="2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Sheet1!$C$2:$C$30</c:f>
              <c:numCache>
                <c:formatCode>General</c:formatCode>
                <c:ptCount val="29"/>
                <c:pt idx="0">
                  <c:v>100</c:v>
                </c:pt>
                <c:pt idx="1">
                  <c:v>100</c:v>
                </c:pt>
                <c:pt idx="2">
                  <c:v>100</c:v>
                </c:pt>
                <c:pt idx="3">
                  <c:v>100</c:v>
                </c:pt>
                <c:pt idx="4">
                  <c:v>100</c:v>
                </c:pt>
                <c:pt idx="5">
                  <c:v>98.661000000000001</c:v>
                </c:pt>
                <c:pt idx="6">
                  <c:v>97.315000000000012</c:v>
                </c:pt>
                <c:pt idx="7">
                  <c:v>94.611999999999995</c:v>
                </c:pt>
                <c:pt idx="8">
                  <c:v>92.781999999999996</c:v>
                </c:pt>
                <c:pt idx="9">
                  <c:v>92.781999999999996</c:v>
                </c:pt>
                <c:pt idx="10">
                  <c:v>90.807000000000002</c:v>
                </c:pt>
                <c:pt idx="11">
                  <c:v>90.807000000000002</c:v>
                </c:pt>
                <c:pt idx="12">
                  <c:v>89.804000000000002</c:v>
                </c:pt>
                <c:pt idx="13">
                  <c:v>88.652999999999949</c:v>
                </c:pt>
                <c:pt idx="14">
                  <c:v>86.914000000000115</c:v>
                </c:pt>
                <c:pt idx="15">
                  <c:v>84.561000000000007</c:v>
                </c:pt>
                <c:pt idx="16">
                  <c:v>83.326999999999998</c:v>
                </c:pt>
                <c:pt idx="17">
                  <c:v>80.548000000000002</c:v>
                </c:pt>
                <c:pt idx="18">
                  <c:v>80.548000000000002</c:v>
                </c:pt>
                <c:pt idx="19">
                  <c:v>79.11</c:v>
                </c:pt>
                <c:pt idx="20">
                  <c:v>76.098000000000013</c:v>
                </c:pt>
                <c:pt idx="21">
                  <c:v>73.563999999999993</c:v>
                </c:pt>
                <c:pt idx="22">
                  <c:v>73.563999999999993</c:v>
                </c:pt>
                <c:pt idx="23">
                  <c:v>73.563999999999993</c:v>
                </c:pt>
                <c:pt idx="24">
                  <c:v>71.507999999999996</c:v>
                </c:pt>
                <c:pt idx="25">
                  <c:v>71.507999999999996</c:v>
                </c:pt>
                <c:pt idx="26">
                  <c:v>70.132999999999981</c:v>
                </c:pt>
                <c:pt idx="27">
                  <c:v>70.132999999999981</c:v>
                </c:pt>
                <c:pt idx="28">
                  <c:v>70.132999999999981</c:v>
                </c:pt>
              </c:numCache>
            </c:numRef>
          </c:yVal>
          <c:smooth val="0"/>
        </c:ser>
        <c:dLbls>
          <c:showLegendKey val="0"/>
          <c:showVal val="0"/>
          <c:showCatName val="0"/>
          <c:showSerName val="0"/>
          <c:showPercent val="0"/>
          <c:showBubbleSize val="0"/>
        </c:dLbls>
        <c:axId val="669548008"/>
        <c:axId val="669548400"/>
      </c:scatterChart>
      <c:valAx>
        <c:axId val="669548008"/>
        <c:scaling>
          <c:orientation val="minMax"/>
          <c:max val="7"/>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669548400"/>
        <c:crosses val="autoZero"/>
        <c:crossBetween val="midCat"/>
        <c:majorUnit val="1"/>
      </c:valAx>
      <c:valAx>
        <c:axId val="66954840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548008"/>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61449256342958025"/>
          <c:w val="0.51221238938052038"/>
          <c:h val="0.1869429479209857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CyA: Free from Rejection during 1 year (N = 313)</c:v>
                </c:pt>
              </c:strCache>
            </c:strRef>
          </c:tx>
          <c:spPr>
            <a:ln w="41275">
              <a:solidFill>
                <a:srgbClr val="66FFFF"/>
              </a:solidFill>
            </a:ln>
          </c:spPr>
          <c:marker>
            <c:symbol val="none"/>
          </c:marker>
          <c:xVal>
            <c:numRef>
              <c:f>Sheet1!$A$2:$A$34</c:f>
              <c:numCache>
                <c:formatCode>General</c:formatCode>
                <c:ptCount val="33"/>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Sheet1!$B$2:$B$34</c:f>
              <c:numCache>
                <c:formatCode>General</c:formatCode>
                <c:ptCount val="33"/>
                <c:pt idx="0">
                  <c:v>100</c:v>
                </c:pt>
                <c:pt idx="1">
                  <c:v>100</c:v>
                </c:pt>
                <c:pt idx="2">
                  <c:v>100</c:v>
                </c:pt>
                <c:pt idx="3">
                  <c:v>100</c:v>
                </c:pt>
                <c:pt idx="4">
                  <c:v>100</c:v>
                </c:pt>
                <c:pt idx="5">
                  <c:v>99.678999999999988</c:v>
                </c:pt>
                <c:pt idx="6">
                  <c:v>99.037000000000006</c:v>
                </c:pt>
                <c:pt idx="7">
                  <c:v>99.037000000000006</c:v>
                </c:pt>
                <c:pt idx="8">
                  <c:v>98.715000000000003</c:v>
                </c:pt>
                <c:pt idx="9">
                  <c:v>98.036000000000001</c:v>
                </c:pt>
                <c:pt idx="10">
                  <c:v>97.35599999999998</c:v>
                </c:pt>
                <c:pt idx="11">
                  <c:v>96.671999999999983</c:v>
                </c:pt>
                <c:pt idx="12">
                  <c:v>95.613</c:v>
                </c:pt>
                <c:pt idx="13">
                  <c:v>93.924999999999997</c:v>
                </c:pt>
                <c:pt idx="14">
                  <c:v>93.5</c:v>
                </c:pt>
                <c:pt idx="15">
                  <c:v>93.5</c:v>
                </c:pt>
                <c:pt idx="16">
                  <c:v>91.72</c:v>
                </c:pt>
                <c:pt idx="17">
                  <c:v>90.747000000000099</c:v>
                </c:pt>
                <c:pt idx="18">
                  <c:v>90.251000000000005</c:v>
                </c:pt>
                <c:pt idx="19">
                  <c:v>90.251000000000005</c:v>
                </c:pt>
                <c:pt idx="20">
                  <c:v>88.679999999999978</c:v>
                </c:pt>
                <c:pt idx="21">
                  <c:v>88.068000000000012</c:v>
                </c:pt>
                <c:pt idx="22">
                  <c:v>86.081999999999994</c:v>
                </c:pt>
                <c:pt idx="23">
                  <c:v>84.751999999999995</c:v>
                </c:pt>
                <c:pt idx="24">
                  <c:v>84.751999999999995</c:v>
                </c:pt>
                <c:pt idx="25">
                  <c:v>84.751999999999995</c:v>
                </c:pt>
                <c:pt idx="26">
                  <c:v>82.949000000000026</c:v>
                </c:pt>
                <c:pt idx="27">
                  <c:v>82.046999999999997</c:v>
                </c:pt>
                <c:pt idx="28">
                  <c:v>82.046999999999997</c:v>
                </c:pt>
                <c:pt idx="29">
                  <c:v>82.046999999999997</c:v>
                </c:pt>
                <c:pt idx="30">
                  <c:v>82.046999999999997</c:v>
                </c:pt>
                <c:pt idx="31">
                  <c:v>82.046999999999997</c:v>
                </c:pt>
                <c:pt idx="32">
                  <c:v>82.046999999999997</c:v>
                </c:pt>
              </c:numCache>
            </c:numRef>
          </c:yVal>
          <c:smooth val="0"/>
        </c:ser>
        <c:ser>
          <c:idx val="1"/>
          <c:order val="1"/>
          <c:tx>
            <c:strRef>
              <c:f>Sheet1!$C$1</c:f>
              <c:strCache>
                <c:ptCount val="1"/>
                <c:pt idx="0">
                  <c:v>CyA: Treated Rejection within 1st Year  (N = 162)</c:v>
                </c:pt>
              </c:strCache>
            </c:strRef>
          </c:tx>
          <c:spPr>
            <a:ln w="41275">
              <a:solidFill>
                <a:srgbClr val="FFFF00"/>
              </a:solidFill>
              <a:prstDash val="solid"/>
            </a:ln>
          </c:spPr>
          <c:marker>
            <c:symbol val="none"/>
          </c:marker>
          <c:xVal>
            <c:numRef>
              <c:f>Sheet1!$A$2:$A$34</c:f>
              <c:numCache>
                <c:formatCode>General</c:formatCode>
                <c:ptCount val="33"/>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Sheet1!$C$2:$C$34</c:f>
              <c:numCache>
                <c:formatCode>General</c:formatCode>
                <c:ptCount val="33"/>
                <c:pt idx="0">
                  <c:v>100</c:v>
                </c:pt>
                <c:pt idx="1">
                  <c:v>100</c:v>
                </c:pt>
                <c:pt idx="2">
                  <c:v>100</c:v>
                </c:pt>
                <c:pt idx="3">
                  <c:v>100</c:v>
                </c:pt>
                <c:pt idx="4">
                  <c:v>100</c:v>
                </c:pt>
                <c:pt idx="5">
                  <c:v>98.757999999999996</c:v>
                </c:pt>
                <c:pt idx="6">
                  <c:v>96.873999999999981</c:v>
                </c:pt>
                <c:pt idx="7">
                  <c:v>95.616</c:v>
                </c:pt>
                <c:pt idx="8">
                  <c:v>94.986999999999995</c:v>
                </c:pt>
                <c:pt idx="9">
                  <c:v>94.340999999999994</c:v>
                </c:pt>
                <c:pt idx="10">
                  <c:v>93.69</c:v>
                </c:pt>
                <c:pt idx="11">
                  <c:v>93.031000000000006</c:v>
                </c:pt>
                <c:pt idx="12">
                  <c:v>93.031000000000006</c:v>
                </c:pt>
                <c:pt idx="13">
                  <c:v>93.031000000000006</c:v>
                </c:pt>
                <c:pt idx="14">
                  <c:v>92.304000000000002</c:v>
                </c:pt>
                <c:pt idx="15">
                  <c:v>90.85</c:v>
                </c:pt>
                <c:pt idx="16">
                  <c:v>89.349000000000004</c:v>
                </c:pt>
                <c:pt idx="17">
                  <c:v>87.781000000000006</c:v>
                </c:pt>
                <c:pt idx="18">
                  <c:v>86.997000000000099</c:v>
                </c:pt>
                <c:pt idx="19">
                  <c:v>86.997000000000099</c:v>
                </c:pt>
                <c:pt idx="20">
                  <c:v>85.361000000000004</c:v>
                </c:pt>
                <c:pt idx="21">
                  <c:v>83.635999999999981</c:v>
                </c:pt>
                <c:pt idx="22">
                  <c:v>83.635999999999981</c:v>
                </c:pt>
                <c:pt idx="23">
                  <c:v>83.635999999999981</c:v>
                </c:pt>
                <c:pt idx="24">
                  <c:v>82.534999999999997</c:v>
                </c:pt>
                <c:pt idx="25">
                  <c:v>82.534999999999997</c:v>
                </c:pt>
                <c:pt idx="26">
                  <c:v>82.534999999999997</c:v>
                </c:pt>
                <c:pt idx="27">
                  <c:v>81.284999999999997</c:v>
                </c:pt>
                <c:pt idx="28">
                  <c:v>77.084000000000003</c:v>
                </c:pt>
                <c:pt idx="29">
                  <c:v>75.156999999999982</c:v>
                </c:pt>
                <c:pt idx="30">
                  <c:v>75.156999999999982</c:v>
                </c:pt>
                <c:pt idx="31">
                  <c:v>75.156999999999982</c:v>
                </c:pt>
                <c:pt idx="32">
                  <c:v>75.156999999999982</c:v>
                </c:pt>
              </c:numCache>
            </c:numRef>
          </c:yVal>
          <c:smooth val="0"/>
        </c:ser>
        <c:ser>
          <c:idx val="2"/>
          <c:order val="2"/>
          <c:tx>
            <c:strRef>
              <c:f>Sheet1!$D$1</c:f>
              <c:strCache>
                <c:ptCount val="1"/>
                <c:pt idx="0">
                  <c:v>TAC: Free from Rejection during 1 year (N = 1,005)</c:v>
                </c:pt>
              </c:strCache>
            </c:strRef>
          </c:tx>
          <c:spPr>
            <a:ln w="41275">
              <a:solidFill>
                <a:srgbClr val="FF00FF"/>
              </a:solidFill>
            </a:ln>
          </c:spPr>
          <c:marker>
            <c:symbol val="none"/>
          </c:marker>
          <c:xVal>
            <c:numRef>
              <c:f>Sheet1!$A$2:$A$34</c:f>
              <c:numCache>
                <c:formatCode>General</c:formatCode>
                <c:ptCount val="33"/>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Sheet1!$D$2:$D$34</c:f>
              <c:numCache>
                <c:formatCode>General</c:formatCode>
                <c:ptCount val="33"/>
                <c:pt idx="0">
                  <c:v>100</c:v>
                </c:pt>
                <c:pt idx="1">
                  <c:v>100</c:v>
                </c:pt>
                <c:pt idx="2">
                  <c:v>100</c:v>
                </c:pt>
                <c:pt idx="3">
                  <c:v>100</c:v>
                </c:pt>
                <c:pt idx="4">
                  <c:v>100</c:v>
                </c:pt>
                <c:pt idx="5">
                  <c:v>99.096999999999994</c:v>
                </c:pt>
                <c:pt idx="6">
                  <c:v>98.596000000000004</c:v>
                </c:pt>
                <c:pt idx="7">
                  <c:v>97.688999999999979</c:v>
                </c:pt>
                <c:pt idx="8">
                  <c:v>97.177999999999983</c:v>
                </c:pt>
                <c:pt idx="9">
                  <c:v>96.397000000000006</c:v>
                </c:pt>
                <c:pt idx="10">
                  <c:v>95.721000000000004</c:v>
                </c:pt>
                <c:pt idx="11">
                  <c:v>94.911000000000115</c:v>
                </c:pt>
                <c:pt idx="12">
                  <c:v>94.184999999999988</c:v>
                </c:pt>
                <c:pt idx="13">
                  <c:v>93.335999999999999</c:v>
                </c:pt>
                <c:pt idx="14">
                  <c:v>92.613</c:v>
                </c:pt>
                <c:pt idx="15">
                  <c:v>91.730999999999995</c:v>
                </c:pt>
                <c:pt idx="16">
                  <c:v>91.257999999999996</c:v>
                </c:pt>
                <c:pt idx="17">
                  <c:v>91.063000000000002</c:v>
                </c:pt>
                <c:pt idx="18">
                  <c:v>90.274999999999991</c:v>
                </c:pt>
                <c:pt idx="19">
                  <c:v>89.465999999999994</c:v>
                </c:pt>
                <c:pt idx="20">
                  <c:v>88.834999999999994</c:v>
                </c:pt>
                <c:pt idx="21">
                  <c:v>86.725999999999999</c:v>
                </c:pt>
                <c:pt idx="22">
                  <c:v>86.176999999999978</c:v>
                </c:pt>
                <c:pt idx="23">
                  <c:v>85.894000000000005</c:v>
                </c:pt>
                <c:pt idx="24">
                  <c:v>84.691000000000003</c:v>
                </c:pt>
                <c:pt idx="25">
                  <c:v>84.343000000000004</c:v>
                </c:pt>
                <c:pt idx="26">
                  <c:v>83.486999999999995</c:v>
                </c:pt>
                <c:pt idx="27">
                  <c:v>83.037999999999997</c:v>
                </c:pt>
                <c:pt idx="28">
                  <c:v>83.037999999999997</c:v>
                </c:pt>
                <c:pt idx="29">
                  <c:v>81.521000000000001</c:v>
                </c:pt>
                <c:pt idx="30">
                  <c:v>81.521000000000001</c:v>
                </c:pt>
                <c:pt idx="31">
                  <c:v>81.521000000000001</c:v>
                </c:pt>
                <c:pt idx="32">
                  <c:v>80.065000000000012</c:v>
                </c:pt>
              </c:numCache>
            </c:numRef>
          </c:yVal>
          <c:smooth val="0"/>
        </c:ser>
        <c:ser>
          <c:idx val="3"/>
          <c:order val="3"/>
          <c:tx>
            <c:strRef>
              <c:f>Sheet1!$E$1</c:f>
              <c:strCache>
                <c:ptCount val="1"/>
                <c:pt idx="0">
                  <c:v>TAC: Treated Rejection within 1st Year  (N = 373)</c:v>
                </c:pt>
              </c:strCache>
            </c:strRef>
          </c:tx>
          <c:spPr>
            <a:ln w="41275">
              <a:solidFill>
                <a:srgbClr val="00FF00"/>
              </a:solidFill>
            </a:ln>
          </c:spPr>
          <c:marker>
            <c:symbol val="none"/>
          </c:marker>
          <c:xVal>
            <c:numRef>
              <c:f>Sheet1!$A$2:$A$34</c:f>
              <c:numCache>
                <c:formatCode>General</c:formatCode>
                <c:ptCount val="33"/>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Sheet1!$E$2:$E$34</c:f>
              <c:numCache>
                <c:formatCode>General</c:formatCode>
                <c:ptCount val="33"/>
                <c:pt idx="0">
                  <c:v>100</c:v>
                </c:pt>
                <c:pt idx="1">
                  <c:v>100</c:v>
                </c:pt>
                <c:pt idx="2">
                  <c:v>100</c:v>
                </c:pt>
                <c:pt idx="3">
                  <c:v>100</c:v>
                </c:pt>
                <c:pt idx="4">
                  <c:v>100</c:v>
                </c:pt>
                <c:pt idx="5">
                  <c:v>97.845000000000013</c:v>
                </c:pt>
                <c:pt idx="6">
                  <c:v>96.215000000000003</c:v>
                </c:pt>
                <c:pt idx="7">
                  <c:v>93.486999999999995</c:v>
                </c:pt>
                <c:pt idx="8">
                  <c:v>91.801000000000002</c:v>
                </c:pt>
                <c:pt idx="9">
                  <c:v>90.572999999999979</c:v>
                </c:pt>
                <c:pt idx="10">
                  <c:v>89.635999999999981</c:v>
                </c:pt>
                <c:pt idx="11">
                  <c:v>89.635999999999981</c:v>
                </c:pt>
                <c:pt idx="12">
                  <c:v>88.345000000000013</c:v>
                </c:pt>
                <c:pt idx="13">
                  <c:v>87.596999999999994</c:v>
                </c:pt>
                <c:pt idx="14">
                  <c:v>85.340999999999994</c:v>
                </c:pt>
                <c:pt idx="15">
                  <c:v>83.394000000000005</c:v>
                </c:pt>
                <c:pt idx="16">
                  <c:v>82.162999999999982</c:v>
                </c:pt>
                <c:pt idx="17">
                  <c:v>81.19</c:v>
                </c:pt>
                <c:pt idx="18">
                  <c:v>81.19</c:v>
                </c:pt>
                <c:pt idx="19">
                  <c:v>79.661000000000001</c:v>
                </c:pt>
                <c:pt idx="20">
                  <c:v>78.048000000000002</c:v>
                </c:pt>
                <c:pt idx="21">
                  <c:v>76.672999999999988</c:v>
                </c:pt>
                <c:pt idx="22">
                  <c:v>76.672999999999988</c:v>
                </c:pt>
                <c:pt idx="23">
                  <c:v>76.672999999999988</c:v>
                </c:pt>
                <c:pt idx="24">
                  <c:v>74.393000000000001</c:v>
                </c:pt>
                <c:pt idx="25">
                  <c:v>74.393000000000001</c:v>
                </c:pt>
                <c:pt idx="26">
                  <c:v>73.33</c:v>
                </c:pt>
                <c:pt idx="27">
                  <c:v>73.33</c:v>
                </c:pt>
                <c:pt idx="28">
                  <c:v>73.33</c:v>
                </c:pt>
                <c:pt idx="29">
                  <c:v>73.33</c:v>
                </c:pt>
                <c:pt idx="30">
                  <c:v>71.540999999999997</c:v>
                </c:pt>
                <c:pt idx="31">
                  <c:v>69.753</c:v>
                </c:pt>
                <c:pt idx="32">
                  <c:v>69.753</c:v>
                </c:pt>
              </c:numCache>
            </c:numRef>
          </c:yVal>
          <c:smooth val="0"/>
        </c:ser>
        <c:dLbls>
          <c:showLegendKey val="0"/>
          <c:showVal val="0"/>
          <c:showCatName val="0"/>
          <c:showSerName val="0"/>
          <c:showPercent val="0"/>
          <c:showBubbleSize val="0"/>
        </c:dLbls>
        <c:axId val="669549184"/>
        <c:axId val="669549576"/>
      </c:scatterChart>
      <c:valAx>
        <c:axId val="669549184"/>
        <c:scaling>
          <c:orientation val="minMax"/>
          <c:max val="8"/>
          <c:min val="0"/>
        </c:scaling>
        <c:delete val="0"/>
        <c:axPos val="b"/>
        <c:title>
          <c:tx>
            <c:rich>
              <a:bodyPr/>
              <a:lstStyle/>
              <a:p>
                <a:pPr>
                  <a:defRPr sz="1700"/>
                </a:pPr>
                <a:r>
                  <a:rPr lang="en-US" sz="1700" dirty="0" smtClean="0"/>
                  <a:t>Years</a:t>
                </a:r>
                <a:endParaRPr lang="en-US" sz="1700" dirty="0"/>
              </a:p>
            </c:rich>
          </c:tx>
          <c:layout>
            <c:manualLayout>
              <c:xMode val="edge"/>
              <c:yMode val="edge"/>
              <c:x val="0.45187547906069897"/>
              <c:y val="0.92991066906110431"/>
            </c:manualLayout>
          </c:layout>
          <c:overlay val="0"/>
        </c:title>
        <c:numFmt formatCode="#,##0" sourceLinked="0"/>
        <c:majorTickMark val="out"/>
        <c:minorTickMark val="none"/>
        <c:tickLblPos val="nextTo"/>
        <c:txPr>
          <a:bodyPr rot="0"/>
          <a:lstStyle/>
          <a:p>
            <a:pPr>
              <a:defRPr sz="1500" b="1"/>
            </a:pPr>
            <a:endParaRPr lang="en-US"/>
          </a:p>
        </c:txPr>
        <c:crossAx val="669549576"/>
        <c:crosses val="autoZero"/>
        <c:crossBetween val="midCat"/>
        <c:majorUnit val="1"/>
      </c:valAx>
      <c:valAx>
        <c:axId val="66954957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9549184"/>
        <c:crosses val="autoZero"/>
        <c:crossBetween val="midCat"/>
        <c:majorUnit val="10"/>
      </c:valAx>
      <c:spPr>
        <a:solidFill>
          <a:schemeClr val="bg2"/>
        </a:solidFill>
        <a:ln>
          <a:solidFill>
            <a:schemeClr val="tx1"/>
          </a:solidFill>
        </a:ln>
      </c:spPr>
    </c:plotArea>
    <c:legend>
      <c:legendPos val="r"/>
      <c:layout>
        <c:manualLayout>
          <c:xMode val="edge"/>
          <c:yMode val="edge"/>
          <c:x val="0.10602501567835022"/>
          <c:y val="0.62623804439699271"/>
          <c:w val="0.53876106194689999"/>
          <c:h val="0.2158672538814009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07"/>
          <c:h val="0.77965202591863503"/>
        </c:manualLayout>
      </c:layout>
      <c:barChart>
        <c:barDir val="col"/>
        <c:grouping val="clustered"/>
        <c:varyColors val="0"/>
        <c:ser>
          <c:idx val="0"/>
          <c:order val="0"/>
          <c:tx>
            <c:strRef>
              <c:f>Sheet1!$B$1</c:f>
              <c:strCache>
                <c:ptCount val="1"/>
                <c:pt idx="0">
                  <c:v>7/2004-6/2008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27.2</c:v>
                </c:pt>
                <c:pt idx="2">
                  <c:v>18.7</c:v>
                </c:pt>
                <c:pt idx="3">
                  <c:v>26.9</c:v>
                </c:pt>
                <c:pt idx="4">
                  <c:v>32.9</c:v>
                </c:pt>
                <c:pt idx="5">
                  <c:v>30.9</c:v>
                </c:pt>
                <c:pt idx="7">
                  <c:v>28.4</c:v>
                </c:pt>
                <c:pt idx="8">
                  <c:v>26.2</c:v>
                </c:pt>
              </c:numCache>
            </c:numRef>
          </c:val>
        </c:ser>
        <c:ser>
          <c:idx val="1"/>
          <c:order val="1"/>
          <c:tx>
            <c:strRef>
              <c:f>Sheet1!$C$1</c:f>
              <c:strCache>
                <c:ptCount val="1"/>
                <c:pt idx="0">
                  <c:v>7/2008-6/2013</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16</c:v>
                </c:pt>
                <c:pt idx="2">
                  <c:v>9.1</c:v>
                </c:pt>
                <c:pt idx="3">
                  <c:v>17.100000000000001</c:v>
                </c:pt>
                <c:pt idx="4">
                  <c:v>22.5</c:v>
                </c:pt>
                <c:pt idx="5">
                  <c:v>18.3</c:v>
                </c:pt>
                <c:pt idx="7">
                  <c:v>17</c:v>
                </c:pt>
                <c:pt idx="8">
                  <c:v>15.2</c:v>
                </c:pt>
              </c:numCache>
            </c:numRef>
          </c:val>
        </c:ser>
        <c:dLbls>
          <c:showLegendKey val="0"/>
          <c:showVal val="0"/>
          <c:showCatName val="0"/>
          <c:showSerName val="0"/>
          <c:showPercent val="0"/>
          <c:showBubbleSize val="0"/>
        </c:dLbls>
        <c:gapWidth val="50"/>
        <c:axId val="441591408"/>
        <c:axId val="441591800"/>
      </c:barChart>
      <c:catAx>
        <c:axId val="441591408"/>
        <c:scaling>
          <c:orientation val="minMax"/>
        </c:scaling>
        <c:delete val="0"/>
        <c:axPos val="b"/>
        <c:numFmt formatCode="General" sourceLinked="1"/>
        <c:majorTickMark val="out"/>
        <c:minorTickMark val="none"/>
        <c:tickLblPos val="nextTo"/>
        <c:txPr>
          <a:bodyPr/>
          <a:lstStyle/>
          <a:p>
            <a:pPr>
              <a:defRPr sz="1500" b="1"/>
            </a:pPr>
            <a:endParaRPr lang="en-US"/>
          </a:p>
        </c:txPr>
        <c:crossAx val="441591800"/>
        <c:crosses val="autoZero"/>
        <c:auto val="1"/>
        <c:lblAlgn val="ctr"/>
        <c:lblOffset val="100"/>
        <c:tickLblSkip val="1"/>
        <c:noMultiLvlLbl val="0"/>
      </c:catAx>
      <c:valAx>
        <c:axId val="441591800"/>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41591408"/>
        <c:crosses val="autoZero"/>
        <c:crossBetween val="between"/>
        <c:majorUnit val="10"/>
      </c:valAx>
      <c:spPr>
        <a:solidFill>
          <a:schemeClr val="bg2"/>
        </a:solidFill>
        <a:ln>
          <a:solidFill>
            <a:schemeClr val="tx1"/>
          </a:solidFill>
        </a:ln>
      </c:spPr>
    </c:plotArea>
    <c:legend>
      <c:legendPos val="b"/>
      <c:layout>
        <c:manualLayout>
          <c:xMode val="edge"/>
          <c:yMode val="edge"/>
          <c:x val="0.12815200273878624"/>
          <c:y val="6.213644192913495E-2"/>
          <c:w val="0.36301232454638821"/>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14"/>
          <c:h val="0.76402702591863503"/>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19</c:v>
                </c:pt>
                <c:pt idx="2">
                  <c:v>12.5</c:v>
                </c:pt>
                <c:pt idx="3">
                  <c:v>18.100000000000001</c:v>
                </c:pt>
                <c:pt idx="4">
                  <c:v>27.1</c:v>
                </c:pt>
                <c:pt idx="5">
                  <c:v>21.1</c:v>
                </c:pt>
                <c:pt idx="7">
                  <c:v>21.6</c:v>
                </c:pt>
                <c:pt idx="8">
                  <c:v>16.899999999999999</c:v>
                </c:pt>
              </c:numCache>
            </c:numRef>
          </c:val>
        </c:ser>
        <c:ser>
          <c:idx val="1"/>
          <c:order val="1"/>
          <c:tx>
            <c:strRef>
              <c:f>Sheet1!$C$1</c:f>
              <c:strCache>
                <c:ptCount val="1"/>
                <c:pt idx="0">
                  <c:v>Induction</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21.9</c:v>
                </c:pt>
                <c:pt idx="2">
                  <c:v>13</c:v>
                </c:pt>
                <c:pt idx="3">
                  <c:v>23</c:v>
                </c:pt>
                <c:pt idx="4">
                  <c:v>27.5</c:v>
                </c:pt>
                <c:pt idx="5">
                  <c:v>25.9</c:v>
                </c:pt>
                <c:pt idx="7">
                  <c:v>22.2</c:v>
                </c:pt>
                <c:pt idx="8">
                  <c:v>21.6</c:v>
                </c:pt>
              </c:numCache>
            </c:numRef>
          </c:val>
        </c:ser>
        <c:dLbls>
          <c:showLegendKey val="0"/>
          <c:showVal val="0"/>
          <c:showCatName val="0"/>
          <c:showSerName val="0"/>
          <c:showPercent val="0"/>
          <c:showBubbleSize val="0"/>
        </c:dLbls>
        <c:gapWidth val="50"/>
        <c:axId val="441592584"/>
        <c:axId val="441592976"/>
      </c:barChart>
      <c:catAx>
        <c:axId val="441592584"/>
        <c:scaling>
          <c:orientation val="minMax"/>
        </c:scaling>
        <c:delete val="0"/>
        <c:axPos val="b"/>
        <c:numFmt formatCode="General" sourceLinked="1"/>
        <c:majorTickMark val="out"/>
        <c:minorTickMark val="none"/>
        <c:tickLblPos val="nextTo"/>
        <c:txPr>
          <a:bodyPr/>
          <a:lstStyle/>
          <a:p>
            <a:pPr>
              <a:defRPr sz="1500" b="1"/>
            </a:pPr>
            <a:endParaRPr lang="en-US"/>
          </a:p>
        </c:txPr>
        <c:crossAx val="441592976"/>
        <c:crosses val="autoZero"/>
        <c:auto val="1"/>
        <c:lblAlgn val="ctr"/>
        <c:lblOffset val="100"/>
        <c:tickLblSkip val="1"/>
        <c:noMultiLvlLbl val="0"/>
      </c:catAx>
      <c:valAx>
        <c:axId val="441592976"/>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41592584"/>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6"/>
          <c:y val="6.2136441929134985E-2"/>
          <c:w val="0.36301232454638821"/>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9527702591863458"/>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19</c:v>
                </c:pt>
                <c:pt idx="2">
                  <c:v>12.5</c:v>
                </c:pt>
                <c:pt idx="3">
                  <c:v>18.100000000000001</c:v>
                </c:pt>
                <c:pt idx="4">
                  <c:v>27.1</c:v>
                </c:pt>
                <c:pt idx="5">
                  <c:v>21.1</c:v>
                </c:pt>
                <c:pt idx="7">
                  <c:v>21.6</c:v>
                </c:pt>
                <c:pt idx="8">
                  <c:v>16.899999999999999</c:v>
                </c:pt>
              </c:numCache>
            </c:numRef>
          </c:val>
        </c:ser>
        <c:ser>
          <c:idx val="1"/>
          <c:order val="1"/>
          <c:tx>
            <c:strRef>
              <c:f>Sheet1!$C$1</c:f>
              <c:strCache>
                <c:ptCount val="1"/>
                <c:pt idx="0">
                  <c:v>Polyclonal</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21</c:v>
                </c:pt>
                <c:pt idx="2">
                  <c:v>14.3</c:v>
                </c:pt>
                <c:pt idx="3">
                  <c:v>20.6</c:v>
                </c:pt>
                <c:pt idx="4">
                  <c:v>28.2</c:v>
                </c:pt>
                <c:pt idx="5">
                  <c:v>24.9</c:v>
                </c:pt>
                <c:pt idx="7">
                  <c:v>20.9</c:v>
                </c:pt>
                <c:pt idx="8">
                  <c:v>21</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Sheet1!$D$2:$D$10</c:f>
              <c:numCache>
                <c:formatCode>General</c:formatCode>
                <c:ptCount val="9"/>
                <c:pt idx="0">
                  <c:v>23.5</c:v>
                </c:pt>
                <c:pt idx="2">
                  <c:v>7.9</c:v>
                </c:pt>
                <c:pt idx="3">
                  <c:v>27.8</c:v>
                </c:pt>
                <c:pt idx="4">
                  <c:v>25.5</c:v>
                </c:pt>
                <c:pt idx="5">
                  <c:v>27.1</c:v>
                </c:pt>
                <c:pt idx="7">
                  <c:v>24.6</c:v>
                </c:pt>
                <c:pt idx="8">
                  <c:v>22.5</c:v>
                </c:pt>
              </c:numCache>
            </c:numRef>
          </c:val>
        </c:ser>
        <c:dLbls>
          <c:showLegendKey val="0"/>
          <c:showVal val="0"/>
          <c:showCatName val="0"/>
          <c:showSerName val="0"/>
          <c:showPercent val="0"/>
          <c:showBubbleSize val="0"/>
        </c:dLbls>
        <c:gapWidth val="50"/>
        <c:axId val="441593760"/>
        <c:axId val="441594152"/>
      </c:barChart>
      <c:catAx>
        <c:axId val="441593760"/>
        <c:scaling>
          <c:orientation val="minMax"/>
        </c:scaling>
        <c:delete val="0"/>
        <c:axPos val="b"/>
        <c:numFmt formatCode="General" sourceLinked="1"/>
        <c:majorTickMark val="out"/>
        <c:minorTickMark val="none"/>
        <c:tickLblPos val="nextTo"/>
        <c:txPr>
          <a:bodyPr/>
          <a:lstStyle/>
          <a:p>
            <a:pPr>
              <a:defRPr sz="1500" b="1"/>
            </a:pPr>
            <a:endParaRPr lang="en-US"/>
          </a:p>
        </c:txPr>
        <c:crossAx val="441594152"/>
        <c:crosses val="autoZero"/>
        <c:auto val="1"/>
        <c:lblAlgn val="ctr"/>
        <c:lblOffset val="100"/>
        <c:tickLblSkip val="1"/>
        <c:noMultiLvlLbl val="0"/>
      </c:catAx>
      <c:valAx>
        <c:axId val="441594152"/>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41593760"/>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
          <c:y val="6.2136441929135033E-2"/>
          <c:w val="0.53464041994751266"/>
          <c:h val="5.5946932414698183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66784645669292431"/>
        </c:manualLayout>
      </c:layout>
      <c:barChart>
        <c:barDir val="col"/>
        <c:grouping val="clustered"/>
        <c:varyColors val="0"/>
        <c:ser>
          <c:idx val="0"/>
          <c:order val="0"/>
          <c:tx>
            <c:strRef>
              <c:f>Sheet1!$B$1</c:f>
              <c:strCache>
                <c:ptCount val="1"/>
                <c:pt idx="0">
                  <c:v>CyA+No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27.5</c:v>
                </c:pt>
                <c:pt idx="2">
                  <c:v>19.399999999999999</c:v>
                </c:pt>
                <c:pt idx="3">
                  <c:v>26.9</c:v>
                </c:pt>
                <c:pt idx="4">
                  <c:v>41.2</c:v>
                </c:pt>
                <c:pt idx="5">
                  <c:v>28.4</c:v>
                </c:pt>
              </c:numCache>
            </c:numRef>
          </c:val>
        </c:ser>
        <c:ser>
          <c:idx val="1"/>
          <c:order val="1"/>
          <c:tx>
            <c:strRef>
              <c:f>Sheet1!$C$1</c:f>
              <c:strCache>
                <c:ptCount val="1"/>
                <c:pt idx="0">
                  <c:v>CyA+Induction (no OKT3)</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27.5</c:v>
                </c:pt>
                <c:pt idx="2">
                  <c:v>16.3</c:v>
                </c:pt>
                <c:pt idx="3">
                  <c:v>26.1</c:v>
                </c:pt>
                <c:pt idx="4">
                  <c:v>36.1</c:v>
                </c:pt>
                <c:pt idx="5">
                  <c:v>38</c:v>
                </c:pt>
              </c:numCache>
            </c:numRef>
          </c:val>
        </c:ser>
        <c:ser>
          <c:idx val="2"/>
          <c:order val="2"/>
          <c:tx>
            <c:strRef>
              <c:f>Sheet1!$D$1</c:f>
              <c:strCache>
                <c:ptCount val="1"/>
                <c:pt idx="0">
                  <c:v>TAC+No induction</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Sheet1!$D$2:$D$7</c:f>
              <c:numCache>
                <c:formatCode>General</c:formatCode>
                <c:ptCount val="6"/>
                <c:pt idx="0">
                  <c:v>16.3</c:v>
                </c:pt>
                <c:pt idx="2">
                  <c:v>10.1</c:v>
                </c:pt>
                <c:pt idx="3">
                  <c:v>16.399999999999999</c:v>
                </c:pt>
                <c:pt idx="4">
                  <c:v>22.3</c:v>
                </c:pt>
                <c:pt idx="5">
                  <c:v>18.600000000000001</c:v>
                </c:pt>
              </c:numCache>
            </c:numRef>
          </c:val>
        </c:ser>
        <c:ser>
          <c:idx val="3"/>
          <c:order val="3"/>
          <c:tx>
            <c:strRef>
              <c:f>Sheet1!$E$1</c:f>
              <c:strCache>
                <c:ptCount val="1"/>
                <c:pt idx="0">
                  <c:v>TAC+Induction (no OKT3)</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Sheet1!$E$2:$E$7</c:f>
              <c:numCache>
                <c:formatCode>General</c:formatCode>
                <c:ptCount val="6"/>
                <c:pt idx="0">
                  <c:v>19.3</c:v>
                </c:pt>
                <c:pt idx="2">
                  <c:v>11.1</c:v>
                </c:pt>
                <c:pt idx="3">
                  <c:v>20.6</c:v>
                </c:pt>
                <c:pt idx="4">
                  <c:v>24.4</c:v>
                </c:pt>
                <c:pt idx="5">
                  <c:v>21.9</c:v>
                </c:pt>
              </c:numCache>
            </c:numRef>
          </c:val>
        </c:ser>
        <c:dLbls>
          <c:showLegendKey val="0"/>
          <c:showVal val="0"/>
          <c:showCatName val="0"/>
          <c:showSerName val="0"/>
          <c:showPercent val="0"/>
          <c:showBubbleSize val="0"/>
        </c:dLbls>
        <c:gapWidth val="50"/>
        <c:axId val="441594936"/>
        <c:axId val="441595328"/>
      </c:barChart>
      <c:catAx>
        <c:axId val="441594936"/>
        <c:scaling>
          <c:orientation val="minMax"/>
        </c:scaling>
        <c:delete val="0"/>
        <c:axPos val="b"/>
        <c:numFmt formatCode="General" sourceLinked="1"/>
        <c:majorTickMark val="out"/>
        <c:minorTickMark val="none"/>
        <c:tickLblPos val="nextTo"/>
        <c:txPr>
          <a:bodyPr/>
          <a:lstStyle/>
          <a:p>
            <a:pPr>
              <a:defRPr sz="1500" b="1"/>
            </a:pPr>
            <a:endParaRPr lang="en-US"/>
          </a:p>
        </c:txPr>
        <c:crossAx val="441595328"/>
        <c:crosses val="autoZero"/>
        <c:auto val="1"/>
        <c:lblAlgn val="ctr"/>
        <c:lblOffset val="100"/>
        <c:tickLblSkip val="1"/>
        <c:noMultiLvlLbl val="0"/>
      </c:catAx>
      <c:valAx>
        <c:axId val="441595328"/>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41594936"/>
        <c:crosses val="autoZero"/>
        <c:crossBetween val="between"/>
        <c:majorUnit val="10"/>
      </c:valAx>
      <c:spPr>
        <a:solidFill>
          <a:schemeClr val="bg2"/>
        </a:solidFill>
        <a:ln>
          <a:solidFill>
            <a:schemeClr val="tx1"/>
          </a:solidFill>
        </a:ln>
      </c:spPr>
    </c:plotArea>
    <c:legend>
      <c:legendPos val="b"/>
      <c:layout>
        <c:manualLayout>
          <c:xMode val="edge"/>
          <c:yMode val="edge"/>
          <c:x val="0.12815200273878605"/>
          <c:y val="6.2136441929135075E-2"/>
          <c:w val="0.59207554490471259"/>
          <c:h val="0.11518678915135609"/>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71784645669292035"/>
        </c:manualLayout>
      </c:layout>
      <c:barChart>
        <c:barDir val="col"/>
        <c:grouping val="clustered"/>
        <c:varyColors val="0"/>
        <c:ser>
          <c:idx val="0"/>
          <c:order val="0"/>
          <c:tx>
            <c:strRef>
              <c:f>Sheet1!$B$1</c:f>
              <c:strCache>
                <c:ptCount val="1"/>
                <c:pt idx="0">
                  <c:v>Cyclosporine + MMF/MPA</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28.6</c:v>
                </c:pt>
                <c:pt idx="2">
                  <c:v>18.8</c:v>
                </c:pt>
                <c:pt idx="3">
                  <c:v>27.6</c:v>
                </c:pt>
                <c:pt idx="4">
                  <c:v>35.800000000000004</c:v>
                </c:pt>
                <c:pt idx="5">
                  <c:v>35.700000000000003</c:v>
                </c:pt>
              </c:numCache>
            </c:numRef>
          </c:val>
        </c:ser>
        <c:ser>
          <c:idx val="1"/>
          <c:order val="1"/>
          <c:tx>
            <c:strRef>
              <c:f>Sheet1!$C$1</c:f>
              <c:strCache>
                <c:ptCount val="1"/>
                <c:pt idx="0">
                  <c:v>Cyclosporine + AZA</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24.3</c:v>
                </c:pt>
                <c:pt idx="2">
                  <c:v>11.8</c:v>
                </c:pt>
                <c:pt idx="3">
                  <c:v>15</c:v>
                </c:pt>
                <c:pt idx="4">
                  <c:v>47.4</c:v>
                </c:pt>
                <c:pt idx="5">
                  <c:v>29.4</c:v>
                </c:pt>
              </c:numCache>
            </c:numRef>
          </c:val>
        </c:ser>
        <c:ser>
          <c:idx val="2"/>
          <c:order val="2"/>
          <c:tx>
            <c:strRef>
              <c:f>Sheet1!$D$1</c:f>
              <c:strCache>
                <c:ptCount val="1"/>
                <c:pt idx="0">
                  <c:v>Tacrolimus + MMF/MPA</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Sheet1!$D$2:$D$7</c:f>
              <c:numCache>
                <c:formatCode>General</c:formatCode>
                <c:ptCount val="6"/>
                <c:pt idx="0">
                  <c:v>18.100000000000001</c:v>
                </c:pt>
                <c:pt idx="2">
                  <c:v>8.7000000000000011</c:v>
                </c:pt>
                <c:pt idx="3">
                  <c:v>19.3</c:v>
                </c:pt>
                <c:pt idx="4">
                  <c:v>24.3</c:v>
                </c:pt>
                <c:pt idx="5">
                  <c:v>20.8</c:v>
                </c:pt>
              </c:numCache>
            </c:numRef>
          </c:val>
        </c:ser>
        <c:ser>
          <c:idx val="3"/>
          <c:order val="3"/>
          <c:tx>
            <c:strRef>
              <c:f>Sheet1!$E$1</c:f>
              <c:strCache>
                <c:ptCount val="1"/>
                <c:pt idx="0">
                  <c:v>Tacrolimus + AZA</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Sheet1!$E$2:$E$7</c:f>
              <c:numCache>
                <c:formatCode>General</c:formatCode>
                <c:ptCount val="6"/>
                <c:pt idx="0">
                  <c:v>17.899999999999999</c:v>
                </c:pt>
                <c:pt idx="2">
                  <c:v>14.7</c:v>
                </c:pt>
                <c:pt idx="3">
                  <c:v>25.8</c:v>
                </c:pt>
                <c:pt idx="4">
                  <c:v>6.3</c:v>
                </c:pt>
                <c:pt idx="5">
                  <c:v>23.3</c:v>
                </c:pt>
              </c:numCache>
            </c:numRef>
          </c:val>
        </c:ser>
        <c:dLbls>
          <c:showLegendKey val="0"/>
          <c:showVal val="0"/>
          <c:showCatName val="0"/>
          <c:showSerName val="0"/>
          <c:showPercent val="0"/>
          <c:showBubbleSize val="0"/>
        </c:dLbls>
        <c:gapWidth val="50"/>
        <c:axId val="441596112"/>
        <c:axId val="441596504"/>
      </c:barChart>
      <c:catAx>
        <c:axId val="441596112"/>
        <c:scaling>
          <c:orientation val="minMax"/>
        </c:scaling>
        <c:delete val="0"/>
        <c:axPos val="b"/>
        <c:numFmt formatCode="General" sourceLinked="1"/>
        <c:majorTickMark val="out"/>
        <c:minorTickMark val="none"/>
        <c:tickLblPos val="nextTo"/>
        <c:txPr>
          <a:bodyPr/>
          <a:lstStyle/>
          <a:p>
            <a:pPr>
              <a:defRPr sz="1500" b="1"/>
            </a:pPr>
            <a:endParaRPr lang="en-US"/>
          </a:p>
        </c:txPr>
        <c:crossAx val="441596504"/>
        <c:crosses val="autoZero"/>
        <c:auto val="1"/>
        <c:lblAlgn val="ctr"/>
        <c:lblOffset val="100"/>
        <c:tickLblSkip val="1"/>
        <c:noMultiLvlLbl val="0"/>
      </c:catAx>
      <c:valAx>
        <c:axId val="441596504"/>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41596112"/>
        <c:crosses val="autoZero"/>
        <c:crossBetween val="between"/>
        <c:majorUnit val="10"/>
      </c:valAx>
      <c:spPr>
        <a:solidFill>
          <a:schemeClr val="bg2"/>
        </a:solidFill>
        <a:ln>
          <a:solidFill>
            <a:schemeClr val="tx1"/>
          </a:solidFill>
        </a:ln>
      </c:spPr>
    </c:plotArea>
    <c:legend>
      <c:legendPos val="b"/>
      <c:layout>
        <c:manualLayout>
          <c:xMode val="edge"/>
          <c:yMode val="edge"/>
          <c:x val="0.12815200273878599"/>
          <c:y val="6.2136441929135124E-2"/>
          <c:w val="0.59207554490471259"/>
          <c:h val="0.11518678915135609"/>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8"/>
          <c:y val="0.1442028617390568"/>
          <c:w val="0.85181045796000165"/>
          <c:h val="0.75766834473559663"/>
        </c:manualLayout>
      </c:layout>
      <c:barChart>
        <c:barDir val="col"/>
        <c:grouping val="percentStacked"/>
        <c:varyColors val="0"/>
        <c:ser>
          <c:idx val="0"/>
          <c:order val="0"/>
          <c:tx>
            <c:strRef>
              <c:f>Sheet1!$A$2</c:f>
              <c:strCache>
                <c:ptCount val="1"/>
                <c:pt idx="0">
                  <c:v>&lt;1 years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203</c:v>
                </c:pt>
                <c:pt idx="1">
                  <c:v>1322</c:v>
                </c:pt>
                <c:pt idx="2">
                  <c:v>12</c:v>
                </c:pt>
              </c:numCache>
            </c:numRef>
          </c:val>
        </c:ser>
        <c:ser>
          <c:idx val="1"/>
          <c:order val="1"/>
          <c:tx>
            <c:strRef>
              <c:f>Sheet1!$A$3</c:f>
              <c:strCache>
                <c:ptCount val="1"/>
                <c:pt idx="0">
                  <c:v>1-5 years</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356</c:v>
                </c:pt>
                <c:pt idx="1">
                  <c:v>1102</c:v>
                </c:pt>
                <c:pt idx="2">
                  <c:v>39</c:v>
                </c:pt>
              </c:numCache>
            </c:numRef>
          </c:val>
        </c:ser>
        <c:ser>
          <c:idx val="2"/>
          <c:order val="2"/>
          <c:tx>
            <c:strRef>
              <c:f>Sheet1!$A$4</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272</c:v>
                </c:pt>
                <c:pt idx="1">
                  <c:v>658</c:v>
                </c:pt>
                <c:pt idx="2">
                  <c:v>42</c:v>
                </c:pt>
              </c:numCache>
            </c:numRef>
          </c:val>
        </c:ser>
        <c:ser>
          <c:idx val="3"/>
          <c:order val="3"/>
          <c:tx>
            <c:strRef>
              <c:f>Sheet1!$A$5</c:f>
              <c:strCache>
                <c:ptCount val="1"/>
                <c:pt idx="0">
                  <c:v>11-17 years</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822</c:v>
                </c:pt>
                <c:pt idx="1">
                  <c:v>1615</c:v>
                </c:pt>
                <c:pt idx="2">
                  <c:v>145</c:v>
                </c:pt>
              </c:numCache>
            </c:numRef>
          </c:val>
        </c:ser>
        <c:dLbls>
          <c:showLegendKey val="0"/>
          <c:showVal val="0"/>
          <c:showCatName val="0"/>
          <c:showSerName val="0"/>
          <c:showPercent val="0"/>
          <c:showBubbleSize val="0"/>
        </c:dLbls>
        <c:gapWidth val="45"/>
        <c:overlap val="100"/>
        <c:axId val="470228584"/>
        <c:axId val="470228976"/>
      </c:barChart>
      <c:catAx>
        <c:axId val="470228584"/>
        <c:scaling>
          <c:orientation val="minMax"/>
        </c:scaling>
        <c:delete val="0"/>
        <c:axPos val="b"/>
        <c:numFmt formatCode="General" sourceLinked="0"/>
        <c:majorTickMark val="out"/>
        <c:minorTickMark val="none"/>
        <c:tickLblPos val="nextTo"/>
        <c:txPr>
          <a:bodyPr/>
          <a:lstStyle/>
          <a:p>
            <a:pPr>
              <a:defRPr sz="1500" b="1"/>
            </a:pPr>
            <a:endParaRPr lang="en-US"/>
          </a:p>
        </c:txPr>
        <c:crossAx val="470228976"/>
        <c:crosses val="autoZero"/>
        <c:auto val="1"/>
        <c:lblAlgn val="ctr"/>
        <c:lblOffset val="100"/>
        <c:noMultiLvlLbl val="0"/>
      </c:catAx>
      <c:valAx>
        <c:axId val="47022897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470228584"/>
        <c:crosses val="autoZero"/>
        <c:crossBetween val="between"/>
        <c:majorUnit val="0.2"/>
      </c:valAx>
      <c:spPr>
        <a:solidFill>
          <a:srgbClr val="000000"/>
        </a:solidFill>
        <a:ln w="12700">
          <a:solidFill>
            <a:srgbClr val="FFFFFF"/>
          </a:solidFill>
        </a:ln>
      </c:spPr>
    </c:plotArea>
    <c:legend>
      <c:legendPos val="t"/>
      <c:layout>
        <c:manualLayout>
          <c:xMode val="edge"/>
          <c:yMode val="edge"/>
          <c:x val="0.21489263734274594"/>
          <c:y val="4.6874999999999986E-2"/>
          <c:w val="0.58636347180739012"/>
          <c:h val="6.172755044963683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Cyclosporine</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27</c:v>
                </c:pt>
                <c:pt idx="2">
                  <c:v>16.7</c:v>
                </c:pt>
                <c:pt idx="3">
                  <c:v>26</c:v>
                </c:pt>
                <c:pt idx="4">
                  <c:v>37.6</c:v>
                </c:pt>
                <c:pt idx="5">
                  <c:v>33.300000000000004</c:v>
                </c:pt>
              </c:numCache>
            </c:numRef>
          </c:val>
        </c:ser>
        <c:ser>
          <c:idx val="1"/>
          <c:order val="1"/>
          <c:tx>
            <c:strRef>
              <c:f>Sheet1!$C$1</c:f>
              <c:strCache>
                <c:ptCount val="1"/>
                <c:pt idx="0">
                  <c:v>Tacrolimus</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18.100000000000001</c:v>
                </c:pt>
                <c:pt idx="2">
                  <c:v>10.7</c:v>
                </c:pt>
                <c:pt idx="3">
                  <c:v>18.899999999999999</c:v>
                </c:pt>
                <c:pt idx="4">
                  <c:v>23.6</c:v>
                </c:pt>
                <c:pt idx="5">
                  <c:v>20.6</c:v>
                </c:pt>
              </c:numCache>
            </c:numRef>
          </c:val>
        </c:ser>
        <c:dLbls>
          <c:showLegendKey val="0"/>
          <c:showVal val="0"/>
          <c:showCatName val="0"/>
          <c:showSerName val="0"/>
          <c:showPercent val="0"/>
          <c:showBubbleSize val="0"/>
        </c:dLbls>
        <c:gapWidth val="50"/>
        <c:axId val="441597680"/>
        <c:axId val="441598072"/>
      </c:barChart>
      <c:catAx>
        <c:axId val="441597680"/>
        <c:scaling>
          <c:orientation val="minMax"/>
        </c:scaling>
        <c:delete val="0"/>
        <c:axPos val="b"/>
        <c:numFmt formatCode="General" sourceLinked="1"/>
        <c:majorTickMark val="out"/>
        <c:minorTickMark val="none"/>
        <c:tickLblPos val="nextTo"/>
        <c:txPr>
          <a:bodyPr/>
          <a:lstStyle/>
          <a:p>
            <a:pPr>
              <a:defRPr sz="1500" b="1"/>
            </a:pPr>
            <a:endParaRPr lang="en-US"/>
          </a:p>
        </c:txPr>
        <c:crossAx val="441598072"/>
        <c:crosses val="autoZero"/>
        <c:auto val="1"/>
        <c:lblAlgn val="ctr"/>
        <c:lblOffset val="100"/>
        <c:tickLblSkip val="1"/>
        <c:noMultiLvlLbl val="0"/>
      </c:catAx>
      <c:valAx>
        <c:axId val="441598072"/>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41597680"/>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
          <c:y val="6.2136441929135033E-2"/>
          <c:w val="0.31373696222754838"/>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92"/>
          <c:h val="0.77074260114040893"/>
        </c:manualLayout>
      </c:layout>
      <c:scatterChart>
        <c:scatterStyle val="lineMarker"/>
        <c:varyColors val="0"/>
        <c:ser>
          <c:idx val="0"/>
          <c:order val="0"/>
          <c:tx>
            <c:strRef>
              <c:f>Sheet1!$B$1</c:f>
              <c:strCache>
                <c:ptCount val="1"/>
                <c:pt idx="0">
                  <c:v>Freedom from CAV</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99.912999999999997</c:v>
                </c:pt>
                <c:pt idx="4">
                  <c:v>99.739000000000004</c:v>
                </c:pt>
                <c:pt idx="5">
                  <c:v>99.651999999999987</c:v>
                </c:pt>
                <c:pt idx="6">
                  <c:v>98.971999999999994</c:v>
                </c:pt>
                <c:pt idx="7">
                  <c:v>97.697000000000003</c:v>
                </c:pt>
                <c:pt idx="8">
                  <c:v>97.543000000000006</c:v>
                </c:pt>
                <c:pt idx="9">
                  <c:v>97.543000000000006</c:v>
                </c:pt>
                <c:pt idx="10">
                  <c:v>97.543000000000006</c:v>
                </c:pt>
                <c:pt idx="11">
                  <c:v>97.543000000000006</c:v>
                </c:pt>
                <c:pt idx="12">
                  <c:v>97.543000000000006</c:v>
                </c:pt>
                <c:pt idx="13">
                  <c:v>97.543000000000006</c:v>
                </c:pt>
                <c:pt idx="14">
                  <c:v>97.543000000000006</c:v>
                </c:pt>
                <c:pt idx="15">
                  <c:v>97.515000000000001</c:v>
                </c:pt>
                <c:pt idx="16">
                  <c:v>97.406000000000006</c:v>
                </c:pt>
                <c:pt idx="17">
                  <c:v>97.103999999999999</c:v>
                </c:pt>
                <c:pt idx="18">
                  <c:v>96.304999999999993</c:v>
                </c:pt>
                <c:pt idx="19">
                  <c:v>95.283000000000001</c:v>
                </c:pt>
                <c:pt idx="20">
                  <c:v>94.894999999999996</c:v>
                </c:pt>
                <c:pt idx="21">
                  <c:v>94.56</c:v>
                </c:pt>
                <c:pt idx="22">
                  <c:v>94.474999999999994</c:v>
                </c:pt>
                <c:pt idx="23">
                  <c:v>94.447000000000116</c:v>
                </c:pt>
                <c:pt idx="24">
                  <c:v>94.447000000000116</c:v>
                </c:pt>
                <c:pt idx="25">
                  <c:v>94.447000000000116</c:v>
                </c:pt>
                <c:pt idx="26">
                  <c:v>94.447000000000116</c:v>
                </c:pt>
                <c:pt idx="27">
                  <c:v>94.447000000000116</c:v>
                </c:pt>
                <c:pt idx="28">
                  <c:v>94.345000000000013</c:v>
                </c:pt>
                <c:pt idx="29">
                  <c:v>94.106999999999999</c:v>
                </c:pt>
                <c:pt idx="30">
                  <c:v>93.290999999999997</c:v>
                </c:pt>
                <c:pt idx="31">
                  <c:v>91.995999999999995</c:v>
                </c:pt>
                <c:pt idx="32">
                  <c:v>91.687999999999988</c:v>
                </c:pt>
                <c:pt idx="33">
                  <c:v>91.652999999999949</c:v>
                </c:pt>
                <c:pt idx="34">
                  <c:v>91.617999999999995</c:v>
                </c:pt>
                <c:pt idx="35">
                  <c:v>91.581999999999994</c:v>
                </c:pt>
                <c:pt idx="36">
                  <c:v>91.581999999999994</c:v>
                </c:pt>
                <c:pt idx="37">
                  <c:v>91.581999999999994</c:v>
                </c:pt>
                <c:pt idx="38">
                  <c:v>91.581999999999994</c:v>
                </c:pt>
                <c:pt idx="39">
                  <c:v>91.498000000000005</c:v>
                </c:pt>
                <c:pt idx="40">
                  <c:v>91.286000000000001</c:v>
                </c:pt>
                <c:pt idx="41">
                  <c:v>90.647000000000006</c:v>
                </c:pt>
                <c:pt idx="42">
                  <c:v>89.751999999999995</c:v>
                </c:pt>
                <c:pt idx="43">
                  <c:v>88.596000000000004</c:v>
                </c:pt>
                <c:pt idx="44">
                  <c:v>88.337999999999994</c:v>
                </c:pt>
                <c:pt idx="45">
                  <c:v>88.208000000000013</c:v>
                </c:pt>
                <c:pt idx="46">
                  <c:v>88.208000000000013</c:v>
                </c:pt>
                <c:pt idx="47">
                  <c:v>88.208000000000013</c:v>
                </c:pt>
                <c:pt idx="48">
                  <c:v>88.208000000000013</c:v>
                </c:pt>
                <c:pt idx="49">
                  <c:v>88.208000000000013</c:v>
                </c:pt>
                <c:pt idx="50">
                  <c:v>88.208000000000013</c:v>
                </c:pt>
                <c:pt idx="51">
                  <c:v>88.100999999999999</c:v>
                </c:pt>
                <c:pt idx="52">
                  <c:v>87.885999999999981</c:v>
                </c:pt>
                <c:pt idx="53">
                  <c:v>87.456000000000003</c:v>
                </c:pt>
                <c:pt idx="54">
                  <c:v>86.483999999999995</c:v>
                </c:pt>
                <c:pt idx="55">
                  <c:v>85.51</c:v>
                </c:pt>
                <c:pt idx="56">
                  <c:v>85.183999999999983</c:v>
                </c:pt>
                <c:pt idx="57">
                  <c:v>85.183999999999983</c:v>
                </c:pt>
                <c:pt idx="58">
                  <c:v>85.183999999999983</c:v>
                </c:pt>
                <c:pt idx="59">
                  <c:v>85.183999999999983</c:v>
                </c:pt>
                <c:pt idx="60">
                  <c:v>85.183999999999983</c:v>
                </c:pt>
                <c:pt idx="61">
                  <c:v>85.183999999999983</c:v>
                </c:pt>
                <c:pt idx="62">
                  <c:v>85.183999999999983</c:v>
                </c:pt>
                <c:pt idx="63">
                  <c:v>85.054000000000002</c:v>
                </c:pt>
                <c:pt idx="64">
                  <c:v>84.793000000000006</c:v>
                </c:pt>
                <c:pt idx="65">
                  <c:v>84.069000000000003</c:v>
                </c:pt>
                <c:pt idx="66">
                  <c:v>83.343000000000004</c:v>
                </c:pt>
                <c:pt idx="67">
                  <c:v>82.087000000000003</c:v>
                </c:pt>
                <c:pt idx="68">
                  <c:v>81.819999999999993</c:v>
                </c:pt>
                <c:pt idx="69">
                  <c:v>81.819999999999993</c:v>
                </c:pt>
                <c:pt idx="70">
                  <c:v>81.819999999999993</c:v>
                </c:pt>
                <c:pt idx="71">
                  <c:v>81.819999999999993</c:v>
                </c:pt>
                <c:pt idx="72">
                  <c:v>81.819999999999993</c:v>
                </c:pt>
                <c:pt idx="73">
                  <c:v>81.819999999999993</c:v>
                </c:pt>
                <c:pt idx="74">
                  <c:v>81.739000000000004</c:v>
                </c:pt>
                <c:pt idx="75">
                  <c:v>81.244000000000099</c:v>
                </c:pt>
                <c:pt idx="76">
                  <c:v>80.58</c:v>
                </c:pt>
                <c:pt idx="77">
                  <c:v>79.915000000000006</c:v>
                </c:pt>
                <c:pt idx="78">
                  <c:v>78.915999999999997</c:v>
                </c:pt>
                <c:pt idx="79">
                  <c:v>77.994000000000099</c:v>
                </c:pt>
                <c:pt idx="80">
                  <c:v>77.741000000000099</c:v>
                </c:pt>
                <c:pt idx="81">
                  <c:v>77.741000000000099</c:v>
                </c:pt>
                <c:pt idx="82">
                  <c:v>77.654999999999987</c:v>
                </c:pt>
                <c:pt idx="83">
                  <c:v>77.654999999999987</c:v>
                </c:pt>
                <c:pt idx="84">
                  <c:v>77.654999999999987</c:v>
                </c:pt>
                <c:pt idx="85">
                  <c:v>77.654999999999987</c:v>
                </c:pt>
                <c:pt idx="86">
                  <c:v>77.549000000000007</c:v>
                </c:pt>
                <c:pt idx="87">
                  <c:v>77.549000000000007</c:v>
                </c:pt>
                <c:pt idx="88">
                  <c:v>77.120999999999981</c:v>
                </c:pt>
                <c:pt idx="89">
                  <c:v>75.943000000000026</c:v>
                </c:pt>
                <c:pt idx="90">
                  <c:v>75.08</c:v>
                </c:pt>
                <c:pt idx="91">
                  <c:v>73.455000000000013</c:v>
                </c:pt>
                <c:pt idx="92">
                  <c:v>73.013999999999996</c:v>
                </c:pt>
                <c:pt idx="93">
                  <c:v>73.013999999999996</c:v>
                </c:pt>
                <c:pt idx="94">
                  <c:v>73.013999999999996</c:v>
                </c:pt>
                <c:pt idx="95">
                  <c:v>73.013999999999996</c:v>
                </c:pt>
                <c:pt idx="96">
                  <c:v>73.013999999999996</c:v>
                </c:pt>
                <c:pt idx="97">
                  <c:v>73.013999999999996</c:v>
                </c:pt>
                <c:pt idx="98">
                  <c:v>73.013999999999996</c:v>
                </c:pt>
                <c:pt idx="99">
                  <c:v>73.013999999999996</c:v>
                </c:pt>
                <c:pt idx="100">
                  <c:v>72.876999999999981</c:v>
                </c:pt>
                <c:pt idx="101">
                  <c:v>72.046000000000006</c:v>
                </c:pt>
                <c:pt idx="102">
                  <c:v>70.381999999999991</c:v>
                </c:pt>
                <c:pt idx="103">
                  <c:v>69.266999999999996</c:v>
                </c:pt>
                <c:pt idx="104">
                  <c:v>69.126999999999981</c:v>
                </c:pt>
                <c:pt idx="105">
                  <c:v>68.845000000000013</c:v>
                </c:pt>
                <c:pt idx="106">
                  <c:v>68.845000000000013</c:v>
                </c:pt>
                <c:pt idx="107">
                  <c:v>68.845000000000013</c:v>
                </c:pt>
                <c:pt idx="108">
                  <c:v>68.845000000000013</c:v>
                </c:pt>
                <c:pt idx="109">
                  <c:v>68.845000000000013</c:v>
                </c:pt>
                <c:pt idx="110">
                  <c:v>68.845000000000013</c:v>
                </c:pt>
                <c:pt idx="111">
                  <c:v>68.664000000000001</c:v>
                </c:pt>
                <c:pt idx="112">
                  <c:v>68.483000000000004</c:v>
                </c:pt>
                <c:pt idx="113">
                  <c:v>67.754000000000005</c:v>
                </c:pt>
                <c:pt idx="114">
                  <c:v>66.837000000000003</c:v>
                </c:pt>
                <c:pt idx="115">
                  <c:v>65.918000000000006</c:v>
                </c:pt>
                <c:pt idx="116">
                  <c:v>65.918000000000006</c:v>
                </c:pt>
                <c:pt idx="117">
                  <c:v>65.918000000000006</c:v>
                </c:pt>
                <c:pt idx="118">
                  <c:v>65.918000000000006</c:v>
                </c:pt>
                <c:pt idx="119">
                  <c:v>65.721000000000004</c:v>
                </c:pt>
                <c:pt idx="120">
                  <c:v>65.721000000000004</c:v>
                </c:pt>
                <c:pt idx="121">
                  <c:v>65.721000000000004</c:v>
                </c:pt>
                <c:pt idx="122">
                  <c:v>65.721000000000004</c:v>
                </c:pt>
                <c:pt idx="123">
                  <c:v>65.488</c:v>
                </c:pt>
                <c:pt idx="124">
                  <c:v>65.488</c:v>
                </c:pt>
                <c:pt idx="125">
                  <c:v>63.617000000000004</c:v>
                </c:pt>
                <c:pt idx="126">
                  <c:v>62.914999999999999</c:v>
                </c:pt>
                <c:pt idx="127">
                  <c:v>61.98</c:v>
                </c:pt>
                <c:pt idx="128">
                  <c:v>61.98</c:v>
                </c:pt>
                <c:pt idx="129">
                  <c:v>61.98</c:v>
                </c:pt>
                <c:pt idx="130">
                  <c:v>61.98</c:v>
                </c:pt>
                <c:pt idx="131">
                  <c:v>61.98</c:v>
                </c:pt>
                <c:pt idx="132">
                  <c:v>61.98</c:v>
                </c:pt>
                <c:pt idx="133">
                  <c:v>61.98</c:v>
                </c:pt>
                <c:pt idx="134">
                  <c:v>61.98</c:v>
                </c:pt>
                <c:pt idx="135">
                  <c:v>61.98</c:v>
                </c:pt>
                <c:pt idx="136">
                  <c:v>61.687000000000005</c:v>
                </c:pt>
                <c:pt idx="137">
                  <c:v>61.101000000000006</c:v>
                </c:pt>
                <c:pt idx="138">
                  <c:v>59.92</c:v>
                </c:pt>
                <c:pt idx="139">
                  <c:v>59.624000000000002</c:v>
                </c:pt>
                <c:pt idx="140">
                  <c:v>59.624000000000002</c:v>
                </c:pt>
                <c:pt idx="141">
                  <c:v>59.315999999999995</c:v>
                </c:pt>
                <c:pt idx="142">
                  <c:v>59.315999999999995</c:v>
                </c:pt>
                <c:pt idx="143">
                  <c:v>59.315999999999995</c:v>
                </c:pt>
                <c:pt idx="144">
                  <c:v>59.315999999999995</c:v>
                </c:pt>
                <c:pt idx="145">
                  <c:v>59.315999999999995</c:v>
                </c:pt>
                <c:pt idx="146">
                  <c:v>59.315999999999995</c:v>
                </c:pt>
                <c:pt idx="147">
                  <c:v>58.899000000000001</c:v>
                </c:pt>
                <c:pt idx="148">
                  <c:v>57.642000000000003</c:v>
                </c:pt>
                <c:pt idx="149">
                  <c:v>57.642000000000003</c:v>
                </c:pt>
                <c:pt idx="150">
                  <c:v>56.379999999999995</c:v>
                </c:pt>
                <c:pt idx="151">
                  <c:v>55.112000000000002</c:v>
                </c:pt>
                <c:pt idx="152">
                  <c:v>54.684000000000005</c:v>
                </c:pt>
                <c:pt idx="153">
                  <c:v>54.684000000000005</c:v>
                </c:pt>
                <c:pt idx="154">
                  <c:v>54.684000000000005</c:v>
                </c:pt>
                <c:pt idx="155">
                  <c:v>54.684000000000005</c:v>
                </c:pt>
                <c:pt idx="156">
                  <c:v>54.684000000000005</c:v>
                </c:pt>
                <c:pt idx="157">
                  <c:v>54.684000000000005</c:v>
                </c:pt>
                <c:pt idx="158">
                  <c:v>54.684000000000005</c:v>
                </c:pt>
                <c:pt idx="159">
                  <c:v>54.684000000000005</c:v>
                </c:pt>
                <c:pt idx="160">
                  <c:v>54.684000000000005</c:v>
                </c:pt>
                <c:pt idx="161">
                  <c:v>54.158000000000001</c:v>
                </c:pt>
                <c:pt idx="162">
                  <c:v>54.158000000000001</c:v>
                </c:pt>
                <c:pt idx="163">
                  <c:v>51.992000000000012</c:v>
                </c:pt>
                <c:pt idx="164">
                  <c:v>51.992000000000012</c:v>
                </c:pt>
                <c:pt idx="165">
                  <c:v>51.992000000000012</c:v>
                </c:pt>
                <c:pt idx="166">
                  <c:v>51.992000000000012</c:v>
                </c:pt>
                <c:pt idx="167">
                  <c:v>51.992000000000012</c:v>
                </c:pt>
                <c:pt idx="168">
                  <c:v>51.992000000000012</c:v>
                </c:pt>
                <c:pt idx="169">
                  <c:v>51.992000000000012</c:v>
                </c:pt>
                <c:pt idx="170">
                  <c:v>51.992000000000012</c:v>
                </c:pt>
                <c:pt idx="171">
                  <c:v>51.992000000000012</c:v>
                </c:pt>
                <c:pt idx="172">
                  <c:v>51.992000000000012</c:v>
                </c:pt>
                <c:pt idx="173">
                  <c:v>51.992000000000012</c:v>
                </c:pt>
                <c:pt idx="174">
                  <c:v>50.44</c:v>
                </c:pt>
                <c:pt idx="175">
                  <c:v>49.652000000000001</c:v>
                </c:pt>
                <c:pt idx="176">
                  <c:v>48.838000000000001</c:v>
                </c:pt>
                <c:pt idx="177">
                  <c:v>48.838000000000001</c:v>
                </c:pt>
                <c:pt idx="178">
                  <c:v>48.838000000000001</c:v>
                </c:pt>
                <c:pt idx="179">
                  <c:v>48.838000000000001</c:v>
                </c:pt>
                <c:pt idx="180">
                  <c:v>48.838000000000001</c:v>
                </c:pt>
              </c:numCache>
            </c:numRef>
          </c:yVal>
          <c:smooth val="0"/>
        </c:ser>
        <c:dLbls>
          <c:showLegendKey val="0"/>
          <c:showVal val="0"/>
          <c:showCatName val="0"/>
          <c:showSerName val="0"/>
          <c:showPercent val="0"/>
          <c:showBubbleSize val="0"/>
        </c:dLbls>
        <c:axId val="492240768"/>
        <c:axId val="492241160"/>
      </c:scatterChart>
      <c:valAx>
        <c:axId val="49224076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241160"/>
        <c:crosses val="autoZero"/>
        <c:crossBetween val="midCat"/>
        <c:majorUnit val="1"/>
      </c:valAx>
      <c:valAx>
        <c:axId val="492241160"/>
        <c:scaling>
          <c:orientation val="minMax"/>
          <c:max val="100"/>
          <c:min val="4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585E-3"/>
              <c:y val="0.22594424688850073"/>
            </c:manualLayout>
          </c:layout>
          <c:overlay val="0"/>
        </c:title>
        <c:numFmt formatCode="General" sourceLinked="1"/>
        <c:majorTickMark val="out"/>
        <c:minorTickMark val="none"/>
        <c:tickLblPos val="nextTo"/>
        <c:txPr>
          <a:bodyPr/>
          <a:lstStyle/>
          <a:p>
            <a:pPr>
              <a:defRPr sz="1500" b="1"/>
            </a:pPr>
            <a:endParaRPr lang="en-US"/>
          </a:p>
        </c:txPr>
        <c:crossAx val="492240768"/>
        <c:crosses val="autoZero"/>
        <c:crossBetween val="midCat"/>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70112"/>
          <c:h val="0.83794682922699193"/>
        </c:manualLayout>
      </c:layout>
      <c:scatterChart>
        <c:scatterStyle val="lineMarker"/>
        <c:varyColors val="0"/>
        <c:ser>
          <c:idx val="0"/>
          <c:order val="0"/>
          <c:tx>
            <c:strRef>
              <c:f>Sheet1!$B$1</c:f>
              <c:strCache>
                <c:ptCount val="1"/>
                <c:pt idx="0">
                  <c:v>Induction  (N = 2,335)</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100</c:v>
                </c:pt>
                <c:pt idx="3">
                  <c:v>99.914000000000115</c:v>
                </c:pt>
                <c:pt idx="4">
                  <c:v>99.827999999999989</c:v>
                </c:pt>
                <c:pt idx="5">
                  <c:v>99.698999999999998</c:v>
                </c:pt>
                <c:pt idx="6">
                  <c:v>99.178999999999988</c:v>
                </c:pt>
                <c:pt idx="7">
                  <c:v>98.046999999999997</c:v>
                </c:pt>
                <c:pt idx="8">
                  <c:v>98.003</c:v>
                </c:pt>
                <c:pt idx="9">
                  <c:v>98.003</c:v>
                </c:pt>
                <c:pt idx="10">
                  <c:v>98.003</c:v>
                </c:pt>
                <c:pt idx="11">
                  <c:v>98.003</c:v>
                </c:pt>
                <c:pt idx="12">
                  <c:v>98.003</c:v>
                </c:pt>
                <c:pt idx="13">
                  <c:v>98.003</c:v>
                </c:pt>
                <c:pt idx="14">
                  <c:v>98.003</c:v>
                </c:pt>
                <c:pt idx="15">
                  <c:v>97.948000000000022</c:v>
                </c:pt>
                <c:pt idx="16">
                  <c:v>97.837000000000003</c:v>
                </c:pt>
                <c:pt idx="17">
                  <c:v>97.449000000000026</c:v>
                </c:pt>
                <c:pt idx="18">
                  <c:v>96.506</c:v>
                </c:pt>
                <c:pt idx="19">
                  <c:v>95.504000000000005</c:v>
                </c:pt>
                <c:pt idx="20">
                  <c:v>95.335999999999999</c:v>
                </c:pt>
                <c:pt idx="21">
                  <c:v>95.335999999999999</c:v>
                </c:pt>
                <c:pt idx="22">
                  <c:v>95.278999999999982</c:v>
                </c:pt>
                <c:pt idx="23">
                  <c:v>95.22</c:v>
                </c:pt>
                <c:pt idx="24">
                  <c:v>95.22</c:v>
                </c:pt>
                <c:pt idx="25">
                  <c:v>95.22</c:v>
                </c:pt>
                <c:pt idx="26">
                  <c:v>95.22</c:v>
                </c:pt>
                <c:pt idx="27">
                  <c:v>95.22</c:v>
                </c:pt>
                <c:pt idx="28">
                  <c:v>95.150999999999982</c:v>
                </c:pt>
                <c:pt idx="29">
                  <c:v>95.013000000000005</c:v>
                </c:pt>
                <c:pt idx="30">
                  <c:v>93.908000000000001</c:v>
                </c:pt>
                <c:pt idx="31">
                  <c:v>92.799000000000007</c:v>
                </c:pt>
                <c:pt idx="32">
                  <c:v>92.59</c:v>
                </c:pt>
                <c:pt idx="33">
                  <c:v>92.59</c:v>
                </c:pt>
                <c:pt idx="34">
                  <c:v>92.518000000000001</c:v>
                </c:pt>
                <c:pt idx="35">
                  <c:v>92.518000000000001</c:v>
                </c:pt>
                <c:pt idx="36">
                  <c:v>92.518000000000001</c:v>
                </c:pt>
                <c:pt idx="37">
                  <c:v>92.518000000000001</c:v>
                </c:pt>
                <c:pt idx="38">
                  <c:v>92.518000000000001</c:v>
                </c:pt>
                <c:pt idx="39">
                  <c:v>92.43</c:v>
                </c:pt>
                <c:pt idx="40">
                  <c:v>92.253</c:v>
                </c:pt>
                <c:pt idx="41">
                  <c:v>91.899000000000001</c:v>
                </c:pt>
                <c:pt idx="42">
                  <c:v>90.834000000000003</c:v>
                </c:pt>
                <c:pt idx="43">
                  <c:v>89.318000000000012</c:v>
                </c:pt>
                <c:pt idx="44">
                  <c:v>89.227999999999994</c:v>
                </c:pt>
                <c:pt idx="45">
                  <c:v>89.137</c:v>
                </c:pt>
                <c:pt idx="46">
                  <c:v>89.137</c:v>
                </c:pt>
                <c:pt idx="47">
                  <c:v>89.137</c:v>
                </c:pt>
                <c:pt idx="48">
                  <c:v>89.137</c:v>
                </c:pt>
                <c:pt idx="49">
                  <c:v>89.137</c:v>
                </c:pt>
                <c:pt idx="50">
                  <c:v>89.137</c:v>
                </c:pt>
                <c:pt idx="51">
                  <c:v>89.021000000000001</c:v>
                </c:pt>
                <c:pt idx="52">
                  <c:v>88.552999999999983</c:v>
                </c:pt>
                <c:pt idx="53">
                  <c:v>88.318000000000012</c:v>
                </c:pt>
                <c:pt idx="54">
                  <c:v>87.021999999999991</c:v>
                </c:pt>
                <c:pt idx="55">
                  <c:v>85.842000000000013</c:v>
                </c:pt>
                <c:pt idx="56">
                  <c:v>85.60499999999999</c:v>
                </c:pt>
                <c:pt idx="57">
                  <c:v>85.60499999999999</c:v>
                </c:pt>
                <c:pt idx="58">
                  <c:v>85.60499999999999</c:v>
                </c:pt>
                <c:pt idx="59">
                  <c:v>85.60499999999999</c:v>
                </c:pt>
                <c:pt idx="60">
                  <c:v>85.60499999999999</c:v>
                </c:pt>
                <c:pt idx="61">
                  <c:v>85.60499999999999</c:v>
                </c:pt>
                <c:pt idx="62">
                  <c:v>85.60499999999999</c:v>
                </c:pt>
                <c:pt idx="63">
                  <c:v>85.316999999999993</c:v>
                </c:pt>
                <c:pt idx="64">
                  <c:v>84.882999999999981</c:v>
                </c:pt>
                <c:pt idx="65">
                  <c:v>84.738</c:v>
                </c:pt>
                <c:pt idx="66">
                  <c:v>83.864999999999995</c:v>
                </c:pt>
                <c:pt idx="67">
                  <c:v>82.7</c:v>
                </c:pt>
                <c:pt idx="68">
                  <c:v>82.552999999999983</c:v>
                </c:pt>
                <c:pt idx="69">
                  <c:v>82.552999999999983</c:v>
                </c:pt>
                <c:pt idx="70">
                  <c:v>82.552999999999983</c:v>
                </c:pt>
                <c:pt idx="71">
                  <c:v>82.552999999999983</c:v>
                </c:pt>
                <c:pt idx="72">
                  <c:v>82.552999999999983</c:v>
                </c:pt>
                <c:pt idx="73">
                  <c:v>82.552999999999983</c:v>
                </c:pt>
                <c:pt idx="74">
                  <c:v>82.552999999999983</c:v>
                </c:pt>
                <c:pt idx="75">
                  <c:v>82.178999999999988</c:v>
                </c:pt>
                <c:pt idx="76">
                  <c:v>81.614000000000004</c:v>
                </c:pt>
                <c:pt idx="77">
                  <c:v>81.236000000000004</c:v>
                </c:pt>
                <c:pt idx="78">
                  <c:v>80.292000000000002</c:v>
                </c:pt>
                <c:pt idx="79">
                  <c:v>78.771000000000001</c:v>
                </c:pt>
                <c:pt idx="80">
                  <c:v>78.771000000000001</c:v>
                </c:pt>
                <c:pt idx="81">
                  <c:v>78.771000000000001</c:v>
                </c:pt>
                <c:pt idx="82">
                  <c:v>78.575999999999979</c:v>
                </c:pt>
                <c:pt idx="83">
                  <c:v>78.575999999999979</c:v>
                </c:pt>
                <c:pt idx="84">
                  <c:v>78.575999999999979</c:v>
                </c:pt>
                <c:pt idx="85">
                  <c:v>78.575999999999979</c:v>
                </c:pt>
                <c:pt idx="86">
                  <c:v>78.575999999999979</c:v>
                </c:pt>
                <c:pt idx="87">
                  <c:v>78.575999999999979</c:v>
                </c:pt>
                <c:pt idx="88">
                  <c:v>77.565000000000012</c:v>
                </c:pt>
                <c:pt idx="89">
                  <c:v>76.554999999999993</c:v>
                </c:pt>
                <c:pt idx="90">
                  <c:v>75.540999999999997</c:v>
                </c:pt>
                <c:pt idx="91">
                  <c:v>74.269000000000005</c:v>
                </c:pt>
                <c:pt idx="92">
                  <c:v>74.009</c:v>
                </c:pt>
                <c:pt idx="93">
                  <c:v>74.009</c:v>
                </c:pt>
                <c:pt idx="94">
                  <c:v>74.009</c:v>
                </c:pt>
                <c:pt idx="95">
                  <c:v>74.009</c:v>
                </c:pt>
                <c:pt idx="96">
                  <c:v>74.009</c:v>
                </c:pt>
                <c:pt idx="97">
                  <c:v>74.009</c:v>
                </c:pt>
                <c:pt idx="98">
                  <c:v>74.009</c:v>
                </c:pt>
                <c:pt idx="99">
                  <c:v>74.009</c:v>
                </c:pt>
                <c:pt idx="100">
                  <c:v>73.675999999999988</c:v>
                </c:pt>
                <c:pt idx="101">
                  <c:v>72.670999999999978</c:v>
                </c:pt>
                <c:pt idx="102">
                  <c:v>70.661999999999992</c:v>
                </c:pt>
                <c:pt idx="103">
                  <c:v>69.653999999999982</c:v>
                </c:pt>
                <c:pt idx="104">
                  <c:v>69.653999999999982</c:v>
                </c:pt>
                <c:pt idx="105">
                  <c:v>68.977999999999994</c:v>
                </c:pt>
                <c:pt idx="106">
                  <c:v>68.977999999999994</c:v>
                </c:pt>
                <c:pt idx="107">
                  <c:v>68.977999999999994</c:v>
                </c:pt>
                <c:pt idx="108">
                  <c:v>68.977999999999994</c:v>
                </c:pt>
                <c:pt idx="109">
                  <c:v>68.977999999999994</c:v>
                </c:pt>
                <c:pt idx="110">
                  <c:v>68.977999999999994</c:v>
                </c:pt>
                <c:pt idx="111">
                  <c:v>68.533000000000001</c:v>
                </c:pt>
                <c:pt idx="112">
                  <c:v>68.084999999999994</c:v>
                </c:pt>
                <c:pt idx="113">
                  <c:v>66.735000000000014</c:v>
                </c:pt>
                <c:pt idx="114">
                  <c:v>65.832999999999998</c:v>
                </c:pt>
                <c:pt idx="115">
                  <c:v>65.381999999999991</c:v>
                </c:pt>
                <c:pt idx="116">
                  <c:v>65.381999999999991</c:v>
                </c:pt>
                <c:pt idx="117">
                  <c:v>65.381999999999991</c:v>
                </c:pt>
                <c:pt idx="118">
                  <c:v>65.381999999999991</c:v>
                </c:pt>
                <c:pt idx="119">
                  <c:v>65.381999999999991</c:v>
                </c:pt>
                <c:pt idx="120">
                  <c:v>65.381999999999991</c:v>
                </c:pt>
                <c:pt idx="121">
                  <c:v>65.381999999999991</c:v>
                </c:pt>
                <c:pt idx="122">
                  <c:v>65.381999999999991</c:v>
                </c:pt>
                <c:pt idx="123">
                  <c:v>65.381999999999991</c:v>
                </c:pt>
                <c:pt idx="124">
                  <c:v>65.381999999999991</c:v>
                </c:pt>
                <c:pt idx="125">
                  <c:v>63.615000000000002</c:v>
                </c:pt>
                <c:pt idx="126">
                  <c:v>63.026000000000003</c:v>
                </c:pt>
                <c:pt idx="127">
                  <c:v>61.259</c:v>
                </c:pt>
                <c:pt idx="128">
                  <c:v>61.259</c:v>
                </c:pt>
                <c:pt idx="129">
                  <c:v>61.259</c:v>
                </c:pt>
                <c:pt idx="130">
                  <c:v>61.259</c:v>
                </c:pt>
                <c:pt idx="131">
                  <c:v>61.259</c:v>
                </c:pt>
                <c:pt idx="132">
                  <c:v>61.259</c:v>
                </c:pt>
                <c:pt idx="133">
                  <c:v>61.259</c:v>
                </c:pt>
                <c:pt idx="134">
                  <c:v>61.259</c:v>
                </c:pt>
                <c:pt idx="135">
                  <c:v>61.259</c:v>
                </c:pt>
                <c:pt idx="136">
                  <c:v>61.259</c:v>
                </c:pt>
                <c:pt idx="137">
                  <c:v>59.783000000000001</c:v>
                </c:pt>
                <c:pt idx="138">
                  <c:v>59.783000000000001</c:v>
                </c:pt>
                <c:pt idx="139">
                  <c:v>59.783000000000001</c:v>
                </c:pt>
                <c:pt idx="140">
                  <c:v>59.783000000000001</c:v>
                </c:pt>
                <c:pt idx="141">
                  <c:v>59.783000000000001</c:v>
                </c:pt>
                <c:pt idx="142">
                  <c:v>59.783000000000001</c:v>
                </c:pt>
                <c:pt idx="143">
                  <c:v>59.783000000000001</c:v>
                </c:pt>
                <c:pt idx="144">
                  <c:v>59.783000000000001</c:v>
                </c:pt>
              </c:numCache>
            </c:numRef>
          </c:yVal>
          <c:smooth val="0"/>
        </c:ser>
        <c:ser>
          <c:idx val="1"/>
          <c:order val="1"/>
          <c:tx>
            <c:strRef>
              <c:f>Sheet1!$C$1</c:f>
              <c:strCache>
                <c:ptCount val="1"/>
                <c:pt idx="0">
                  <c:v>No Induction  (N = 2,256)</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99.911000000000115</c:v>
                </c:pt>
                <c:pt idx="4">
                  <c:v>99.688999999999979</c:v>
                </c:pt>
                <c:pt idx="5">
                  <c:v>99.688999999999979</c:v>
                </c:pt>
                <c:pt idx="6">
                  <c:v>98.837000000000003</c:v>
                </c:pt>
                <c:pt idx="7">
                  <c:v>97.445000000000007</c:v>
                </c:pt>
                <c:pt idx="8">
                  <c:v>97.22</c:v>
                </c:pt>
                <c:pt idx="9">
                  <c:v>97.22</c:v>
                </c:pt>
                <c:pt idx="10">
                  <c:v>97.22</c:v>
                </c:pt>
                <c:pt idx="11">
                  <c:v>97.22</c:v>
                </c:pt>
                <c:pt idx="12">
                  <c:v>97.22</c:v>
                </c:pt>
                <c:pt idx="13">
                  <c:v>97.22</c:v>
                </c:pt>
                <c:pt idx="14">
                  <c:v>97.22</c:v>
                </c:pt>
                <c:pt idx="15">
                  <c:v>97.22</c:v>
                </c:pt>
                <c:pt idx="16">
                  <c:v>97.111000000000004</c:v>
                </c:pt>
                <c:pt idx="17">
                  <c:v>96.891999999999996</c:v>
                </c:pt>
                <c:pt idx="18">
                  <c:v>96.232000000000014</c:v>
                </c:pt>
                <c:pt idx="19">
                  <c:v>95.183999999999983</c:v>
                </c:pt>
                <c:pt idx="20">
                  <c:v>94.631</c:v>
                </c:pt>
                <c:pt idx="21">
                  <c:v>93.962999999999994</c:v>
                </c:pt>
                <c:pt idx="22">
                  <c:v>93.850999999999999</c:v>
                </c:pt>
                <c:pt idx="23">
                  <c:v>93.850999999999999</c:v>
                </c:pt>
                <c:pt idx="24">
                  <c:v>93.850999999999999</c:v>
                </c:pt>
                <c:pt idx="25">
                  <c:v>93.850999999999999</c:v>
                </c:pt>
                <c:pt idx="26">
                  <c:v>93.850999999999999</c:v>
                </c:pt>
                <c:pt idx="27">
                  <c:v>93.850999999999999</c:v>
                </c:pt>
                <c:pt idx="28">
                  <c:v>93.717000000000027</c:v>
                </c:pt>
                <c:pt idx="29">
                  <c:v>93.381</c:v>
                </c:pt>
                <c:pt idx="30">
                  <c:v>92.843000000000004</c:v>
                </c:pt>
                <c:pt idx="31">
                  <c:v>91.36</c:v>
                </c:pt>
                <c:pt idx="32">
                  <c:v>90.953999999999994</c:v>
                </c:pt>
                <c:pt idx="33">
                  <c:v>90.885999999999981</c:v>
                </c:pt>
                <c:pt idx="34">
                  <c:v>90.885999999999981</c:v>
                </c:pt>
                <c:pt idx="35">
                  <c:v>90.815000000000012</c:v>
                </c:pt>
                <c:pt idx="36">
                  <c:v>90.815000000000012</c:v>
                </c:pt>
                <c:pt idx="37">
                  <c:v>90.815000000000012</c:v>
                </c:pt>
                <c:pt idx="38">
                  <c:v>90.815000000000012</c:v>
                </c:pt>
                <c:pt idx="39">
                  <c:v>90.733999999999995</c:v>
                </c:pt>
                <c:pt idx="40">
                  <c:v>90.488</c:v>
                </c:pt>
                <c:pt idx="41">
                  <c:v>89.581999999999994</c:v>
                </c:pt>
                <c:pt idx="42">
                  <c:v>88.840999999999994</c:v>
                </c:pt>
                <c:pt idx="43">
                  <c:v>88.015000000000001</c:v>
                </c:pt>
                <c:pt idx="44">
                  <c:v>87.6</c:v>
                </c:pt>
                <c:pt idx="45">
                  <c:v>87.433000000000007</c:v>
                </c:pt>
                <c:pt idx="46">
                  <c:v>87.433000000000007</c:v>
                </c:pt>
                <c:pt idx="47">
                  <c:v>87.433000000000007</c:v>
                </c:pt>
                <c:pt idx="48">
                  <c:v>87.433000000000007</c:v>
                </c:pt>
                <c:pt idx="49">
                  <c:v>87.433000000000007</c:v>
                </c:pt>
                <c:pt idx="50">
                  <c:v>87.433000000000007</c:v>
                </c:pt>
                <c:pt idx="51">
                  <c:v>87.334000000000003</c:v>
                </c:pt>
                <c:pt idx="52">
                  <c:v>87.334000000000003</c:v>
                </c:pt>
                <c:pt idx="53">
                  <c:v>86.736000000000004</c:v>
                </c:pt>
                <c:pt idx="54">
                  <c:v>86.036000000000001</c:v>
                </c:pt>
                <c:pt idx="55">
                  <c:v>85.233000000000004</c:v>
                </c:pt>
                <c:pt idx="56">
                  <c:v>84.83</c:v>
                </c:pt>
                <c:pt idx="57">
                  <c:v>84.83</c:v>
                </c:pt>
                <c:pt idx="58">
                  <c:v>84.83</c:v>
                </c:pt>
                <c:pt idx="59">
                  <c:v>84.83</c:v>
                </c:pt>
                <c:pt idx="60">
                  <c:v>84.83</c:v>
                </c:pt>
                <c:pt idx="61">
                  <c:v>84.83</c:v>
                </c:pt>
                <c:pt idx="62">
                  <c:v>84.83</c:v>
                </c:pt>
                <c:pt idx="63">
                  <c:v>84.83</c:v>
                </c:pt>
                <c:pt idx="64">
                  <c:v>84.710000000000022</c:v>
                </c:pt>
                <c:pt idx="65">
                  <c:v>83.504999999999995</c:v>
                </c:pt>
                <c:pt idx="66">
                  <c:v>82.900999999999996</c:v>
                </c:pt>
                <c:pt idx="67">
                  <c:v>81.566999999999993</c:v>
                </c:pt>
                <c:pt idx="68">
                  <c:v>81.198999999999998</c:v>
                </c:pt>
                <c:pt idx="69">
                  <c:v>81.198999999999998</c:v>
                </c:pt>
                <c:pt idx="70">
                  <c:v>81.198999999999998</c:v>
                </c:pt>
                <c:pt idx="71">
                  <c:v>81.198999999999998</c:v>
                </c:pt>
                <c:pt idx="72">
                  <c:v>81.198999999999998</c:v>
                </c:pt>
                <c:pt idx="73">
                  <c:v>81.198999999999998</c:v>
                </c:pt>
                <c:pt idx="74">
                  <c:v>81.054999999999993</c:v>
                </c:pt>
                <c:pt idx="75">
                  <c:v>80.464000000000027</c:v>
                </c:pt>
                <c:pt idx="76">
                  <c:v>79.721000000000004</c:v>
                </c:pt>
                <c:pt idx="77">
                  <c:v>78.828999999999979</c:v>
                </c:pt>
                <c:pt idx="78">
                  <c:v>77.784999999999997</c:v>
                </c:pt>
                <c:pt idx="79">
                  <c:v>77.334999999999994</c:v>
                </c:pt>
                <c:pt idx="80">
                  <c:v>76.881</c:v>
                </c:pt>
                <c:pt idx="81">
                  <c:v>76.881</c:v>
                </c:pt>
                <c:pt idx="82">
                  <c:v>76.881</c:v>
                </c:pt>
                <c:pt idx="83">
                  <c:v>76.881</c:v>
                </c:pt>
                <c:pt idx="84">
                  <c:v>76.881</c:v>
                </c:pt>
                <c:pt idx="85">
                  <c:v>76.881</c:v>
                </c:pt>
                <c:pt idx="86">
                  <c:v>76.697999999999993</c:v>
                </c:pt>
                <c:pt idx="87">
                  <c:v>76.697999999999993</c:v>
                </c:pt>
                <c:pt idx="88">
                  <c:v>76.697999999999993</c:v>
                </c:pt>
                <c:pt idx="89">
                  <c:v>75.394999999999996</c:v>
                </c:pt>
                <c:pt idx="90">
                  <c:v>74.643000000000001</c:v>
                </c:pt>
                <c:pt idx="91">
                  <c:v>72.751999999999995</c:v>
                </c:pt>
                <c:pt idx="92">
                  <c:v>72.175999999999988</c:v>
                </c:pt>
                <c:pt idx="93">
                  <c:v>72.175999999999988</c:v>
                </c:pt>
                <c:pt idx="94">
                  <c:v>72.175999999999988</c:v>
                </c:pt>
                <c:pt idx="95">
                  <c:v>72.175999999999988</c:v>
                </c:pt>
                <c:pt idx="96">
                  <c:v>72.175999999999988</c:v>
                </c:pt>
                <c:pt idx="97">
                  <c:v>72.175999999999988</c:v>
                </c:pt>
                <c:pt idx="98">
                  <c:v>72.175999999999988</c:v>
                </c:pt>
                <c:pt idx="99">
                  <c:v>72.175999999999988</c:v>
                </c:pt>
                <c:pt idx="100">
                  <c:v>72.175999999999988</c:v>
                </c:pt>
                <c:pt idx="101">
                  <c:v>71.467000000000027</c:v>
                </c:pt>
                <c:pt idx="102">
                  <c:v>70.043999999999997</c:v>
                </c:pt>
                <c:pt idx="103">
                  <c:v>68.850999999999999</c:v>
                </c:pt>
                <c:pt idx="104">
                  <c:v>68.611999999999995</c:v>
                </c:pt>
                <c:pt idx="105">
                  <c:v>68.611999999999995</c:v>
                </c:pt>
                <c:pt idx="106">
                  <c:v>68.611999999999995</c:v>
                </c:pt>
                <c:pt idx="107">
                  <c:v>68.611999999999995</c:v>
                </c:pt>
                <c:pt idx="108">
                  <c:v>68.611999999999995</c:v>
                </c:pt>
                <c:pt idx="109">
                  <c:v>68.611999999999995</c:v>
                </c:pt>
                <c:pt idx="110">
                  <c:v>68.611999999999995</c:v>
                </c:pt>
                <c:pt idx="111">
                  <c:v>68.611999999999995</c:v>
                </c:pt>
                <c:pt idx="112">
                  <c:v>68.611999999999995</c:v>
                </c:pt>
                <c:pt idx="113">
                  <c:v>68.304000000000002</c:v>
                </c:pt>
                <c:pt idx="114">
                  <c:v>67.374999999999986</c:v>
                </c:pt>
                <c:pt idx="115">
                  <c:v>66.131</c:v>
                </c:pt>
                <c:pt idx="116">
                  <c:v>66.131</c:v>
                </c:pt>
                <c:pt idx="117">
                  <c:v>66.131</c:v>
                </c:pt>
                <c:pt idx="118">
                  <c:v>66.131</c:v>
                </c:pt>
                <c:pt idx="119">
                  <c:v>65.796999999999997</c:v>
                </c:pt>
                <c:pt idx="120">
                  <c:v>65.796999999999997</c:v>
                </c:pt>
                <c:pt idx="121">
                  <c:v>65.796999999999997</c:v>
                </c:pt>
                <c:pt idx="122">
                  <c:v>65.796999999999997</c:v>
                </c:pt>
                <c:pt idx="123">
                  <c:v>65.410000000000025</c:v>
                </c:pt>
                <c:pt idx="124">
                  <c:v>65.410000000000025</c:v>
                </c:pt>
                <c:pt idx="125">
                  <c:v>63.463000000000001</c:v>
                </c:pt>
                <c:pt idx="126">
                  <c:v>62.684000000000005</c:v>
                </c:pt>
                <c:pt idx="127">
                  <c:v>62.295000000000059</c:v>
                </c:pt>
                <c:pt idx="128">
                  <c:v>62.295000000000059</c:v>
                </c:pt>
                <c:pt idx="129">
                  <c:v>62.295000000000059</c:v>
                </c:pt>
                <c:pt idx="130">
                  <c:v>62.295000000000059</c:v>
                </c:pt>
                <c:pt idx="131">
                  <c:v>62.295000000000059</c:v>
                </c:pt>
                <c:pt idx="132">
                  <c:v>62.295000000000059</c:v>
                </c:pt>
                <c:pt idx="133">
                  <c:v>62.295000000000059</c:v>
                </c:pt>
                <c:pt idx="134">
                  <c:v>62.295000000000059</c:v>
                </c:pt>
                <c:pt idx="135">
                  <c:v>62.295000000000059</c:v>
                </c:pt>
                <c:pt idx="136">
                  <c:v>61.808</c:v>
                </c:pt>
                <c:pt idx="137">
                  <c:v>61.808</c:v>
                </c:pt>
                <c:pt idx="138">
                  <c:v>59.83</c:v>
                </c:pt>
                <c:pt idx="139">
                  <c:v>59.332000000000001</c:v>
                </c:pt>
                <c:pt idx="140">
                  <c:v>59.332000000000001</c:v>
                </c:pt>
                <c:pt idx="141">
                  <c:v>58.815999999999995</c:v>
                </c:pt>
                <c:pt idx="142">
                  <c:v>58.815999999999995</c:v>
                </c:pt>
                <c:pt idx="143">
                  <c:v>58.815999999999995</c:v>
                </c:pt>
                <c:pt idx="144">
                  <c:v>58.815999999999995</c:v>
                </c:pt>
              </c:numCache>
            </c:numRef>
          </c:yVal>
          <c:smooth val="0"/>
        </c:ser>
        <c:dLbls>
          <c:showLegendKey val="0"/>
          <c:showVal val="0"/>
          <c:showCatName val="0"/>
          <c:showSerName val="0"/>
          <c:showPercent val="0"/>
          <c:showBubbleSize val="0"/>
        </c:dLbls>
        <c:axId val="492241944"/>
        <c:axId val="492242336"/>
      </c:scatterChart>
      <c:valAx>
        <c:axId val="492241944"/>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242336"/>
        <c:crosses val="autoZero"/>
        <c:crossBetween val="midCat"/>
        <c:majorUnit val="1"/>
      </c:valAx>
      <c:valAx>
        <c:axId val="492242336"/>
        <c:scaling>
          <c:orientation val="minMax"/>
          <c:max val="100"/>
          <c:min val="4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671E-3"/>
              <c:y val="0.22594424688850079"/>
            </c:manualLayout>
          </c:layout>
          <c:overlay val="0"/>
        </c:title>
        <c:numFmt formatCode="General" sourceLinked="1"/>
        <c:majorTickMark val="out"/>
        <c:minorTickMark val="none"/>
        <c:tickLblPos val="nextTo"/>
        <c:txPr>
          <a:bodyPr/>
          <a:lstStyle/>
          <a:p>
            <a:pPr>
              <a:defRPr sz="1500" b="1"/>
            </a:pPr>
            <a:endParaRPr lang="en-US"/>
          </a:p>
        </c:txPr>
        <c:crossAx val="492241944"/>
        <c:crosses val="autoZero"/>
        <c:crossBetween val="midCat"/>
        <c:majorUnit val="10"/>
      </c:valAx>
      <c:spPr>
        <a:solidFill>
          <a:schemeClr val="bg2"/>
        </a:solidFill>
        <a:ln>
          <a:solidFill>
            <a:schemeClr val="tx1"/>
          </a:solidFill>
        </a:ln>
      </c:spPr>
    </c:plotArea>
    <c:legend>
      <c:legendPos val="r"/>
      <c:layout>
        <c:manualLayout>
          <c:xMode val="edge"/>
          <c:yMode val="edge"/>
          <c:x val="0.15989675516224752"/>
          <c:y val="0.62952205571077813"/>
          <c:w val="0.30047197640117995"/>
          <c:h val="0.15851409702819683"/>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36"/>
          <c:h val="0.82821386550819165"/>
        </c:manualLayout>
      </c:layout>
      <c:scatterChart>
        <c:scatterStyle val="lineMarker"/>
        <c:varyColors val="0"/>
        <c:ser>
          <c:idx val="0"/>
          <c:order val="0"/>
          <c:tx>
            <c:strRef>
              <c:f>Sheet1!$B$1</c:f>
              <c:strCache>
                <c:ptCount val="1"/>
                <c:pt idx="0">
                  <c:v>Cyclosporine use at discharge and 1 year (N = 920)</c:v>
                </c:pt>
              </c:strCache>
            </c:strRef>
          </c:tx>
          <c:spPr>
            <a:ln w="41275">
              <a:solidFill>
                <a:srgbClr val="FF0000"/>
              </a:solidFill>
            </a:ln>
          </c:spPr>
          <c:marker>
            <c:symbol val="none"/>
          </c:marker>
          <c:xVal>
            <c:numRef>
              <c:f>Sheet1!$A$2:$A$164</c:f>
              <c:numCache>
                <c:formatCode>General</c:formatCode>
                <c:ptCount val="163"/>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numCache>
            </c:numRef>
          </c:xVal>
          <c:yVal>
            <c:numRef>
              <c:f>Sheet1!$B$2:$B$164</c:f>
              <c:numCache>
                <c:formatCode>General</c:formatCode>
                <c:ptCount val="163"/>
                <c:pt idx="0">
                  <c:v>100</c:v>
                </c:pt>
                <c:pt idx="1">
                  <c:v>100</c:v>
                </c:pt>
                <c:pt idx="2">
                  <c:v>100</c:v>
                </c:pt>
                <c:pt idx="3">
                  <c:v>100</c:v>
                </c:pt>
                <c:pt idx="4">
                  <c:v>100</c:v>
                </c:pt>
                <c:pt idx="5">
                  <c:v>100</c:v>
                </c:pt>
                <c:pt idx="6">
                  <c:v>99.565000000000012</c:v>
                </c:pt>
                <c:pt idx="7">
                  <c:v>98.477000000000004</c:v>
                </c:pt>
                <c:pt idx="8">
                  <c:v>98.367999999999995</c:v>
                </c:pt>
                <c:pt idx="9">
                  <c:v>98.367999999999995</c:v>
                </c:pt>
                <c:pt idx="10">
                  <c:v>98.367999999999995</c:v>
                </c:pt>
                <c:pt idx="11">
                  <c:v>98.367999999999995</c:v>
                </c:pt>
                <c:pt idx="12">
                  <c:v>98.367999999999995</c:v>
                </c:pt>
                <c:pt idx="13">
                  <c:v>98.367999999999995</c:v>
                </c:pt>
                <c:pt idx="14">
                  <c:v>98.367999999999995</c:v>
                </c:pt>
                <c:pt idx="15">
                  <c:v>98.367999999999995</c:v>
                </c:pt>
                <c:pt idx="16">
                  <c:v>98.367999999999995</c:v>
                </c:pt>
                <c:pt idx="17">
                  <c:v>97.884999999999991</c:v>
                </c:pt>
                <c:pt idx="18">
                  <c:v>96.918000000000006</c:v>
                </c:pt>
                <c:pt idx="19">
                  <c:v>96.554999999999993</c:v>
                </c:pt>
                <c:pt idx="20">
                  <c:v>96.07</c:v>
                </c:pt>
                <c:pt idx="21">
                  <c:v>96.07</c:v>
                </c:pt>
                <c:pt idx="22">
                  <c:v>95.947000000000131</c:v>
                </c:pt>
                <c:pt idx="23">
                  <c:v>95.947000000000131</c:v>
                </c:pt>
                <c:pt idx="24">
                  <c:v>95.947000000000131</c:v>
                </c:pt>
                <c:pt idx="25">
                  <c:v>95.947000000000131</c:v>
                </c:pt>
                <c:pt idx="26">
                  <c:v>95.947000000000131</c:v>
                </c:pt>
                <c:pt idx="27">
                  <c:v>95.947000000000131</c:v>
                </c:pt>
                <c:pt idx="28">
                  <c:v>95.947000000000131</c:v>
                </c:pt>
                <c:pt idx="29">
                  <c:v>95.542000000000002</c:v>
                </c:pt>
                <c:pt idx="30">
                  <c:v>94.328000000000003</c:v>
                </c:pt>
                <c:pt idx="31">
                  <c:v>92.705000000000013</c:v>
                </c:pt>
                <c:pt idx="32">
                  <c:v>92.569000000000003</c:v>
                </c:pt>
                <c:pt idx="33">
                  <c:v>92.569000000000003</c:v>
                </c:pt>
                <c:pt idx="34">
                  <c:v>92.430999999999997</c:v>
                </c:pt>
                <c:pt idx="35">
                  <c:v>92.430999999999997</c:v>
                </c:pt>
                <c:pt idx="36">
                  <c:v>92.430999999999997</c:v>
                </c:pt>
                <c:pt idx="37">
                  <c:v>92.430999999999997</c:v>
                </c:pt>
                <c:pt idx="38">
                  <c:v>92.430999999999997</c:v>
                </c:pt>
                <c:pt idx="39">
                  <c:v>92.430999999999997</c:v>
                </c:pt>
                <c:pt idx="40">
                  <c:v>92.430999999999997</c:v>
                </c:pt>
                <c:pt idx="41">
                  <c:v>91.650999999999982</c:v>
                </c:pt>
                <c:pt idx="42">
                  <c:v>90.245999999999995</c:v>
                </c:pt>
                <c:pt idx="43">
                  <c:v>89.307000000000002</c:v>
                </c:pt>
                <c:pt idx="44">
                  <c:v>89.307000000000002</c:v>
                </c:pt>
                <c:pt idx="45">
                  <c:v>89.307000000000002</c:v>
                </c:pt>
                <c:pt idx="46">
                  <c:v>89.307000000000002</c:v>
                </c:pt>
                <c:pt idx="47">
                  <c:v>89.307000000000002</c:v>
                </c:pt>
                <c:pt idx="48">
                  <c:v>89.307000000000002</c:v>
                </c:pt>
                <c:pt idx="49">
                  <c:v>89.307000000000002</c:v>
                </c:pt>
                <c:pt idx="50">
                  <c:v>89.307000000000002</c:v>
                </c:pt>
                <c:pt idx="51">
                  <c:v>89.124999999999986</c:v>
                </c:pt>
                <c:pt idx="52">
                  <c:v>89.124999999999986</c:v>
                </c:pt>
                <c:pt idx="53">
                  <c:v>88.391999999999996</c:v>
                </c:pt>
                <c:pt idx="54">
                  <c:v>86.739000000000004</c:v>
                </c:pt>
                <c:pt idx="55">
                  <c:v>85.084000000000003</c:v>
                </c:pt>
                <c:pt idx="56">
                  <c:v>84.9</c:v>
                </c:pt>
                <c:pt idx="57">
                  <c:v>84.9</c:v>
                </c:pt>
                <c:pt idx="58">
                  <c:v>84.9</c:v>
                </c:pt>
                <c:pt idx="59">
                  <c:v>84.9</c:v>
                </c:pt>
                <c:pt idx="60">
                  <c:v>84.9</c:v>
                </c:pt>
                <c:pt idx="61">
                  <c:v>84.9</c:v>
                </c:pt>
                <c:pt idx="62">
                  <c:v>84.9</c:v>
                </c:pt>
                <c:pt idx="63">
                  <c:v>84.694999999999993</c:v>
                </c:pt>
                <c:pt idx="64">
                  <c:v>84.286000000000001</c:v>
                </c:pt>
                <c:pt idx="65">
                  <c:v>83.670999999999978</c:v>
                </c:pt>
                <c:pt idx="66">
                  <c:v>83.465999999999994</c:v>
                </c:pt>
                <c:pt idx="67">
                  <c:v>82.643000000000001</c:v>
                </c:pt>
                <c:pt idx="68">
                  <c:v>82.437000000000026</c:v>
                </c:pt>
                <c:pt idx="69">
                  <c:v>82.437000000000026</c:v>
                </c:pt>
                <c:pt idx="70">
                  <c:v>82.437000000000026</c:v>
                </c:pt>
                <c:pt idx="71">
                  <c:v>82.437000000000026</c:v>
                </c:pt>
                <c:pt idx="72">
                  <c:v>82.437000000000026</c:v>
                </c:pt>
                <c:pt idx="73">
                  <c:v>82.437000000000026</c:v>
                </c:pt>
                <c:pt idx="74">
                  <c:v>82.437000000000026</c:v>
                </c:pt>
                <c:pt idx="75">
                  <c:v>81.936000000000007</c:v>
                </c:pt>
                <c:pt idx="76">
                  <c:v>81.433000000000007</c:v>
                </c:pt>
                <c:pt idx="77">
                  <c:v>80.173999999999978</c:v>
                </c:pt>
                <c:pt idx="78">
                  <c:v>78.909000000000006</c:v>
                </c:pt>
                <c:pt idx="79">
                  <c:v>78.149999999999991</c:v>
                </c:pt>
                <c:pt idx="80">
                  <c:v>78.149999999999991</c:v>
                </c:pt>
                <c:pt idx="81">
                  <c:v>78.149999999999991</c:v>
                </c:pt>
                <c:pt idx="82">
                  <c:v>78.149999999999991</c:v>
                </c:pt>
                <c:pt idx="83">
                  <c:v>78.149999999999991</c:v>
                </c:pt>
                <c:pt idx="84">
                  <c:v>78.149999999999991</c:v>
                </c:pt>
                <c:pt idx="85">
                  <c:v>78.149999999999991</c:v>
                </c:pt>
                <c:pt idx="86">
                  <c:v>78.149999999999991</c:v>
                </c:pt>
                <c:pt idx="87">
                  <c:v>78.149999999999991</c:v>
                </c:pt>
                <c:pt idx="88">
                  <c:v>77.215999999999994</c:v>
                </c:pt>
                <c:pt idx="89">
                  <c:v>75.348000000000013</c:v>
                </c:pt>
                <c:pt idx="90">
                  <c:v>74.722999999999999</c:v>
                </c:pt>
                <c:pt idx="91">
                  <c:v>73.157999999999987</c:v>
                </c:pt>
                <c:pt idx="92">
                  <c:v>72.84</c:v>
                </c:pt>
                <c:pt idx="93">
                  <c:v>72.84</c:v>
                </c:pt>
                <c:pt idx="94">
                  <c:v>72.84</c:v>
                </c:pt>
                <c:pt idx="95">
                  <c:v>72.84</c:v>
                </c:pt>
                <c:pt idx="96">
                  <c:v>72.84</c:v>
                </c:pt>
                <c:pt idx="97">
                  <c:v>72.84</c:v>
                </c:pt>
                <c:pt idx="98">
                  <c:v>72.84</c:v>
                </c:pt>
                <c:pt idx="99">
                  <c:v>72.84</c:v>
                </c:pt>
                <c:pt idx="100">
                  <c:v>72.84</c:v>
                </c:pt>
                <c:pt idx="101">
                  <c:v>72.430999999999997</c:v>
                </c:pt>
                <c:pt idx="102">
                  <c:v>71.203000000000003</c:v>
                </c:pt>
                <c:pt idx="103">
                  <c:v>69.562000000000012</c:v>
                </c:pt>
                <c:pt idx="104">
                  <c:v>69.149999999999991</c:v>
                </c:pt>
                <c:pt idx="105">
                  <c:v>69.149999999999991</c:v>
                </c:pt>
                <c:pt idx="106">
                  <c:v>69.149999999999991</c:v>
                </c:pt>
                <c:pt idx="107">
                  <c:v>69.149999999999991</c:v>
                </c:pt>
                <c:pt idx="108">
                  <c:v>69.149999999999991</c:v>
                </c:pt>
                <c:pt idx="109">
                  <c:v>69.149999999999991</c:v>
                </c:pt>
                <c:pt idx="110">
                  <c:v>69.149999999999991</c:v>
                </c:pt>
                <c:pt idx="111">
                  <c:v>69.149999999999991</c:v>
                </c:pt>
                <c:pt idx="112">
                  <c:v>68.549000000000007</c:v>
                </c:pt>
                <c:pt idx="113">
                  <c:v>66.143000000000001</c:v>
                </c:pt>
                <c:pt idx="114">
                  <c:v>64.941000000000145</c:v>
                </c:pt>
                <c:pt idx="115">
                  <c:v>63.738000000000056</c:v>
                </c:pt>
                <c:pt idx="116">
                  <c:v>63.738000000000056</c:v>
                </c:pt>
                <c:pt idx="117">
                  <c:v>63.738000000000056</c:v>
                </c:pt>
                <c:pt idx="118">
                  <c:v>63.738000000000056</c:v>
                </c:pt>
                <c:pt idx="119">
                  <c:v>63.738000000000056</c:v>
                </c:pt>
                <c:pt idx="120">
                  <c:v>63.738000000000056</c:v>
                </c:pt>
                <c:pt idx="121">
                  <c:v>63.738000000000056</c:v>
                </c:pt>
                <c:pt idx="122">
                  <c:v>63.738000000000056</c:v>
                </c:pt>
                <c:pt idx="123">
                  <c:v>63.738000000000056</c:v>
                </c:pt>
                <c:pt idx="124">
                  <c:v>63.738000000000056</c:v>
                </c:pt>
                <c:pt idx="125">
                  <c:v>62.921000000000006</c:v>
                </c:pt>
                <c:pt idx="126">
                  <c:v>62.104000000000006</c:v>
                </c:pt>
                <c:pt idx="127">
                  <c:v>61.287000000000006</c:v>
                </c:pt>
                <c:pt idx="128">
                  <c:v>61.287000000000006</c:v>
                </c:pt>
                <c:pt idx="129">
                  <c:v>61.287000000000006</c:v>
                </c:pt>
                <c:pt idx="130">
                  <c:v>61.287000000000006</c:v>
                </c:pt>
                <c:pt idx="131">
                  <c:v>61.287000000000006</c:v>
                </c:pt>
                <c:pt idx="132">
                  <c:v>61.287000000000006</c:v>
                </c:pt>
                <c:pt idx="133">
                  <c:v>61.287000000000006</c:v>
                </c:pt>
                <c:pt idx="134">
                  <c:v>61.287000000000006</c:v>
                </c:pt>
                <c:pt idx="135">
                  <c:v>61.287000000000006</c:v>
                </c:pt>
                <c:pt idx="136">
                  <c:v>60.061</c:v>
                </c:pt>
                <c:pt idx="137">
                  <c:v>60.061</c:v>
                </c:pt>
                <c:pt idx="138">
                  <c:v>60.061</c:v>
                </c:pt>
                <c:pt idx="139">
                  <c:v>60.061</c:v>
                </c:pt>
                <c:pt idx="140">
                  <c:v>60.061</c:v>
                </c:pt>
                <c:pt idx="141">
                  <c:v>60.061</c:v>
                </c:pt>
                <c:pt idx="142">
                  <c:v>60.061</c:v>
                </c:pt>
                <c:pt idx="143">
                  <c:v>60.061</c:v>
                </c:pt>
                <c:pt idx="144">
                  <c:v>60.061</c:v>
                </c:pt>
                <c:pt idx="145">
                  <c:v>60.061</c:v>
                </c:pt>
                <c:pt idx="146">
                  <c:v>60.061</c:v>
                </c:pt>
                <c:pt idx="147">
                  <c:v>57.659000000000006</c:v>
                </c:pt>
                <c:pt idx="148">
                  <c:v>55.256</c:v>
                </c:pt>
                <c:pt idx="149">
                  <c:v>55.256</c:v>
                </c:pt>
                <c:pt idx="150">
                  <c:v>52.853999999999999</c:v>
                </c:pt>
                <c:pt idx="151">
                  <c:v>47.796000000000063</c:v>
                </c:pt>
                <c:pt idx="152">
                  <c:v>47.796000000000063</c:v>
                </c:pt>
                <c:pt idx="153">
                  <c:v>47.796000000000063</c:v>
                </c:pt>
                <c:pt idx="154">
                  <c:v>47.796000000000063</c:v>
                </c:pt>
                <c:pt idx="155">
                  <c:v>47.796000000000063</c:v>
                </c:pt>
                <c:pt idx="156">
                  <c:v>47.796000000000063</c:v>
                </c:pt>
                <c:pt idx="157">
                  <c:v>47.796000000000063</c:v>
                </c:pt>
                <c:pt idx="158">
                  <c:v>47.796000000000063</c:v>
                </c:pt>
                <c:pt idx="159">
                  <c:v>47.796000000000063</c:v>
                </c:pt>
                <c:pt idx="160">
                  <c:v>47.796000000000063</c:v>
                </c:pt>
                <c:pt idx="161">
                  <c:v>47.796000000000063</c:v>
                </c:pt>
                <c:pt idx="162">
                  <c:v>47.796000000000063</c:v>
                </c:pt>
              </c:numCache>
            </c:numRef>
          </c:yVal>
          <c:smooth val="0"/>
        </c:ser>
        <c:ser>
          <c:idx val="1"/>
          <c:order val="1"/>
          <c:tx>
            <c:strRef>
              <c:f>Sheet1!$C$1</c:f>
              <c:strCache>
                <c:ptCount val="1"/>
                <c:pt idx="0">
                  <c:v>Tacrolimus use at discharge and 1 year (N = 1,864)</c:v>
                </c:pt>
              </c:strCache>
            </c:strRef>
          </c:tx>
          <c:spPr>
            <a:ln w="41275">
              <a:solidFill>
                <a:srgbClr val="00FF00"/>
              </a:solidFill>
            </a:ln>
          </c:spPr>
          <c:marker>
            <c:symbol val="none"/>
          </c:marker>
          <c:xVal>
            <c:numRef>
              <c:f>Sheet1!$A$2:$A$164</c:f>
              <c:numCache>
                <c:formatCode>General</c:formatCode>
                <c:ptCount val="163"/>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numCache>
            </c:numRef>
          </c:xVal>
          <c:yVal>
            <c:numRef>
              <c:f>Sheet1!$C$2:$C$164</c:f>
              <c:numCache>
                <c:formatCode>General</c:formatCode>
                <c:ptCount val="163"/>
                <c:pt idx="0">
                  <c:v>100</c:v>
                </c:pt>
                <c:pt idx="1">
                  <c:v>100</c:v>
                </c:pt>
                <c:pt idx="2">
                  <c:v>100</c:v>
                </c:pt>
                <c:pt idx="3">
                  <c:v>100</c:v>
                </c:pt>
                <c:pt idx="4">
                  <c:v>100</c:v>
                </c:pt>
                <c:pt idx="5">
                  <c:v>100</c:v>
                </c:pt>
                <c:pt idx="6">
                  <c:v>99.623999999999981</c:v>
                </c:pt>
                <c:pt idx="7">
                  <c:v>98.281999999999996</c:v>
                </c:pt>
                <c:pt idx="8">
                  <c:v>98.227999999999994</c:v>
                </c:pt>
                <c:pt idx="9">
                  <c:v>98.227999999999994</c:v>
                </c:pt>
                <c:pt idx="10">
                  <c:v>98.227999999999994</c:v>
                </c:pt>
                <c:pt idx="11">
                  <c:v>98.227999999999994</c:v>
                </c:pt>
                <c:pt idx="12">
                  <c:v>98.227999999999994</c:v>
                </c:pt>
                <c:pt idx="13">
                  <c:v>98.227999999999994</c:v>
                </c:pt>
                <c:pt idx="14">
                  <c:v>98.227999999999994</c:v>
                </c:pt>
                <c:pt idx="15">
                  <c:v>98.227999999999994</c:v>
                </c:pt>
                <c:pt idx="16">
                  <c:v>98.096000000000004</c:v>
                </c:pt>
                <c:pt idx="17">
                  <c:v>97.897000000000006</c:v>
                </c:pt>
                <c:pt idx="18">
                  <c:v>97.1</c:v>
                </c:pt>
                <c:pt idx="19">
                  <c:v>95.968000000000004</c:v>
                </c:pt>
                <c:pt idx="20">
                  <c:v>95.834000000000003</c:v>
                </c:pt>
                <c:pt idx="21">
                  <c:v>95.631</c:v>
                </c:pt>
                <c:pt idx="22">
                  <c:v>95.562000000000012</c:v>
                </c:pt>
                <c:pt idx="23">
                  <c:v>95.562000000000012</c:v>
                </c:pt>
                <c:pt idx="24">
                  <c:v>95.562000000000012</c:v>
                </c:pt>
                <c:pt idx="25">
                  <c:v>95.562000000000012</c:v>
                </c:pt>
                <c:pt idx="26">
                  <c:v>95.562000000000012</c:v>
                </c:pt>
                <c:pt idx="27">
                  <c:v>95.562000000000012</c:v>
                </c:pt>
                <c:pt idx="28">
                  <c:v>95.382999999999981</c:v>
                </c:pt>
                <c:pt idx="29">
                  <c:v>95.203999999999994</c:v>
                </c:pt>
                <c:pt idx="30">
                  <c:v>94.307999999999993</c:v>
                </c:pt>
                <c:pt idx="31">
                  <c:v>93.141000000000005</c:v>
                </c:pt>
                <c:pt idx="32">
                  <c:v>92.86999999999999</c:v>
                </c:pt>
                <c:pt idx="33">
                  <c:v>92.777999999999992</c:v>
                </c:pt>
                <c:pt idx="34">
                  <c:v>92.777999999999992</c:v>
                </c:pt>
                <c:pt idx="35">
                  <c:v>92.682999999999979</c:v>
                </c:pt>
                <c:pt idx="36">
                  <c:v>92.682999999999979</c:v>
                </c:pt>
                <c:pt idx="37">
                  <c:v>92.682999999999979</c:v>
                </c:pt>
                <c:pt idx="38">
                  <c:v>92.682999999999979</c:v>
                </c:pt>
                <c:pt idx="39">
                  <c:v>92.558999999999983</c:v>
                </c:pt>
                <c:pt idx="40">
                  <c:v>92.183999999999983</c:v>
                </c:pt>
                <c:pt idx="41">
                  <c:v>91.685000000000002</c:v>
                </c:pt>
                <c:pt idx="42">
                  <c:v>91.433999999999997</c:v>
                </c:pt>
                <c:pt idx="43">
                  <c:v>90.046000000000006</c:v>
                </c:pt>
                <c:pt idx="44">
                  <c:v>89.793000000000006</c:v>
                </c:pt>
                <c:pt idx="45">
                  <c:v>89.793000000000006</c:v>
                </c:pt>
                <c:pt idx="46">
                  <c:v>89.793000000000006</c:v>
                </c:pt>
                <c:pt idx="47">
                  <c:v>89.793000000000006</c:v>
                </c:pt>
                <c:pt idx="48">
                  <c:v>89.793000000000006</c:v>
                </c:pt>
                <c:pt idx="49">
                  <c:v>89.793000000000006</c:v>
                </c:pt>
                <c:pt idx="50">
                  <c:v>89.793000000000006</c:v>
                </c:pt>
                <c:pt idx="51">
                  <c:v>89.614000000000004</c:v>
                </c:pt>
                <c:pt idx="52">
                  <c:v>89.433000000000007</c:v>
                </c:pt>
                <c:pt idx="53">
                  <c:v>89.433000000000007</c:v>
                </c:pt>
                <c:pt idx="54">
                  <c:v>89.433000000000007</c:v>
                </c:pt>
                <c:pt idx="55">
                  <c:v>88.337000000000003</c:v>
                </c:pt>
                <c:pt idx="56">
                  <c:v>87.784000000000006</c:v>
                </c:pt>
                <c:pt idx="57">
                  <c:v>87.784000000000006</c:v>
                </c:pt>
                <c:pt idx="58">
                  <c:v>87.784000000000006</c:v>
                </c:pt>
                <c:pt idx="59">
                  <c:v>87.784000000000006</c:v>
                </c:pt>
                <c:pt idx="60">
                  <c:v>87.784000000000006</c:v>
                </c:pt>
                <c:pt idx="61">
                  <c:v>87.784000000000006</c:v>
                </c:pt>
                <c:pt idx="62">
                  <c:v>87.784000000000006</c:v>
                </c:pt>
                <c:pt idx="63">
                  <c:v>87.537000000000006</c:v>
                </c:pt>
                <c:pt idx="64">
                  <c:v>87.287999999999997</c:v>
                </c:pt>
                <c:pt idx="65">
                  <c:v>86.281000000000006</c:v>
                </c:pt>
                <c:pt idx="66">
                  <c:v>84.512</c:v>
                </c:pt>
                <c:pt idx="67">
                  <c:v>83.748000000000005</c:v>
                </c:pt>
                <c:pt idx="68">
                  <c:v>83.490000000000023</c:v>
                </c:pt>
                <c:pt idx="69">
                  <c:v>83.490000000000023</c:v>
                </c:pt>
                <c:pt idx="70">
                  <c:v>83.490000000000023</c:v>
                </c:pt>
                <c:pt idx="71">
                  <c:v>83.490000000000023</c:v>
                </c:pt>
                <c:pt idx="72">
                  <c:v>83.490000000000023</c:v>
                </c:pt>
                <c:pt idx="73">
                  <c:v>83.490000000000023</c:v>
                </c:pt>
                <c:pt idx="74">
                  <c:v>83.124999999999986</c:v>
                </c:pt>
                <c:pt idx="75">
                  <c:v>82.748999999999995</c:v>
                </c:pt>
                <c:pt idx="76">
                  <c:v>81.990000000000023</c:v>
                </c:pt>
                <c:pt idx="77">
                  <c:v>81.61</c:v>
                </c:pt>
                <c:pt idx="78">
                  <c:v>81.61</c:v>
                </c:pt>
                <c:pt idx="79">
                  <c:v>79.682000000000002</c:v>
                </c:pt>
                <c:pt idx="80">
                  <c:v>78.893000000000001</c:v>
                </c:pt>
                <c:pt idx="81">
                  <c:v>78.893000000000001</c:v>
                </c:pt>
                <c:pt idx="82">
                  <c:v>78.893000000000001</c:v>
                </c:pt>
                <c:pt idx="83">
                  <c:v>78.893000000000001</c:v>
                </c:pt>
                <c:pt idx="84">
                  <c:v>78.893000000000001</c:v>
                </c:pt>
                <c:pt idx="85">
                  <c:v>78.893000000000001</c:v>
                </c:pt>
                <c:pt idx="86">
                  <c:v>78.307999999999993</c:v>
                </c:pt>
                <c:pt idx="87">
                  <c:v>78.307999999999993</c:v>
                </c:pt>
                <c:pt idx="88">
                  <c:v>78.307999999999993</c:v>
                </c:pt>
                <c:pt idx="89">
                  <c:v>76.486999999999995</c:v>
                </c:pt>
                <c:pt idx="90">
                  <c:v>75.874999999999986</c:v>
                </c:pt>
                <c:pt idx="91">
                  <c:v>73.387</c:v>
                </c:pt>
                <c:pt idx="92">
                  <c:v>72.748999999999995</c:v>
                </c:pt>
                <c:pt idx="93">
                  <c:v>72.748999999999995</c:v>
                </c:pt>
                <c:pt idx="94">
                  <c:v>72.748999999999995</c:v>
                </c:pt>
                <c:pt idx="95">
                  <c:v>72.748999999999995</c:v>
                </c:pt>
                <c:pt idx="96">
                  <c:v>72.748999999999995</c:v>
                </c:pt>
                <c:pt idx="97">
                  <c:v>72.748999999999995</c:v>
                </c:pt>
                <c:pt idx="98">
                  <c:v>72.748999999999995</c:v>
                </c:pt>
                <c:pt idx="99">
                  <c:v>72.748999999999995</c:v>
                </c:pt>
                <c:pt idx="100">
                  <c:v>72.748999999999995</c:v>
                </c:pt>
                <c:pt idx="101">
                  <c:v>71.678999999999988</c:v>
                </c:pt>
                <c:pt idx="102">
                  <c:v>71.678999999999988</c:v>
                </c:pt>
                <c:pt idx="103">
                  <c:v>69.522999999999982</c:v>
                </c:pt>
                <c:pt idx="104">
                  <c:v>69.522999999999982</c:v>
                </c:pt>
                <c:pt idx="105">
                  <c:v>69.522999999999982</c:v>
                </c:pt>
                <c:pt idx="106">
                  <c:v>69.522999999999982</c:v>
                </c:pt>
                <c:pt idx="107">
                  <c:v>69.522999999999982</c:v>
                </c:pt>
                <c:pt idx="108">
                  <c:v>69.522999999999982</c:v>
                </c:pt>
                <c:pt idx="109">
                  <c:v>69.522999999999982</c:v>
                </c:pt>
                <c:pt idx="110">
                  <c:v>69.522999999999982</c:v>
                </c:pt>
                <c:pt idx="111">
                  <c:v>69.522999999999982</c:v>
                </c:pt>
                <c:pt idx="112">
                  <c:v>69.522999999999982</c:v>
                </c:pt>
                <c:pt idx="113">
                  <c:v>69.522999999999982</c:v>
                </c:pt>
                <c:pt idx="114">
                  <c:v>69.522999999999982</c:v>
                </c:pt>
                <c:pt idx="115">
                  <c:v>67.867000000000004</c:v>
                </c:pt>
                <c:pt idx="116">
                  <c:v>67.867000000000004</c:v>
                </c:pt>
                <c:pt idx="117">
                  <c:v>67.867000000000004</c:v>
                </c:pt>
                <c:pt idx="118">
                  <c:v>67.867000000000004</c:v>
                </c:pt>
                <c:pt idx="119">
                  <c:v>67.867000000000004</c:v>
                </c:pt>
                <c:pt idx="120">
                  <c:v>67.867000000000004</c:v>
                </c:pt>
                <c:pt idx="121">
                  <c:v>67.867000000000004</c:v>
                </c:pt>
                <c:pt idx="122">
                  <c:v>67.867000000000004</c:v>
                </c:pt>
                <c:pt idx="123">
                  <c:v>67.867000000000004</c:v>
                </c:pt>
                <c:pt idx="124">
                  <c:v>67.867000000000004</c:v>
                </c:pt>
                <c:pt idx="125">
                  <c:v>67.867000000000004</c:v>
                </c:pt>
                <c:pt idx="126">
                  <c:v>67.867000000000004</c:v>
                </c:pt>
                <c:pt idx="127">
                  <c:v>67.867000000000004</c:v>
                </c:pt>
                <c:pt idx="128">
                  <c:v>67.867000000000004</c:v>
                </c:pt>
                <c:pt idx="129">
                  <c:v>67.867000000000004</c:v>
                </c:pt>
                <c:pt idx="130">
                  <c:v>67.867000000000004</c:v>
                </c:pt>
                <c:pt idx="131">
                  <c:v>67.867000000000004</c:v>
                </c:pt>
                <c:pt idx="132">
                  <c:v>67.867000000000004</c:v>
                </c:pt>
                <c:pt idx="133">
                  <c:v>67.867000000000004</c:v>
                </c:pt>
                <c:pt idx="134">
                  <c:v>67.867000000000004</c:v>
                </c:pt>
                <c:pt idx="135">
                  <c:v>67.867000000000004</c:v>
                </c:pt>
                <c:pt idx="136">
                  <c:v>67.867000000000004</c:v>
                </c:pt>
                <c:pt idx="137">
                  <c:v>67.867000000000004</c:v>
                </c:pt>
                <c:pt idx="138">
                  <c:v>63.02</c:v>
                </c:pt>
                <c:pt idx="139">
                  <c:v>63.02</c:v>
                </c:pt>
                <c:pt idx="140">
                  <c:v>63.02</c:v>
                </c:pt>
                <c:pt idx="141">
                  <c:v>63.02</c:v>
                </c:pt>
              </c:numCache>
            </c:numRef>
          </c:yVal>
          <c:smooth val="0"/>
        </c:ser>
        <c:ser>
          <c:idx val="2"/>
          <c:order val="2"/>
          <c:tx>
            <c:strRef>
              <c:f>Sheet1!$D$1</c:f>
              <c:strCache>
                <c:ptCount val="1"/>
                <c:pt idx="0">
                  <c:v>Cyclosporine use at discharge/Tacrolimus at 1 year (N = 276)</c:v>
                </c:pt>
              </c:strCache>
            </c:strRef>
          </c:tx>
          <c:spPr>
            <a:ln w="41275">
              <a:solidFill>
                <a:srgbClr val="66FFFF"/>
              </a:solidFill>
            </a:ln>
          </c:spPr>
          <c:marker>
            <c:symbol val="none"/>
          </c:marker>
          <c:xVal>
            <c:numRef>
              <c:f>Sheet1!$A$2:$A$164</c:f>
              <c:numCache>
                <c:formatCode>General</c:formatCode>
                <c:ptCount val="163"/>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numCache>
            </c:numRef>
          </c:xVal>
          <c:yVal>
            <c:numRef>
              <c:f>Sheet1!$D$2:$D$164</c:f>
              <c:numCache>
                <c:formatCode>General</c:formatCode>
                <c:ptCount val="163"/>
                <c:pt idx="0">
                  <c:v>100</c:v>
                </c:pt>
                <c:pt idx="1">
                  <c:v>100</c:v>
                </c:pt>
                <c:pt idx="2">
                  <c:v>100</c:v>
                </c:pt>
                <c:pt idx="3">
                  <c:v>100</c:v>
                </c:pt>
                <c:pt idx="4">
                  <c:v>100</c:v>
                </c:pt>
                <c:pt idx="5">
                  <c:v>100</c:v>
                </c:pt>
                <c:pt idx="6">
                  <c:v>98.912999999999997</c:v>
                </c:pt>
                <c:pt idx="7">
                  <c:v>97.825000000000003</c:v>
                </c:pt>
                <c:pt idx="8">
                  <c:v>97.461000000000027</c:v>
                </c:pt>
                <c:pt idx="9">
                  <c:v>97.461000000000027</c:v>
                </c:pt>
                <c:pt idx="10">
                  <c:v>97.461000000000027</c:v>
                </c:pt>
                <c:pt idx="11">
                  <c:v>97.461000000000027</c:v>
                </c:pt>
                <c:pt idx="12">
                  <c:v>97.461000000000027</c:v>
                </c:pt>
                <c:pt idx="13">
                  <c:v>97.461000000000027</c:v>
                </c:pt>
                <c:pt idx="14">
                  <c:v>97.461000000000027</c:v>
                </c:pt>
                <c:pt idx="15">
                  <c:v>97.461000000000027</c:v>
                </c:pt>
                <c:pt idx="16">
                  <c:v>97.043000000000006</c:v>
                </c:pt>
                <c:pt idx="17">
                  <c:v>96.623999999999981</c:v>
                </c:pt>
                <c:pt idx="18">
                  <c:v>96.206000000000003</c:v>
                </c:pt>
                <c:pt idx="19">
                  <c:v>94.949000000000026</c:v>
                </c:pt>
                <c:pt idx="20">
                  <c:v>94.106999999999999</c:v>
                </c:pt>
                <c:pt idx="21">
                  <c:v>93.685000000000002</c:v>
                </c:pt>
                <c:pt idx="22">
                  <c:v>93.685000000000002</c:v>
                </c:pt>
                <c:pt idx="23">
                  <c:v>93.685000000000002</c:v>
                </c:pt>
                <c:pt idx="24">
                  <c:v>93.685000000000002</c:v>
                </c:pt>
                <c:pt idx="25">
                  <c:v>93.685000000000002</c:v>
                </c:pt>
                <c:pt idx="26">
                  <c:v>93.685000000000002</c:v>
                </c:pt>
                <c:pt idx="27">
                  <c:v>93.685000000000002</c:v>
                </c:pt>
                <c:pt idx="28">
                  <c:v>93.685000000000002</c:v>
                </c:pt>
                <c:pt idx="29">
                  <c:v>93.685000000000002</c:v>
                </c:pt>
                <c:pt idx="30">
                  <c:v>92.307999999999993</c:v>
                </c:pt>
                <c:pt idx="31">
                  <c:v>90.93</c:v>
                </c:pt>
                <c:pt idx="32">
                  <c:v>90.010999999999996</c:v>
                </c:pt>
                <c:pt idx="33">
                  <c:v>90.010999999999996</c:v>
                </c:pt>
                <c:pt idx="34">
                  <c:v>90.010999999999996</c:v>
                </c:pt>
                <c:pt idx="35">
                  <c:v>90.010999999999996</c:v>
                </c:pt>
                <c:pt idx="36">
                  <c:v>90.010999999999996</c:v>
                </c:pt>
                <c:pt idx="37">
                  <c:v>90.010999999999996</c:v>
                </c:pt>
                <c:pt idx="38">
                  <c:v>90.010999999999996</c:v>
                </c:pt>
                <c:pt idx="39">
                  <c:v>90.010999999999996</c:v>
                </c:pt>
                <c:pt idx="40">
                  <c:v>89.478999999999999</c:v>
                </c:pt>
                <c:pt idx="41">
                  <c:v>89.478999999999999</c:v>
                </c:pt>
                <c:pt idx="42">
                  <c:v>87.348000000000013</c:v>
                </c:pt>
                <c:pt idx="43">
                  <c:v>86.283000000000001</c:v>
                </c:pt>
                <c:pt idx="44">
                  <c:v>86.283000000000001</c:v>
                </c:pt>
                <c:pt idx="45">
                  <c:v>86.283000000000001</c:v>
                </c:pt>
                <c:pt idx="46">
                  <c:v>86.283000000000001</c:v>
                </c:pt>
                <c:pt idx="47">
                  <c:v>86.283000000000001</c:v>
                </c:pt>
                <c:pt idx="48">
                  <c:v>86.283000000000001</c:v>
                </c:pt>
                <c:pt idx="49">
                  <c:v>86.283000000000001</c:v>
                </c:pt>
                <c:pt idx="50">
                  <c:v>86.283000000000001</c:v>
                </c:pt>
                <c:pt idx="51">
                  <c:v>86.283000000000001</c:v>
                </c:pt>
                <c:pt idx="52">
                  <c:v>85.638999999999982</c:v>
                </c:pt>
                <c:pt idx="53">
                  <c:v>84.990000000000023</c:v>
                </c:pt>
                <c:pt idx="54">
                  <c:v>84.342000000000013</c:v>
                </c:pt>
                <c:pt idx="55">
                  <c:v>83.043999999999997</c:v>
                </c:pt>
                <c:pt idx="56">
                  <c:v>83.043999999999997</c:v>
                </c:pt>
                <c:pt idx="57">
                  <c:v>83.043999999999997</c:v>
                </c:pt>
                <c:pt idx="58">
                  <c:v>83.043999999999997</c:v>
                </c:pt>
                <c:pt idx="59">
                  <c:v>83.043999999999997</c:v>
                </c:pt>
                <c:pt idx="60">
                  <c:v>83.043999999999997</c:v>
                </c:pt>
                <c:pt idx="61">
                  <c:v>83.043999999999997</c:v>
                </c:pt>
                <c:pt idx="62">
                  <c:v>83.043999999999997</c:v>
                </c:pt>
                <c:pt idx="63">
                  <c:v>83.043999999999997</c:v>
                </c:pt>
                <c:pt idx="64">
                  <c:v>83.043999999999997</c:v>
                </c:pt>
                <c:pt idx="65">
                  <c:v>82.221999999999994</c:v>
                </c:pt>
                <c:pt idx="66">
                  <c:v>81.400000000000006</c:v>
                </c:pt>
                <c:pt idx="67">
                  <c:v>78.084999999999994</c:v>
                </c:pt>
                <c:pt idx="68">
                  <c:v>78.084999999999994</c:v>
                </c:pt>
                <c:pt idx="69">
                  <c:v>78.084999999999994</c:v>
                </c:pt>
                <c:pt idx="70">
                  <c:v>78.084999999999994</c:v>
                </c:pt>
                <c:pt idx="71">
                  <c:v>78.084999999999994</c:v>
                </c:pt>
                <c:pt idx="72">
                  <c:v>78.084999999999994</c:v>
                </c:pt>
                <c:pt idx="73">
                  <c:v>78.084999999999994</c:v>
                </c:pt>
                <c:pt idx="74">
                  <c:v>78.084999999999994</c:v>
                </c:pt>
                <c:pt idx="75">
                  <c:v>78.084999999999994</c:v>
                </c:pt>
                <c:pt idx="76">
                  <c:v>77.057999999999993</c:v>
                </c:pt>
                <c:pt idx="77">
                  <c:v>77.057999999999993</c:v>
                </c:pt>
                <c:pt idx="78">
                  <c:v>73.975999999999999</c:v>
                </c:pt>
                <c:pt idx="79">
                  <c:v>73.975999999999999</c:v>
                </c:pt>
                <c:pt idx="80">
                  <c:v>73.975999999999999</c:v>
                </c:pt>
                <c:pt idx="81">
                  <c:v>73.975999999999999</c:v>
                </c:pt>
                <c:pt idx="82">
                  <c:v>73.975999999999999</c:v>
                </c:pt>
                <c:pt idx="83">
                  <c:v>73.975999999999999</c:v>
                </c:pt>
                <c:pt idx="84">
                  <c:v>73.975999999999999</c:v>
                </c:pt>
                <c:pt idx="85">
                  <c:v>73.975999999999999</c:v>
                </c:pt>
                <c:pt idx="86">
                  <c:v>73.975999999999999</c:v>
                </c:pt>
                <c:pt idx="87">
                  <c:v>73.975999999999999</c:v>
                </c:pt>
                <c:pt idx="88">
                  <c:v>73.975999999999999</c:v>
                </c:pt>
                <c:pt idx="89">
                  <c:v>72.631</c:v>
                </c:pt>
                <c:pt idx="90">
                  <c:v>68.519000000000005</c:v>
                </c:pt>
                <c:pt idx="91">
                  <c:v>67.120999999999981</c:v>
                </c:pt>
                <c:pt idx="92">
                  <c:v>65.661999999999992</c:v>
                </c:pt>
                <c:pt idx="93">
                  <c:v>65.661999999999992</c:v>
                </c:pt>
                <c:pt idx="94">
                  <c:v>65.661999999999992</c:v>
                </c:pt>
                <c:pt idx="95">
                  <c:v>65.661999999999992</c:v>
                </c:pt>
                <c:pt idx="96">
                  <c:v>65.661999999999992</c:v>
                </c:pt>
                <c:pt idx="97">
                  <c:v>65.661999999999992</c:v>
                </c:pt>
                <c:pt idx="98">
                  <c:v>65.661999999999992</c:v>
                </c:pt>
                <c:pt idx="99">
                  <c:v>65.661999999999992</c:v>
                </c:pt>
                <c:pt idx="100">
                  <c:v>65.661999999999992</c:v>
                </c:pt>
                <c:pt idx="101">
                  <c:v>63.886999999999993</c:v>
                </c:pt>
                <c:pt idx="102">
                  <c:v>60.338000000000001</c:v>
                </c:pt>
                <c:pt idx="103">
                  <c:v>60.338000000000001</c:v>
                </c:pt>
                <c:pt idx="104">
                  <c:v>60.338000000000001</c:v>
                </c:pt>
                <c:pt idx="105">
                  <c:v>60.338000000000001</c:v>
                </c:pt>
                <c:pt idx="106">
                  <c:v>60.338000000000001</c:v>
                </c:pt>
                <c:pt idx="107">
                  <c:v>60.338000000000001</c:v>
                </c:pt>
                <c:pt idx="108">
                  <c:v>60.338000000000001</c:v>
                </c:pt>
                <c:pt idx="109">
                  <c:v>60.338000000000001</c:v>
                </c:pt>
                <c:pt idx="110">
                  <c:v>60.338000000000001</c:v>
                </c:pt>
                <c:pt idx="111">
                  <c:v>57.824000000000005</c:v>
                </c:pt>
                <c:pt idx="112">
                  <c:v>57.824000000000005</c:v>
                </c:pt>
                <c:pt idx="113">
                  <c:v>57.824000000000005</c:v>
                </c:pt>
                <c:pt idx="114">
                  <c:v>57.824000000000005</c:v>
                </c:pt>
                <c:pt idx="115">
                  <c:v>57.824000000000005</c:v>
                </c:pt>
                <c:pt idx="116">
                  <c:v>57.824000000000005</c:v>
                </c:pt>
                <c:pt idx="117">
                  <c:v>57.824000000000005</c:v>
                </c:pt>
                <c:pt idx="118">
                  <c:v>57.824000000000005</c:v>
                </c:pt>
                <c:pt idx="119">
                  <c:v>57.824000000000005</c:v>
                </c:pt>
                <c:pt idx="120">
                  <c:v>57.824000000000005</c:v>
                </c:pt>
                <c:pt idx="121">
                  <c:v>57.824000000000005</c:v>
                </c:pt>
                <c:pt idx="122">
                  <c:v>57.824000000000005</c:v>
                </c:pt>
                <c:pt idx="123">
                  <c:v>54.611000000000004</c:v>
                </c:pt>
                <c:pt idx="124">
                  <c:v>54.611000000000004</c:v>
                </c:pt>
                <c:pt idx="125">
                  <c:v>54.611000000000004</c:v>
                </c:pt>
                <c:pt idx="126">
                  <c:v>54.611000000000004</c:v>
                </c:pt>
                <c:pt idx="127">
                  <c:v>54.611000000000004</c:v>
                </c:pt>
                <c:pt idx="128">
                  <c:v>54.611000000000004</c:v>
                </c:pt>
                <c:pt idx="129">
                  <c:v>54.611000000000004</c:v>
                </c:pt>
                <c:pt idx="130">
                  <c:v>54.611000000000004</c:v>
                </c:pt>
                <c:pt idx="131">
                  <c:v>54.611000000000004</c:v>
                </c:pt>
                <c:pt idx="132">
                  <c:v>54.611000000000004</c:v>
                </c:pt>
                <c:pt idx="133">
                  <c:v>54.611000000000004</c:v>
                </c:pt>
                <c:pt idx="134">
                  <c:v>54.611000000000004</c:v>
                </c:pt>
                <c:pt idx="135">
                  <c:v>54.611000000000004</c:v>
                </c:pt>
                <c:pt idx="136">
                  <c:v>54.611000000000004</c:v>
                </c:pt>
                <c:pt idx="137">
                  <c:v>54.611000000000004</c:v>
                </c:pt>
                <c:pt idx="138">
                  <c:v>54.611000000000004</c:v>
                </c:pt>
              </c:numCache>
            </c:numRef>
          </c:yVal>
          <c:smooth val="0"/>
        </c:ser>
        <c:dLbls>
          <c:showLegendKey val="0"/>
          <c:showVal val="0"/>
          <c:showCatName val="0"/>
          <c:showSerName val="0"/>
          <c:showPercent val="0"/>
          <c:showBubbleSize val="0"/>
        </c:dLbls>
        <c:axId val="492243120"/>
        <c:axId val="492243512"/>
      </c:scatterChart>
      <c:valAx>
        <c:axId val="49224312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243512"/>
        <c:crosses val="autoZero"/>
        <c:crossBetween val="midCat"/>
        <c:majorUnit val="1"/>
      </c:valAx>
      <c:valAx>
        <c:axId val="492243512"/>
        <c:scaling>
          <c:orientation val="minMax"/>
          <c:max val="100"/>
          <c:min val="4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723E-3"/>
              <c:y val="0.22594424688850087"/>
            </c:manualLayout>
          </c:layout>
          <c:overlay val="0"/>
        </c:title>
        <c:numFmt formatCode="General" sourceLinked="1"/>
        <c:majorTickMark val="out"/>
        <c:minorTickMark val="none"/>
        <c:tickLblPos val="nextTo"/>
        <c:txPr>
          <a:bodyPr/>
          <a:lstStyle/>
          <a:p>
            <a:pPr>
              <a:defRPr sz="1500" b="1"/>
            </a:pPr>
            <a:endParaRPr lang="en-US"/>
          </a:p>
        </c:txPr>
        <c:crossAx val="492243120"/>
        <c:crosses val="autoZero"/>
        <c:crossBetween val="midCat"/>
        <c:majorUnit val="10"/>
      </c:valAx>
      <c:spPr>
        <a:solidFill>
          <a:schemeClr val="bg2"/>
        </a:solidFill>
        <a:ln>
          <a:solidFill>
            <a:schemeClr val="tx1"/>
          </a:solidFill>
        </a:ln>
      </c:spPr>
    </c:plotArea>
    <c:legend>
      <c:legendPos val="r"/>
      <c:layout>
        <c:manualLayout>
          <c:xMode val="edge"/>
          <c:yMode val="edge"/>
          <c:x val="0.12302359882005899"/>
          <c:y val="0.60282582134129892"/>
          <c:w val="0.62833333333333363"/>
          <c:h val="0.23377183455516362"/>
        </c:manualLayout>
      </c:layout>
      <c:overlay val="0"/>
      <c:spPr>
        <a:solidFill>
          <a:srgbClr val="000000"/>
        </a:solidFill>
        <a:ln>
          <a:solidFill>
            <a:srgbClr val="FFFFFF"/>
          </a:solidFill>
        </a:ln>
      </c:spPr>
      <c:txPr>
        <a:bodyPr/>
        <a:lstStyle/>
        <a:p>
          <a:pPr>
            <a:defRPr sz="1300" b="1"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&lt;1 Year  (N = 937)</c:v>
                </c:pt>
              </c:strCache>
            </c:strRef>
          </c:tx>
          <c:spPr>
            <a:ln w="47625">
              <a:solidFill>
                <a:srgbClr val="CC99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100</c:v>
                </c:pt>
                <c:pt idx="3">
                  <c:v>100</c:v>
                </c:pt>
                <c:pt idx="4">
                  <c:v>99.678999999999988</c:v>
                </c:pt>
                <c:pt idx="5">
                  <c:v>99.465000000000003</c:v>
                </c:pt>
                <c:pt idx="6">
                  <c:v>99.356999999999999</c:v>
                </c:pt>
                <c:pt idx="7">
                  <c:v>98.60199999999999</c:v>
                </c:pt>
                <c:pt idx="8">
                  <c:v>98.384999999999991</c:v>
                </c:pt>
                <c:pt idx="9">
                  <c:v>98.384999999999991</c:v>
                </c:pt>
                <c:pt idx="10">
                  <c:v>98.384999999999991</c:v>
                </c:pt>
                <c:pt idx="11">
                  <c:v>98.384999999999991</c:v>
                </c:pt>
                <c:pt idx="12">
                  <c:v>98.384999999999991</c:v>
                </c:pt>
                <c:pt idx="13">
                  <c:v>98.384999999999991</c:v>
                </c:pt>
                <c:pt idx="14">
                  <c:v>98.384999999999991</c:v>
                </c:pt>
                <c:pt idx="15">
                  <c:v>98.384999999999991</c:v>
                </c:pt>
                <c:pt idx="16">
                  <c:v>98.248999999999995</c:v>
                </c:pt>
                <c:pt idx="17">
                  <c:v>97.837999999999994</c:v>
                </c:pt>
                <c:pt idx="18">
                  <c:v>97.700999999999993</c:v>
                </c:pt>
                <c:pt idx="19">
                  <c:v>97.013999999999996</c:v>
                </c:pt>
                <c:pt idx="20">
                  <c:v>97.013999999999996</c:v>
                </c:pt>
                <c:pt idx="21">
                  <c:v>96.874999999999986</c:v>
                </c:pt>
                <c:pt idx="22">
                  <c:v>96.735000000000014</c:v>
                </c:pt>
                <c:pt idx="23">
                  <c:v>96.735000000000014</c:v>
                </c:pt>
                <c:pt idx="24">
                  <c:v>96.735000000000014</c:v>
                </c:pt>
                <c:pt idx="25">
                  <c:v>96.735000000000014</c:v>
                </c:pt>
                <c:pt idx="26">
                  <c:v>96.735000000000014</c:v>
                </c:pt>
                <c:pt idx="27">
                  <c:v>96.735000000000014</c:v>
                </c:pt>
                <c:pt idx="28">
                  <c:v>96.735000000000014</c:v>
                </c:pt>
                <c:pt idx="29">
                  <c:v>96.403000000000006</c:v>
                </c:pt>
                <c:pt idx="30">
                  <c:v>96.403000000000006</c:v>
                </c:pt>
                <c:pt idx="31">
                  <c:v>95.073999999999998</c:v>
                </c:pt>
                <c:pt idx="32">
                  <c:v>94.906999999999996</c:v>
                </c:pt>
                <c:pt idx="33">
                  <c:v>94.906999999999996</c:v>
                </c:pt>
                <c:pt idx="34">
                  <c:v>94.906999999999996</c:v>
                </c:pt>
                <c:pt idx="35">
                  <c:v>94.906999999999996</c:v>
                </c:pt>
                <c:pt idx="36">
                  <c:v>94.906999999999996</c:v>
                </c:pt>
                <c:pt idx="37">
                  <c:v>94.906999999999996</c:v>
                </c:pt>
                <c:pt idx="38">
                  <c:v>94.906999999999996</c:v>
                </c:pt>
                <c:pt idx="39">
                  <c:v>94.906999999999996</c:v>
                </c:pt>
                <c:pt idx="40">
                  <c:v>94.691000000000003</c:v>
                </c:pt>
                <c:pt idx="41">
                  <c:v>94.475999999999999</c:v>
                </c:pt>
                <c:pt idx="42">
                  <c:v>94.043999999999997</c:v>
                </c:pt>
                <c:pt idx="43">
                  <c:v>94.043999999999997</c:v>
                </c:pt>
                <c:pt idx="44">
                  <c:v>94.043999999999997</c:v>
                </c:pt>
                <c:pt idx="45">
                  <c:v>94.043999999999997</c:v>
                </c:pt>
                <c:pt idx="46">
                  <c:v>94.043999999999997</c:v>
                </c:pt>
                <c:pt idx="47">
                  <c:v>94.043999999999997</c:v>
                </c:pt>
                <c:pt idx="48">
                  <c:v>94.043999999999997</c:v>
                </c:pt>
                <c:pt idx="49">
                  <c:v>94.043999999999997</c:v>
                </c:pt>
                <c:pt idx="50">
                  <c:v>94.043999999999997</c:v>
                </c:pt>
                <c:pt idx="51">
                  <c:v>94.043999999999997</c:v>
                </c:pt>
                <c:pt idx="52">
                  <c:v>94.043999999999997</c:v>
                </c:pt>
                <c:pt idx="53">
                  <c:v>93.763999999999996</c:v>
                </c:pt>
                <c:pt idx="54">
                  <c:v>93.205000000000013</c:v>
                </c:pt>
                <c:pt idx="55">
                  <c:v>91.804999999999993</c:v>
                </c:pt>
                <c:pt idx="56">
                  <c:v>91.524000000000001</c:v>
                </c:pt>
                <c:pt idx="57">
                  <c:v>91.524000000000001</c:v>
                </c:pt>
                <c:pt idx="58">
                  <c:v>91.524000000000001</c:v>
                </c:pt>
                <c:pt idx="59">
                  <c:v>91.524000000000001</c:v>
                </c:pt>
                <c:pt idx="60">
                  <c:v>91.524000000000001</c:v>
                </c:pt>
                <c:pt idx="61">
                  <c:v>91.524000000000001</c:v>
                </c:pt>
                <c:pt idx="62">
                  <c:v>91.524000000000001</c:v>
                </c:pt>
                <c:pt idx="63">
                  <c:v>91.524000000000001</c:v>
                </c:pt>
                <c:pt idx="64">
                  <c:v>91.179999999999978</c:v>
                </c:pt>
                <c:pt idx="65">
                  <c:v>90.835999999999999</c:v>
                </c:pt>
                <c:pt idx="66">
                  <c:v>90.492000000000004</c:v>
                </c:pt>
                <c:pt idx="67">
                  <c:v>89.804000000000002</c:v>
                </c:pt>
                <c:pt idx="68">
                  <c:v>89.804000000000002</c:v>
                </c:pt>
                <c:pt idx="69">
                  <c:v>89.804000000000002</c:v>
                </c:pt>
                <c:pt idx="70">
                  <c:v>89.804000000000002</c:v>
                </c:pt>
                <c:pt idx="71">
                  <c:v>89.804000000000002</c:v>
                </c:pt>
                <c:pt idx="72">
                  <c:v>89.804000000000002</c:v>
                </c:pt>
                <c:pt idx="73">
                  <c:v>89.804000000000002</c:v>
                </c:pt>
                <c:pt idx="74">
                  <c:v>89.804000000000002</c:v>
                </c:pt>
                <c:pt idx="75">
                  <c:v>89.804000000000002</c:v>
                </c:pt>
                <c:pt idx="76">
                  <c:v>88.918999999999997</c:v>
                </c:pt>
                <c:pt idx="77">
                  <c:v>88.474999999999994</c:v>
                </c:pt>
                <c:pt idx="78">
                  <c:v>88.03</c:v>
                </c:pt>
                <c:pt idx="79">
                  <c:v>86.247000000000099</c:v>
                </c:pt>
                <c:pt idx="80">
                  <c:v>86.247000000000099</c:v>
                </c:pt>
                <c:pt idx="81">
                  <c:v>86.247000000000099</c:v>
                </c:pt>
                <c:pt idx="82">
                  <c:v>86.247000000000099</c:v>
                </c:pt>
                <c:pt idx="83">
                  <c:v>86.247000000000099</c:v>
                </c:pt>
                <c:pt idx="84">
                  <c:v>86.247000000000099</c:v>
                </c:pt>
                <c:pt idx="85">
                  <c:v>86.247000000000099</c:v>
                </c:pt>
                <c:pt idx="86">
                  <c:v>85.675999999999988</c:v>
                </c:pt>
                <c:pt idx="87">
                  <c:v>85.675999999999988</c:v>
                </c:pt>
                <c:pt idx="88">
                  <c:v>85.100999999999999</c:v>
                </c:pt>
                <c:pt idx="89">
                  <c:v>83.375999999999948</c:v>
                </c:pt>
                <c:pt idx="90">
                  <c:v>82.801000000000002</c:v>
                </c:pt>
                <c:pt idx="91">
                  <c:v>81.075999999999979</c:v>
                </c:pt>
                <c:pt idx="92">
                  <c:v>81.075999999999979</c:v>
                </c:pt>
                <c:pt idx="93">
                  <c:v>81.075999999999979</c:v>
                </c:pt>
                <c:pt idx="94">
                  <c:v>81.075999999999979</c:v>
                </c:pt>
                <c:pt idx="95">
                  <c:v>81.075999999999979</c:v>
                </c:pt>
                <c:pt idx="96">
                  <c:v>81.075999999999979</c:v>
                </c:pt>
                <c:pt idx="97">
                  <c:v>81.075999999999979</c:v>
                </c:pt>
                <c:pt idx="98">
                  <c:v>81.075999999999979</c:v>
                </c:pt>
                <c:pt idx="99">
                  <c:v>81.075999999999979</c:v>
                </c:pt>
                <c:pt idx="100">
                  <c:v>81.075999999999979</c:v>
                </c:pt>
                <c:pt idx="101">
                  <c:v>79.531999999999996</c:v>
                </c:pt>
                <c:pt idx="102">
                  <c:v>77.986999999999995</c:v>
                </c:pt>
                <c:pt idx="103">
                  <c:v>76.435000000000002</c:v>
                </c:pt>
                <c:pt idx="104">
                  <c:v>76.435000000000002</c:v>
                </c:pt>
                <c:pt idx="105">
                  <c:v>76.435000000000002</c:v>
                </c:pt>
                <c:pt idx="106">
                  <c:v>76.435000000000002</c:v>
                </c:pt>
                <c:pt idx="107">
                  <c:v>76.435000000000002</c:v>
                </c:pt>
                <c:pt idx="108">
                  <c:v>76.435000000000002</c:v>
                </c:pt>
                <c:pt idx="109">
                  <c:v>76.435000000000002</c:v>
                </c:pt>
                <c:pt idx="110">
                  <c:v>76.435000000000002</c:v>
                </c:pt>
                <c:pt idx="111">
                  <c:v>76.435000000000002</c:v>
                </c:pt>
                <c:pt idx="112">
                  <c:v>75.35899999999998</c:v>
                </c:pt>
                <c:pt idx="113">
                  <c:v>74.281999999999996</c:v>
                </c:pt>
                <c:pt idx="114">
                  <c:v>73.205000000000013</c:v>
                </c:pt>
                <c:pt idx="115">
                  <c:v>71.051999999999992</c:v>
                </c:pt>
                <c:pt idx="116">
                  <c:v>71.051999999999992</c:v>
                </c:pt>
                <c:pt idx="117">
                  <c:v>71.051999999999992</c:v>
                </c:pt>
                <c:pt idx="118">
                  <c:v>71.051999999999992</c:v>
                </c:pt>
                <c:pt idx="119">
                  <c:v>71.051999999999992</c:v>
                </c:pt>
                <c:pt idx="120">
                  <c:v>71.051999999999992</c:v>
                </c:pt>
                <c:pt idx="121">
                  <c:v>71.051999999999992</c:v>
                </c:pt>
                <c:pt idx="122">
                  <c:v>71.051999999999992</c:v>
                </c:pt>
                <c:pt idx="123">
                  <c:v>71.051999999999992</c:v>
                </c:pt>
                <c:pt idx="124">
                  <c:v>71.051999999999992</c:v>
                </c:pt>
                <c:pt idx="125">
                  <c:v>69.438000000000002</c:v>
                </c:pt>
                <c:pt idx="126">
                  <c:v>69.438000000000002</c:v>
                </c:pt>
                <c:pt idx="127">
                  <c:v>69.438000000000002</c:v>
                </c:pt>
                <c:pt idx="128">
                  <c:v>69.438000000000002</c:v>
                </c:pt>
                <c:pt idx="129">
                  <c:v>69.438000000000002</c:v>
                </c:pt>
                <c:pt idx="130">
                  <c:v>69.438000000000002</c:v>
                </c:pt>
                <c:pt idx="131">
                  <c:v>69.438000000000002</c:v>
                </c:pt>
                <c:pt idx="132">
                  <c:v>69.438000000000002</c:v>
                </c:pt>
              </c:numCache>
            </c:numRef>
          </c:yVal>
          <c:smooth val="0"/>
        </c:ser>
        <c:ser>
          <c:idx val="1"/>
          <c:order val="1"/>
          <c:tx>
            <c:strRef>
              <c:f>Sheet1!$C$1</c:f>
              <c:strCache>
                <c:ptCount val="1"/>
                <c:pt idx="0">
                  <c:v>1-5 Years  (N = 836)</c:v>
                </c:pt>
              </c:strCache>
            </c:strRef>
          </c:tx>
          <c:spPr>
            <a:ln w="47625">
              <a:solidFill>
                <a:srgbClr val="FF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100</c:v>
                </c:pt>
                <c:pt idx="3">
                  <c:v>99.88</c:v>
                </c:pt>
                <c:pt idx="4">
                  <c:v>99.760999999999996</c:v>
                </c:pt>
                <c:pt idx="5">
                  <c:v>99.760999999999996</c:v>
                </c:pt>
                <c:pt idx="6">
                  <c:v>98.917000000000115</c:v>
                </c:pt>
                <c:pt idx="7">
                  <c:v>97.949000000000026</c:v>
                </c:pt>
                <c:pt idx="8">
                  <c:v>97.949000000000026</c:v>
                </c:pt>
                <c:pt idx="9">
                  <c:v>97.949000000000026</c:v>
                </c:pt>
                <c:pt idx="10">
                  <c:v>97.949000000000026</c:v>
                </c:pt>
                <c:pt idx="11">
                  <c:v>97.949000000000026</c:v>
                </c:pt>
                <c:pt idx="12">
                  <c:v>97.949000000000026</c:v>
                </c:pt>
                <c:pt idx="13">
                  <c:v>97.949000000000026</c:v>
                </c:pt>
                <c:pt idx="14">
                  <c:v>97.949000000000026</c:v>
                </c:pt>
                <c:pt idx="15">
                  <c:v>97.8</c:v>
                </c:pt>
                <c:pt idx="16">
                  <c:v>97.501999999999995</c:v>
                </c:pt>
                <c:pt idx="17">
                  <c:v>97.501999999999995</c:v>
                </c:pt>
                <c:pt idx="18">
                  <c:v>96.906999999999996</c:v>
                </c:pt>
                <c:pt idx="19">
                  <c:v>96.308999999999983</c:v>
                </c:pt>
                <c:pt idx="20">
                  <c:v>95.557000000000002</c:v>
                </c:pt>
                <c:pt idx="21">
                  <c:v>95.254000000000005</c:v>
                </c:pt>
                <c:pt idx="22">
                  <c:v>95.254000000000005</c:v>
                </c:pt>
                <c:pt idx="23">
                  <c:v>95.254000000000005</c:v>
                </c:pt>
                <c:pt idx="24">
                  <c:v>95.254000000000005</c:v>
                </c:pt>
                <c:pt idx="25">
                  <c:v>95.254000000000005</c:v>
                </c:pt>
                <c:pt idx="26">
                  <c:v>95.254000000000005</c:v>
                </c:pt>
                <c:pt idx="27">
                  <c:v>95.254000000000005</c:v>
                </c:pt>
                <c:pt idx="28">
                  <c:v>95.071999999999989</c:v>
                </c:pt>
                <c:pt idx="29">
                  <c:v>94.706999999999994</c:v>
                </c:pt>
                <c:pt idx="30">
                  <c:v>93.795000000000002</c:v>
                </c:pt>
                <c:pt idx="31">
                  <c:v>93.427999999999997</c:v>
                </c:pt>
                <c:pt idx="32">
                  <c:v>93.242999999999995</c:v>
                </c:pt>
                <c:pt idx="33">
                  <c:v>93.242999999999995</c:v>
                </c:pt>
                <c:pt idx="34">
                  <c:v>93.242999999999995</c:v>
                </c:pt>
                <c:pt idx="35">
                  <c:v>93.242999999999995</c:v>
                </c:pt>
                <c:pt idx="36">
                  <c:v>93.242999999999995</c:v>
                </c:pt>
                <c:pt idx="37">
                  <c:v>93.242999999999995</c:v>
                </c:pt>
                <c:pt idx="38">
                  <c:v>93.242999999999995</c:v>
                </c:pt>
                <c:pt idx="39">
                  <c:v>93.242999999999995</c:v>
                </c:pt>
                <c:pt idx="40">
                  <c:v>93.02</c:v>
                </c:pt>
                <c:pt idx="41">
                  <c:v>92.350999999999999</c:v>
                </c:pt>
                <c:pt idx="42">
                  <c:v>91.459000000000003</c:v>
                </c:pt>
                <c:pt idx="43">
                  <c:v>89.891999999999996</c:v>
                </c:pt>
                <c:pt idx="44">
                  <c:v>89.891999999999996</c:v>
                </c:pt>
                <c:pt idx="45">
                  <c:v>89.891999999999996</c:v>
                </c:pt>
                <c:pt idx="46">
                  <c:v>89.891999999999996</c:v>
                </c:pt>
                <c:pt idx="47">
                  <c:v>89.891999999999996</c:v>
                </c:pt>
                <c:pt idx="48">
                  <c:v>89.891999999999996</c:v>
                </c:pt>
                <c:pt idx="49">
                  <c:v>89.891999999999996</c:v>
                </c:pt>
                <c:pt idx="50">
                  <c:v>89.891999999999996</c:v>
                </c:pt>
                <c:pt idx="51">
                  <c:v>89.614999999999995</c:v>
                </c:pt>
                <c:pt idx="52">
                  <c:v>89.614999999999995</c:v>
                </c:pt>
                <c:pt idx="53">
                  <c:v>89.614999999999995</c:v>
                </c:pt>
                <c:pt idx="54">
                  <c:v>89.057999999999993</c:v>
                </c:pt>
                <c:pt idx="55">
                  <c:v>88.78</c:v>
                </c:pt>
                <c:pt idx="56">
                  <c:v>88.498000000000005</c:v>
                </c:pt>
                <c:pt idx="57">
                  <c:v>88.498000000000005</c:v>
                </c:pt>
                <c:pt idx="58">
                  <c:v>88.498000000000005</c:v>
                </c:pt>
                <c:pt idx="59">
                  <c:v>88.498000000000005</c:v>
                </c:pt>
                <c:pt idx="60">
                  <c:v>88.498000000000005</c:v>
                </c:pt>
                <c:pt idx="61">
                  <c:v>88.498000000000005</c:v>
                </c:pt>
                <c:pt idx="62">
                  <c:v>88.498000000000005</c:v>
                </c:pt>
                <c:pt idx="63">
                  <c:v>88.498000000000005</c:v>
                </c:pt>
                <c:pt idx="64">
                  <c:v>88.498000000000005</c:v>
                </c:pt>
                <c:pt idx="65">
                  <c:v>87.815000000000012</c:v>
                </c:pt>
                <c:pt idx="66">
                  <c:v>87.472999999999999</c:v>
                </c:pt>
                <c:pt idx="67">
                  <c:v>86.448000000000022</c:v>
                </c:pt>
                <c:pt idx="68">
                  <c:v>86.10299999999998</c:v>
                </c:pt>
                <c:pt idx="69">
                  <c:v>86.10299999999998</c:v>
                </c:pt>
                <c:pt idx="70">
                  <c:v>86.10299999999998</c:v>
                </c:pt>
                <c:pt idx="71">
                  <c:v>86.10299999999998</c:v>
                </c:pt>
                <c:pt idx="72">
                  <c:v>86.10299999999998</c:v>
                </c:pt>
                <c:pt idx="73">
                  <c:v>86.10299999999998</c:v>
                </c:pt>
                <c:pt idx="74">
                  <c:v>86.10299999999998</c:v>
                </c:pt>
                <c:pt idx="75">
                  <c:v>86.10299999999998</c:v>
                </c:pt>
                <c:pt idx="76">
                  <c:v>86.10299999999998</c:v>
                </c:pt>
                <c:pt idx="77">
                  <c:v>86.10299999999998</c:v>
                </c:pt>
                <c:pt idx="78">
                  <c:v>84.003</c:v>
                </c:pt>
                <c:pt idx="79">
                  <c:v>83.154999999999987</c:v>
                </c:pt>
                <c:pt idx="80">
                  <c:v>82.290999999999997</c:v>
                </c:pt>
                <c:pt idx="81">
                  <c:v>82.290999999999997</c:v>
                </c:pt>
                <c:pt idx="82">
                  <c:v>82.290999999999997</c:v>
                </c:pt>
                <c:pt idx="83">
                  <c:v>82.290999999999997</c:v>
                </c:pt>
                <c:pt idx="84">
                  <c:v>82.290999999999997</c:v>
                </c:pt>
                <c:pt idx="85">
                  <c:v>82.290999999999997</c:v>
                </c:pt>
                <c:pt idx="86">
                  <c:v>82.290999999999997</c:v>
                </c:pt>
                <c:pt idx="87">
                  <c:v>82.290999999999997</c:v>
                </c:pt>
                <c:pt idx="88">
                  <c:v>82.290999999999997</c:v>
                </c:pt>
                <c:pt idx="89">
                  <c:v>81.722999999999999</c:v>
                </c:pt>
                <c:pt idx="90">
                  <c:v>80.009</c:v>
                </c:pt>
                <c:pt idx="91">
                  <c:v>78.286000000000001</c:v>
                </c:pt>
                <c:pt idx="92">
                  <c:v>77.125999999999948</c:v>
                </c:pt>
                <c:pt idx="93">
                  <c:v>77.125999999999948</c:v>
                </c:pt>
                <c:pt idx="94">
                  <c:v>77.125999999999948</c:v>
                </c:pt>
                <c:pt idx="95">
                  <c:v>77.125999999999948</c:v>
                </c:pt>
                <c:pt idx="96">
                  <c:v>77.125999999999948</c:v>
                </c:pt>
                <c:pt idx="97">
                  <c:v>77.125999999999948</c:v>
                </c:pt>
                <c:pt idx="98">
                  <c:v>77.125999999999948</c:v>
                </c:pt>
                <c:pt idx="99">
                  <c:v>77.125999999999948</c:v>
                </c:pt>
                <c:pt idx="100">
                  <c:v>77.125999999999948</c:v>
                </c:pt>
                <c:pt idx="101">
                  <c:v>75.614000000000004</c:v>
                </c:pt>
                <c:pt idx="102">
                  <c:v>73.346000000000004</c:v>
                </c:pt>
                <c:pt idx="103">
                  <c:v>72.588999999999999</c:v>
                </c:pt>
                <c:pt idx="104">
                  <c:v>71.832999999999998</c:v>
                </c:pt>
                <c:pt idx="105">
                  <c:v>71.832999999999998</c:v>
                </c:pt>
                <c:pt idx="106">
                  <c:v>71.832999999999998</c:v>
                </c:pt>
                <c:pt idx="107">
                  <c:v>71.832999999999998</c:v>
                </c:pt>
                <c:pt idx="108">
                  <c:v>71.832999999999998</c:v>
                </c:pt>
                <c:pt idx="109">
                  <c:v>71.832999999999998</c:v>
                </c:pt>
                <c:pt idx="110">
                  <c:v>71.832999999999998</c:v>
                </c:pt>
                <c:pt idx="111">
                  <c:v>71.832999999999998</c:v>
                </c:pt>
                <c:pt idx="112">
                  <c:v>71.832999999999998</c:v>
                </c:pt>
                <c:pt idx="113">
                  <c:v>70.792000000000002</c:v>
                </c:pt>
                <c:pt idx="114">
                  <c:v>70.792000000000002</c:v>
                </c:pt>
                <c:pt idx="115">
                  <c:v>70.792000000000002</c:v>
                </c:pt>
                <c:pt idx="116">
                  <c:v>70.792000000000002</c:v>
                </c:pt>
                <c:pt idx="117">
                  <c:v>70.792000000000002</c:v>
                </c:pt>
                <c:pt idx="118">
                  <c:v>70.792000000000002</c:v>
                </c:pt>
                <c:pt idx="119">
                  <c:v>70.792000000000002</c:v>
                </c:pt>
                <c:pt idx="120">
                  <c:v>70.792000000000002</c:v>
                </c:pt>
                <c:pt idx="121">
                  <c:v>70.792000000000002</c:v>
                </c:pt>
                <c:pt idx="122">
                  <c:v>70.792000000000002</c:v>
                </c:pt>
                <c:pt idx="123">
                  <c:v>70.792000000000002</c:v>
                </c:pt>
                <c:pt idx="124">
                  <c:v>70.792000000000002</c:v>
                </c:pt>
                <c:pt idx="125">
                  <c:v>70.792000000000002</c:v>
                </c:pt>
                <c:pt idx="126">
                  <c:v>69.480999999999995</c:v>
                </c:pt>
                <c:pt idx="127">
                  <c:v>69.480999999999995</c:v>
                </c:pt>
                <c:pt idx="128">
                  <c:v>69.480999999999995</c:v>
                </c:pt>
                <c:pt idx="129">
                  <c:v>69.480999999999995</c:v>
                </c:pt>
                <c:pt idx="130">
                  <c:v>69.480999999999995</c:v>
                </c:pt>
                <c:pt idx="131">
                  <c:v>69.480999999999995</c:v>
                </c:pt>
                <c:pt idx="132">
                  <c:v>69.480999999999995</c:v>
                </c:pt>
              </c:numCache>
            </c:numRef>
          </c:yVal>
          <c:smooth val="0"/>
        </c:ser>
        <c:ser>
          <c:idx val="2"/>
          <c:order val="2"/>
          <c:tx>
            <c:strRef>
              <c:f>Sheet1!$D$1</c:f>
              <c:strCache>
                <c:ptCount val="1"/>
                <c:pt idx="0">
                  <c:v>6-10 Years  (N = 513)</c:v>
                </c:pt>
              </c:strCache>
            </c:strRef>
          </c:tx>
          <c:spPr>
            <a:ln w="47625">
              <a:solidFill>
                <a:srgbClr val="FF00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Sheet1!$D$2:$D$134</c:f>
              <c:numCache>
                <c:formatCode>General</c:formatCode>
                <c:ptCount val="133"/>
                <c:pt idx="0">
                  <c:v>100</c:v>
                </c:pt>
                <c:pt idx="1">
                  <c:v>100</c:v>
                </c:pt>
                <c:pt idx="2">
                  <c:v>100</c:v>
                </c:pt>
                <c:pt idx="3">
                  <c:v>100</c:v>
                </c:pt>
                <c:pt idx="4">
                  <c:v>100</c:v>
                </c:pt>
                <c:pt idx="5">
                  <c:v>100</c:v>
                </c:pt>
                <c:pt idx="6">
                  <c:v>99.804000000000002</c:v>
                </c:pt>
                <c:pt idx="7">
                  <c:v>99.02</c:v>
                </c:pt>
                <c:pt idx="8">
                  <c:v>99.02</c:v>
                </c:pt>
                <c:pt idx="9">
                  <c:v>99.02</c:v>
                </c:pt>
                <c:pt idx="10">
                  <c:v>99.02</c:v>
                </c:pt>
                <c:pt idx="11">
                  <c:v>99.02</c:v>
                </c:pt>
                <c:pt idx="12">
                  <c:v>99.02</c:v>
                </c:pt>
                <c:pt idx="13">
                  <c:v>99.02</c:v>
                </c:pt>
                <c:pt idx="14">
                  <c:v>99.02</c:v>
                </c:pt>
                <c:pt idx="15">
                  <c:v>99.02</c:v>
                </c:pt>
                <c:pt idx="16">
                  <c:v>99.02</c:v>
                </c:pt>
                <c:pt idx="17">
                  <c:v>99.02</c:v>
                </c:pt>
                <c:pt idx="18">
                  <c:v>98.328999999999979</c:v>
                </c:pt>
                <c:pt idx="19">
                  <c:v>97.408000000000001</c:v>
                </c:pt>
                <c:pt idx="20">
                  <c:v>96.710000000000022</c:v>
                </c:pt>
                <c:pt idx="21">
                  <c:v>96.710000000000022</c:v>
                </c:pt>
                <c:pt idx="22">
                  <c:v>96.710000000000022</c:v>
                </c:pt>
                <c:pt idx="23">
                  <c:v>96.710000000000022</c:v>
                </c:pt>
                <c:pt idx="24">
                  <c:v>96.710000000000022</c:v>
                </c:pt>
                <c:pt idx="25">
                  <c:v>96.710000000000022</c:v>
                </c:pt>
                <c:pt idx="26">
                  <c:v>96.710000000000022</c:v>
                </c:pt>
                <c:pt idx="27">
                  <c:v>96.710000000000022</c:v>
                </c:pt>
                <c:pt idx="28">
                  <c:v>96.436000000000007</c:v>
                </c:pt>
                <c:pt idx="29">
                  <c:v>96.436000000000007</c:v>
                </c:pt>
                <c:pt idx="30">
                  <c:v>95.887999999999991</c:v>
                </c:pt>
                <c:pt idx="31">
                  <c:v>94.518000000000001</c:v>
                </c:pt>
                <c:pt idx="32">
                  <c:v>94.518000000000001</c:v>
                </c:pt>
                <c:pt idx="33">
                  <c:v>94.518000000000001</c:v>
                </c:pt>
                <c:pt idx="34">
                  <c:v>94.518000000000001</c:v>
                </c:pt>
                <c:pt idx="35">
                  <c:v>94.518000000000001</c:v>
                </c:pt>
                <c:pt idx="36">
                  <c:v>94.518000000000001</c:v>
                </c:pt>
                <c:pt idx="37">
                  <c:v>94.518000000000001</c:v>
                </c:pt>
                <c:pt idx="38">
                  <c:v>94.518000000000001</c:v>
                </c:pt>
                <c:pt idx="39">
                  <c:v>94.191000000000003</c:v>
                </c:pt>
                <c:pt idx="40">
                  <c:v>93.864000000000004</c:v>
                </c:pt>
                <c:pt idx="41">
                  <c:v>92.882999999999981</c:v>
                </c:pt>
                <c:pt idx="42">
                  <c:v>91.570999999999998</c:v>
                </c:pt>
                <c:pt idx="43">
                  <c:v>90.259</c:v>
                </c:pt>
                <c:pt idx="44">
                  <c:v>90.259</c:v>
                </c:pt>
                <c:pt idx="45">
                  <c:v>90.259</c:v>
                </c:pt>
                <c:pt idx="46">
                  <c:v>90.259</c:v>
                </c:pt>
                <c:pt idx="47">
                  <c:v>90.259</c:v>
                </c:pt>
                <c:pt idx="48">
                  <c:v>90.259</c:v>
                </c:pt>
                <c:pt idx="49">
                  <c:v>90.259</c:v>
                </c:pt>
                <c:pt idx="50">
                  <c:v>90.259</c:v>
                </c:pt>
                <c:pt idx="51">
                  <c:v>89.840999999999994</c:v>
                </c:pt>
                <c:pt idx="52">
                  <c:v>89.840999999999994</c:v>
                </c:pt>
                <c:pt idx="53">
                  <c:v>89.417000000000115</c:v>
                </c:pt>
                <c:pt idx="54">
                  <c:v>88.144000000000005</c:v>
                </c:pt>
                <c:pt idx="55">
                  <c:v>87.718000000000004</c:v>
                </c:pt>
                <c:pt idx="56">
                  <c:v>87.292000000000002</c:v>
                </c:pt>
                <c:pt idx="57">
                  <c:v>87.292000000000002</c:v>
                </c:pt>
                <c:pt idx="58">
                  <c:v>87.292000000000002</c:v>
                </c:pt>
                <c:pt idx="59">
                  <c:v>87.292000000000002</c:v>
                </c:pt>
                <c:pt idx="60">
                  <c:v>87.292000000000002</c:v>
                </c:pt>
                <c:pt idx="61">
                  <c:v>87.292000000000002</c:v>
                </c:pt>
                <c:pt idx="62">
                  <c:v>87.292000000000002</c:v>
                </c:pt>
                <c:pt idx="63">
                  <c:v>87.292000000000002</c:v>
                </c:pt>
                <c:pt idx="64">
                  <c:v>86.778999999999982</c:v>
                </c:pt>
                <c:pt idx="65">
                  <c:v>85.745000000000005</c:v>
                </c:pt>
                <c:pt idx="66">
                  <c:v>84.706000000000003</c:v>
                </c:pt>
                <c:pt idx="67">
                  <c:v>84.179999999999978</c:v>
                </c:pt>
                <c:pt idx="68">
                  <c:v>83.649999999999991</c:v>
                </c:pt>
                <c:pt idx="69">
                  <c:v>83.649999999999991</c:v>
                </c:pt>
                <c:pt idx="70">
                  <c:v>83.649999999999991</c:v>
                </c:pt>
                <c:pt idx="71">
                  <c:v>83.649999999999991</c:v>
                </c:pt>
                <c:pt idx="72">
                  <c:v>83.649999999999991</c:v>
                </c:pt>
                <c:pt idx="73">
                  <c:v>83.649999999999991</c:v>
                </c:pt>
                <c:pt idx="74">
                  <c:v>83.649999999999991</c:v>
                </c:pt>
                <c:pt idx="75">
                  <c:v>82.953000000000003</c:v>
                </c:pt>
                <c:pt idx="76">
                  <c:v>82.953000000000003</c:v>
                </c:pt>
                <c:pt idx="77">
                  <c:v>81.558999999999983</c:v>
                </c:pt>
                <c:pt idx="78">
                  <c:v>80.152999999999949</c:v>
                </c:pt>
                <c:pt idx="79">
                  <c:v>80.152999999999949</c:v>
                </c:pt>
                <c:pt idx="80">
                  <c:v>80.152999999999949</c:v>
                </c:pt>
                <c:pt idx="81">
                  <c:v>80.152999999999949</c:v>
                </c:pt>
                <c:pt idx="82">
                  <c:v>80.152999999999949</c:v>
                </c:pt>
                <c:pt idx="83">
                  <c:v>80.152999999999949</c:v>
                </c:pt>
                <c:pt idx="84">
                  <c:v>80.152999999999949</c:v>
                </c:pt>
                <c:pt idx="85">
                  <c:v>80.152999999999949</c:v>
                </c:pt>
                <c:pt idx="86">
                  <c:v>80.152999999999949</c:v>
                </c:pt>
                <c:pt idx="87">
                  <c:v>80.152999999999949</c:v>
                </c:pt>
                <c:pt idx="88">
                  <c:v>80.152999999999949</c:v>
                </c:pt>
                <c:pt idx="89">
                  <c:v>79.209999999999994</c:v>
                </c:pt>
                <c:pt idx="90">
                  <c:v>77.323999999999998</c:v>
                </c:pt>
                <c:pt idx="91">
                  <c:v>74.483000000000004</c:v>
                </c:pt>
                <c:pt idx="92">
                  <c:v>73.489999999999995</c:v>
                </c:pt>
                <c:pt idx="93">
                  <c:v>73.489999999999995</c:v>
                </c:pt>
                <c:pt idx="94">
                  <c:v>73.489999999999995</c:v>
                </c:pt>
                <c:pt idx="95">
                  <c:v>73.489999999999995</c:v>
                </c:pt>
                <c:pt idx="96">
                  <c:v>73.489999999999995</c:v>
                </c:pt>
                <c:pt idx="97">
                  <c:v>73.489999999999995</c:v>
                </c:pt>
                <c:pt idx="98">
                  <c:v>73.489999999999995</c:v>
                </c:pt>
                <c:pt idx="99">
                  <c:v>73.489999999999995</c:v>
                </c:pt>
                <c:pt idx="100">
                  <c:v>72.103999999999999</c:v>
                </c:pt>
                <c:pt idx="101">
                  <c:v>72.103999999999999</c:v>
                </c:pt>
                <c:pt idx="102">
                  <c:v>72.103999999999999</c:v>
                </c:pt>
                <c:pt idx="103">
                  <c:v>69.302999999999983</c:v>
                </c:pt>
                <c:pt idx="104">
                  <c:v>69.302999999999983</c:v>
                </c:pt>
                <c:pt idx="105">
                  <c:v>69.302999999999983</c:v>
                </c:pt>
                <c:pt idx="106">
                  <c:v>69.302999999999983</c:v>
                </c:pt>
                <c:pt idx="107">
                  <c:v>69.302999999999983</c:v>
                </c:pt>
                <c:pt idx="108">
                  <c:v>69.302999999999983</c:v>
                </c:pt>
                <c:pt idx="109">
                  <c:v>69.302999999999983</c:v>
                </c:pt>
                <c:pt idx="110">
                  <c:v>69.302999999999983</c:v>
                </c:pt>
                <c:pt idx="111">
                  <c:v>69.302999999999983</c:v>
                </c:pt>
                <c:pt idx="112">
                  <c:v>69.302999999999983</c:v>
                </c:pt>
                <c:pt idx="113">
                  <c:v>64.831000000000003</c:v>
                </c:pt>
                <c:pt idx="114">
                  <c:v>62.596000000000011</c:v>
                </c:pt>
                <c:pt idx="115">
                  <c:v>62.596000000000011</c:v>
                </c:pt>
                <c:pt idx="116">
                  <c:v>62.596000000000011</c:v>
                </c:pt>
                <c:pt idx="117">
                  <c:v>62.596000000000011</c:v>
                </c:pt>
                <c:pt idx="118">
                  <c:v>62.596000000000011</c:v>
                </c:pt>
                <c:pt idx="119">
                  <c:v>62.596000000000011</c:v>
                </c:pt>
                <c:pt idx="120">
                  <c:v>62.596000000000011</c:v>
                </c:pt>
                <c:pt idx="121">
                  <c:v>62.596000000000011</c:v>
                </c:pt>
                <c:pt idx="122">
                  <c:v>62.596000000000011</c:v>
                </c:pt>
                <c:pt idx="123">
                  <c:v>59.751000000000005</c:v>
                </c:pt>
                <c:pt idx="124">
                  <c:v>59.751000000000005</c:v>
                </c:pt>
                <c:pt idx="125">
                  <c:v>59.751000000000005</c:v>
                </c:pt>
                <c:pt idx="126">
                  <c:v>59.751000000000005</c:v>
                </c:pt>
                <c:pt idx="127">
                  <c:v>56.905000000000001</c:v>
                </c:pt>
                <c:pt idx="128">
                  <c:v>56.905000000000001</c:v>
                </c:pt>
                <c:pt idx="129">
                  <c:v>56.905000000000001</c:v>
                </c:pt>
                <c:pt idx="130">
                  <c:v>56.905000000000001</c:v>
                </c:pt>
                <c:pt idx="131">
                  <c:v>56.905000000000001</c:v>
                </c:pt>
                <c:pt idx="132">
                  <c:v>56.905000000000001</c:v>
                </c:pt>
              </c:numCache>
            </c:numRef>
          </c:yVal>
          <c:smooth val="0"/>
        </c:ser>
        <c:ser>
          <c:idx val="3"/>
          <c:order val="3"/>
          <c:tx>
            <c:strRef>
              <c:f>Sheet1!$E$1</c:f>
              <c:strCache>
                <c:ptCount val="1"/>
                <c:pt idx="0">
                  <c:v>11-17 Years (N=1,311)</c:v>
                </c:pt>
              </c:strCache>
            </c:strRef>
          </c:tx>
          <c:spPr>
            <a:ln w="4762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Sheet1!$E$2:$E$134</c:f>
              <c:numCache>
                <c:formatCode>General</c:formatCode>
                <c:ptCount val="133"/>
                <c:pt idx="0">
                  <c:v>100</c:v>
                </c:pt>
                <c:pt idx="1">
                  <c:v>100</c:v>
                </c:pt>
                <c:pt idx="2">
                  <c:v>100</c:v>
                </c:pt>
                <c:pt idx="3">
                  <c:v>100</c:v>
                </c:pt>
                <c:pt idx="4">
                  <c:v>99.923000000000002</c:v>
                </c:pt>
                <c:pt idx="5">
                  <c:v>99.77</c:v>
                </c:pt>
                <c:pt idx="6">
                  <c:v>98.998000000000005</c:v>
                </c:pt>
                <c:pt idx="7">
                  <c:v>97.218000000000004</c:v>
                </c:pt>
                <c:pt idx="8">
                  <c:v>96.985000000000014</c:v>
                </c:pt>
                <c:pt idx="9">
                  <c:v>96.985000000000014</c:v>
                </c:pt>
                <c:pt idx="10">
                  <c:v>96.985000000000014</c:v>
                </c:pt>
                <c:pt idx="11">
                  <c:v>96.985000000000014</c:v>
                </c:pt>
                <c:pt idx="12">
                  <c:v>96.985000000000014</c:v>
                </c:pt>
                <c:pt idx="13">
                  <c:v>96.985000000000014</c:v>
                </c:pt>
                <c:pt idx="14">
                  <c:v>96.985000000000014</c:v>
                </c:pt>
                <c:pt idx="15">
                  <c:v>96.985000000000014</c:v>
                </c:pt>
                <c:pt idx="16">
                  <c:v>96.985000000000014</c:v>
                </c:pt>
                <c:pt idx="17">
                  <c:v>96.394999999999996</c:v>
                </c:pt>
                <c:pt idx="18">
                  <c:v>95.114000000000004</c:v>
                </c:pt>
                <c:pt idx="19">
                  <c:v>93.531000000000006</c:v>
                </c:pt>
                <c:pt idx="20">
                  <c:v>93.331000000000003</c:v>
                </c:pt>
                <c:pt idx="21">
                  <c:v>93.131</c:v>
                </c:pt>
                <c:pt idx="22">
                  <c:v>93.03</c:v>
                </c:pt>
                <c:pt idx="23">
                  <c:v>93.03</c:v>
                </c:pt>
                <c:pt idx="24">
                  <c:v>93.03</c:v>
                </c:pt>
                <c:pt idx="25">
                  <c:v>93.03</c:v>
                </c:pt>
                <c:pt idx="26">
                  <c:v>93.03</c:v>
                </c:pt>
                <c:pt idx="27">
                  <c:v>93.03</c:v>
                </c:pt>
                <c:pt idx="28">
                  <c:v>93.03</c:v>
                </c:pt>
                <c:pt idx="29">
                  <c:v>92.775999999999982</c:v>
                </c:pt>
                <c:pt idx="30">
                  <c:v>90.748000000000005</c:v>
                </c:pt>
                <c:pt idx="31">
                  <c:v>88.968000000000004</c:v>
                </c:pt>
                <c:pt idx="32">
                  <c:v>88.328999999999979</c:v>
                </c:pt>
                <c:pt idx="33">
                  <c:v>88.200999999999993</c:v>
                </c:pt>
                <c:pt idx="34">
                  <c:v>88.068000000000012</c:v>
                </c:pt>
                <c:pt idx="35">
                  <c:v>87.935000000000002</c:v>
                </c:pt>
                <c:pt idx="36">
                  <c:v>87.935000000000002</c:v>
                </c:pt>
                <c:pt idx="37">
                  <c:v>87.935000000000002</c:v>
                </c:pt>
                <c:pt idx="38">
                  <c:v>87.935000000000002</c:v>
                </c:pt>
                <c:pt idx="39">
                  <c:v>87.935000000000002</c:v>
                </c:pt>
                <c:pt idx="40">
                  <c:v>87.768000000000001</c:v>
                </c:pt>
                <c:pt idx="41">
                  <c:v>87.266000000000005</c:v>
                </c:pt>
                <c:pt idx="42">
                  <c:v>85.754999999999995</c:v>
                </c:pt>
                <c:pt idx="43">
                  <c:v>83.900999999999996</c:v>
                </c:pt>
                <c:pt idx="44">
                  <c:v>83.563000000000002</c:v>
                </c:pt>
                <c:pt idx="45">
                  <c:v>83.391000000000005</c:v>
                </c:pt>
                <c:pt idx="46">
                  <c:v>83.391000000000005</c:v>
                </c:pt>
                <c:pt idx="47">
                  <c:v>83.391000000000005</c:v>
                </c:pt>
                <c:pt idx="48">
                  <c:v>83.391000000000005</c:v>
                </c:pt>
                <c:pt idx="49">
                  <c:v>83.391000000000005</c:v>
                </c:pt>
                <c:pt idx="50">
                  <c:v>83.391000000000005</c:v>
                </c:pt>
                <c:pt idx="51">
                  <c:v>83.391000000000005</c:v>
                </c:pt>
                <c:pt idx="52">
                  <c:v>82.718999999999994</c:v>
                </c:pt>
                <c:pt idx="53">
                  <c:v>81.819999999999993</c:v>
                </c:pt>
                <c:pt idx="54">
                  <c:v>80.918999999999997</c:v>
                </c:pt>
                <c:pt idx="55">
                  <c:v>78.424999999999997</c:v>
                </c:pt>
                <c:pt idx="56">
                  <c:v>78.197999999999993</c:v>
                </c:pt>
                <c:pt idx="57">
                  <c:v>78.197999999999993</c:v>
                </c:pt>
                <c:pt idx="58">
                  <c:v>78.197999999999993</c:v>
                </c:pt>
                <c:pt idx="59">
                  <c:v>78.197999999999993</c:v>
                </c:pt>
                <c:pt idx="60">
                  <c:v>78.197999999999993</c:v>
                </c:pt>
                <c:pt idx="61">
                  <c:v>78.197999999999993</c:v>
                </c:pt>
                <c:pt idx="62">
                  <c:v>78.197999999999993</c:v>
                </c:pt>
                <c:pt idx="63">
                  <c:v>77.611999999999995</c:v>
                </c:pt>
                <c:pt idx="64">
                  <c:v>77.316999999999993</c:v>
                </c:pt>
                <c:pt idx="65">
                  <c:v>76.421999999999997</c:v>
                </c:pt>
                <c:pt idx="66">
                  <c:v>74.927000000000007</c:v>
                </c:pt>
                <c:pt idx="67">
                  <c:v>73.418000000000006</c:v>
                </c:pt>
                <c:pt idx="68">
                  <c:v>73.418000000000006</c:v>
                </c:pt>
                <c:pt idx="69">
                  <c:v>73.418000000000006</c:v>
                </c:pt>
                <c:pt idx="70">
                  <c:v>73.418000000000006</c:v>
                </c:pt>
                <c:pt idx="71">
                  <c:v>73.418000000000006</c:v>
                </c:pt>
                <c:pt idx="72">
                  <c:v>73.418000000000006</c:v>
                </c:pt>
                <c:pt idx="73">
                  <c:v>73.418000000000006</c:v>
                </c:pt>
                <c:pt idx="74">
                  <c:v>72.995999999999995</c:v>
                </c:pt>
                <c:pt idx="75">
                  <c:v>71.708000000000013</c:v>
                </c:pt>
                <c:pt idx="76">
                  <c:v>70.397000000000006</c:v>
                </c:pt>
                <c:pt idx="77">
                  <c:v>69.084999999999994</c:v>
                </c:pt>
                <c:pt idx="78">
                  <c:v>68.647999999999996</c:v>
                </c:pt>
                <c:pt idx="79">
                  <c:v>67.326999999999998</c:v>
                </c:pt>
                <c:pt idx="80">
                  <c:v>66.884</c:v>
                </c:pt>
                <c:pt idx="81">
                  <c:v>66.884</c:v>
                </c:pt>
                <c:pt idx="82">
                  <c:v>66.884</c:v>
                </c:pt>
                <c:pt idx="83">
                  <c:v>66.884</c:v>
                </c:pt>
                <c:pt idx="84">
                  <c:v>66.884</c:v>
                </c:pt>
                <c:pt idx="85">
                  <c:v>66.884</c:v>
                </c:pt>
                <c:pt idx="86">
                  <c:v>66.884</c:v>
                </c:pt>
                <c:pt idx="87">
                  <c:v>66.884</c:v>
                </c:pt>
                <c:pt idx="88">
                  <c:v>65.56</c:v>
                </c:pt>
                <c:pt idx="89">
                  <c:v>62.249000000000002</c:v>
                </c:pt>
                <c:pt idx="90">
                  <c:v>61.565000000000012</c:v>
                </c:pt>
                <c:pt idx="91">
                  <c:v>60.856999999999999</c:v>
                </c:pt>
                <c:pt idx="92">
                  <c:v>60.856999999999999</c:v>
                </c:pt>
                <c:pt idx="93">
                  <c:v>60.856999999999999</c:v>
                </c:pt>
                <c:pt idx="94">
                  <c:v>60.856999999999999</c:v>
                </c:pt>
                <c:pt idx="95">
                  <c:v>60.856999999999999</c:v>
                </c:pt>
                <c:pt idx="96">
                  <c:v>60.856999999999999</c:v>
                </c:pt>
                <c:pt idx="97">
                  <c:v>60.856999999999999</c:v>
                </c:pt>
                <c:pt idx="98">
                  <c:v>60.856999999999999</c:v>
                </c:pt>
                <c:pt idx="99">
                  <c:v>60.856999999999999</c:v>
                </c:pt>
                <c:pt idx="100">
                  <c:v>60.856999999999999</c:v>
                </c:pt>
                <c:pt idx="101">
                  <c:v>60.856999999999999</c:v>
                </c:pt>
                <c:pt idx="102">
                  <c:v>59.709000000000003</c:v>
                </c:pt>
                <c:pt idx="103">
                  <c:v>58.561</c:v>
                </c:pt>
                <c:pt idx="104">
                  <c:v>58.561</c:v>
                </c:pt>
                <c:pt idx="105">
                  <c:v>58.561</c:v>
                </c:pt>
                <c:pt idx="106">
                  <c:v>58.561</c:v>
                </c:pt>
                <c:pt idx="107">
                  <c:v>58.561</c:v>
                </c:pt>
                <c:pt idx="108">
                  <c:v>58.561</c:v>
                </c:pt>
                <c:pt idx="109">
                  <c:v>58.561</c:v>
                </c:pt>
                <c:pt idx="110">
                  <c:v>58.561</c:v>
                </c:pt>
                <c:pt idx="111">
                  <c:v>56.786000000000001</c:v>
                </c:pt>
                <c:pt idx="112">
                  <c:v>56.786000000000001</c:v>
                </c:pt>
                <c:pt idx="113">
                  <c:v>56.786000000000001</c:v>
                </c:pt>
                <c:pt idx="114">
                  <c:v>56.786000000000001</c:v>
                </c:pt>
                <c:pt idx="115">
                  <c:v>54.893000000000001</c:v>
                </c:pt>
                <c:pt idx="116">
                  <c:v>54.893000000000001</c:v>
                </c:pt>
                <c:pt idx="117">
                  <c:v>54.893000000000001</c:v>
                </c:pt>
                <c:pt idx="118">
                  <c:v>54.893000000000001</c:v>
                </c:pt>
                <c:pt idx="119">
                  <c:v>54.893000000000001</c:v>
                </c:pt>
                <c:pt idx="120">
                  <c:v>54.893000000000001</c:v>
                </c:pt>
                <c:pt idx="121">
                  <c:v>54.893000000000001</c:v>
                </c:pt>
                <c:pt idx="122">
                  <c:v>54.893000000000001</c:v>
                </c:pt>
                <c:pt idx="123">
                  <c:v>54.893000000000001</c:v>
                </c:pt>
                <c:pt idx="124">
                  <c:v>54.893000000000001</c:v>
                </c:pt>
                <c:pt idx="125">
                  <c:v>54.893000000000001</c:v>
                </c:pt>
                <c:pt idx="126">
                  <c:v>54.893000000000001</c:v>
                </c:pt>
                <c:pt idx="127">
                  <c:v>54.893000000000001</c:v>
                </c:pt>
                <c:pt idx="128">
                  <c:v>54.893000000000001</c:v>
                </c:pt>
                <c:pt idx="129">
                  <c:v>54.893000000000001</c:v>
                </c:pt>
                <c:pt idx="130">
                  <c:v>54.893000000000001</c:v>
                </c:pt>
                <c:pt idx="131">
                  <c:v>54.893000000000001</c:v>
                </c:pt>
                <c:pt idx="132">
                  <c:v>54.893000000000001</c:v>
                </c:pt>
              </c:numCache>
            </c:numRef>
          </c:yVal>
          <c:smooth val="0"/>
        </c:ser>
        <c:dLbls>
          <c:showLegendKey val="0"/>
          <c:showVal val="0"/>
          <c:showCatName val="0"/>
          <c:showSerName val="0"/>
          <c:showPercent val="0"/>
          <c:showBubbleSize val="0"/>
        </c:dLbls>
        <c:axId val="492244296"/>
        <c:axId val="492244688"/>
      </c:scatterChart>
      <c:valAx>
        <c:axId val="492244296"/>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244688"/>
        <c:crosses val="autoZero"/>
        <c:crossBetween val="midCat"/>
        <c:majorUnit val="1"/>
      </c:valAx>
      <c:valAx>
        <c:axId val="492244688"/>
        <c:scaling>
          <c:orientation val="minMax"/>
          <c:max val="100"/>
          <c:min val="4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793E-3"/>
              <c:y val="0.22594424688850101"/>
            </c:manualLayout>
          </c:layout>
          <c:overlay val="0"/>
        </c:title>
        <c:numFmt formatCode="General" sourceLinked="1"/>
        <c:majorTickMark val="out"/>
        <c:minorTickMark val="none"/>
        <c:tickLblPos val="nextTo"/>
        <c:txPr>
          <a:bodyPr/>
          <a:lstStyle/>
          <a:p>
            <a:pPr>
              <a:defRPr sz="1500" b="1"/>
            </a:pPr>
            <a:endParaRPr lang="en-US"/>
          </a:p>
        </c:txPr>
        <c:crossAx val="492244296"/>
        <c:crosses val="autoZero"/>
        <c:crossBetween val="midCat"/>
        <c:majorUnit val="10"/>
      </c:valAx>
      <c:spPr>
        <a:solidFill>
          <a:schemeClr val="bg2"/>
        </a:solidFill>
        <a:ln>
          <a:solidFill>
            <a:schemeClr val="tx1"/>
          </a:solidFill>
        </a:ln>
      </c:spPr>
    </c:plotArea>
    <c:legend>
      <c:legendPos val="r"/>
      <c:layout>
        <c:manualLayout>
          <c:xMode val="edge"/>
          <c:yMode val="edge"/>
          <c:x val="0.14072271386430679"/>
          <c:y val="0.56500592667854621"/>
          <c:w val="0.25452070703551438"/>
          <c:h val="0.2310066886800440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(N=306)</c:v>
                </c:pt>
              </c:strCache>
            </c:strRef>
          </c:tx>
          <c:spPr>
            <a:ln w="41275">
              <a:solidFill>
                <a:srgbClr val="66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99.671999999999983</c:v>
                </c:pt>
                <c:pt idx="5">
                  <c:v>99.671999999999983</c:v>
                </c:pt>
                <c:pt idx="6">
                  <c:v>98.684999999999988</c:v>
                </c:pt>
                <c:pt idx="7">
                  <c:v>96.706000000000003</c:v>
                </c:pt>
                <c:pt idx="8">
                  <c:v>96.374999999999986</c:v>
                </c:pt>
                <c:pt idx="9">
                  <c:v>96.374999999999986</c:v>
                </c:pt>
                <c:pt idx="10">
                  <c:v>96.374999999999986</c:v>
                </c:pt>
                <c:pt idx="11">
                  <c:v>96.374999999999986</c:v>
                </c:pt>
                <c:pt idx="12">
                  <c:v>96.374999999999986</c:v>
                </c:pt>
                <c:pt idx="13">
                  <c:v>96.374999999999986</c:v>
                </c:pt>
                <c:pt idx="14">
                  <c:v>96.374999999999986</c:v>
                </c:pt>
                <c:pt idx="15">
                  <c:v>96.374999999999986</c:v>
                </c:pt>
                <c:pt idx="16">
                  <c:v>96.374999999999986</c:v>
                </c:pt>
                <c:pt idx="17">
                  <c:v>95.965000000000003</c:v>
                </c:pt>
                <c:pt idx="18">
                  <c:v>95.552999999999983</c:v>
                </c:pt>
                <c:pt idx="19">
                  <c:v>93.081999999999994</c:v>
                </c:pt>
                <c:pt idx="20">
                  <c:v>93.081999999999994</c:v>
                </c:pt>
                <c:pt idx="21">
                  <c:v>93.081999999999994</c:v>
                </c:pt>
                <c:pt idx="22">
                  <c:v>93.081999999999994</c:v>
                </c:pt>
                <c:pt idx="23">
                  <c:v>93.081999999999994</c:v>
                </c:pt>
                <c:pt idx="24">
                  <c:v>93.081999999999994</c:v>
                </c:pt>
                <c:pt idx="25">
                  <c:v>93.081999999999994</c:v>
                </c:pt>
                <c:pt idx="26">
                  <c:v>93.081999999999994</c:v>
                </c:pt>
                <c:pt idx="27">
                  <c:v>93.081999999999994</c:v>
                </c:pt>
                <c:pt idx="28">
                  <c:v>93.081999999999994</c:v>
                </c:pt>
                <c:pt idx="29">
                  <c:v>92.596999999999994</c:v>
                </c:pt>
                <c:pt idx="30">
                  <c:v>92.111999999999995</c:v>
                </c:pt>
                <c:pt idx="31">
                  <c:v>90.172999999999988</c:v>
                </c:pt>
                <c:pt idx="32">
                  <c:v>89.687999999999988</c:v>
                </c:pt>
                <c:pt idx="33">
                  <c:v>89.197999999999993</c:v>
                </c:pt>
                <c:pt idx="34">
                  <c:v>89.197999999999993</c:v>
                </c:pt>
                <c:pt idx="35">
                  <c:v>89.197999999999993</c:v>
                </c:pt>
                <c:pt idx="36">
                  <c:v>89.197999999999993</c:v>
                </c:pt>
                <c:pt idx="37">
                  <c:v>89.197999999999993</c:v>
                </c:pt>
                <c:pt idx="38">
                  <c:v>89.197999999999993</c:v>
                </c:pt>
                <c:pt idx="39">
                  <c:v>89.197999999999993</c:v>
                </c:pt>
                <c:pt idx="40">
                  <c:v>88.590999999999994</c:v>
                </c:pt>
                <c:pt idx="41">
                  <c:v>87.377999999999986</c:v>
                </c:pt>
                <c:pt idx="42">
                  <c:v>86.771000000000001</c:v>
                </c:pt>
                <c:pt idx="43">
                  <c:v>86.164000000000001</c:v>
                </c:pt>
                <c:pt idx="44">
                  <c:v>86.164000000000001</c:v>
                </c:pt>
                <c:pt idx="45">
                  <c:v>86.164000000000001</c:v>
                </c:pt>
                <c:pt idx="46">
                  <c:v>86.164000000000001</c:v>
                </c:pt>
                <c:pt idx="47">
                  <c:v>86.164000000000001</c:v>
                </c:pt>
                <c:pt idx="48">
                  <c:v>86.164000000000001</c:v>
                </c:pt>
                <c:pt idx="49">
                  <c:v>86.164000000000001</c:v>
                </c:pt>
                <c:pt idx="50">
                  <c:v>86.164000000000001</c:v>
                </c:pt>
                <c:pt idx="51">
                  <c:v>86.164000000000001</c:v>
                </c:pt>
                <c:pt idx="52">
                  <c:v>86.164000000000001</c:v>
                </c:pt>
                <c:pt idx="53">
                  <c:v>85.366</c:v>
                </c:pt>
                <c:pt idx="54">
                  <c:v>84.561000000000007</c:v>
                </c:pt>
                <c:pt idx="55">
                  <c:v>83.754999999999995</c:v>
                </c:pt>
                <c:pt idx="56">
                  <c:v>82.942000000000007</c:v>
                </c:pt>
                <c:pt idx="57">
                  <c:v>82.942000000000007</c:v>
                </c:pt>
                <c:pt idx="58">
                  <c:v>82.942000000000007</c:v>
                </c:pt>
                <c:pt idx="59">
                  <c:v>82.942000000000007</c:v>
                </c:pt>
                <c:pt idx="60">
                  <c:v>82.942000000000007</c:v>
                </c:pt>
                <c:pt idx="61">
                  <c:v>82.942000000000007</c:v>
                </c:pt>
                <c:pt idx="62">
                  <c:v>82.942000000000007</c:v>
                </c:pt>
                <c:pt idx="63">
                  <c:v>82.942000000000007</c:v>
                </c:pt>
                <c:pt idx="64">
                  <c:v>82.942000000000007</c:v>
                </c:pt>
                <c:pt idx="65">
                  <c:v>81.955000000000013</c:v>
                </c:pt>
                <c:pt idx="66">
                  <c:v>79.98</c:v>
                </c:pt>
                <c:pt idx="67">
                  <c:v>77.018000000000001</c:v>
                </c:pt>
                <c:pt idx="68">
                  <c:v>77.018000000000001</c:v>
                </c:pt>
                <c:pt idx="69">
                  <c:v>77.018000000000001</c:v>
                </c:pt>
                <c:pt idx="70">
                  <c:v>77.018000000000001</c:v>
                </c:pt>
                <c:pt idx="71">
                  <c:v>77.018000000000001</c:v>
                </c:pt>
                <c:pt idx="72">
                  <c:v>77.018000000000001</c:v>
                </c:pt>
                <c:pt idx="73">
                  <c:v>77.018000000000001</c:v>
                </c:pt>
                <c:pt idx="74">
                  <c:v>77.018000000000001</c:v>
                </c:pt>
                <c:pt idx="75">
                  <c:v>75.592000000000013</c:v>
                </c:pt>
                <c:pt idx="76">
                  <c:v>75.592000000000013</c:v>
                </c:pt>
                <c:pt idx="77">
                  <c:v>72.739000000000004</c:v>
                </c:pt>
                <c:pt idx="78">
                  <c:v>69.887</c:v>
                </c:pt>
                <c:pt idx="79">
                  <c:v>69.887</c:v>
                </c:pt>
                <c:pt idx="80">
                  <c:v>68.400000000000006</c:v>
                </c:pt>
                <c:pt idx="81">
                  <c:v>68.400000000000006</c:v>
                </c:pt>
                <c:pt idx="82">
                  <c:v>68.400000000000006</c:v>
                </c:pt>
                <c:pt idx="83">
                  <c:v>68.400000000000006</c:v>
                </c:pt>
                <c:pt idx="84">
                  <c:v>68.400000000000006</c:v>
                </c:pt>
                <c:pt idx="85">
                  <c:v>68.400000000000006</c:v>
                </c:pt>
                <c:pt idx="86">
                  <c:v>68.400000000000006</c:v>
                </c:pt>
                <c:pt idx="87">
                  <c:v>68.400000000000006</c:v>
                </c:pt>
                <c:pt idx="88">
                  <c:v>68.400000000000006</c:v>
                </c:pt>
                <c:pt idx="89">
                  <c:v>66.445000000000007</c:v>
                </c:pt>
                <c:pt idx="90">
                  <c:v>66.445000000000007</c:v>
                </c:pt>
                <c:pt idx="91">
                  <c:v>62.537000000000006</c:v>
                </c:pt>
                <c:pt idx="92">
                  <c:v>62.537000000000006</c:v>
                </c:pt>
                <c:pt idx="93">
                  <c:v>62.537000000000006</c:v>
                </c:pt>
                <c:pt idx="94">
                  <c:v>62.537000000000006</c:v>
                </c:pt>
                <c:pt idx="95">
                  <c:v>62.537000000000006</c:v>
                </c:pt>
                <c:pt idx="96">
                  <c:v>62.537000000000006</c:v>
                </c:pt>
                <c:pt idx="97">
                  <c:v>62.537000000000006</c:v>
                </c:pt>
                <c:pt idx="98">
                  <c:v>62.537000000000006</c:v>
                </c:pt>
                <c:pt idx="99">
                  <c:v>62.537000000000006</c:v>
                </c:pt>
                <c:pt idx="100">
                  <c:v>62.537000000000006</c:v>
                </c:pt>
                <c:pt idx="101">
                  <c:v>62.537000000000006</c:v>
                </c:pt>
                <c:pt idx="102">
                  <c:v>62.537000000000006</c:v>
                </c:pt>
                <c:pt idx="103">
                  <c:v>62.537000000000006</c:v>
                </c:pt>
                <c:pt idx="104">
                  <c:v>62.537000000000006</c:v>
                </c:pt>
                <c:pt idx="105">
                  <c:v>62.537000000000006</c:v>
                </c:pt>
                <c:pt idx="106">
                  <c:v>62.537000000000006</c:v>
                </c:pt>
                <c:pt idx="107">
                  <c:v>62.537000000000006</c:v>
                </c:pt>
                <c:pt idx="108">
                  <c:v>62.537000000000006</c:v>
                </c:pt>
                <c:pt idx="109">
                  <c:v>62.537000000000006</c:v>
                </c:pt>
                <c:pt idx="110">
                  <c:v>62.537000000000006</c:v>
                </c:pt>
                <c:pt idx="111">
                  <c:v>62.537000000000006</c:v>
                </c:pt>
                <c:pt idx="112">
                  <c:v>62.537000000000006</c:v>
                </c:pt>
                <c:pt idx="113">
                  <c:v>62.537000000000006</c:v>
                </c:pt>
                <c:pt idx="114">
                  <c:v>62.537000000000006</c:v>
                </c:pt>
                <c:pt idx="115">
                  <c:v>62.537000000000006</c:v>
                </c:pt>
                <c:pt idx="116">
                  <c:v>62.537000000000006</c:v>
                </c:pt>
                <c:pt idx="117">
                  <c:v>62.537000000000006</c:v>
                </c:pt>
                <c:pt idx="118">
                  <c:v>62.537000000000006</c:v>
                </c:pt>
                <c:pt idx="119">
                  <c:v>62.537000000000006</c:v>
                </c:pt>
                <c:pt idx="120">
                  <c:v>62.537000000000006</c:v>
                </c:pt>
              </c:numCache>
            </c:numRef>
          </c:yVal>
          <c:smooth val="0"/>
        </c:ser>
        <c:ser>
          <c:idx val="1"/>
          <c:order val="1"/>
          <c:tx>
            <c:strRef>
              <c:f>Sheet1!$C$1</c:f>
              <c:strCache>
                <c:ptCount val="1"/>
                <c:pt idx="0">
                  <c:v>2-&lt;4 hours (N=1,911)</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99.79</c:v>
                </c:pt>
                <c:pt idx="5">
                  <c:v>99.684999999999988</c:v>
                </c:pt>
                <c:pt idx="6">
                  <c:v>99.103999999999999</c:v>
                </c:pt>
                <c:pt idx="7">
                  <c:v>97.991000000000099</c:v>
                </c:pt>
                <c:pt idx="8">
                  <c:v>97.831000000000003</c:v>
                </c:pt>
                <c:pt idx="9">
                  <c:v>97.831000000000003</c:v>
                </c:pt>
                <c:pt idx="10">
                  <c:v>97.831000000000003</c:v>
                </c:pt>
                <c:pt idx="11">
                  <c:v>97.831000000000003</c:v>
                </c:pt>
                <c:pt idx="12">
                  <c:v>97.831000000000003</c:v>
                </c:pt>
                <c:pt idx="13">
                  <c:v>97.831000000000003</c:v>
                </c:pt>
                <c:pt idx="14">
                  <c:v>97.831000000000003</c:v>
                </c:pt>
                <c:pt idx="15">
                  <c:v>97.765000000000001</c:v>
                </c:pt>
                <c:pt idx="16">
                  <c:v>97.765000000000001</c:v>
                </c:pt>
                <c:pt idx="17">
                  <c:v>97.5</c:v>
                </c:pt>
                <c:pt idx="18">
                  <c:v>96.572999999999979</c:v>
                </c:pt>
                <c:pt idx="19">
                  <c:v>95.509</c:v>
                </c:pt>
                <c:pt idx="20">
                  <c:v>95.040999999999997</c:v>
                </c:pt>
                <c:pt idx="21">
                  <c:v>94.838999999999999</c:v>
                </c:pt>
                <c:pt idx="22">
                  <c:v>94.702000000000012</c:v>
                </c:pt>
                <c:pt idx="23">
                  <c:v>94.702000000000012</c:v>
                </c:pt>
                <c:pt idx="24">
                  <c:v>94.702000000000012</c:v>
                </c:pt>
                <c:pt idx="25">
                  <c:v>94.702000000000012</c:v>
                </c:pt>
                <c:pt idx="26">
                  <c:v>94.702000000000012</c:v>
                </c:pt>
                <c:pt idx="27">
                  <c:v>94.702000000000012</c:v>
                </c:pt>
                <c:pt idx="28">
                  <c:v>94.534000000000006</c:v>
                </c:pt>
                <c:pt idx="29">
                  <c:v>94.366</c:v>
                </c:pt>
                <c:pt idx="30">
                  <c:v>93.188999999999979</c:v>
                </c:pt>
                <c:pt idx="31">
                  <c:v>91.84</c:v>
                </c:pt>
                <c:pt idx="32">
                  <c:v>91.501000000000005</c:v>
                </c:pt>
                <c:pt idx="33">
                  <c:v>91.501000000000005</c:v>
                </c:pt>
                <c:pt idx="34">
                  <c:v>91.414000000000115</c:v>
                </c:pt>
                <c:pt idx="35">
                  <c:v>91.414000000000115</c:v>
                </c:pt>
                <c:pt idx="36">
                  <c:v>91.414000000000115</c:v>
                </c:pt>
                <c:pt idx="37">
                  <c:v>91.414000000000115</c:v>
                </c:pt>
                <c:pt idx="38">
                  <c:v>91.414000000000115</c:v>
                </c:pt>
                <c:pt idx="39">
                  <c:v>91.414000000000115</c:v>
                </c:pt>
                <c:pt idx="40">
                  <c:v>91.414000000000115</c:v>
                </c:pt>
                <c:pt idx="41">
                  <c:v>90.986999999999995</c:v>
                </c:pt>
                <c:pt idx="42">
                  <c:v>90.13</c:v>
                </c:pt>
                <c:pt idx="43">
                  <c:v>88.408000000000001</c:v>
                </c:pt>
                <c:pt idx="44">
                  <c:v>88.191000000000003</c:v>
                </c:pt>
                <c:pt idx="45">
                  <c:v>88.191000000000003</c:v>
                </c:pt>
                <c:pt idx="46">
                  <c:v>88.191000000000003</c:v>
                </c:pt>
                <c:pt idx="47">
                  <c:v>88.191000000000003</c:v>
                </c:pt>
                <c:pt idx="48">
                  <c:v>88.191000000000003</c:v>
                </c:pt>
                <c:pt idx="49">
                  <c:v>88.191000000000003</c:v>
                </c:pt>
                <c:pt idx="50">
                  <c:v>88.191000000000003</c:v>
                </c:pt>
                <c:pt idx="51">
                  <c:v>88.191000000000003</c:v>
                </c:pt>
                <c:pt idx="52">
                  <c:v>87.909000000000006</c:v>
                </c:pt>
                <c:pt idx="53">
                  <c:v>87.624999999999986</c:v>
                </c:pt>
                <c:pt idx="54">
                  <c:v>86.771999999999991</c:v>
                </c:pt>
                <c:pt idx="55">
                  <c:v>85.346000000000004</c:v>
                </c:pt>
                <c:pt idx="56">
                  <c:v>85.06</c:v>
                </c:pt>
                <c:pt idx="57">
                  <c:v>85.06</c:v>
                </c:pt>
                <c:pt idx="58">
                  <c:v>85.06</c:v>
                </c:pt>
                <c:pt idx="59">
                  <c:v>85.06</c:v>
                </c:pt>
                <c:pt idx="60">
                  <c:v>85.06</c:v>
                </c:pt>
                <c:pt idx="61">
                  <c:v>85.06</c:v>
                </c:pt>
                <c:pt idx="62">
                  <c:v>85.06</c:v>
                </c:pt>
                <c:pt idx="63">
                  <c:v>84.703999999999994</c:v>
                </c:pt>
                <c:pt idx="64">
                  <c:v>84.167000000000002</c:v>
                </c:pt>
                <c:pt idx="65">
                  <c:v>83.805999999999983</c:v>
                </c:pt>
                <c:pt idx="66">
                  <c:v>83.085999999999999</c:v>
                </c:pt>
                <c:pt idx="67">
                  <c:v>82.724999999999994</c:v>
                </c:pt>
                <c:pt idx="68">
                  <c:v>82.543000000000006</c:v>
                </c:pt>
                <c:pt idx="69">
                  <c:v>82.543000000000006</c:v>
                </c:pt>
                <c:pt idx="70">
                  <c:v>82.543000000000006</c:v>
                </c:pt>
                <c:pt idx="71">
                  <c:v>82.543000000000006</c:v>
                </c:pt>
                <c:pt idx="72">
                  <c:v>82.543000000000006</c:v>
                </c:pt>
                <c:pt idx="73">
                  <c:v>82.543000000000006</c:v>
                </c:pt>
                <c:pt idx="74">
                  <c:v>82.543000000000006</c:v>
                </c:pt>
                <c:pt idx="75">
                  <c:v>82.063000000000002</c:v>
                </c:pt>
                <c:pt idx="76">
                  <c:v>80.86</c:v>
                </c:pt>
                <c:pt idx="77">
                  <c:v>79.894999999999996</c:v>
                </c:pt>
                <c:pt idx="78">
                  <c:v>78.926000000000002</c:v>
                </c:pt>
                <c:pt idx="79">
                  <c:v>78.197000000000003</c:v>
                </c:pt>
                <c:pt idx="80">
                  <c:v>77.706999999999994</c:v>
                </c:pt>
                <c:pt idx="81">
                  <c:v>77.706999999999994</c:v>
                </c:pt>
                <c:pt idx="82">
                  <c:v>77.706999999999994</c:v>
                </c:pt>
                <c:pt idx="83">
                  <c:v>77.706999999999994</c:v>
                </c:pt>
                <c:pt idx="84">
                  <c:v>77.706999999999994</c:v>
                </c:pt>
                <c:pt idx="85">
                  <c:v>77.706999999999994</c:v>
                </c:pt>
                <c:pt idx="86">
                  <c:v>77.706999999999994</c:v>
                </c:pt>
                <c:pt idx="87">
                  <c:v>77.706999999999994</c:v>
                </c:pt>
                <c:pt idx="88">
                  <c:v>77.36</c:v>
                </c:pt>
                <c:pt idx="89">
                  <c:v>75.624999999999986</c:v>
                </c:pt>
                <c:pt idx="90">
                  <c:v>74.221999999999994</c:v>
                </c:pt>
                <c:pt idx="91">
                  <c:v>72.453999999999994</c:v>
                </c:pt>
                <c:pt idx="92">
                  <c:v>71.73</c:v>
                </c:pt>
                <c:pt idx="93">
                  <c:v>71.73</c:v>
                </c:pt>
                <c:pt idx="94">
                  <c:v>71.73</c:v>
                </c:pt>
                <c:pt idx="95">
                  <c:v>71.73</c:v>
                </c:pt>
                <c:pt idx="96">
                  <c:v>71.73</c:v>
                </c:pt>
                <c:pt idx="97">
                  <c:v>71.73</c:v>
                </c:pt>
                <c:pt idx="98">
                  <c:v>71.73</c:v>
                </c:pt>
                <c:pt idx="99">
                  <c:v>71.73</c:v>
                </c:pt>
                <c:pt idx="100">
                  <c:v>71.73</c:v>
                </c:pt>
                <c:pt idx="101">
                  <c:v>71.206000000000003</c:v>
                </c:pt>
                <c:pt idx="102">
                  <c:v>70.158999999999978</c:v>
                </c:pt>
                <c:pt idx="103">
                  <c:v>69.111999999999995</c:v>
                </c:pt>
                <c:pt idx="104">
                  <c:v>68.588999999999999</c:v>
                </c:pt>
                <c:pt idx="105">
                  <c:v>68.588999999999999</c:v>
                </c:pt>
                <c:pt idx="106">
                  <c:v>68.588999999999999</c:v>
                </c:pt>
                <c:pt idx="107">
                  <c:v>68.588999999999999</c:v>
                </c:pt>
                <c:pt idx="108">
                  <c:v>68.588999999999999</c:v>
                </c:pt>
                <c:pt idx="109">
                  <c:v>68.588999999999999</c:v>
                </c:pt>
                <c:pt idx="110">
                  <c:v>68.588999999999999</c:v>
                </c:pt>
                <c:pt idx="111">
                  <c:v>67.867000000000004</c:v>
                </c:pt>
                <c:pt idx="112">
                  <c:v>67.144999999999996</c:v>
                </c:pt>
                <c:pt idx="113">
                  <c:v>64.978999999999999</c:v>
                </c:pt>
                <c:pt idx="114">
                  <c:v>64.257000000000005</c:v>
                </c:pt>
                <c:pt idx="115">
                  <c:v>63.526000000000003</c:v>
                </c:pt>
                <c:pt idx="116">
                  <c:v>63.526000000000003</c:v>
                </c:pt>
                <c:pt idx="117">
                  <c:v>63.526000000000003</c:v>
                </c:pt>
                <c:pt idx="118">
                  <c:v>63.526000000000003</c:v>
                </c:pt>
                <c:pt idx="119">
                  <c:v>63.526000000000003</c:v>
                </c:pt>
                <c:pt idx="120">
                  <c:v>63.526000000000003</c:v>
                </c:pt>
              </c:numCache>
            </c:numRef>
          </c:yVal>
          <c:smooth val="0"/>
        </c:ser>
        <c:ser>
          <c:idx val="2"/>
          <c:order val="2"/>
          <c:tx>
            <c:strRef>
              <c:f>Sheet1!$D$1</c:f>
              <c:strCache>
                <c:ptCount val="1"/>
                <c:pt idx="0">
                  <c:v>4+ hours    (N=1,125)</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99.820999999999998</c:v>
                </c:pt>
                <c:pt idx="6">
                  <c:v>99.462000000000003</c:v>
                </c:pt>
                <c:pt idx="7">
                  <c:v>98.202000000000012</c:v>
                </c:pt>
                <c:pt idx="8">
                  <c:v>98.111999999999995</c:v>
                </c:pt>
                <c:pt idx="9">
                  <c:v>98.111999999999995</c:v>
                </c:pt>
                <c:pt idx="10">
                  <c:v>98.111999999999995</c:v>
                </c:pt>
                <c:pt idx="11">
                  <c:v>98.111999999999995</c:v>
                </c:pt>
                <c:pt idx="12">
                  <c:v>98.111999999999995</c:v>
                </c:pt>
                <c:pt idx="13">
                  <c:v>98.111999999999995</c:v>
                </c:pt>
                <c:pt idx="14">
                  <c:v>98.111999999999995</c:v>
                </c:pt>
                <c:pt idx="15">
                  <c:v>98.111999999999995</c:v>
                </c:pt>
                <c:pt idx="16">
                  <c:v>97.778999999999982</c:v>
                </c:pt>
                <c:pt idx="17">
                  <c:v>97.334000000000003</c:v>
                </c:pt>
                <c:pt idx="18">
                  <c:v>96.778999999999982</c:v>
                </c:pt>
                <c:pt idx="19">
                  <c:v>96.10899999999998</c:v>
                </c:pt>
                <c:pt idx="20">
                  <c:v>95.884999999999991</c:v>
                </c:pt>
                <c:pt idx="21">
                  <c:v>95.772999999999982</c:v>
                </c:pt>
                <c:pt idx="22">
                  <c:v>95.772999999999982</c:v>
                </c:pt>
                <c:pt idx="23">
                  <c:v>95.772999999999982</c:v>
                </c:pt>
                <c:pt idx="24">
                  <c:v>95.772999999999982</c:v>
                </c:pt>
                <c:pt idx="25">
                  <c:v>95.772999999999982</c:v>
                </c:pt>
                <c:pt idx="26">
                  <c:v>95.772999999999982</c:v>
                </c:pt>
                <c:pt idx="27">
                  <c:v>95.772999999999982</c:v>
                </c:pt>
                <c:pt idx="28">
                  <c:v>95.772999999999982</c:v>
                </c:pt>
                <c:pt idx="29">
                  <c:v>95.510999999999996</c:v>
                </c:pt>
                <c:pt idx="30">
                  <c:v>94.85499999999999</c:v>
                </c:pt>
                <c:pt idx="31">
                  <c:v>93.933999999999997</c:v>
                </c:pt>
                <c:pt idx="32">
                  <c:v>93.801999999999992</c:v>
                </c:pt>
                <c:pt idx="33">
                  <c:v>93.801999999999992</c:v>
                </c:pt>
                <c:pt idx="34">
                  <c:v>93.801999999999992</c:v>
                </c:pt>
                <c:pt idx="35">
                  <c:v>93.801999999999992</c:v>
                </c:pt>
                <c:pt idx="36">
                  <c:v>93.801999999999992</c:v>
                </c:pt>
                <c:pt idx="37">
                  <c:v>93.801999999999992</c:v>
                </c:pt>
                <c:pt idx="38">
                  <c:v>93.801999999999992</c:v>
                </c:pt>
                <c:pt idx="39">
                  <c:v>93.635999999999981</c:v>
                </c:pt>
                <c:pt idx="40">
                  <c:v>93.468999999999994</c:v>
                </c:pt>
                <c:pt idx="41">
                  <c:v>92.802999999999983</c:v>
                </c:pt>
                <c:pt idx="42">
                  <c:v>91.47</c:v>
                </c:pt>
                <c:pt idx="43">
                  <c:v>90.801999999999992</c:v>
                </c:pt>
                <c:pt idx="44">
                  <c:v>90.801999999999992</c:v>
                </c:pt>
                <c:pt idx="45">
                  <c:v>90.632999999999981</c:v>
                </c:pt>
                <c:pt idx="46">
                  <c:v>90.632999999999981</c:v>
                </c:pt>
                <c:pt idx="47">
                  <c:v>90.632999999999981</c:v>
                </c:pt>
                <c:pt idx="48">
                  <c:v>90.632999999999981</c:v>
                </c:pt>
                <c:pt idx="49">
                  <c:v>90.632999999999981</c:v>
                </c:pt>
                <c:pt idx="50">
                  <c:v>90.632999999999981</c:v>
                </c:pt>
                <c:pt idx="51">
                  <c:v>90.227000000000004</c:v>
                </c:pt>
                <c:pt idx="52">
                  <c:v>90.021999999999991</c:v>
                </c:pt>
                <c:pt idx="53">
                  <c:v>89.613</c:v>
                </c:pt>
                <c:pt idx="54">
                  <c:v>88.792000000000002</c:v>
                </c:pt>
                <c:pt idx="55">
                  <c:v>87.35299999999998</c:v>
                </c:pt>
                <c:pt idx="56">
                  <c:v>87.146000000000001</c:v>
                </c:pt>
                <c:pt idx="57">
                  <c:v>87.146000000000001</c:v>
                </c:pt>
                <c:pt idx="58">
                  <c:v>87.146000000000001</c:v>
                </c:pt>
                <c:pt idx="59">
                  <c:v>87.146000000000001</c:v>
                </c:pt>
                <c:pt idx="60">
                  <c:v>87.146000000000001</c:v>
                </c:pt>
                <c:pt idx="61">
                  <c:v>87.146000000000001</c:v>
                </c:pt>
                <c:pt idx="62">
                  <c:v>87.146000000000001</c:v>
                </c:pt>
                <c:pt idx="63">
                  <c:v>87.146000000000001</c:v>
                </c:pt>
                <c:pt idx="64">
                  <c:v>87.146000000000001</c:v>
                </c:pt>
                <c:pt idx="65">
                  <c:v>86.10599999999998</c:v>
                </c:pt>
                <c:pt idx="66">
                  <c:v>85.323999999999998</c:v>
                </c:pt>
                <c:pt idx="67">
                  <c:v>83.75</c:v>
                </c:pt>
                <c:pt idx="68">
                  <c:v>83.75</c:v>
                </c:pt>
                <c:pt idx="69">
                  <c:v>83.75</c:v>
                </c:pt>
                <c:pt idx="70">
                  <c:v>83.75</c:v>
                </c:pt>
                <c:pt idx="71">
                  <c:v>83.75</c:v>
                </c:pt>
                <c:pt idx="72">
                  <c:v>83.75</c:v>
                </c:pt>
                <c:pt idx="73">
                  <c:v>83.75</c:v>
                </c:pt>
                <c:pt idx="74">
                  <c:v>83.417000000000115</c:v>
                </c:pt>
                <c:pt idx="75">
                  <c:v>83.08</c:v>
                </c:pt>
                <c:pt idx="76">
                  <c:v>83.08</c:v>
                </c:pt>
                <c:pt idx="77">
                  <c:v>83.08</c:v>
                </c:pt>
                <c:pt idx="78">
                  <c:v>82.066999999999993</c:v>
                </c:pt>
                <c:pt idx="79">
                  <c:v>80.36999999999999</c:v>
                </c:pt>
                <c:pt idx="80">
                  <c:v>80.36999999999999</c:v>
                </c:pt>
                <c:pt idx="81">
                  <c:v>80.36999999999999</c:v>
                </c:pt>
                <c:pt idx="82">
                  <c:v>80.36999999999999</c:v>
                </c:pt>
                <c:pt idx="83">
                  <c:v>80.36999999999999</c:v>
                </c:pt>
                <c:pt idx="84">
                  <c:v>80.36999999999999</c:v>
                </c:pt>
                <c:pt idx="85">
                  <c:v>80.36999999999999</c:v>
                </c:pt>
                <c:pt idx="86">
                  <c:v>79.940000000000026</c:v>
                </c:pt>
                <c:pt idx="87">
                  <c:v>79.940000000000026</c:v>
                </c:pt>
                <c:pt idx="88">
                  <c:v>79.062000000000012</c:v>
                </c:pt>
                <c:pt idx="89">
                  <c:v>77.744000000000099</c:v>
                </c:pt>
                <c:pt idx="90">
                  <c:v>76.861000000000004</c:v>
                </c:pt>
                <c:pt idx="91">
                  <c:v>75.953999999999994</c:v>
                </c:pt>
                <c:pt idx="92">
                  <c:v>75.491000000000099</c:v>
                </c:pt>
                <c:pt idx="93">
                  <c:v>75.491000000000099</c:v>
                </c:pt>
                <c:pt idx="94">
                  <c:v>75.491000000000099</c:v>
                </c:pt>
                <c:pt idx="95">
                  <c:v>75.491000000000099</c:v>
                </c:pt>
                <c:pt idx="96">
                  <c:v>75.491000000000099</c:v>
                </c:pt>
                <c:pt idx="97">
                  <c:v>75.491000000000099</c:v>
                </c:pt>
                <c:pt idx="98">
                  <c:v>75.491000000000099</c:v>
                </c:pt>
                <c:pt idx="99">
                  <c:v>75.491000000000099</c:v>
                </c:pt>
                <c:pt idx="100">
                  <c:v>75.491000000000099</c:v>
                </c:pt>
                <c:pt idx="101">
                  <c:v>73.619</c:v>
                </c:pt>
                <c:pt idx="102">
                  <c:v>71.747000000000099</c:v>
                </c:pt>
                <c:pt idx="103">
                  <c:v>70.498999999999995</c:v>
                </c:pt>
                <c:pt idx="104">
                  <c:v>70.498999999999995</c:v>
                </c:pt>
                <c:pt idx="105">
                  <c:v>70.498999999999995</c:v>
                </c:pt>
                <c:pt idx="106">
                  <c:v>70.498999999999995</c:v>
                </c:pt>
                <c:pt idx="107">
                  <c:v>70.498999999999995</c:v>
                </c:pt>
                <c:pt idx="108">
                  <c:v>70.498999999999995</c:v>
                </c:pt>
                <c:pt idx="109">
                  <c:v>70.498999999999995</c:v>
                </c:pt>
                <c:pt idx="110">
                  <c:v>70.498999999999995</c:v>
                </c:pt>
                <c:pt idx="111">
                  <c:v>70.498999999999995</c:v>
                </c:pt>
                <c:pt idx="112">
                  <c:v>70.498999999999995</c:v>
                </c:pt>
                <c:pt idx="113">
                  <c:v>69.492000000000004</c:v>
                </c:pt>
                <c:pt idx="114">
                  <c:v>68.47</c:v>
                </c:pt>
                <c:pt idx="115">
                  <c:v>67.448000000000022</c:v>
                </c:pt>
                <c:pt idx="116">
                  <c:v>67.448000000000022</c:v>
                </c:pt>
                <c:pt idx="117">
                  <c:v>67.448000000000022</c:v>
                </c:pt>
                <c:pt idx="118">
                  <c:v>67.448000000000022</c:v>
                </c:pt>
                <c:pt idx="119">
                  <c:v>67.448000000000022</c:v>
                </c:pt>
                <c:pt idx="120">
                  <c:v>67.448000000000022</c:v>
                </c:pt>
              </c:numCache>
            </c:numRef>
          </c:yVal>
          <c:smooth val="0"/>
        </c:ser>
        <c:dLbls>
          <c:showLegendKey val="0"/>
          <c:showVal val="0"/>
          <c:showCatName val="0"/>
          <c:showSerName val="0"/>
          <c:showPercent val="0"/>
          <c:showBubbleSize val="0"/>
        </c:dLbls>
        <c:axId val="492245472"/>
        <c:axId val="492245864"/>
      </c:scatterChart>
      <c:valAx>
        <c:axId val="49224547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245864"/>
        <c:crosses val="autoZero"/>
        <c:crossBetween val="midCat"/>
        <c:majorUnit val="1"/>
      </c:valAx>
      <c:valAx>
        <c:axId val="492245864"/>
        <c:scaling>
          <c:orientation val="minMax"/>
          <c:max val="100"/>
          <c:min val="4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879E-3"/>
              <c:y val="0.22594424688850118"/>
            </c:manualLayout>
          </c:layout>
          <c:overlay val="0"/>
        </c:title>
        <c:numFmt formatCode="General" sourceLinked="1"/>
        <c:majorTickMark val="out"/>
        <c:minorTickMark val="none"/>
        <c:tickLblPos val="nextTo"/>
        <c:txPr>
          <a:bodyPr/>
          <a:lstStyle/>
          <a:p>
            <a:pPr>
              <a:defRPr sz="1500" b="1"/>
            </a:pPr>
            <a:endParaRPr lang="en-US"/>
          </a:p>
        </c:txPr>
        <c:crossAx val="492245472"/>
        <c:crosses val="autoZero"/>
        <c:crossBetween val="midCat"/>
        <c:majorUnit val="10"/>
      </c:valAx>
      <c:spPr>
        <a:solidFill>
          <a:schemeClr val="bg2"/>
        </a:solidFill>
        <a:ln>
          <a:solidFill>
            <a:schemeClr val="tx1"/>
          </a:solidFill>
        </a:ln>
      </c:spPr>
    </c:plotArea>
    <c:legend>
      <c:legendPos val="r"/>
      <c:layout>
        <c:manualLayout>
          <c:xMode val="edge"/>
          <c:yMode val="edge"/>
          <c:x val="0.14072271386430679"/>
          <c:y val="0.56500592667854699"/>
          <c:w val="0.2650516804868418"/>
          <c:h val="0.1920722208111082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79852044062673977"/>
        </c:manualLayout>
      </c:layout>
      <c:scatterChart>
        <c:scatterStyle val="lineMarker"/>
        <c:varyColors val="0"/>
        <c:ser>
          <c:idx val="0"/>
          <c:order val="0"/>
          <c:tx>
            <c:strRef>
              <c:f>Sheet1!$B$1</c:f>
              <c:strCache>
                <c:ptCount val="1"/>
                <c:pt idx="0">
                  <c:v>0-&lt;2 hours/&lt;1 year (N=75)</c:v>
                </c:pt>
              </c:strCache>
            </c:strRef>
          </c:tx>
          <c:spPr>
            <a:ln w="47625">
              <a:solidFill>
                <a:srgbClr val="66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98.649000000000001</c:v>
                </c:pt>
                <c:pt idx="5">
                  <c:v>98.649000000000001</c:v>
                </c:pt>
                <c:pt idx="6">
                  <c:v>98.649000000000001</c:v>
                </c:pt>
                <c:pt idx="7">
                  <c:v>97.259</c:v>
                </c:pt>
                <c:pt idx="8">
                  <c:v>95.86999999999999</c:v>
                </c:pt>
                <c:pt idx="9">
                  <c:v>95.86999999999999</c:v>
                </c:pt>
                <c:pt idx="10">
                  <c:v>95.86999999999999</c:v>
                </c:pt>
                <c:pt idx="11">
                  <c:v>95.86999999999999</c:v>
                </c:pt>
                <c:pt idx="12">
                  <c:v>95.86999999999999</c:v>
                </c:pt>
                <c:pt idx="13">
                  <c:v>95.86999999999999</c:v>
                </c:pt>
                <c:pt idx="14">
                  <c:v>95.86999999999999</c:v>
                </c:pt>
                <c:pt idx="15">
                  <c:v>95.86999999999999</c:v>
                </c:pt>
                <c:pt idx="16">
                  <c:v>95.86999999999999</c:v>
                </c:pt>
                <c:pt idx="17">
                  <c:v>94.217000000000027</c:v>
                </c:pt>
                <c:pt idx="18">
                  <c:v>94.217000000000027</c:v>
                </c:pt>
                <c:pt idx="19">
                  <c:v>94.217000000000027</c:v>
                </c:pt>
                <c:pt idx="20">
                  <c:v>94.217000000000027</c:v>
                </c:pt>
                <c:pt idx="21">
                  <c:v>94.217000000000027</c:v>
                </c:pt>
                <c:pt idx="22">
                  <c:v>94.217000000000027</c:v>
                </c:pt>
                <c:pt idx="23">
                  <c:v>94.217000000000027</c:v>
                </c:pt>
                <c:pt idx="24">
                  <c:v>94.217000000000027</c:v>
                </c:pt>
                <c:pt idx="25">
                  <c:v>94.217000000000027</c:v>
                </c:pt>
                <c:pt idx="26">
                  <c:v>94.217000000000027</c:v>
                </c:pt>
                <c:pt idx="27">
                  <c:v>94.217000000000027</c:v>
                </c:pt>
                <c:pt idx="28">
                  <c:v>94.217000000000027</c:v>
                </c:pt>
                <c:pt idx="29">
                  <c:v>92.168999999999983</c:v>
                </c:pt>
                <c:pt idx="30">
                  <c:v>92.168999999999983</c:v>
                </c:pt>
                <c:pt idx="31">
                  <c:v>92.168999999999983</c:v>
                </c:pt>
                <c:pt idx="32">
                  <c:v>92.168999999999983</c:v>
                </c:pt>
                <c:pt idx="33">
                  <c:v>92.168999999999983</c:v>
                </c:pt>
                <c:pt idx="34">
                  <c:v>92.168999999999983</c:v>
                </c:pt>
                <c:pt idx="35">
                  <c:v>92.168999999999983</c:v>
                </c:pt>
                <c:pt idx="36">
                  <c:v>92.168999999999983</c:v>
                </c:pt>
                <c:pt idx="37">
                  <c:v>92.168999999999983</c:v>
                </c:pt>
                <c:pt idx="38">
                  <c:v>92.168999999999983</c:v>
                </c:pt>
                <c:pt idx="39">
                  <c:v>92.168999999999983</c:v>
                </c:pt>
                <c:pt idx="40">
                  <c:v>92.168999999999983</c:v>
                </c:pt>
                <c:pt idx="41">
                  <c:v>92.168999999999983</c:v>
                </c:pt>
                <c:pt idx="42">
                  <c:v>92.168999999999983</c:v>
                </c:pt>
                <c:pt idx="43">
                  <c:v>92.168999999999983</c:v>
                </c:pt>
                <c:pt idx="44">
                  <c:v>92.168999999999983</c:v>
                </c:pt>
                <c:pt idx="45">
                  <c:v>92.168999999999983</c:v>
                </c:pt>
                <c:pt idx="46">
                  <c:v>92.168999999999983</c:v>
                </c:pt>
                <c:pt idx="47">
                  <c:v>92.168999999999983</c:v>
                </c:pt>
                <c:pt idx="48">
                  <c:v>92.168999999999983</c:v>
                </c:pt>
                <c:pt idx="49">
                  <c:v>92.168999999999983</c:v>
                </c:pt>
                <c:pt idx="50">
                  <c:v>92.168999999999983</c:v>
                </c:pt>
                <c:pt idx="51">
                  <c:v>92.168999999999983</c:v>
                </c:pt>
                <c:pt idx="52">
                  <c:v>92.168999999999983</c:v>
                </c:pt>
                <c:pt idx="53">
                  <c:v>88.161000000000001</c:v>
                </c:pt>
                <c:pt idx="54">
                  <c:v>88.161000000000001</c:v>
                </c:pt>
                <c:pt idx="55">
                  <c:v>84.153999999999982</c:v>
                </c:pt>
                <c:pt idx="56">
                  <c:v>84.153999999999982</c:v>
                </c:pt>
                <c:pt idx="57">
                  <c:v>84.153999999999982</c:v>
                </c:pt>
                <c:pt idx="58">
                  <c:v>84.153999999999982</c:v>
                </c:pt>
                <c:pt idx="59">
                  <c:v>84.153999999999982</c:v>
                </c:pt>
                <c:pt idx="60">
                  <c:v>84.153999999999982</c:v>
                </c:pt>
                <c:pt idx="61">
                  <c:v>84.153999999999982</c:v>
                </c:pt>
                <c:pt idx="62">
                  <c:v>84.153999999999982</c:v>
                </c:pt>
                <c:pt idx="63">
                  <c:v>84.153999999999982</c:v>
                </c:pt>
                <c:pt idx="64">
                  <c:v>84.153999999999982</c:v>
                </c:pt>
                <c:pt idx="65">
                  <c:v>84.153999999999982</c:v>
                </c:pt>
                <c:pt idx="66">
                  <c:v>84.153999999999982</c:v>
                </c:pt>
                <c:pt idx="67">
                  <c:v>84.153999999999982</c:v>
                </c:pt>
                <c:pt idx="68">
                  <c:v>84.153999999999982</c:v>
                </c:pt>
                <c:pt idx="69">
                  <c:v>84.153999999999982</c:v>
                </c:pt>
                <c:pt idx="70">
                  <c:v>84.153999999999982</c:v>
                </c:pt>
                <c:pt idx="71">
                  <c:v>84.153999999999982</c:v>
                </c:pt>
                <c:pt idx="72">
                  <c:v>84.153999999999982</c:v>
                </c:pt>
                <c:pt idx="73">
                  <c:v>84.153999999999982</c:v>
                </c:pt>
                <c:pt idx="74">
                  <c:v>84.153999999999982</c:v>
                </c:pt>
                <c:pt idx="75">
                  <c:v>84.153999999999982</c:v>
                </c:pt>
                <c:pt idx="76">
                  <c:v>84.153999999999982</c:v>
                </c:pt>
                <c:pt idx="77">
                  <c:v>77.680999999999983</c:v>
                </c:pt>
                <c:pt idx="78">
                  <c:v>77.680999999999983</c:v>
                </c:pt>
                <c:pt idx="79">
                  <c:v>77.680999999999983</c:v>
                </c:pt>
                <c:pt idx="80">
                  <c:v>77.680999999999983</c:v>
                </c:pt>
                <c:pt idx="81">
                  <c:v>77.680999999999983</c:v>
                </c:pt>
                <c:pt idx="82">
                  <c:v>77.680999999999983</c:v>
                </c:pt>
                <c:pt idx="83">
                  <c:v>77.680999999999983</c:v>
                </c:pt>
                <c:pt idx="84">
                  <c:v>77.680999999999983</c:v>
                </c:pt>
                <c:pt idx="85">
                  <c:v>77.680999999999983</c:v>
                </c:pt>
                <c:pt idx="86">
                  <c:v>77.680999999999983</c:v>
                </c:pt>
                <c:pt idx="87">
                  <c:v>77.680999999999983</c:v>
                </c:pt>
                <c:pt idx="88">
                  <c:v>77.680999999999983</c:v>
                </c:pt>
                <c:pt idx="89">
                  <c:v>77.680999999999983</c:v>
                </c:pt>
                <c:pt idx="90">
                  <c:v>77.680999999999983</c:v>
                </c:pt>
              </c:numCache>
            </c:numRef>
          </c:yVal>
          <c:smooth val="0"/>
        </c:ser>
        <c:ser>
          <c:idx val="1"/>
          <c:order val="1"/>
          <c:tx>
            <c:strRef>
              <c:f>Sheet1!$C$1</c:f>
              <c:strCache>
                <c:ptCount val="1"/>
                <c:pt idx="0">
                  <c:v>2+ hours/&lt;1 year (N=794)</c:v>
                </c:pt>
              </c:strCache>
            </c:strRef>
          </c:tx>
          <c:spPr>
            <a:ln w="47625">
              <a:solidFill>
                <a:srgbClr val="CC99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99.748000000000005</c:v>
                </c:pt>
                <c:pt idx="5">
                  <c:v>99.495000000000005</c:v>
                </c:pt>
                <c:pt idx="6">
                  <c:v>99.367999999999995</c:v>
                </c:pt>
                <c:pt idx="7">
                  <c:v>98.60499999999999</c:v>
                </c:pt>
                <c:pt idx="8">
                  <c:v>98.477000000000004</c:v>
                </c:pt>
                <c:pt idx="9">
                  <c:v>98.477000000000004</c:v>
                </c:pt>
                <c:pt idx="10">
                  <c:v>98.477000000000004</c:v>
                </c:pt>
                <c:pt idx="11">
                  <c:v>98.477000000000004</c:v>
                </c:pt>
                <c:pt idx="12">
                  <c:v>98.477000000000004</c:v>
                </c:pt>
                <c:pt idx="13">
                  <c:v>98.477000000000004</c:v>
                </c:pt>
                <c:pt idx="14">
                  <c:v>98.477000000000004</c:v>
                </c:pt>
                <c:pt idx="15">
                  <c:v>98.477000000000004</c:v>
                </c:pt>
                <c:pt idx="16">
                  <c:v>98.316000000000003</c:v>
                </c:pt>
                <c:pt idx="17">
                  <c:v>97.992999999999995</c:v>
                </c:pt>
                <c:pt idx="18">
                  <c:v>97.831999999999994</c:v>
                </c:pt>
                <c:pt idx="19">
                  <c:v>97.024000000000001</c:v>
                </c:pt>
                <c:pt idx="20">
                  <c:v>97.024000000000001</c:v>
                </c:pt>
                <c:pt idx="21">
                  <c:v>96.861000000000004</c:v>
                </c:pt>
                <c:pt idx="22">
                  <c:v>96.695999999999998</c:v>
                </c:pt>
                <c:pt idx="23">
                  <c:v>96.695999999999998</c:v>
                </c:pt>
                <c:pt idx="24">
                  <c:v>96.695999999999998</c:v>
                </c:pt>
                <c:pt idx="25">
                  <c:v>96.695999999999998</c:v>
                </c:pt>
                <c:pt idx="26">
                  <c:v>96.695999999999998</c:v>
                </c:pt>
                <c:pt idx="27">
                  <c:v>96.695999999999998</c:v>
                </c:pt>
                <c:pt idx="28">
                  <c:v>96.695999999999998</c:v>
                </c:pt>
                <c:pt idx="29">
                  <c:v>96.501999999999995</c:v>
                </c:pt>
                <c:pt idx="30">
                  <c:v>96.501999999999995</c:v>
                </c:pt>
                <c:pt idx="31">
                  <c:v>94.95</c:v>
                </c:pt>
                <c:pt idx="32">
                  <c:v>94.95</c:v>
                </c:pt>
                <c:pt idx="33">
                  <c:v>94.95</c:v>
                </c:pt>
                <c:pt idx="34">
                  <c:v>94.95</c:v>
                </c:pt>
                <c:pt idx="35">
                  <c:v>94.95</c:v>
                </c:pt>
                <c:pt idx="36">
                  <c:v>94.95</c:v>
                </c:pt>
                <c:pt idx="37">
                  <c:v>94.95</c:v>
                </c:pt>
                <c:pt idx="38">
                  <c:v>94.95</c:v>
                </c:pt>
                <c:pt idx="39">
                  <c:v>94.95</c:v>
                </c:pt>
                <c:pt idx="40">
                  <c:v>94.95</c:v>
                </c:pt>
                <c:pt idx="41">
                  <c:v>94.7</c:v>
                </c:pt>
                <c:pt idx="42">
                  <c:v>94.2</c:v>
                </c:pt>
                <c:pt idx="43">
                  <c:v>94.2</c:v>
                </c:pt>
                <c:pt idx="44">
                  <c:v>94.2</c:v>
                </c:pt>
                <c:pt idx="45">
                  <c:v>94.2</c:v>
                </c:pt>
                <c:pt idx="46">
                  <c:v>94.2</c:v>
                </c:pt>
                <c:pt idx="47">
                  <c:v>94.2</c:v>
                </c:pt>
                <c:pt idx="48">
                  <c:v>94.2</c:v>
                </c:pt>
                <c:pt idx="49">
                  <c:v>94.2</c:v>
                </c:pt>
                <c:pt idx="50">
                  <c:v>94.2</c:v>
                </c:pt>
                <c:pt idx="51">
                  <c:v>94.2</c:v>
                </c:pt>
                <c:pt idx="52">
                  <c:v>94.2</c:v>
                </c:pt>
                <c:pt idx="53">
                  <c:v>94.2</c:v>
                </c:pt>
                <c:pt idx="54">
                  <c:v>93.558999999999983</c:v>
                </c:pt>
                <c:pt idx="55">
                  <c:v>92.277999999999992</c:v>
                </c:pt>
                <c:pt idx="56">
                  <c:v>91.956000000000003</c:v>
                </c:pt>
                <c:pt idx="57">
                  <c:v>91.956000000000003</c:v>
                </c:pt>
                <c:pt idx="58">
                  <c:v>91.956000000000003</c:v>
                </c:pt>
                <c:pt idx="59">
                  <c:v>91.956000000000003</c:v>
                </c:pt>
                <c:pt idx="60">
                  <c:v>91.956000000000003</c:v>
                </c:pt>
                <c:pt idx="61">
                  <c:v>91.956000000000003</c:v>
                </c:pt>
                <c:pt idx="62">
                  <c:v>91.956000000000003</c:v>
                </c:pt>
                <c:pt idx="63">
                  <c:v>91.956000000000003</c:v>
                </c:pt>
                <c:pt idx="64">
                  <c:v>91.557999999999993</c:v>
                </c:pt>
                <c:pt idx="65">
                  <c:v>91.16</c:v>
                </c:pt>
                <c:pt idx="66">
                  <c:v>90.762</c:v>
                </c:pt>
                <c:pt idx="67">
                  <c:v>89.965999999999994</c:v>
                </c:pt>
                <c:pt idx="68">
                  <c:v>89.965999999999994</c:v>
                </c:pt>
                <c:pt idx="69">
                  <c:v>89.965999999999994</c:v>
                </c:pt>
                <c:pt idx="70">
                  <c:v>89.965999999999994</c:v>
                </c:pt>
                <c:pt idx="71">
                  <c:v>89.965999999999994</c:v>
                </c:pt>
                <c:pt idx="72">
                  <c:v>89.965999999999994</c:v>
                </c:pt>
                <c:pt idx="73">
                  <c:v>89.965999999999994</c:v>
                </c:pt>
                <c:pt idx="74">
                  <c:v>89.965999999999994</c:v>
                </c:pt>
                <c:pt idx="75">
                  <c:v>89.965999999999994</c:v>
                </c:pt>
                <c:pt idx="76">
                  <c:v>88.949000000000026</c:v>
                </c:pt>
                <c:pt idx="77">
                  <c:v>88.949000000000026</c:v>
                </c:pt>
                <c:pt idx="78">
                  <c:v>88.438000000000002</c:v>
                </c:pt>
                <c:pt idx="79">
                  <c:v>86.903999999999996</c:v>
                </c:pt>
                <c:pt idx="80">
                  <c:v>86.903999999999996</c:v>
                </c:pt>
                <c:pt idx="81">
                  <c:v>86.903999999999996</c:v>
                </c:pt>
                <c:pt idx="82">
                  <c:v>86.903999999999996</c:v>
                </c:pt>
                <c:pt idx="83">
                  <c:v>86.903999999999996</c:v>
                </c:pt>
                <c:pt idx="84">
                  <c:v>86.903999999999996</c:v>
                </c:pt>
                <c:pt idx="85">
                  <c:v>86.903999999999996</c:v>
                </c:pt>
                <c:pt idx="86">
                  <c:v>86.245999999999995</c:v>
                </c:pt>
                <c:pt idx="87">
                  <c:v>86.245999999999995</c:v>
                </c:pt>
                <c:pt idx="88">
                  <c:v>85.582999999999998</c:v>
                </c:pt>
                <c:pt idx="89">
                  <c:v>83.592000000000013</c:v>
                </c:pt>
                <c:pt idx="90">
                  <c:v>82.929000000000002</c:v>
                </c:pt>
                <c:pt idx="91">
                  <c:v>81.60199999999999</c:v>
                </c:pt>
                <c:pt idx="92">
                  <c:v>81.60199999999999</c:v>
                </c:pt>
                <c:pt idx="93">
                  <c:v>81.60199999999999</c:v>
                </c:pt>
                <c:pt idx="94">
                  <c:v>81.60199999999999</c:v>
                </c:pt>
                <c:pt idx="95">
                  <c:v>81.60199999999999</c:v>
                </c:pt>
                <c:pt idx="96">
                  <c:v>81.60199999999999</c:v>
                </c:pt>
                <c:pt idx="97">
                  <c:v>81.60199999999999</c:v>
                </c:pt>
                <c:pt idx="98">
                  <c:v>81.60199999999999</c:v>
                </c:pt>
                <c:pt idx="99">
                  <c:v>81.60199999999999</c:v>
                </c:pt>
                <c:pt idx="100">
                  <c:v>81.60199999999999</c:v>
                </c:pt>
                <c:pt idx="101">
                  <c:v>79.768000000000001</c:v>
                </c:pt>
                <c:pt idx="102">
                  <c:v>77.933999999999997</c:v>
                </c:pt>
                <c:pt idx="103">
                  <c:v>77.018000000000001</c:v>
                </c:pt>
                <c:pt idx="104">
                  <c:v>77.018000000000001</c:v>
                </c:pt>
                <c:pt idx="105">
                  <c:v>77.018000000000001</c:v>
                </c:pt>
                <c:pt idx="106">
                  <c:v>77.018000000000001</c:v>
                </c:pt>
                <c:pt idx="107">
                  <c:v>77.018000000000001</c:v>
                </c:pt>
                <c:pt idx="108">
                  <c:v>77.018000000000001</c:v>
                </c:pt>
                <c:pt idx="109">
                  <c:v>77.018000000000001</c:v>
                </c:pt>
                <c:pt idx="110">
                  <c:v>77.018000000000001</c:v>
                </c:pt>
                <c:pt idx="111">
                  <c:v>77.018000000000001</c:v>
                </c:pt>
                <c:pt idx="112">
                  <c:v>75.774999999999991</c:v>
                </c:pt>
                <c:pt idx="113">
                  <c:v>74.533000000000001</c:v>
                </c:pt>
                <c:pt idx="114">
                  <c:v>73.290999999999997</c:v>
                </c:pt>
                <c:pt idx="115">
                  <c:v>70.805999999999983</c:v>
                </c:pt>
                <c:pt idx="116">
                  <c:v>70.805999999999983</c:v>
                </c:pt>
                <c:pt idx="117">
                  <c:v>70.805999999999983</c:v>
                </c:pt>
                <c:pt idx="118">
                  <c:v>70.805999999999983</c:v>
                </c:pt>
                <c:pt idx="119">
                  <c:v>70.805999999999983</c:v>
                </c:pt>
                <c:pt idx="120">
                  <c:v>70.805999999999983</c:v>
                </c:pt>
              </c:numCache>
            </c:numRef>
          </c:yVal>
          <c:smooth val="0"/>
        </c:ser>
        <c:ser>
          <c:idx val="2"/>
          <c:order val="2"/>
          <c:tx>
            <c:strRef>
              <c:f>Sheet1!$D$1</c:f>
              <c:strCache>
                <c:ptCount val="1"/>
                <c:pt idx="0">
                  <c:v>0-&lt;2 hours/1-10 years (N=108)</c:v>
                </c:pt>
              </c:strCache>
            </c:strRef>
          </c:tx>
          <c:spPr>
            <a:ln w="4762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99.073999999999998</c:v>
                </c:pt>
                <c:pt idx="7">
                  <c:v>97.221999999999994</c:v>
                </c:pt>
                <c:pt idx="8">
                  <c:v>97.221999999999994</c:v>
                </c:pt>
                <c:pt idx="9">
                  <c:v>97.221999999999994</c:v>
                </c:pt>
                <c:pt idx="10">
                  <c:v>97.221999999999994</c:v>
                </c:pt>
                <c:pt idx="11">
                  <c:v>97.221999999999994</c:v>
                </c:pt>
                <c:pt idx="12">
                  <c:v>97.221999999999994</c:v>
                </c:pt>
                <c:pt idx="13">
                  <c:v>97.221999999999994</c:v>
                </c:pt>
                <c:pt idx="14">
                  <c:v>97.221999999999994</c:v>
                </c:pt>
                <c:pt idx="15">
                  <c:v>97.221999999999994</c:v>
                </c:pt>
                <c:pt idx="16">
                  <c:v>97.221999999999994</c:v>
                </c:pt>
                <c:pt idx="17">
                  <c:v>97.221999999999994</c:v>
                </c:pt>
                <c:pt idx="18">
                  <c:v>97.221999999999994</c:v>
                </c:pt>
                <c:pt idx="19">
                  <c:v>93.708000000000013</c:v>
                </c:pt>
                <c:pt idx="20">
                  <c:v>93.708000000000013</c:v>
                </c:pt>
                <c:pt idx="21">
                  <c:v>93.708000000000013</c:v>
                </c:pt>
                <c:pt idx="22">
                  <c:v>93.708000000000013</c:v>
                </c:pt>
                <c:pt idx="23">
                  <c:v>93.708000000000013</c:v>
                </c:pt>
                <c:pt idx="24">
                  <c:v>93.708000000000013</c:v>
                </c:pt>
                <c:pt idx="25">
                  <c:v>93.708000000000013</c:v>
                </c:pt>
                <c:pt idx="26">
                  <c:v>93.708000000000013</c:v>
                </c:pt>
                <c:pt idx="27">
                  <c:v>93.708000000000013</c:v>
                </c:pt>
                <c:pt idx="28">
                  <c:v>93.708000000000013</c:v>
                </c:pt>
                <c:pt idx="29">
                  <c:v>93.708000000000013</c:v>
                </c:pt>
                <c:pt idx="30">
                  <c:v>92.424000000000007</c:v>
                </c:pt>
                <c:pt idx="31">
                  <c:v>89.856999999999999</c:v>
                </c:pt>
                <c:pt idx="32">
                  <c:v>88.572999999999979</c:v>
                </c:pt>
                <c:pt idx="33">
                  <c:v>88.572999999999979</c:v>
                </c:pt>
                <c:pt idx="34">
                  <c:v>88.572999999999979</c:v>
                </c:pt>
                <c:pt idx="35">
                  <c:v>88.572999999999979</c:v>
                </c:pt>
                <c:pt idx="36">
                  <c:v>88.572999999999979</c:v>
                </c:pt>
                <c:pt idx="37">
                  <c:v>88.572999999999979</c:v>
                </c:pt>
                <c:pt idx="38">
                  <c:v>88.572999999999979</c:v>
                </c:pt>
                <c:pt idx="39">
                  <c:v>88.572999999999979</c:v>
                </c:pt>
                <c:pt idx="40">
                  <c:v>88.572999999999979</c:v>
                </c:pt>
                <c:pt idx="41">
                  <c:v>85.620999999999981</c:v>
                </c:pt>
                <c:pt idx="42">
                  <c:v>84.144999999999996</c:v>
                </c:pt>
                <c:pt idx="43">
                  <c:v>82.668999999999983</c:v>
                </c:pt>
                <c:pt idx="44">
                  <c:v>82.668999999999983</c:v>
                </c:pt>
                <c:pt idx="45">
                  <c:v>82.668999999999983</c:v>
                </c:pt>
                <c:pt idx="46">
                  <c:v>82.668999999999983</c:v>
                </c:pt>
                <c:pt idx="47">
                  <c:v>82.668999999999983</c:v>
                </c:pt>
                <c:pt idx="48">
                  <c:v>82.668999999999983</c:v>
                </c:pt>
                <c:pt idx="49">
                  <c:v>82.668999999999983</c:v>
                </c:pt>
                <c:pt idx="50">
                  <c:v>82.668999999999983</c:v>
                </c:pt>
                <c:pt idx="51">
                  <c:v>82.668999999999983</c:v>
                </c:pt>
                <c:pt idx="52">
                  <c:v>82.668999999999983</c:v>
                </c:pt>
                <c:pt idx="53">
                  <c:v>82.668999999999983</c:v>
                </c:pt>
                <c:pt idx="54">
                  <c:v>82.668999999999983</c:v>
                </c:pt>
                <c:pt idx="55">
                  <c:v>82.668999999999983</c:v>
                </c:pt>
                <c:pt idx="56">
                  <c:v>82.668999999999983</c:v>
                </c:pt>
                <c:pt idx="57">
                  <c:v>82.668999999999983</c:v>
                </c:pt>
                <c:pt idx="58">
                  <c:v>82.668999999999983</c:v>
                </c:pt>
                <c:pt idx="59">
                  <c:v>82.668999999999983</c:v>
                </c:pt>
                <c:pt idx="60">
                  <c:v>82.668999999999983</c:v>
                </c:pt>
                <c:pt idx="61">
                  <c:v>82.668999999999983</c:v>
                </c:pt>
                <c:pt idx="62">
                  <c:v>82.668999999999983</c:v>
                </c:pt>
                <c:pt idx="63">
                  <c:v>82.668999999999983</c:v>
                </c:pt>
                <c:pt idx="64">
                  <c:v>82.668999999999983</c:v>
                </c:pt>
                <c:pt idx="65">
                  <c:v>80.433999999999997</c:v>
                </c:pt>
                <c:pt idx="66">
                  <c:v>78.2</c:v>
                </c:pt>
                <c:pt idx="67">
                  <c:v>75.965999999999994</c:v>
                </c:pt>
                <c:pt idx="68">
                  <c:v>75.965999999999994</c:v>
                </c:pt>
                <c:pt idx="69">
                  <c:v>75.965999999999994</c:v>
                </c:pt>
                <c:pt idx="70">
                  <c:v>75.965999999999994</c:v>
                </c:pt>
                <c:pt idx="71">
                  <c:v>75.965999999999994</c:v>
                </c:pt>
                <c:pt idx="72">
                  <c:v>75.965999999999994</c:v>
                </c:pt>
                <c:pt idx="73">
                  <c:v>75.965999999999994</c:v>
                </c:pt>
                <c:pt idx="74">
                  <c:v>75.965999999999994</c:v>
                </c:pt>
                <c:pt idx="75">
                  <c:v>75.965999999999994</c:v>
                </c:pt>
                <c:pt idx="76">
                  <c:v>75.965999999999994</c:v>
                </c:pt>
                <c:pt idx="77">
                  <c:v>75.965999999999994</c:v>
                </c:pt>
                <c:pt idx="78">
                  <c:v>72.513000000000005</c:v>
                </c:pt>
                <c:pt idx="79">
                  <c:v>72.513000000000005</c:v>
                </c:pt>
                <c:pt idx="80">
                  <c:v>72.513000000000005</c:v>
                </c:pt>
                <c:pt idx="81">
                  <c:v>72.513000000000005</c:v>
                </c:pt>
                <c:pt idx="82">
                  <c:v>72.513000000000005</c:v>
                </c:pt>
                <c:pt idx="83">
                  <c:v>72.513000000000005</c:v>
                </c:pt>
                <c:pt idx="84">
                  <c:v>72.513000000000005</c:v>
                </c:pt>
                <c:pt idx="85">
                  <c:v>72.513000000000005</c:v>
                </c:pt>
                <c:pt idx="86">
                  <c:v>72.513000000000005</c:v>
                </c:pt>
                <c:pt idx="87">
                  <c:v>72.513000000000005</c:v>
                </c:pt>
                <c:pt idx="88">
                  <c:v>72.513000000000005</c:v>
                </c:pt>
                <c:pt idx="89">
                  <c:v>72.513000000000005</c:v>
                </c:pt>
                <c:pt idx="90">
                  <c:v>72.513000000000005</c:v>
                </c:pt>
                <c:pt idx="91">
                  <c:v>72.513000000000005</c:v>
                </c:pt>
                <c:pt idx="92">
                  <c:v>72.513000000000005</c:v>
                </c:pt>
                <c:pt idx="93">
                  <c:v>72.513000000000005</c:v>
                </c:pt>
                <c:pt idx="94">
                  <c:v>72.513000000000005</c:v>
                </c:pt>
                <c:pt idx="95">
                  <c:v>72.513000000000005</c:v>
                </c:pt>
                <c:pt idx="96">
                  <c:v>72.513000000000005</c:v>
                </c:pt>
                <c:pt idx="97">
                  <c:v>72.513000000000005</c:v>
                </c:pt>
                <c:pt idx="98">
                  <c:v>72.513000000000005</c:v>
                </c:pt>
                <c:pt idx="99">
                  <c:v>72.513000000000005</c:v>
                </c:pt>
                <c:pt idx="100">
                  <c:v>72.513000000000005</c:v>
                </c:pt>
                <c:pt idx="101">
                  <c:v>72.513000000000005</c:v>
                </c:pt>
                <c:pt idx="102">
                  <c:v>72.513000000000005</c:v>
                </c:pt>
                <c:pt idx="103">
                  <c:v>72.513000000000005</c:v>
                </c:pt>
                <c:pt idx="104">
                  <c:v>72.513000000000005</c:v>
                </c:pt>
                <c:pt idx="105">
                  <c:v>72.513000000000005</c:v>
                </c:pt>
                <c:pt idx="106">
                  <c:v>72.513000000000005</c:v>
                </c:pt>
                <c:pt idx="107">
                  <c:v>72.513000000000005</c:v>
                </c:pt>
                <c:pt idx="108">
                  <c:v>72.513000000000005</c:v>
                </c:pt>
                <c:pt idx="109">
                  <c:v>72.513000000000005</c:v>
                </c:pt>
                <c:pt idx="110">
                  <c:v>72.513000000000005</c:v>
                </c:pt>
                <c:pt idx="111">
                  <c:v>72.513000000000005</c:v>
                </c:pt>
                <c:pt idx="112">
                  <c:v>72.513000000000005</c:v>
                </c:pt>
                <c:pt idx="113">
                  <c:v>72.513000000000005</c:v>
                </c:pt>
                <c:pt idx="114">
                  <c:v>72.513000000000005</c:v>
                </c:pt>
                <c:pt idx="115">
                  <c:v>72.513000000000005</c:v>
                </c:pt>
                <c:pt idx="116">
                  <c:v>72.513000000000005</c:v>
                </c:pt>
                <c:pt idx="117">
                  <c:v>72.513000000000005</c:v>
                </c:pt>
                <c:pt idx="118">
                  <c:v>72.513000000000005</c:v>
                </c:pt>
                <c:pt idx="119">
                  <c:v>72.513000000000005</c:v>
                </c:pt>
                <c:pt idx="120">
                  <c:v>72.513000000000005</c:v>
                </c:pt>
              </c:numCache>
            </c:numRef>
          </c:yVal>
          <c:smooth val="0"/>
        </c:ser>
        <c:ser>
          <c:idx val="3"/>
          <c:order val="3"/>
          <c:tx>
            <c:strRef>
              <c:f>Sheet1!$E$1</c:f>
              <c:strCache>
                <c:ptCount val="1"/>
                <c:pt idx="0">
                  <c:v>2+ hours/1-10 years (N=1,141)</c:v>
                </c:pt>
              </c:strCache>
            </c:strRef>
          </c:tx>
          <c:spPr>
            <a:ln w="4762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99.912000000000006</c:v>
                </c:pt>
                <c:pt idx="5">
                  <c:v>99.912000000000006</c:v>
                </c:pt>
                <c:pt idx="6">
                  <c:v>99.382999999999981</c:v>
                </c:pt>
                <c:pt idx="7">
                  <c:v>98.495999999999995</c:v>
                </c:pt>
                <c:pt idx="8">
                  <c:v>98.495999999999995</c:v>
                </c:pt>
                <c:pt idx="9">
                  <c:v>98.495999999999995</c:v>
                </c:pt>
                <c:pt idx="10">
                  <c:v>98.495999999999995</c:v>
                </c:pt>
                <c:pt idx="11">
                  <c:v>98.495999999999995</c:v>
                </c:pt>
                <c:pt idx="12">
                  <c:v>98.495999999999995</c:v>
                </c:pt>
                <c:pt idx="13">
                  <c:v>98.495999999999995</c:v>
                </c:pt>
                <c:pt idx="14">
                  <c:v>98.495999999999995</c:v>
                </c:pt>
                <c:pt idx="15">
                  <c:v>98.39</c:v>
                </c:pt>
                <c:pt idx="16">
                  <c:v>98.175999999999988</c:v>
                </c:pt>
                <c:pt idx="17">
                  <c:v>98.175999999999988</c:v>
                </c:pt>
                <c:pt idx="18">
                  <c:v>97.427000000000007</c:v>
                </c:pt>
                <c:pt idx="19">
                  <c:v>96.998000000000005</c:v>
                </c:pt>
                <c:pt idx="20">
                  <c:v>96.244000000000099</c:v>
                </c:pt>
                <c:pt idx="21">
                  <c:v>96.027000000000001</c:v>
                </c:pt>
                <c:pt idx="22">
                  <c:v>96.027000000000001</c:v>
                </c:pt>
                <c:pt idx="23">
                  <c:v>96.027000000000001</c:v>
                </c:pt>
                <c:pt idx="24">
                  <c:v>96.027000000000001</c:v>
                </c:pt>
                <c:pt idx="25">
                  <c:v>96.027000000000001</c:v>
                </c:pt>
                <c:pt idx="26">
                  <c:v>96.027000000000001</c:v>
                </c:pt>
                <c:pt idx="27">
                  <c:v>96.027000000000001</c:v>
                </c:pt>
                <c:pt idx="28">
                  <c:v>95.768000000000001</c:v>
                </c:pt>
                <c:pt idx="29">
                  <c:v>95.507999999999996</c:v>
                </c:pt>
                <c:pt idx="30">
                  <c:v>94.85899999999998</c:v>
                </c:pt>
                <c:pt idx="31">
                  <c:v>94.468000000000004</c:v>
                </c:pt>
                <c:pt idx="32">
                  <c:v>94.468000000000004</c:v>
                </c:pt>
                <c:pt idx="33">
                  <c:v>94.468000000000004</c:v>
                </c:pt>
                <c:pt idx="34">
                  <c:v>94.468000000000004</c:v>
                </c:pt>
                <c:pt idx="35">
                  <c:v>94.468000000000004</c:v>
                </c:pt>
                <c:pt idx="36">
                  <c:v>94.468000000000004</c:v>
                </c:pt>
                <c:pt idx="37">
                  <c:v>94.468000000000004</c:v>
                </c:pt>
                <c:pt idx="38">
                  <c:v>94.468000000000004</c:v>
                </c:pt>
                <c:pt idx="39">
                  <c:v>94.312000000000012</c:v>
                </c:pt>
                <c:pt idx="40">
                  <c:v>94.153999999999982</c:v>
                </c:pt>
                <c:pt idx="41">
                  <c:v>93.524000000000001</c:v>
                </c:pt>
                <c:pt idx="42">
                  <c:v>92.736000000000004</c:v>
                </c:pt>
                <c:pt idx="43">
                  <c:v>91.313999999999993</c:v>
                </c:pt>
                <c:pt idx="44">
                  <c:v>91.313999999999993</c:v>
                </c:pt>
                <c:pt idx="45">
                  <c:v>91.313999999999993</c:v>
                </c:pt>
                <c:pt idx="46">
                  <c:v>91.313999999999993</c:v>
                </c:pt>
                <c:pt idx="47">
                  <c:v>91.313999999999993</c:v>
                </c:pt>
                <c:pt idx="48">
                  <c:v>91.313999999999993</c:v>
                </c:pt>
                <c:pt idx="49">
                  <c:v>91.313999999999993</c:v>
                </c:pt>
                <c:pt idx="50">
                  <c:v>91.313999999999993</c:v>
                </c:pt>
                <c:pt idx="51">
                  <c:v>90.921999999999997</c:v>
                </c:pt>
                <c:pt idx="52">
                  <c:v>90.921999999999997</c:v>
                </c:pt>
                <c:pt idx="53">
                  <c:v>90.724999999999994</c:v>
                </c:pt>
                <c:pt idx="54">
                  <c:v>89.735000000000014</c:v>
                </c:pt>
                <c:pt idx="55">
                  <c:v>89.337999999999994</c:v>
                </c:pt>
                <c:pt idx="56">
                  <c:v>88.938999999999993</c:v>
                </c:pt>
                <c:pt idx="57">
                  <c:v>88.938999999999993</c:v>
                </c:pt>
                <c:pt idx="58">
                  <c:v>88.938999999999993</c:v>
                </c:pt>
                <c:pt idx="59">
                  <c:v>88.938999999999993</c:v>
                </c:pt>
                <c:pt idx="60">
                  <c:v>88.938999999999993</c:v>
                </c:pt>
                <c:pt idx="61">
                  <c:v>88.938999999999993</c:v>
                </c:pt>
                <c:pt idx="62">
                  <c:v>88.938999999999993</c:v>
                </c:pt>
                <c:pt idx="63">
                  <c:v>88.938999999999993</c:v>
                </c:pt>
                <c:pt idx="64">
                  <c:v>88.695999999999998</c:v>
                </c:pt>
                <c:pt idx="65">
                  <c:v>88.203999999999994</c:v>
                </c:pt>
                <c:pt idx="66">
                  <c:v>87.712999999999994</c:v>
                </c:pt>
                <c:pt idx="67">
                  <c:v>86.972999999999999</c:v>
                </c:pt>
                <c:pt idx="68">
                  <c:v>86.724999999999994</c:v>
                </c:pt>
                <c:pt idx="69">
                  <c:v>86.724999999999994</c:v>
                </c:pt>
                <c:pt idx="70">
                  <c:v>86.724999999999994</c:v>
                </c:pt>
                <c:pt idx="71">
                  <c:v>86.724999999999994</c:v>
                </c:pt>
                <c:pt idx="72">
                  <c:v>86.724999999999994</c:v>
                </c:pt>
                <c:pt idx="73">
                  <c:v>86.724999999999994</c:v>
                </c:pt>
                <c:pt idx="74">
                  <c:v>86.724999999999994</c:v>
                </c:pt>
                <c:pt idx="75">
                  <c:v>86.415999999999997</c:v>
                </c:pt>
                <c:pt idx="76">
                  <c:v>86.415999999999997</c:v>
                </c:pt>
                <c:pt idx="77">
                  <c:v>85.796000000000006</c:v>
                </c:pt>
                <c:pt idx="78">
                  <c:v>83.930999999999997</c:v>
                </c:pt>
                <c:pt idx="79">
                  <c:v>83.307000000000002</c:v>
                </c:pt>
                <c:pt idx="80">
                  <c:v>82.674999999999983</c:v>
                </c:pt>
                <c:pt idx="81">
                  <c:v>82.674999999999983</c:v>
                </c:pt>
                <c:pt idx="82">
                  <c:v>82.674999999999983</c:v>
                </c:pt>
                <c:pt idx="83">
                  <c:v>82.674999999999983</c:v>
                </c:pt>
                <c:pt idx="84">
                  <c:v>82.674999999999983</c:v>
                </c:pt>
                <c:pt idx="85">
                  <c:v>82.674999999999983</c:v>
                </c:pt>
                <c:pt idx="86">
                  <c:v>82.674999999999983</c:v>
                </c:pt>
                <c:pt idx="87">
                  <c:v>82.674999999999983</c:v>
                </c:pt>
                <c:pt idx="88">
                  <c:v>82.674999999999983</c:v>
                </c:pt>
                <c:pt idx="89">
                  <c:v>82.254999999999995</c:v>
                </c:pt>
                <c:pt idx="90">
                  <c:v>80.568000000000012</c:v>
                </c:pt>
                <c:pt idx="91">
                  <c:v>78.443000000000026</c:v>
                </c:pt>
                <c:pt idx="92">
                  <c:v>77.132999999999981</c:v>
                </c:pt>
                <c:pt idx="93">
                  <c:v>77.132999999999981</c:v>
                </c:pt>
                <c:pt idx="94">
                  <c:v>77.132999999999981</c:v>
                </c:pt>
                <c:pt idx="95">
                  <c:v>77.132999999999981</c:v>
                </c:pt>
                <c:pt idx="96">
                  <c:v>77.132999999999981</c:v>
                </c:pt>
                <c:pt idx="97">
                  <c:v>77.132999999999981</c:v>
                </c:pt>
                <c:pt idx="98">
                  <c:v>77.132999999999981</c:v>
                </c:pt>
                <c:pt idx="99">
                  <c:v>77.132999999999981</c:v>
                </c:pt>
                <c:pt idx="100">
                  <c:v>77.132999999999981</c:v>
                </c:pt>
                <c:pt idx="101">
                  <c:v>75.946000000000026</c:v>
                </c:pt>
                <c:pt idx="102">
                  <c:v>74.760000000000005</c:v>
                </c:pt>
                <c:pt idx="103">
                  <c:v>73.572999999999979</c:v>
                </c:pt>
                <c:pt idx="104">
                  <c:v>72.974999999999994</c:v>
                </c:pt>
                <c:pt idx="105">
                  <c:v>72.974999999999994</c:v>
                </c:pt>
                <c:pt idx="106">
                  <c:v>72.974999999999994</c:v>
                </c:pt>
                <c:pt idx="107">
                  <c:v>72.974999999999994</c:v>
                </c:pt>
                <c:pt idx="108">
                  <c:v>72.974999999999994</c:v>
                </c:pt>
                <c:pt idx="109">
                  <c:v>72.974999999999994</c:v>
                </c:pt>
                <c:pt idx="110">
                  <c:v>72.974999999999994</c:v>
                </c:pt>
                <c:pt idx="111">
                  <c:v>72.974999999999994</c:v>
                </c:pt>
                <c:pt idx="112">
                  <c:v>72.974999999999994</c:v>
                </c:pt>
                <c:pt idx="113">
                  <c:v>70.304999999999993</c:v>
                </c:pt>
                <c:pt idx="114">
                  <c:v>69.415000000000006</c:v>
                </c:pt>
                <c:pt idx="115">
                  <c:v>69.415000000000006</c:v>
                </c:pt>
                <c:pt idx="116">
                  <c:v>69.415000000000006</c:v>
                </c:pt>
                <c:pt idx="117">
                  <c:v>69.415000000000006</c:v>
                </c:pt>
                <c:pt idx="118">
                  <c:v>69.415000000000006</c:v>
                </c:pt>
                <c:pt idx="119">
                  <c:v>69.415000000000006</c:v>
                </c:pt>
                <c:pt idx="120">
                  <c:v>69.415000000000006</c:v>
                </c:pt>
              </c:numCache>
            </c:numRef>
          </c:yVal>
          <c:smooth val="0"/>
        </c:ser>
        <c:ser>
          <c:idx val="4"/>
          <c:order val="4"/>
          <c:tx>
            <c:strRef>
              <c:f>Sheet1!$F$1</c:f>
              <c:strCache>
                <c:ptCount val="1"/>
                <c:pt idx="0">
                  <c:v>0-&lt;2 hours/11-17 years (N=123)</c:v>
                </c:pt>
              </c:strCache>
            </c:strRef>
          </c:tx>
          <c:spPr>
            <a:ln w="4762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Sheet1!$F$2:$F$122</c:f>
              <c:numCache>
                <c:formatCode>General</c:formatCode>
                <c:ptCount val="121"/>
                <c:pt idx="0">
                  <c:v>100</c:v>
                </c:pt>
                <c:pt idx="1">
                  <c:v>100</c:v>
                </c:pt>
                <c:pt idx="2">
                  <c:v>100</c:v>
                </c:pt>
                <c:pt idx="3">
                  <c:v>100</c:v>
                </c:pt>
                <c:pt idx="4">
                  <c:v>100</c:v>
                </c:pt>
                <c:pt idx="5">
                  <c:v>100</c:v>
                </c:pt>
                <c:pt idx="6">
                  <c:v>98.373999999999981</c:v>
                </c:pt>
                <c:pt idx="7">
                  <c:v>95.927999999999997</c:v>
                </c:pt>
                <c:pt idx="8">
                  <c:v>95.927999999999997</c:v>
                </c:pt>
                <c:pt idx="9">
                  <c:v>95.927999999999997</c:v>
                </c:pt>
                <c:pt idx="10">
                  <c:v>95.927999999999997</c:v>
                </c:pt>
                <c:pt idx="11">
                  <c:v>95.927999999999997</c:v>
                </c:pt>
                <c:pt idx="12">
                  <c:v>95.927999999999997</c:v>
                </c:pt>
                <c:pt idx="13">
                  <c:v>95.927999999999997</c:v>
                </c:pt>
                <c:pt idx="14">
                  <c:v>95.927999999999997</c:v>
                </c:pt>
                <c:pt idx="15">
                  <c:v>95.927999999999997</c:v>
                </c:pt>
                <c:pt idx="16">
                  <c:v>95.927999999999997</c:v>
                </c:pt>
                <c:pt idx="17">
                  <c:v>95.927999999999997</c:v>
                </c:pt>
                <c:pt idx="18">
                  <c:v>94.897000000000006</c:v>
                </c:pt>
                <c:pt idx="19">
                  <c:v>91.801999999999992</c:v>
                </c:pt>
                <c:pt idx="20">
                  <c:v>91.801999999999992</c:v>
                </c:pt>
                <c:pt idx="21">
                  <c:v>91.801999999999992</c:v>
                </c:pt>
                <c:pt idx="22">
                  <c:v>91.801999999999992</c:v>
                </c:pt>
                <c:pt idx="23">
                  <c:v>91.801999999999992</c:v>
                </c:pt>
                <c:pt idx="24">
                  <c:v>91.801999999999992</c:v>
                </c:pt>
                <c:pt idx="25">
                  <c:v>91.801999999999992</c:v>
                </c:pt>
                <c:pt idx="26">
                  <c:v>91.801999999999992</c:v>
                </c:pt>
                <c:pt idx="27">
                  <c:v>91.801999999999992</c:v>
                </c:pt>
                <c:pt idx="28">
                  <c:v>91.801999999999992</c:v>
                </c:pt>
                <c:pt idx="29">
                  <c:v>91.801999999999992</c:v>
                </c:pt>
                <c:pt idx="30">
                  <c:v>91.801999999999992</c:v>
                </c:pt>
                <c:pt idx="31">
                  <c:v>89.287000000000006</c:v>
                </c:pt>
                <c:pt idx="32">
                  <c:v>89.287000000000006</c:v>
                </c:pt>
                <c:pt idx="33">
                  <c:v>88.010999999999996</c:v>
                </c:pt>
                <c:pt idx="34">
                  <c:v>88.010999999999996</c:v>
                </c:pt>
                <c:pt idx="35">
                  <c:v>88.010999999999996</c:v>
                </c:pt>
                <c:pt idx="36">
                  <c:v>88.010999999999996</c:v>
                </c:pt>
                <c:pt idx="37">
                  <c:v>88.010999999999996</c:v>
                </c:pt>
                <c:pt idx="38">
                  <c:v>88.010999999999996</c:v>
                </c:pt>
                <c:pt idx="39">
                  <c:v>88.010999999999996</c:v>
                </c:pt>
                <c:pt idx="40">
                  <c:v>86.411000000000115</c:v>
                </c:pt>
                <c:pt idx="41">
                  <c:v>86.411000000000115</c:v>
                </c:pt>
                <c:pt idx="42">
                  <c:v>86.411000000000115</c:v>
                </c:pt>
                <c:pt idx="43">
                  <c:v>86.411000000000115</c:v>
                </c:pt>
                <c:pt idx="44">
                  <c:v>86.411000000000115</c:v>
                </c:pt>
                <c:pt idx="45">
                  <c:v>86.411000000000115</c:v>
                </c:pt>
                <c:pt idx="46">
                  <c:v>86.411000000000115</c:v>
                </c:pt>
                <c:pt idx="47">
                  <c:v>86.411000000000115</c:v>
                </c:pt>
                <c:pt idx="48">
                  <c:v>86.411000000000115</c:v>
                </c:pt>
                <c:pt idx="49">
                  <c:v>86.411000000000115</c:v>
                </c:pt>
                <c:pt idx="50">
                  <c:v>86.411000000000115</c:v>
                </c:pt>
                <c:pt idx="51">
                  <c:v>86.411000000000115</c:v>
                </c:pt>
                <c:pt idx="52">
                  <c:v>86.411000000000115</c:v>
                </c:pt>
                <c:pt idx="53">
                  <c:v>86.411000000000115</c:v>
                </c:pt>
                <c:pt idx="54">
                  <c:v>84.251000000000005</c:v>
                </c:pt>
                <c:pt idx="55">
                  <c:v>84.251000000000005</c:v>
                </c:pt>
                <c:pt idx="56">
                  <c:v>82.034000000000006</c:v>
                </c:pt>
                <c:pt idx="57">
                  <c:v>82.034000000000006</c:v>
                </c:pt>
                <c:pt idx="58">
                  <c:v>82.034000000000006</c:v>
                </c:pt>
                <c:pt idx="59">
                  <c:v>82.034000000000006</c:v>
                </c:pt>
                <c:pt idx="60">
                  <c:v>82.034000000000006</c:v>
                </c:pt>
                <c:pt idx="61">
                  <c:v>82.034000000000006</c:v>
                </c:pt>
                <c:pt idx="62">
                  <c:v>82.034000000000006</c:v>
                </c:pt>
                <c:pt idx="63">
                  <c:v>82.034000000000006</c:v>
                </c:pt>
                <c:pt idx="64">
                  <c:v>82.034000000000006</c:v>
                </c:pt>
                <c:pt idx="65">
                  <c:v>82.034000000000006</c:v>
                </c:pt>
                <c:pt idx="66">
                  <c:v>79.103999999999999</c:v>
                </c:pt>
                <c:pt idx="67">
                  <c:v>73.245000000000005</c:v>
                </c:pt>
                <c:pt idx="68">
                  <c:v>73.245000000000005</c:v>
                </c:pt>
                <c:pt idx="69">
                  <c:v>73.245000000000005</c:v>
                </c:pt>
                <c:pt idx="70">
                  <c:v>73.245000000000005</c:v>
                </c:pt>
                <c:pt idx="71">
                  <c:v>73.245000000000005</c:v>
                </c:pt>
                <c:pt idx="72">
                  <c:v>73.245000000000005</c:v>
                </c:pt>
                <c:pt idx="73">
                  <c:v>73.245000000000005</c:v>
                </c:pt>
                <c:pt idx="74">
                  <c:v>73.245000000000005</c:v>
                </c:pt>
                <c:pt idx="75">
                  <c:v>69.39</c:v>
                </c:pt>
                <c:pt idx="76">
                  <c:v>69.39</c:v>
                </c:pt>
                <c:pt idx="77">
                  <c:v>65.534999999999997</c:v>
                </c:pt>
                <c:pt idx="78">
                  <c:v>61.68</c:v>
                </c:pt>
                <c:pt idx="79">
                  <c:v>61.68</c:v>
                </c:pt>
                <c:pt idx="80">
                  <c:v>57.568000000000012</c:v>
                </c:pt>
                <c:pt idx="81">
                  <c:v>57.568000000000012</c:v>
                </c:pt>
                <c:pt idx="82">
                  <c:v>57.568000000000012</c:v>
                </c:pt>
                <c:pt idx="83">
                  <c:v>57.568000000000012</c:v>
                </c:pt>
                <c:pt idx="84">
                  <c:v>57.568000000000012</c:v>
                </c:pt>
                <c:pt idx="85">
                  <c:v>57.568000000000012</c:v>
                </c:pt>
                <c:pt idx="86">
                  <c:v>57.568000000000012</c:v>
                </c:pt>
                <c:pt idx="87">
                  <c:v>57.568000000000012</c:v>
                </c:pt>
                <c:pt idx="88">
                  <c:v>57.568000000000012</c:v>
                </c:pt>
              </c:numCache>
            </c:numRef>
          </c:yVal>
          <c:smooth val="0"/>
        </c:ser>
        <c:ser>
          <c:idx val="5"/>
          <c:order val="5"/>
          <c:tx>
            <c:strRef>
              <c:f>Sheet1!$G$1</c:f>
              <c:strCache>
                <c:ptCount val="1"/>
                <c:pt idx="0">
                  <c:v>2+ hours/11-17 years (N=1,101)</c:v>
                </c:pt>
              </c:strCache>
            </c:strRef>
          </c:tx>
          <c:spPr>
            <a:ln w="47625">
              <a:solidFill>
                <a:srgbClr val="FF00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Sheet1!$G$2:$G$122</c:f>
              <c:numCache>
                <c:formatCode>General</c:formatCode>
                <c:ptCount val="121"/>
                <c:pt idx="0">
                  <c:v>100</c:v>
                </c:pt>
                <c:pt idx="1">
                  <c:v>100</c:v>
                </c:pt>
                <c:pt idx="2">
                  <c:v>100</c:v>
                </c:pt>
                <c:pt idx="3">
                  <c:v>100</c:v>
                </c:pt>
                <c:pt idx="4">
                  <c:v>99.909000000000006</c:v>
                </c:pt>
                <c:pt idx="5">
                  <c:v>99.725999999999999</c:v>
                </c:pt>
                <c:pt idx="6">
                  <c:v>98.988</c:v>
                </c:pt>
                <c:pt idx="7">
                  <c:v>97.233999999999995</c:v>
                </c:pt>
                <c:pt idx="8">
                  <c:v>96.955000000000013</c:v>
                </c:pt>
                <c:pt idx="9">
                  <c:v>96.955000000000013</c:v>
                </c:pt>
                <c:pt idx="10">
                  <c:v>96.955000000000013</c:v>
                </c:pt>
                <c:pt idx="11">
                  <c:v>96.955000000000013</c:v>
                </c:pt>
                <c:pt idx="12">
                  <c:v>96.955000000000013</c:v>
                </c:pt>
                <c:pt idx="13">
                  <c:v>96.955000000000013</c:v>
                </c:pt>
                <c:pt idx="14">
                  <c:v>96.955000000000013</c:v>
                </c:pt>
                <c:pt idx="15">
                  <c:v>96.955000000000013</c:v>
                </c:pt>
                <c:pt idx="16">
                  <c:v>96.955000000000013</c:v>
                </c:pt>
                <c:pt idx="17">
                  <c:v>96.254000000000005</c:v>
                </c:pt>
                <c:pt idx="18">
                  <c:v>94.965000000000003</c:v>
                </c:pt>
                <c:pt idx="19">
                  <c:v>93.435000000000002</c:v>
                </c:pt>
                <c:pt idx="20">
                  <c:v>93.197999999999993</c:v>
                </c:pt>
                <c:pt idx="21">
                  <c:v>93.077999999999989</c:v>
                </c:pt>
                <c:pt idx="22">
                  <c:v>92.958000000000013</c:v>
                </c:pt>
                <c:pt idx="23">
                  <c:v>92.958000000000013</c:v>
                </c:pt>
                <c:pt idx="24">
                  <c:v>92.958000000000013</c:v>
                </c:pt>
                <c:pt idx="25">
                  <c:v>92.958000000000013</c:v>
                </c:pt>
                <c:pt idx="26">
                  <c:v>92.958000000000013</c:v>
                </c:pt>
                <c:pt idx="27">
                  <c:v>92.958000000000013</c:v>
                </c:pt>
                <c:pt idx="28">
                  <c:v>92.958000000000013</c:v>
                </c:pt>
                <c:pt idx="29">
                  <c:v>92.807999999999993</c:v>
                </c:pt>
                <c:pt idx="30">
                  <c:v>90.698999999999998</c:v>
                </c:pt>
                <c:pt idx="31">
                  <c:v>88.884999999999991</c:v>
                </c:pt>
                <c:pt idx="32">
                  <c:v>88.123999999999981</c:v>
                </c:pt>
                <c:pt idx="33">
                  <c:v>88.123999999999981</c:v>
                </c:pt>
                <c:pt idx="34">
                  <c:v>87.965999999999994</c:v>
                </c:pt>
                <c:pt idx="35">
                  <c:v>87.965999999999994</c:v>
                </c:pt>
                <c:pt idx="36">
                  <c:v>87.965999999999994</c:v>
                </c:pt>
                <c:pt idx="37">
                  <c:v>87.965999999999994</c:v>
                </c:pt>
                <c:pt idx="38">
                  <c:v>87.965999999999994</c:v>
                </c:pt>
                <c:pt idx="39">
                  <c:v>87.965999999999994</c:v>
                </c:pt>
                <c:pt idx="40">
                  <c:v>87.965999999999994</c:v>
                </c:pt>
                <c:pt idx="41">
                  <c:v>87.364999999999995</c:v>
                </c:pt>
                <c:pt idx="42">
                  <c:v>85.552999999999983</c:v>
                </c:pt>
                <c:pt idx="43">
                  <c:v>83.326999999999998</c:v>
                </c:pt>
                <c:pt idx="44">
                  <c:v>82.921000000000006</c:v>
                </c:pt>
                <c:pt idx="45">
                  <c:v>82.714000000000027</c:v>
                </c:pt>
                <c:pt idx="46">
                  <c:v>82.714000000000027</c:v>
                </c:pt>
                <c:pt idx="47">
                  <c:v>82.714000000000027</c:v>
                </c:pt>
                <c:pt idx="48">
                  <c:v>82.714000000000027</c:v>
                </c:pt>
                <c:pt idx="49">
                  <c:v>82.714000000000027</c:v>
                </c:pt>
                <c:pt idx="50">
                  <c:v>82.714000000000027</c:v>
                </c:pt>
                <c:pt idx="51">
                  <c:v>82.714000000000027</c:v>
                </c:pt>
                <c:pt idx="52">
                  <c:v>81.909000000000006</c:v>
                </c:pt>
                <c:pt idx="53">
                  <c:v>81.100999999999999</c:v>
                </c:pt>
                <c:pt idx="54">
                  <c:v>80.293000000000006</c:v>
                </c:pt>
                <c:pt idx="55">
                  <c:v>77.313000000000002</c:v>
                </c:pt>
                <c:pt idx="56">
                  <c:v>77.313000000000002</c:v>
                </c:pt>
                <c:pt idx="57">
                  <c:v>77.313000000000002</c:v>
                </c:pt>
                <c:pt idx="58">
                  <c:v>77.313000000000002</c:v>
                </c:pt>
                <c:pt idx="59">
                  <c:v>77.313000000000002</c:v>
                </c:pt>
                <c:pt idx="60">
                  <c:v>77.313000000000002</c:v>
                </c:pt>
                <c:pt idx="61">
                  <c:v>77.313000000000002</c:v>
                </c:pt>
                <c:pt idx="62">
                  <c:v>77.313000000000002</c:v>
                </c:pt>
                <c:pt idx="63">
                  <c:v>76.606999999999999</c:v>
                </c:pt>
                <c:pt idx="64">
                  <c:v>76.251000000000005</c:v>
                </c:pt>
                <c:pt idx="65">
                  <c:v>75.167000000000002</c:v>
                </c:pt>
                <c:pt idx="66">
                  <c:v>73.718999999999994</c:v>
                </c:pt>
                <c:pt idx="67">
                  <c:v>72.620999999999981</c:v>
                </c:pt>
                <c:pt idx="68">
                  <c:v>72.620999999999981</c:v>
                </c:pt>
                <c:pt idx="69">
                  <c:v>72.620999999999981</c:v>
                </c:pt>
                <c:pt idx="70">
                  <c:v>72.620999999999981</c:v>
                </c:pt>
                <c:pt idx="71">
                  <c:v>72.620999999999981</c:v>
                </c:pt>
                <c:pt idx="72">
                  <c:v>72.620999999999981</c:v>
                </c:pt>
                <c:pt idx="73">
                  <c:v>72.620999999999981</c:v>
                </c:pt>
                <c:pt idx="74">
                  <c:v>72.090999999999994</c:v>
                </c:pt>
                <c:pt idx="75">
                  <c:v>71.031000000000006</c:v>
                </c:pt>
                <c:pt idx="76">
                  <c:v>69.403999999999996</c:v>
                </c:pt>
                <c:pt idx="77">
                  <c:v>68.319999999999993</c:v>
                </c:pt>
                <c:pt idx="78">
                  <c:v>68.319999999999993</c:v>
                </c:pt>
                <c:pt idx="79">
                  <c:v>66.679999999999978</c:v>
                </c:pt>
                <c:pt idx="80">
                  <c:v>66.679999999999978</c:v>
                </c:pt>
                <c:pt idx="81">
                  <c:v>66.679999999999978</c:v>
                </c:pt>
                <c:pt idx="82">
                  <c:v>66.679999999999978</c:v>
                </c:pt>
                <c:pt idx="83">
                  <c:v>66.679999999999978</c:v>
                </c:pt>
                <c:pt idx="84">
                  <c:v>66.679999999999978</c:v>
                </c:pt>
                <c:pt idx="85">
                  <c:v>66.679999999999978</c:v>
                </c:pt>
                <c:pt idx="86">
                  <c:v>66.679999999999978</c:v>
                </c:pt>
                <c:pt idx="87">
                  <c:v>66.679999999999978</c:v>
                </c:pt>
                <c:pt idx="88">
                  <c:v>64.992000000000004</c:v>
                </c:pt>
                <c:pt idx="89">
                  <c:v>61.616</c:v>
                </c:pt>
                <c:pt idx="90">
                  <c:v>60.735000000000049</c:v>
                </c:pt>
                <c:pt idx="91">
                  <c:v>60.735000000000049</c:v>
                </c:pt>
                <c:pt idx="92">
                  <c:v>60.735000000000049</c:v>
                </c:pt>
                <c:pt idx="93">
                  <c:v>60.735000000000049</c:v>
                </c:pt>
                <c:pt idx="94">
                  <c:v>60.735000000000049</c:v>
                </c:pt>
                <c:pt idx="95">
                  <c:v>60.735000000000049</c:v>
                </c:pt>
                <c:pt idx="96">
                  <c:v>60.735000000000049</c:v>
                </c:pt>
                <c:pt idx="97">
                  <c:v>60.735000000000049</c:v>
                </c:pt>
                <c:pt idx="98">
                  <c:v>60.735000000000049</c:v>
                </c:pt>
                <c:pt idx="99">
                  <c:v>60.735000000000049</c:v>
                </c:pt>
                <c:pt idx="100">
                  <c:v>60.735000000000049</c:v>
                </c:pt>
                <c:pt idx="101">
                  <c:v>60.735000000000049</c:v>
                </c:pt>
                <c:pt idx="102">
                  <c:v>59.178000000000011</c:v>
                </c:pt>
                <c:pt idx="103">
                  <c:v>57.621000000000002</c:v>
                </c:pt>
                <c:pt idx="104">
                  <c:v>57.621000000000002</c:v>
                </c:pt>
                <c:pt idx="105">
                  <c:v>57.621000000000002</c:v>
                </c:pt>
                <c:pt idx="106">
                  <c:v>57.621000000000002</c:v>
                </c:pt>
                <c:pt idx="107">
                  <c:v>57.621000000000002</c:v>
                </c:pt>
                <c:pt idx="108">
                  <c:v>57.621000000000002</c:v>
                </c:pt>
                <c:pt idx="109">
                  <c:v>57.621000000000002</c:v>
                </c:pt>
                <c:pt idx="110">
                  <c:v>57.621000000000002</c:v>
                </c:pt>
                <c:pt idx="111">
                  <c:v>55.002000000000002</c:v>
                </c:pt>
                <c:pt idx="112">
                  <c:v>55.002000000000002</c:v>
                </c:pt>
                <c:pt idx="113">
                  <c:v>55.002000000000002</c:v>
                </c:pt>
                <c:pt idx="114">
                  <c:v>55.002000000000002</c:v>
                </c:pt>
                <c:pt idx="115">
                  <c:v>55.002000000000002</c:v>
                </c:pt>
                <c:pt idx="116">
                  <c:v>55.002000000000002</c:v>
                </c:pt>
                <c:pt idx="117">
                  <c:v>55.002000000000002</c:v>
                </c:pt>
                <c:pt idx="118">
                  <c:v>55.002000000000002</c:v>
                </c:pt>
                <c:pt idx="119">
                  <c:v>55.002000000000002</c:v>
                </c:pt>
                <c:pt idx="120">
                  <c:v>55.002000000000002</c:v>
                </c:pt>
              </c:numCache>
            </c:numRef>
          </c:yVal>
          <c:smooth val="0"/>
        </c:ser>
        <c:dLbls>
          <c:showLegendKey val="0"/>
          <c:showVal val="0"/>
          <c:showCatName val="0"/>
          <c:showSerName val="0"/>
          <c:showPercent val="0"/>
          <c:showBubbleSize val="0"/>
        </c:dLbls>
        <c:axId val="492246648"/>
        <c:axId val="492247040"/>
      </c:scatterChart>
      <c:valAx>
        <c:axId val="49224664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247040"/>
        <c:crosses val="autoZero"/>
        <c:crossBetween val="midCat"/>
        <c:majorUnit val="1"/>
      </c:valAx>
      <c:valAx>
        <c:axId val="492247040"/>
        <c:scaling>
          <c:orientation val="minMax"/>
          <c:max val="100"/>
          <c:min val="4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CAV</a:t>
                </a:r>
                <a:endParaRPr lang="en-US" sz="1700" b="1" i="0" baseline="0" dirty="0">
                  <a:solidFill>
                    <a:schemeClr val="tx1"/>
                  </a:solidFill>
                </a:endParaRPr>
              </a:p>
            </c:rich>
          </c:tx>
          <c:layout>
            <c:manualLayout>
              <c:xMode val="edge"/>
              <c:yMode val="edge"/>
              <c:x val="9.8131372958914949E-3"/>
              <c:y val="0.22594424688850126"/>
            </c:manualLayout>
          </c:layout>
          <c:overlay val="0"/>
        </c:title>
        <c:numFmt formatCode="General" sourceLinked="1"/>
        <c:majorTickMark val="out"/>
        <c:minorTickMark val="none"/>
        <c:tickLblPos val="nextTo"/>
        <c:txPr>
          <a:bodyPr/>
          <a:lstStyle/>
          <a:p>
            <a:pPr>
              <a:defRPr sz="1500" b="1"/>
            </a:pPr>
            <a:endParaRPr lang="en-US"/>
          </a:p>
        </c:txPr>
        <c:crossAx val="492246648"/>
        <c:crosses val="autoZero"/>
        <c:crossBetween val="midCat"/>
        <c:majorUnit val="10"/>
      </c:valAx>
      <c:spPr>
        <a:solidFill>
          <a:schemeClr val="bg2"/>
        </a:solidFill>
        <a:ln>
          <a:solidFill>
            <a:schemeClr val="tx1"/>
          </a:solidFill>
        </a:ln>
      </c:spPr>
    </c:plotArea>
    <c:legend>
      <c:legendPos val="r"/>
      <c:layout>
        <c:manualLayout>
          <c:xMode val="edge"/>
          <c:yMode val="edge"/>
          <c:x val="0.12302359882005899"/>
          <c:y val="0.44183886105146492"/>
          <c:w val="0.37263280143079458"/>
          <c:h val="0.3485651793525855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7074260114041004"/>
        </c:manualLayout>
      </c:layout>
      <c:scatterChart>
        <c:scatterStyle val="lineMarker"/>
        <c:varyColors val="0"/>
        <c:ser>
          <c:idx val="0"/>
          <c:order val="0"/>
          <c:tx>
            <c:strRef>
              <c:f>Sheet1!$B$1</c:f>
              <c:strCache>
                <c:ptCount val="1"/>
                <c:pt idx="0">
                  <c:v>&lt;1 Year (N = 86)</c:v>
                </c:pt>
              </c:strCache>
            </c:strRef>
          </c:tx>
          <c:spPr>
            <a:ln w="47625">
              <a:solidFill>
                <a:srgbClr val="CC99FF"/>
              </a:solidFill>
            </a:ln>
          </c:spPr>
          <c:marker>
            <c:symbol val="none"/>
          </c:marker>
          <c:xVal>
            <c:numRef>
              <c:f>Sheet1!$A$2:$A$74</c:f>
              <c:numCache>
                <c:formatCode>General</c:formatCode>
                <c:ptCount val="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Sheet1!$B$2:$B$74</c:f>
              <c:numCache>
                <c:formatCode>General</c:formatCode>
                <c:ptCount val="73"/>
                <c:pt idx="0">
                  <c:v>100</c:v>
                </c:pt>
                <c:pt idx="1">
                  <c:v>100</c:v>
                </c:pt>
                <c:pt idx="2">
                  <c:v>100</c:v>
                </c:pt>
                <c:pt idx="3">
                  <c:v>97.673999999999978</c:v>
                </c:pt>
                <c:pt idx="4">
                  <c:v>90.697999999999993</c:v>
                </c:pt>
                <c:pt idx="5">
                  <c:v>84.85199999999999</c:v>
                </c:pt>
                <c:pt idx="6">
                  <c:v>80.137999999999991</c:v>
                </c:pt>
                <c:pt idx="7">
                  <c:v>71.766000000000005</c:v>
                </c:pt>
                <c:pt idx="8">
                  <c:v>68.117000000000004</c:v>
                </c:pt>
                <c:pt idx="9">
                  <c:v>68.117000000000004</c:v>
                </c:pt>
                <c:pt idx="10">
                  <c:v>65.683999999999983</c:v>
                </c:pt>
                <c:pt idx="11">
                  <c:v>65.683999999999983</c:v>
                </c:pt>
                <c:pt idx="12">
                  <c:v>63.251000000000005</c:v>
                </c:pt>
                <c:pt idx="13">
                  <c:v>60.817999999999998</c:v>
                </c:pt>
                <c:pt idx="14">
                  <c:v>60.817999999999998</c:v>
                </c:pt>
                <c:pt idx="15">
                  <c:v>59.577000000000005</c:v>
                </c:pt>
                <c:pt idx="16">
                  <c:v>58.336000000000006</c:v>
                </c:pt>
                <c:pt idx="17">
                  <c:v>58.336000000000006</c:v>
                </c:pt>
                <c:pt idx="18">
                  <c:v>58.336000000000006</c:v>
                </c:pt>
                <c:pt idx="19">
                  <c:v>54.5</c:v>
                </c:pt>
                <c:pt idx="20">
                  <c:v>53.102000000000011</c:v>
                </c:pt>
                <c:pt idx="21">
                  <c:v>53.102000000000011</c:v>
                </c:pt>
                <c:pt idx="22">
                  <c:v>53.102000000000011</c:v>
                </c:pt>
                <c:pt idx="23">
                  <c:v>53.102000000000011</c:v>
                </c:pt>
                <c:pt idx="24">
                  <c:v>53.102000000000011</c:v>
                </c:pt>
                <c:pt idx="25">
                  <c:v>48.91</c:v>
                </c:pt>
                <c:pt idx="26">
                  <c:v>48.91</c:v>
                </c:pt>
                <c:pt idx="27">
                  <c:v>48.91</c:v>
                </c:pt>
                <c:pt idx="28">
                  <c:v>48.91</c:v>
                </c:pt>
                <c:pt idx="29">
                  <c:v>48.91</c:v>
                </c:pt>
                <c:pt idx="30">
                  <c:v>47.28</c:v>
                </c:pt>
                <c:pt idx="31">
                  <c:v>47.28</c:v>
                </c:pt>
                <c:pt idx="32">
                  <c:v>47.28</c:v>
                </c:pt>
                <c:pt idx="33">
                  <c:v>47.28</c:v>
                </c:pt>
                <c:pt idx="34">
                  <c:v>47.28</c:v>
                </c:pt>
                <c:pt idx="35">
                  <c:v>47.28</c:v>
                </c:pt>
                <c:pt idx="36">
                  <c:v>47.28</c:v>
                </c:pt>
                <c:pt idx="37">
                  <c:v>47.28</c:v>
                </c:pt>
                <c:pt idx="38">
                  <c:v>47.28</c:v>
                </c:pt>
                <c:pt idx="39">
                  <c:v>47.28</c:v>
                </c:pt>
                <c:pt idx="40">
                  <c:v>47.28</c:v>
                </c:pt>
                <c:pt idx="41">
                  <c:v>47.28</c:v>
                </c:pt>
                <c:pt idx="42">
                  <c:v>47.28</c:v>
                </c:pt>
                <c:pt idx="43">
                  <c:v>47.28</c:v>
                </c:pt>
                <c:pt idx="44">
                  <c:v>47.28</c:v>
                </c:pt>
                <c:pt idx="45">
                  <c:v>47.28</c:v>
                </c:pt>
                <c:pt idx="46">
                  <c:v>47.28</c:v>
                </c:pt>
                <c:pt idx="47">
                  <c:v>47.28</c:v>
                </c:pt>
                <c:pt idx="48">
                  <c:v>47.28</c:v>
                </c:pt>
                <c:pt idx="49">
                  <c:v>47.28</c:v>
                </c:pt>
                <c:pt idx="50">
                  <c:v>47.28</c:v>
                </c:pt>
                <c:pt idx="51">
                  <c:v>47.28</c:v>
                </c:pt>
                <c:pt idx="52">
                  <c:v>47.28</c:v>
                </c:pt>
                <c:pt idx="53">
                  <c:v>47.28</c:v>
                </c:pt>
                <c:pt idx="54">
                  <c:v>47.28</c:v>
                </c:pt>
                <c:pt idx="55">
                  <c:v>47.28</c:v>
                </c:pt>
                <c:pt idx="56">
                  <c:v>47.28</c:v>
                </c:pt>
                <c:pt idx="57">
                  <c:v>47.28</c:v>
                </c:pt>
                <c:pt idx="58">
                  <c:v>47.28</c:v>
                </c:pt>
                <c:pt idx="59">
                  <c:v>47.28</c:v>
                </c:pt>
                <c:pt idx="60">
                  <c:v>47.28</c:v>
                </c:pt>
                <c:pt idx="61">
                  <c:v>47.28</c:v>
                </c:pt>
                <c:pt idx="62">
                  <c:v>44.653000000000006</c:v>
                </c:pt>
                <c:pt idx="63">
                  <c:v>44.653000000000006</c:v>
                </c:pt>
                <c:pt idx="64">
                  <c:v>44.653000000000006</c:v>
                </c:pt>
                <c:pt idx="65">
                  <c:v>41.862000000000002</c:v>
                </c:pt>
                <c:pt idx="66">
                  <c:v>41.862000000000002</c:v>
                </c:pt>
                <c:pt idx="67">
                  <c:v>41.862000000000002</c:v>
                </c:pt>
                <c:pt idx="68">
                  <c:v>41.862000000000002</c:v>
                </c:pt>
                <c:pt idx="69">
                  <c:v>41.862000000000002</c:v>
                </c:pt>
                <c:pt idx="70">
                  <c:v>41.862000000000002</c:v>
                </c:pt>
                <c:pt idx="71">
                  <c:v>41.862000000000002</c:v>
                </c:pt>
                <c:pt idx="72">
                  <c:v>41.862000000000002</c:v>
                </c:pt>
              </c:numCache>
            </c:numRef>
          </c:yVal>
          <c:smooth val="0"/>
        </c:ser>
        <c:ser>
          <c:idx val="1"/>
          <c:order val="1"/>
          <c:tx>
            <c:strRef>
              <c:f>Sheet1!$C$1</c:f>
              <c:strCache>
                <c:ptCount val="1"/>
                <c:pt idx="0">
                  <c:v>1-5 Years (N = 104)</c:v>
                </c:pt>
              </c:strCache>
            </c:strRef>
          </c:tx>
          <c:spPr>
            <a:ln w="47625">
              <a:solidFill>
                <a:srgbClr val="FFFF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Sheet1!$C$2:$C$74</c:f>
              <c:numCache>
                <c:formatCode>General</c:formatCode>
                <c:ptCount val="73"/>
                <c:pt idx="0">
                  <c:v>100</c:v>
                </c:pt>
                <c:pt idx="1">
                  <c:v>100</c:v>
                </c:pt>
                <c:pt idx="2">
                  <c:v>100</c:v>
                </c:pt>
                <c:pt idx="3">
                  <c:v>98.076999999999998</c:v>
                </c:pt>
                <c:pt idx="4">
                  <c:v>95.191999999999993</c:v>
                </c:pt>
                <c:pt idx="5">
                  <c:v>88.461000000000027</c:v>
                </c:pt>
                <c:pt idx="6">
                  <c:v>78.846000000000004</c:v>
                </c:pt>
                <c:pt idx="7">
                  <c:v>76.769000000000005</c:v>
                </c:pt>
                <c:pt idx="8">
                  <c:v>74.606999999999999</c:v>
                </c:pt>
                <c:pt idx="9">
                  <c:v>72.444000000000131</c:v>
                </c:pt>
                <c:pt idx="10">
                  <c:v>69.2</c:v>
                </c:pt>
                <c:pt idx="11">
                  <c:v>68.119</c:v>
                </c:pt>
                <c:pt idx="12">
                  <c:v>65.956000000000003</c:v>
                </c:pt>
                <c:pt idx="13">
                  <c:v>64.874999999999986</c:v>
                </c:pt>
                <c:pt idx="14">
                  <c:v>64.874999999999986</c:v>
                </c:pt>
                <c:pt idx="15">
                  <c:v>62.713000000000001</c:v>
                </c:pt>
                <c:pt idx="16">
                  <c:v>61.632000000000012</c:v>
                </c:pt>
                <c:pt idx="17">
                  <c:v>61.632000000000012</c:v>
                </c:pt>
                <c:pt idx="18">
                  <c:v>61.632000000000012</c:v>
                </c:pt>
                <c:pt idx="19">
                  <c:v>61.632000000000012</c:v>
                </c:pt>
                <c:pt idx="20">
                  <c:v>60.373999999999995</c:v>
                </c:pt>
                <c:pt idx="21">
                  <c:v>60.373999999999995</c:v>
                </c:pt>
                <c:pt idx="22">
                  <c:v>60.373999999999995</c:v>
                </c:pt>
                <c:pt idx="23">
                  <c:v>60.373999999999995</c:v>
                </c:pt>
                <c:pt idx="24">
                  <c:v>57.805</c:v>
                </c:pt>
                <c:pt idx="25">
                  <c:v>57.805</c:v>
                </c:pt>
                <c:pt idx="26">
                  <c:v>57.805</c:v>
                </c:pt>
                <c:pt idx="27">
                  <c:v>57.805</c:v>
                </c:pt>
                <c:pt idx="28">
                  <c:v>57.805</c:v>
                </c:pt>
                <c:pt idx="29">
                  <c:v>57.805</c:v>
                </c:pt>
                <c:pt idx="30">
                  <c:v>57.805</c:v>
                </c:pt>
                <c:pt idx="31">
                  <c:v>57.805</c:v>
                </c:pt>
                <c:pt idx="32">
                  <c:v>55.018000000000001</c:v>
                </c:pt>
                <c:pt idx="33">
                  <c:v>55.018000000000001</c:v>
                </c:pt>
                <c:pt idx="34">
                  <c:v>55.018000000000001</c:v>
                </c:pt>
                <c:pt idx="35">
                  <c:v>55.018000000000001</c:v>
                </c:pt>
                <c:pt idx="36">
                  <c:v>55.018000000000001</c:v>
                </c:pt>
                <c:pt idx="37">
                  <c:v>55.018000000000001</c:v>
                </c:pt>
                <c:pt idx="38">
                  <c:v>55.018000000000001</c:v>
                </c:pt>
                <c:pt idx="39">
                  <c:v>55.018000000000001</c:v>
                </c:pt>
                <c:pt idx="40">
                  <c:v>55.018000000000001</c:v>
                </c:pt>
                <c:pt idx="41">
                  <c:v>55.018000000000001</c:v>
                </c:pt>
                <c:pt idx="42">
                  <c:v>55.018000000000001</c:v>
                </c:pt>
                <c:pt idx="43">
                  <c:v>55.018000000000001</c:v>
                </c:pt>
                <c:pt idx="44">
                  <c:v>55.018000000000001</c:v>
                </c:pt>
                <c:pt idx="45">
                  <c:v>55.018000000000001</c:v>
                </c:pt>
                <c:pt idx="46">
                  <c:v>55.018000000000001</c:v>
                </c:pt>
                <c:pt idx="47">
                  <c:v>53.184000000000005</c:v>
                </c:pt>
                <c:pt idx="48">
                  <c:v>53.184000000000005</c:v>
                </c:pt>
                <c:pt idx="49">
                  <c:v>53.184000000000005</c:v>
                </c:pt>
                <c:pt idx="50">
                  <c:v>53.184000000000005</c:v>
                </c:pt>
                <c:pt idx="51">
                  <c:v>53.184000000000005</c:v>
                </c:pt>
                <c:pt idx="52">
                  <c:v>53.184000000000005</c:v>
                </c:pt>
                <c:pt idx="53">
                  <c:v>53.184000000000005</c:v>
                </c:pt>
                <c:pt idx="54">
                  <c:v>53.184000000000005</c:v>
                </c:pt>
                <c:pt idx="55">
                  <c:v>53.184000000000005</c:v>
                </c:pt>
                <c:pt idx="56">
                  <c:v>53.184000000000005</c:v>
                </c:pt>
                <c:pt idx="57">
                  <c:v>53.184000000000005</c:v>
                </c:pt>
                <c:pt idx="58">
                  <c:v>53.184000000000005</c:v>
                </c:pt>
                <c:pt idx="59">
                  <c:v>53.184000000000005</c:v>
                </c:pt>
                <c:pt idx="60">
                  <c:v>53.184000000000005</c:v>
                </c:pt>
                <c:pt idx="61">
                  <c:v>53.184000000000005</c:v>
                </c:pt>
                <c:pt idx="62">
                  <c:v>53.184000000000005</c:v>
                </c:pt>
                <c:pt idx="63">
                  <c:v>53.184000000000005</c:v>
                </c:pt>
                <c:pt idx="64">
                  <c:v>53.184000000000005</c:v>
                </c:pt>
                <c:pt idx="65">
                  <c:v>53.184000000000005</c:v>
                </c:pt>
                <c:pt idx="66">
                  <c:v>53.184000000000005</c:v>
                </c:pt>
                <c:pt idx="67">
                  <c:v>53.184000000000005</c:v>
                </c:pt>
                <c:pt idx="68">
                  <c:v>53.184000000000005</c:v>
                </c:pt>
                <c:pt idx="69">
                  <c:v>47.585000000000001</c:v>
                </c:pt>
                <c:pt idx="70">
                  <c:v>47.585000000000001</c:v>
                </c:pt>
                <c:pt idx="71">
                  <c:v>47.585000000000001</c:v>
                </c:pt>
                <c:pt idx="72">
                  <c:v>47.585000000000001</c:v>
                </c:pt>
              </c:numCache>
            </c:numRef>
          </c:yVal>
          <c:smooth val="0"/>
        </c:ser>
        <c:ser>
          <c:idx val="2"/>
          <c:order val="2"/>
          <c:tx>
            <c:strRef>
              <c:f>Sheet1!$D$1</c:f>
              <c:strCache>
                <c:ptCount val="1"/>
                <c:pt idx="0">
                  <c:v>6-10 Years (N = 73)</c:v>
                </c:pt>
              </c:strCache>
            </c:strRef>
          </c:tx>
          <c:spPr>
            <a:ln w="47625">
              <a:solidFill>
                <a:srgbClr val="FF00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Sheet1!$D$2:$D$74</c:f>
              <c:numCache>
                <c:formatCode>General</c:formatCode>
                <c:ptCount val="73"/>
                <c:pt idx="0">
                  <c:v>100</c:v>
                </c:pt>
                <c:pt idx="1">
                  <c:v>100</c:v>
                </c:pt>
                <c:pt idx="2">
                  <c:v>100</c:v>
                </c:pt>
                <c:pt idx="3">
                  <c:v>100</c:v>
                </c:pt>
                <c:pt idx="4">
                  <c:v>98.63</c:v>
                </c:pt>
                <c:pt idx="5">
                  <c:v>93.150999999999982</c:v>
                </c:pt>
                <c:pt idx="6">
                  <c:v>89</c:v>
                </c:pt>
                <c:pt idx="7">
                  <c:v>80.387</c:v>
                </c:pt>
                <c:pt idx="8">
                  <c:v>76.08</c:v>
                </c:pt>
                <c:pt idx="9">
                  <c:v>76.08</c:v>
                </c:pt>
                <c:pt idx="10">
                  <c:v>76.08</c:v>
                </c:pt>
                <c:pt idx="11">
                  <c:v>76.08</c:v>
                </c:pt>
                <c:pt idx="12">
                  <c:v>74.588999999999999</c:v>
                </c:pt>
                <c:pt idx="13">
                  <c:v>73.096999999999994</c:v>
                </c:pt>
                <c:pt idx="14">
                  <c:v>73.096999999999994</c:v>
                </c:pt>
                <c:pt idx="15">
                  <c:v>73.096999999999994</c:v>
                </c:pt>
                <c:pt idx="16">
                  <c:v>73.096999999999994</c:v>
                </c:pt>
                <c:pt idx="17">
                  <c:v>73.096999999999994</c:v>
                </c:pt>
                <c:pt idx="18">
                  <c:v>71.471999999999994</c:v>
                </c:pt>
                <c:pt idx="19">
                  <c:v>71.471999999999994</c:v>
                </c:pt>
                <c:pt idx="20">
                  <c:v>69.81</c:v>
                </c:pt>
                <c:pt idx="21">
                  <c:v>68.106999999999999</c:v>
                </c:pt>
                <c:pt idx="22">
                  <c:v>68.106999999999999</c:v>
                </c:pt>
                <c:pt idx="23">
                  <c:v>68.106999999999999</c:v>
                </c:pt>
                <c:pt idx="24">
                  <c:v>66.315000000000012</c:v>
                </c:pt>
                <c:pt idx="25">
                  <c:v>64.522999999999982</c:v>
                </c:pt>
                <c:pt idx="26">
                  <c:v>62.731000000000002</c:v>
                </c:pt>
                <c:pt idx="27">
                  <c:v>62.731000000000002</c:v>
                </c:pt>
                <c:pt idx="28">
                  <c:v>62.731000000000002</c:v>
                </c:pt>
                <c:pt idx="29">
                  <c:v>62.731000000000002</c:v>
                </c:pt>
                <c:pt idx="30">
                  <c:v>60.83</c:v>
                </c:pt>
                <c:pt idx="31">
                  <c:v>60.83</c:v>
                </c:pt>
                <c:pt idx="32">
                  <c:v>58.867000000000004</c:v>
                </c:pt>
                <c:pt idx="33">
                  <c:v>56.905000000000001</c:v>
                </c:pt>
                <c:pt idx="34">
                  <c:v>56.905000000000001</c:v>
                </c:pt>
                <c:pt idx="35">
                  <c:v>56.905000000000001</c:v>
                </c:pt>
                <c:pt idx="36">
                  <c:v>56.905000000000001</c:v>
                </c:pt>
                <c:pt idx="37">
                  <c:v>56.905000000000001</c:v>
                </c:pt>
                <c:pt idx="38">
                  <c:v>54.798000000000059</c:v>
                </c:pt>
                <c:pt idx="39">
                  <c:v>54.798000000000059</c:v>
                </c:pt>
                <c:pt idx="40">
                  <c:v>54.798000000000059</c:v>
                </c:pt>
                <c:pt idx="41">
                  <c:v>54.798000000000059</c:v>
                </c:pt>
                <c:pt idx="42">
                  <c:v>52.690000000000012</c:v>
                </c:pt>
                <c:pt idx="43">
                  <c:v>52.690000000000012</c:v>
                </c:pt>
                <c:pt idx="44">
                  <c:v>52.690000000000012</c:v>
                </c:pt>
                <c:pt idx="45">
                  <c:v>52.690000000000012</c:v>
                </c:pt>
                <c:pt idx="46">
                  <c:v>50.399000000000001</c:v>
                </c:pt>
                <c:pt idx="47">
                  <c:v>50.399000000000001</c:v>
                </c:pt>
                <c:pt idx="48">
                  <c:v>50.399000000000001</c:v>
                </c:pt>
                <c:pt idx="49">
                  <c:v>50.399000000000001</c:v>
                </c:pt>
                <c:pt idx="50">
                  <c:v>50.399000000000001</c:v>
                </c:pt>
                <c:pt idx="51">
                  <c:v>50.399000000000001</c:v>
                </c:pt>
                <c:pt idx="52">
                  <c:v>50.399000000000001</c:v>
                </c:pt>
                <c:pt idx="53">
                  <c:v>50.399000000000001</c:v>
                </c:pt>
                <c:pt idx="54">
                  <c:v>50.399000000000001</c:v>
                </c:pt>
                <c:pt idx="55">
                  <c:v>50.399000000000001</c:v>
                </c:pt>
                <c:pt idx="56">
                  <c:v>50.399000000000001</c:v>
                </c:pt>
                <c:pt idx="57">
                  <c:v>50.399000000000001</c:v>
                </c:pt>
                <c:pt idx="58">
                  <c:v>50.399000000000001</c:v>
                </c:pt>
                <c:pt idx="59">
                  <c:v>50.399000000000001</c:v>
                </c:pt>
                <c:pt idx="60">
                  <c:v>47.434000000000005</c:v>
                </c:pt>
                <c:pt idx="61">
                  <c:v>47.434000000000005</c:v>
                </c:pt>
                <c:pt idx="62">
                  <c:v>47.434000000000005</c:v>
                </c:pt>
                <c:pt idx="63">
                  <c:v>47.434000000000005</c:v>
                </c:pt>
                <c:pt idx="64">
                  <c:v>47.434000000000005</c:v>
                </c:pt>
                <c:pt idx="65">
                  <c:v>44.47</c:v>
                </c:pt>
                <c:pt idx="66">
                  <c:v>44.47</c:v>
                </c:pt>
                <c:pt idx="67">
                  <c:v>44.47</c:v>
                </c:pt>
                <c:pt idx="68">
                  <c:v>44.47</c:v>
                </c:pt>
                <c:pt idx="69">
                  <c:v>44.47</c:v>
                </c:pt>
                <c:pt idx="70">
                  <c:v>41.049000000000007</c:v>
                </c:pt>
                <c:pt idx="71">
                  <c:v>41.049000000000007</c:v>
                </c:pt>
                <c:pt idx="72">
                  <c:v>41.049000000000007</c:v>
                </c:pt>
              </c:numCache>
            </c:numRef>
          </c:yVal>
          <c:smooth val="0"/>
        </c:ser>
        <c:ser>
          <c:idx val="3"/>
          <c:order val="3"/>
          <c:tx>
            <c:strRef>
              <c:f>Sheet1!$E$1</c:f>
              <c:strCache>
                <c:ptCount val="1"/>
                <c:pt idx="0">
                  <c:v>11-17 Years (N = 213)</c:v>
                </c:pt>
              </c:strCache>
            </c:strRef>
          </c:tx>
          <c:spPr>
            <a:ln w="47625">
              <a:solidFill>
                <a:srgbClr val="00FF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1.0833299999999983</c:v>
                </c:pt>
                <c:pt idx="14">
                  <c:v>1.1666700000000001</c:v>
                </c:pt>
                <c:pt idx="15">
                  <c:v>1.25</c:v>
                </c:pt>
                <c:pt idx="16">
                  <c:v>1.3333299999999983</c:v>
                </c:pt>
                <c:pt idx="17">
                  <c:v>1.4166699999999985</c:v>
                </c:pt>
                <c:pt idx="18">
                  <c:v>1.5</c:v>
                </c:pt>
                <c:pt idx="19">
                  <c:v>1.5833299999999983</c:v>
                </c:pt>
                <c:pt idx="20">
                  <c:v>1.6666700000000001</c:v>
                </c:pt>
                <c:pt idx="21">
                  <c:v>1.75</c:v>
                </c:pt>
                <c:pt idx="22">
                  <c:v>1.8333299999999983</c:v>
                </c:pt>
                <c:pt idx="23">
                  <c:v>1.9166700000000001</c:v>
                </c:pt>
                <c:pt idx="24">
                  <c:v>2</c:v>
                </c:pt>
                <c:pt idx="25">
                  <c:v>2.0833300000000037</c:v>
                </c:pt>
                <c:pt idx="26">
                  <c:v>2.1666699999999977</c:v>
                </c:pt>
                <c:pt idx="27">
                  <c:v>2.25</c:v>
                </c:pt>
                <c:pt idx="28">
                  <c:v>2.3333300000000001</c:v>
                </c:pt>
                <c:pt idx="29">
                  <c:v>2.4166699999999941</c:v>
                </c:pt>
                <c:pt idx="30">
                  <c:v>2.5</c:v>
                </c:pt>
                <c:pt idx="31">
                  <c:v>2.5833300000000037</c:v>
                </c:pt>
                <c:pt idx="32">
                  <c:v>2.6666699999999977</c:v>
                </c:pt>
                <c:pt idx="33">
                  <c:v>2.75</c:v>
                </c:pt>
                <c:pt idx="34">
                  <c:v>2.8333300000000001</c:v>
                </c:pt>
                <c:pt idx="35">
                  <c:v>2.9166699999999941</c:v>
                </c:pt>
                <c:pt idx="36">
                  <c:v>3</c:v>
                </c:pt>
                <c:pt idx="37">
                  <c:v>3.0833300000000037</c:v>
                </c:pt>
                <c:pt idx="38">
                  <c:v>3.1666699999999977</c:v>
                </c:pt>
                <c:pt idx="39">
                  <c:v>3.25</c:v>
                </c:pt>
                <c:pt idx="40">
                  <c:v>3.3333300000000001</c:v>
                </c:pt>
                <c:pt idx="41">
                  <c:v>3.4166699999999941</c:v>
                </c:pt>
                <c:pt idx="42">
                  <c:v>3.5</c:v>
                </c:pt>
                <c:pt idx="43">
                  <c:v>3.5833300000000037</c:v>
                </c:pt>
                <c:pt idx="44">
                  <c:v>3.6666699999999977</c:v>
                </c:pt>
                <c:pt idx="45">
                  <c:v>3.75</c:v>
                </c:pt>
                <c:pt idx="46">
                  <c:v>3.8333300000000001</c:v>
                </c:pt>
                <c:pt idx="47">
                  <c:v>3.9166699999999941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Sheet1!$E$2:$E$74</c:f>
              <c:numCache>
                <c:formatCode>General</c:formatCode>
                <c:ptCount val="73"/>
                <c:pt idx="0">
                  <c:v>100</c:v>
                </c:pt>
                <c:pt idx="1">
                  <c:v>100</c:v>
                </c:pt>
                <c:pt idx="2">
                  <c:v>100</c:v>
                </c:pt>
                <c:pt idx="3">
                  <c:v>99.061000000000007</c:v>
                </c:pt>
                <c:pt idx="4">
                  <c:v>97.182999999999979</c:v>
                </c:pt>
                <c:pt idx="5">
                  <c:v>92.462999999999994</c:v>
                </c:pt>
                <c:pt idx="6">
                  <c:v>89.582999999999998</c:v>
                </c:pt>
                <c:pt idx="7">
                  <c:v>85.11999999999999</c:v>
                </c:pt>
                <c:pt idx="8">
                  <c:v>82.116</c:v>
                </c:pt>
                <c:pt idx="9">
                  <c:v>79.596999999999994</c:v>
                </c:pt>
                <c:pt idx="10">
                  <c:v>79.596999999999994</c:v>
                </c:pt>
                <c:pt idx="11">
                  <c:v>79.093000000000004</c:v>
                </c:pt>
                <c:pt idx="12">
                  <c:v>77.581999999999994</c:v>
                </c:pt>
                <c:pt idx="13">
                  <c:v>76.573999999999998</c:v>
                </c:pt>
                <c:pt idx="14">
                  <c:v>76.573999999999998</c:v>
                </c:pt>
                <c:pt idx="15">
                  <c:v>76.069999999999993</c:v>
                </c:pt>
                <c:pt idx="16">
                  <c:v>74.558999999999983</c:v>
                </c:pt>
                <c:pt idx="17">
                  <c:v>74.054999999999993</c:v>
                </c:pt>
                <c:pt idx="18">
                  <c:v>74.054999999999993</c:v>
                </c:pt>
                <c:pt idx="19">
                  <c:v>73.519000000000005</c:v>
                </c:pt>
                <c:pt idx="20">
                  <c:v>72.445000000000007</c:v>
                </c:pt>
                <c:pt idx="21">
                  <c:v>70.299000000000007</c:v>
                </c:pt>
                <c:pt idx="22">
                  <c:v>69.757999999999996</c:v>
                </c:pt>
                <c:pt idx="23">
                  <c:v>68.671999999999983</c:v>
                </c:pt>
                <c:pt idx="24">
                  <c:v>66.492000000000004</c:v>
                </c:pt>
                <c:pt idx="25">
                  <c:v>65.943000000000026</c:v>
                </c:pt>
                <c:pt idx="26">
                  <c:v>65.393000000000001</c:v>
                </c:pt>
                <c:pt idx="27">
                  <c:v>64.843999999999994</c:v>
                </c:pt>
                <c:pt idx="28">
                  <c:v>63.74</c:v>
                </c:pt>
                <c:pt idx="29">
                  <c:v>63.74</c:v>
                </c:pt>
                <c:pt idx="30">
                  <c:v>63.74</c:v>
                </c:pt>
                <c:pt idx="31">
                  <c:v>63.74</c:v>
                </c:pt>
                <c:pt idx="32">
                  <c:v>61.846999999999994</c:v>
                </c:pt>
                <c:pt idx="33">
                  <c:v>61.202000000000012</c:v>
                </c:pt>
                <c:pt idx="34">
                  <c:v>61.202000000000012</c:v>
                </c:pt>
                <c:pt idx="35">
                  <c:v>60.558</c:v>
                </c:pt>
                <c:pt idx="36">
                  <c:v>60.558</c:v>
                </c:pt>
                <c:pt idx="37">
                  <c:v>60.558</c:v>
                </c:pt>
                <c:pt idx="38">
                  <c:v>59.913999999999994</c:v>
                </c:pt>
                <c:pt idx="39">
                  <c:v>59.913999999999994</c:v>
                </c:pt>
                <c:pt idx="40">
                  <c:v>59.913999999999994</c:v>
                </c:pt>
                <c:pt idx="41">
                  <c:v>59.913999999999994</c:v>
                </c:pt>
                <c:pt idx="42">
                  <c:v>59.225000000000058</c:v>
                </c:pt>
                <c:pt idx="43">
                  <c:v>58.484999999999999</c:v>
                </c:pt>
                <c:pt idx="44">
                  <c:v>57.684000000000005</c:v>
                </c:pt>
                <c:pt idx="45">
                  <c:v>57.684000000000005</c:v>
                </c:pt>
                <c:pt idx="46">
                  <c:v>56.870999999999995</c:v>
                </c:pt>
                <c:pt idx="47">
                  <c:v>56.870999999999995</c:v>
                </c:pt>
                <c:pt idx="48">
                  <c:v>56.870999999999995</c:v>
                </c:pt>
                <c:pt idx="49">
                  <c:v>55.246000000000002</c:v>
                </c:pt>
                <c:pt idx="50">
                  <c:v>54.434000000000005</c:v>
                </c:pt>
                <c:pt idx="51">
                  <c:v>54.434000000000005</c:v>
                </c:pt>
                <c:pt idx="52">
                  <c:v>54.434000000000005</c:v>
                </c:pt>
                <c:pt idx="53">
                  <c:v>54.434000000000005</c:v>
                </c:pt>
                <c:pt idx="54">
                  <c:v>53.527000000000001</c:v>
                </c:pt>
                <c:pt idx="55">
                  <c:v>53.527000000000001</c:v>
                </c:pt>
                <c:pt idx="56">
                  <c:v>52.516999999999996</c:v>
                </c:pt>
                <c:pt idx="57">
                  <c:v>52.516999999999996</c:v>
                </c:pt>
                <c:pt idx="58">
                  <c:v>52.516999999999996</c:v>
                </c:pt>
                <c:pt idx="59">
                  <c:v>51.423000000000002</c:v>
                </c:pt>
                <c:pt idx="60">
                  <c:v>51.423000000000002</c:v>
                </c:pt>
                <c:pt idx="61">
                  <c:v>50.305</c:v>
                </c:pt>
                <c:pt idx="62">
                  <c:v>50.305</c:v>
                </c:pt>
                <c:pt idx="63">
                  <c:v>50.305</c:v>
                </c:pt>
                <c:pt idx="64">
                  <c:v>50.305</c:v>
                </c:pt>
                <c:pt idx="65">
                  <c:v>49.107000000000006</c:v>
                </c:pt>
                <c:pt idx="66">
                  <c:v>46.452999999999996</c:v>
                </c:pt>
                <c:pt idx="67">
                  <c:v>45.12500000000005</c:v>
                </c:pt>
                <c:pt idx="68">
                  <c:v>45.12500000000005</c:v>
                </c:pt>
                <c:pt idx="69">
                  <c:v>43.67</c:v>
                </c:pt>
                <c:pt idx="70">
                  <c:v>43.67</c:v>
                </c:pt>
                <c:pt idx="71">
                  <c:v>42.214000000000006</c:v>
                </c:pt>
                <c:pt idx="72">
                  <c:v>40.758000000000003</c:v>
                </c:pt>
              </c:numCache>
            </c:numRef>
          </c:yVal>
          <c:smooth val="0"/>
        </c:ser>
        <c:dLbls>
          <c:showLegendKey val="0"/>
          <c:showVal val="0"/>
          <c:showCatName val="0"/>
          <c:showSerName val="0"/>
          <c:showPercent val="0"/>
          <c:showBubbleSize val="0"/>
        </c:dLbls>
        <c:axId val="492247824"/>
        <c:axId val="492248216"/>
      </c:scatterChart>
      <c:valAx>
        <c:axId val="492247824"/>
        <c:scaling>
          <c:orientation val="minMax"/>
          <c:max val="6"/>
          <c:min val="0"/>
        </c:scaling>
        <c:delete val="0"/>
        <c:axPos val="b"/>
        <c:title>
          <c:tx>
            <c:rich>
              <a:bodyPr/>
              <a:lstStyle/>
              <a:p>
                <a:pPr>
                  <a:defRPr sz="1700"/>
                </a:pPr>
                <a:r>
                  <a:rPr lang="en-US" sz="1700" dirty="0" smtClean="0"/>
                  <a:t>Time since Report of CAV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92248216"/>
        <c:crosses val="autoZero"/>
        <c:crossBetween val="midCat"/>
        <c:majorUnit val="1"/>
      </c:valAx>
      <c:valAx>
        <c:axId val="4922482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since Report of CAV (%)</a:t>
                </a:r>
                <a:endParaRPr lang="en-US" sz="1700" b="1" i="0" baseline="0" dirty="0">
                  <a:solidFill>
                    <a:schemeClr val="tx1"/>
                  </a:solidFill>
                </a:endParaRPr>
              </a:p>
            </c:rich>
          </c:tx>
          <c:layout>
            <c:manualLayout>
              <c:xMode val="edge"/>
              <c:yMode val="edge"/>
              <c:x val="6.8632847885164794E-3"/>
              <c:y val="5.3901236135805733E-2"/>
            </c:manualLayout>
          </c:layout>
          <c:overlay val="0"/>
        </c:title>
        <c:numFmt formatCode="General" sourceLinked="1"/>
        <c:majorTickMark val="out"/>
        <c:minorTickMark val="none"/>
        <c:tickLblPos val="nextTo"/>
        <c:txPr>
          <a:bodyPr/>
          <a:lstStyle/>
          <a:p>
            <a:pPr>
              <a:defRPr sz="1500" b="1"/>
            </a:pPr>
            <a:endParaRPr lang="en-US"/>
          </a:p>
        </c:txPr>
        <c:crossAx val="492247824"/>
        <c:crosses val="autoZero"/>
        <c:crossBetween val="midCat"/>
        <c:majorUnit val="20"/>
      </c:valAx>
      <c:spPr>
        <a:solidFill>
          <a:schemeClr val="bg2"/>
        </a:solidFill>
        <a:ln>
          <a:solidFill>
            <a:schemeClr val="tx1"/>
          </a:solidFill>
        </a:ln>
      </c:spPr>
    </c:plotArea>
    <c:legend>
      <c:legendPos val="r"/>
      <c:layout>
        <c:manualLayout>
          <c:xMode val="edge"/>
          <c:yMode val="edge"/>
          <c:x val="0.66284660766963188"/>
          <c:y val="9.7263991194649263E-2"/>
          <c:w val="0.24877581120943953"/>
          <c:h val="0.2310066886800440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01"/>
          <c:h val="0.77074260114041115"/>
        </c:manualLayout>
      </c:layout>
      <c:scatterChart>
        <c:scatterStyle val="lineMarker"/>
        <c:varyColors val="0"/>
        <c:ser>
          <c:idx val="0"/>
          <c:order val="0"/>
          <c:tx>
            <c:strRef>
              <c:f>Sheet1!$B$1</c:f>
              <c:strCache>
                <c:ptCount val="1"/>
                <c:pt idx="0">
                  <c:v>&lt;1 Year (N = 1,019)</c:v>
                </c:pt>
              </c:strCache>
            </c:strRef>
          </c:tx>
          <c:spPr>
            <a:ln w="47625">
              <a:solidFill>
                <a:srgbClr val="CC99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99.902000000000001</c:v>
                </c:pt>
                <c:pt idx="3">
                  <c:v>99.509</c:v>
                </c:pt>
                <c:pt idx="4">
                  <c:v>99.313000000000002</c:v>
                </c:pt>
                <c:pt idx="5">
                  <c:v>99.116</c:v>
                </c:pt>
                <c:pt idx="6">
                  <c:v>98.918999999999997</c:v>
                </c:pt>
                <c:pt idx="7">
                  <c:v>98.918999999999997</c:v>
                </c:pt>
                <c:pt idx="8">
                  <c:v>98.82</c:v>
                </c:pt>
                <c:pt idx="9">
                  <c:v>98.718999999999994</c:v>
                </c:pt>
                <c:pt idx="10">
                  <c:v>98.718999999999994</c:v>
                </c:pt>
                <c:pt idx="11">
                  <c:v>98.718999999999994</c:v>
                </c:pt>
                <c:pt idx="12">
                  <c:v>98.718999999999994</c:v>
                </c:pt>
                <c:pt idx="13">
                  <c:v>98.718999999999994</c:v>
                </c:pt>
                <c:pt idx="14">
                  <c:v>98.718999999999994</c:v>
                </c:pt>
                <c:pt idx="15">
                  <c:v>98.718999999999994</c:v>
                </c:pt>
                <c:pt idx="16">
                  <c:v>98.718999999999994</c:v>
                </c:pt>
                <c:pt idx="17">
                  <c:v>98.718999999999994</c:v>
                </c:pt>
                <c:pt idx="18">
                  <c:v>98.477000000000004</c:v>
                </c:pt>
                <c:pt idx="19">
                  <c:v>98.235000000000014</c:v>
                </c:pt>
                <c:pt idx="20">
                  <c:v>98.235000000000014</c:v>
                </c:pt>
                <c:pt idx="21">
                  <c:v>98.235000000000014</c:v>
                </c:pt>
                <c:pt idx="22">
                  <c:v>98.235000000000014</c:v>
                </c:pt>
                <c:pt idx="23">
                  <c:v>98.235000000000014</c:v>
                </c:pt>
                <c:pt idx="24">
                  <c:v>98.235000000000014</c:v>
                </c:pt>
                <c:pt idx="25">
                  <c:v>98.235000000000014</c:v>
                </c:pt>
                <c:pt idx="26">
                  <c:v>98.235000000000014</c:v>
                </c:pt>
                <c:pt idx="27">
                  <c:v>98.235000000000014</c:v>
                </c:pt>
                <c:pt idx="28">
                  <c:v>98.235000000000014</c:v>
                </c:pt>
                <c:pt idx="29">
                  <c:v>98.235000000000014</c:v>
                </c:pt>
                <c:pt idx="30">
                  <c:v>98.090999999999994</c:v>
                </c:pt>
                <c:pt idx="31">
                  <c:v>98.090999999999994</c:v>
                </c:pt>
                <c:pt idx="32">
                  <c:v>98.090999999999994</c:v>
                </c:pt>
                <c:pt idx="33">
                  <c:v>98.090999999999994</c:v>
                </c:pt>
                <c:pt idx="34">
                  <c:v>98.090999999999994</c:v>
                </c:pt>
                <c:pt idx="35">
                  <c:v>98.090999999999994</c:v>
                </c:pt>
                <c:pt idx="36">
                  <c:v>98.090999999999994</c:v>
                </c:pt>
                <c:pt idx="37">
                  <c:v>98.090999999999994</c:v>
                </c:pt>
                <c:pt idx="38">
                  <c:v>98.090999999999994</c:v>
                </c:pt>
                <c:pt idx="39">
                  <c:v>98.090999999999994</c:v>
                </c:pt>
                <c:pt idx="40">
                  <c:v>98.090999999999994</c:v>
                </c:pt>
                <c:pt idx="41">
                  <c:v>98.090999999999994</c:v>
                </c:pt>
                <c:pt idx="42">
                  <c:v>98.090999999999994</c:v>
                </c:pt>
                <c:pt idx="43">
                  <c:v>98.090999999999994</c:v>
                </c:pt>
                <c:pt idx="44">
                  <c:v>98.090999999999994</c:v>
                </c:pt>
                <c:pt idx="45">
                  <c:v>98.090999999999994</c:v>
                </c:pt>
                <c:pt idx="46">
                  <c:v>98.090999999999994</c:v>
                </c:pt>
                <c:pt idx="47">
                  <c:v>98.090999999999994</c:v>
                </c:pt>
                <c:pt idx="48">
                  <c:v>98.090999999999994</c:v>
                </c:pt>
                <c:pt idx="49">
                  <c:v>98.090999999999994</c:v>
                </c:pt>
                <c:pt idx="50">
                  <c:v>98.090999999999994</c:v>
                </c:pt>
                <c:pt idx="51">
                  <c:v>98.090999999999994</c:v>
                </c:pt>
                <c:pt idx="52">
                  <c:v>98.090999999999994</c:v>
                </c:pt>
                <c:pt idx="53">
                  <c:v>98.090999999999994</c:v>
                </c:pt>
                <c:pt idx="54">
                  <c:v>97.861999999999995</c:v>
                </c:pt>
                <c:pt idx="55">
                  <c:v>97.861999999999995</c:v>
                </c:pt>
                <c:pt idx="56">
                  <c:v>97.861999999999995</c:v>
                </c:pt>
                <c:pt idx="57">
                  <c:v>97.861999999999995</c:v>
                </c:pt>
                <c:pt idx="58">
                  <c:v>97.861999999999995</c:v>
                </c:pt>
                <c:pt idx="59">
                  <c:v>97.861999999999995</c:v>
                </c:pt>
                <c:pt idx="60">
                  <c:v>97.861999999999995</c:v>
                </c:pt>
                <c:pt idx="61">
                  <c:v>97.861999999999995</c:v>
                </c:pt>
                <c:pt idx="62">
                  <c:v>97.861999999999995</c:v>
                </c:pt>
                <c:pt idx="63">
                  <c:v>97.861999999999995</c:v>
                </c:pt>
                <c:pt idx="64">
                  <c:v>97.861999999999995</c:v>
                </c:pt>
                <c:pt idx="65">
                  <c:v>97.861999999999995</c:v>
                </c:pt>
                <c:pt idx="66">
                  <c:v>97.861999999999995</c:v>
                </c:pt>
                <c:pt idx="67">
                  <c:v>97.305999999999983</c:v>
                </c:pt>
                <c:pt idx="68">
                  <c:v>97.305999999999983</c:v>
                </c:pt>
                <c:pt idx="69">
                  <c:v>97.305999999999983</c:v>
                </c:pt>
                <c:pt idx="70">
                  <c:v>97.305999999999983</c:v>
                </c:pt>
                <c:pt idx="71">
                  <c:v>97.305999999999983</c:v>
                </c:pt>
                <c:pt idx="72">
                  <c:v>97.305999999999983</c:v>
                </c:pt>
                <c:pt idx="73">
                  <c:v>97.305999999999983</c:v>
                </c:pt>
                <c:pt idx="74">
                  <c:v>97.305999999999983</c:v>
                </c:pt>
                <c:pt idx="75">
                  <c:v>97.305999999999983</c:v>
                </c:pt>
                <c:pt idx="76">
                  <c:v>97.305999999999983</c:v>
                </c:pt>
                <c:pt idx="77">
                  <c:v>96.958000000000013</c:v>
                </c:pt>
                <c:pt idx="78">
                  <c:v>96.60899999999998</c:v>
                </c:pt>
                <c:pt idx="79">
                  <c:v>96.60899999999998</c:v>
                </c:pt>
                <c:pt idx="80">
                  <c:v>96.60899999999998</c:v>
                </c:pt>
                <c:pt idx="81">
                  <c:v>96.60899999999998</c:v>
                </c:pt>
                <c:pt idx="82">
                  <c:v>96.60899999999998</c:v>
                </c:pt>
                <c:pt idx="83">
                  <c:v>96.60899999999998</c:v>
                </c:pt>
                <c:pt idx="84">
                  <c:v>96.60899999999998</c:v>
                </c:pt>
                <c:pt idx="85">
                  <c:v>96.60899999999998</c:v>
                </c:pt>
                <c:pt idx="86">
                  <c:v>96.60899999999998</c:v>
                </c:pt>
                <c:pt idx="87">
                  <c:v>96.60899999999998</c:v>
                </c:pt>
                <c:pt idx="88">
                  <c:v>96.60899999999998</c:v>
                </c:pt>
                <c:pt idx="89">
                  <c:v>96.60899999999998</c:v>
                </c:pt>
                <c:pt idx="90">
                  <c:v>96.171999999999983</c:v>
                </c:pt>
                <c:pt idx="91">
                  <c:v>96.171999999999983</c:v>
                </c:pt>
                <c:pt idx="92">
                  <c:v>96.171999999999983</c:v>
                </c:pt>
                <c:pt idx="93">
                  <c:v>96.171999999999983</c:v>
                </c:pt>
                <c:pt idx="94">
                  <c:v>96.171999999999983</c:v>
                </c:pt>
                <c:pt idx="95">
                  <c:v>96.171999999999983</c:v>
                </c:pt>
                <c:pt idx="96">
                  <c:v>96.171999999999983</c:v>
                </c:pt>
                <c:pt idx="97">
                  <c:v>96.171999999999983</c:v>
                </c:pt>
                <c:pt idx="98">
                  <c:v>96.171999999999983</c:v>
                </c:pt>
                <c:pt idx="99">
                  <c:v>96.171999999999983</c:v>
                </c:pt>
                <c:pt idx="100">
                  <c:v>96.171999999999983</c:v>
                </c:pt>
                <c:pt idx="101">
                  <c:v>96.171999999999983</c:v>
                </c:pt>
                <c:pt idx="102">
                  <c:v>96.171999999999983</c:v>
                </c:pt>
                <c:pt idx="103">
                  <c:v>96.171999999999983</c:v>
                </c:pt>
                <c:pt idx="104">
                  <c:v>96.171999999999983</c:v>
                </c:pt>
                <c:pt idx="105">
                  <c:v>96.171999999999983</c:v>
                </c:pt>
                <c:pt idx="106">
                  <c:v>96.171999999999983</c:v>
                </c:pt>
                <c:pt idx="107">
                  <c:v>96.171999999999983</c:v>
                </c:pt>
                <c:pt idx="108">
                  <c:v>96.171999999999983</c:v>
                </c:pt>
                <c:pt idx="109">
                  <c:v>96.171999999999983</c:v>
                </c:pt>
                <c:pt idx="110">
                  <c:v>96.171999999999983</c:v>
                </c:pt>
                <c:pt idx="111">
                  <c:v>96.171999999999983</c:v>
                </c:pt>
                <c:pt idx="112">
                  <c:v>96.171999999999983</c:v>
                </c:pt>
                <c:pt idx="113">
                  <c:v>96.171999999999983</c:v>
                </c:pt>
                <c:pt idx="114">
                  <c:v>96.171999999999983</c:v>
                </c:pt>
                <c:pt idx="115">
                  <c:v>96.171999999999983</c:v>
                </c:pt>
                <c:pt idx="116">
                  <c:v>95.35</c:v>
                </c:pt>
                <c:pt idx="117">
                  <c:v>95.35</c:v>
                </c:pt>
                <c:pt idx="118">
                  <c:v>95.35</c:v>
                </c:pt>
                <c:pt idx="119">
                  <c:v>95.35</c:v>
                </c:pt>
                <c:pt idx="120">
                  <c:v>95.35</c:v>
                </c:pt>
                <c:pt idx="121">
                  <c:v>95.35</c:v>
                </c:pt>
                <c:pt idx="122">
                  <c:v>95.35</c:v>
                </c:pt>
                <c:pt idx="123">
                  <c:v>95.35</c:v>
                </c:pt>
                <c:pt idx="124">
                  <c:v>95.35</c:v>
                </c:pt>
                <c:pt idx="125">
                  <c:v>95.35</c:v>
                </c:pt>
                <c:pt idx="126">
                  <c:v>94.227999999999994</c:v>
                </c:pt>
                <c:pt idx="127">
                  <c:v>93.093000000000004</c:v>
                </c:pt>
                <c:pt idx="128">
                  <c:v>93.093000000000004</c:v>
                </c:pt>
                <c:pt idx="129">
                  <c:v>93.093000000000004</c:v>
                </c:pt>
                <c:pt idx="130">
                  <c:v>93.093000000000004</c:v>
                </c:pt>
                <c:pt idx="131">
                  <c:v>93.093000000000004</c:v>
                </c:pt>
                <c:pt idx="132">
                  <c:v>93.093000000000004</c:v>
                </c:pt>
                <c:pt idx="133">
                  <c:v>93.093000000000004</c:v>
                </c:pt>
                <c:pt idx="134">
                  <c:v>93.093000000000004</c:v>
                </c:pt>
                <c:pt idx="135">
                  <c:v>93.093000000000004</c:v>
                </c:pt>
                <c:pt idx="136">
                  <c:v>93.093000000000004</c:v>
                </c:pt>
                <c:pt idx="137">
                  <c:v>93.093000000000004</c:v>
                </c:pt>
                <c:pt idx="138">
                  <c:v>93.093000000000004</c:v>
                </c:pt>
                <c:pt idx="139">
                  <c:v>93.093000000000004</c:v>
                </c:pt>
                <c:pt idx="140">
                  <c:v>93.093000000000004</c:v>
                </c:pt>
                <c:pt idx="141">
                  <c:v>93.093000000000004</c:v>
                </c:pt>
                <c:pt idx="142">
                  <c:v>93.093000000000004</c:v>
                </c:pt>
                <c:pt idx="143">
                  <c:v>93.093000000000004</c:v>
                </c:pt>
                <c:pt idx="144">
                  <c:v>93.093000000000004</c:v>
                </c:pt>
              </c:numCache>
            </c:numRef>
          </c:yVal>
          <c:smooth val="0"/>
        </c:ser>
        <c:ser>
          <c:idx val="1"/>
          <c:order val="1"/>
          <c:tx>
            <c:strRef>
              <c:f>Sheet1!$C$1</c:f>
              <c:strCache>
                <c:ptCount val="1"/>
                <c:pt idx="0">
                  <c:v>1-5 Years (N = 895)</c:v>
                </c:pt>
              </c:strCache>
            </c:strRef>
          </c:tx>
          <c:spPr>
            <a:ln w="4762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99.887999999999991</c:v>
                </c:pt>
                <c:pt idx="3">
                  <c:v>99.887999999999991</c:v>
                </c:pt>
                <c:pt idx="4">
                  <c:v>99.552999999999983</c:v>
                </c:pt>
                <c:pt idx="5">
                  <c:v>99.552999999999983</c:v>
                </c:pt>
                <c:pt idx="6">
                  <c:v>99.440000000000026</c:v>
                </c:pt>
                <c:pt idx="7">
                  <c:v>99.214000000000027</c:v>
                </c:pt>
                <c:pt idx="8">
                  <c:v>99.214000000000027</c:v>
                </c:pt>
                <c:pt idx="9">
                  <c:v>99.214000000000027</c:v>
                </c:pt>
                <c:pt idx="10">
                  <c:v>99.214000000000027</c:v>
                </c:pt>
                <c:pt idx="11">
                  <c:v>99.214000000000027</c:v>
                </c:pt>
                <c:pt idx="12">
                  <c:v>99.214000000000027</c:v>
                </c:pt>
                <c:pt idx="13">
                  <c:v>99.214000000000027</c:v>
                </c:pt>
                <c:pt idx="14">
                  <c:v>99.214000000000027</c:v>
                </c:pt>
                <c:pt idx="15">
                  <c:v>99.214000000000027</c:v>
                </c:pt>
                <c:pt idx="16">
                  <c:v>99.08</c:v>
                </c:pt>
                <c:pt idx="17">
                  <c:v>99.08</c:v>
                </c:pt>
                <c:pt idx="18">
                  <c:v>99.08</c:v>
                </c:pt>
                <c:pt idx="19">
                  <c:v>98.946000000000026</c:v>
                </c:pt>
                <c:pt idx="20">
                  <c:v>98.946000000000026</c:v>
                </c:pt>
                <c:pt idx="21">
                  <c:v>98.946000000000026</c:v>
                </c:pt>
                <c:pt idx="22">
                  <c:v>98.946000000000026</c:v>
                </c:pt>
                <c:pt idx="23">
                  <c:v>98.946000000000026</c:v>
                </c:pt>
                <c:pt idx="24">
                  <c:v>98.946000000000026</c:v>
                </c:pt>
                <c:pt idx="25">
                  <c:v>98.946000000000026</c:v>
                </c:pt>
                <c:pt idx="26">
                  <c:v>98.946000000000026</c:v>
                </c:pt>
                <c:pt idx="27">
                  <c:v>98.946000000000026</c:v>
                </c:pt>
                <c:pt idx="28">
                  <c:v>98.946000000000026</c:v>
                </c:pt>
                <c:pt idx="29">
                  <c:v>98.946000000000026</c:v>
                </c:pt>
                <c:pt idx="30">
                  <c:v>98.946000000000026</c:v>
                </c:pt>
                <c:pt idx="31">
                  <c:v>98.784999999999997</c:v>
                </c:pt>
                <c:pt idx="32">
                  <c:v>98.622999999999948</c:v>
                </c:pt>
                <c:pt idx="33">
                  <c:v>98.622999999999948</c:v>
                </c:pt>
                <c:pt idx="34">
                  <c:v>98.622999999999948</c:v>
                </c:pt>
                <c:pt idx="35">
                  <c:v>98.622999999999948</c:v>
                </c:pt>
                <c:pt idx="36">
                  <c:v>98.622999999999948</c:v>
                </c:pt>
                <c:pt idx="37">
                  <c:v>98.622999999999948</c:v>
                </c:pt>
                <c:pt idx="38">
                  <c:v>98.622999999999948</c:v>
                </c:pt>
                <c:pt idx="39">
                  <c:v>98.622999999999948</c:v>
                </c:pt>
                <c:pt idx="40">
                  <c:v>98.622999999999948</c:v>
                </c:pt>
                <c:pt idx="41">
                  <c:v>98.433999999999997</c:v>
                </c:pt>
                <c:pt idx="42">
                  <c:v>98.433999999999997</c:v>
                </c:pt>
                <c:pt idx="43">
                  <c:v>98.244000000000099</c:v>
                </c:pt>
                <c:pt idx="44">
                  <c:v>98.244000000000099</c:v>
                </c:pt>
                <c:pt idx="45">
                  <c:v>98.244000000000099</c:v>
                </c:pt>
                <c:pt idx="46">
                  <c:v>98.244000000000099</c:v>
                </c:pt>
                <c:pt idx="47">
                  <c:v>98.244000000000099</c:v>
                </c:pt>
                <c:pt idx="48">
                  <c:v>98.244000000000099</c:v>
                </c:pt>
                <c:pt idx="49">
                  <c:v>98.244000000000099</c:v>
                </c:pt>
                <c:pt idx="50">
                  <c:v>98.244000000000099</c:v>
                </c:pt>
                <c:pt idx="51">
                  <c:v>98.244000000000099</c:v>
                </c:pt>
                <c:pt idx="52">
                  <c:v>98.244000000000099</c:v>
                </c:pt>
                <c:pt idx="53">
                  <c:v>98.244000000000099</c:v>
                </c:pt>
                <c:pt idx="54">
                  <c:v>98.007000000000005</c:v>
                </c:pt>
                <c:pt idx="55">
                  <c:v>97.53</c:v>
                </c:pt>
                <c:pt idx="56">
                  <c:v>97.53</c:v>
                </c:pt>
                <c:pt idx="57">
                  <c:v>97.53</c:v>
                </c:pt>
                <c:pt idx="58">
                  <c:v>97.53</c:v>
                </c:pt>
                <c:pt idx="59">
                  <c:v>97.53</c:v>
                </c:pt>
                <c:pt idx="60">
                  <c:v>97.53</c:v>
                </c:pt>
                <c:pt idx="61">
                  <c:v>97.53</c:v>
                </c:pt>
                <c:pt idx="62">
                  <c:v>97.53</c:v>
                </c:pt>
                <c:pt idx="63">
                  <c:v>97.238</c:v>
                </c:pt>
                <c:pt idx="64">
                  <c:v>97.238</c:v>
                </c:pt>
                <c:pt idx="65">
                  <c:v>96.945000000000007</c:v>
                </c:pt>
                <c:pt idx="66">
                  <c:v>96.945000000000007</c:v>
                </c:pt>
                <c:pt idx="67">
                  <c:v>96.651999999999987</c:v>
                </c:pt>
                <c:pt idx="68">
                  <c:v>96.651999999999987</c:v>
                </c:pt>
                <c:pt idx="69">
                  <c:v>96.651999999999987</c:v>
                </c:pt>
                <c:pt idx="70">
                  <c:v>96.651999999999987</c:v>
                </c:pt>
                <c:pt idx="71">
                  <c:v>96.651999999999987</c:v>
                </c:pt>
                <c:pt idx="72">
                  <c:v>96.651999999999987</c:v>
                </c:pt>
                <c:pt idx="73">
                  <c:v>96.651999999999987</c:v>
                </c:pt>
                <c:pt idx="74">
                  <c:v>96.651999999999987</c:v>
                </c:pt>
                <c:pt idx="75">
                  <c:v>96.651999999999987</c:v>
                </c:pt>
                <c:pt idx="76">
                  <c:v>96.651999999999987</c:v>
                </c:pt>
                <c:pt idx="77">
                  <c:v>96.651999999999987</c:v>
                </c:pt>
                <c:pt idx="78">
                  <c:v>96.651999999999987</c:v>
                </c:pt>
                <c:pt idx="79">
                  <c:v>96.651999999999987</c:v>
                </c:pt>
                <c:pt idx="80">
                  <c:v>96.651999999999987</c:v>
                </c:pt>
                <c:pt idx="81">
                  <c:v>96.651999999999987</c:v>
                </c:pt>
                <c:pt idx="82">
                  <c:v>96.651999999999987</c:v>
                </c:pt>
                <c:pt idx="83">
                  <c:v>96.651999999999987</c:v>
                </c:pt>
                <c:pt idx="84">
                  <c:v>96.651999999999987</c:v>
                </c:pt>
                <c:pt idx="85">
                  <c:v>96.651999999999987</c:v>
                </c:pt>
                <c:pt idx="86">
                  <c:v>96.651999999999987</c:v>
                </c:pt>
                <c:pt idx="87">
                  <c:v>96.651999999999987</c:v>
                </c:pt>
                <c:pt idx="88">
                  <c:v>96.651999999999987</c:v>
                </c:pt>
                <c:pt idx="89">
                  <c:v>96.173999999999978</c:v>
                </c:pt>
                <c:pt idx="90">
                  <c:v>96.173999999999978</c:v>
                </c:pt>
                <c:pt idx="91">
                  <c:v>96.173999999999978</c:v>
                </c:pt>
                <c:pt idx="92">
                  <c:v>96.173999999999978</c:v>
                </c:pt>
                <c:pt idx="93">
                  <c:v>96.173999999999978</c:v>
                </c:pt>
                <c:pt idx="94">
                  <c:v>96.173999999999978</c:v>
                </c:pt>
                <c:pt idx="95">
                  <c:v>96.173999999999978</c:v>
                </c:pt>
                <c:pt idx="96">
                  <c:v>96.173999999999978</c:v>
                </c:pt>
                <c:pt idx="97">
                  <c:v>96.173999999999978</c:v>
                </c:pt>
                <c:pt idx="98">
                  <c:v>96.173999999999978</c:v>
                </c:pt>
                <c:pt idx="99">
                  <c:v>96.173999999999978</c:v>
                </c:pt>
                <c:pt idx="100">
                  <c:v>96.173999999999978</c:v>
                </c:pt>
                <c:pt idx="101">
                  <c:v>96.173999999999978</c:v>
                </c:pt>
                <c:pt idx="102">
                  <c:v>96.173999999999978</c:v>
                </c:pt>
                <c:pt idx="103">
                  <c:v>96.173999999999978</c:v>
                </c:pt>
                <c:pt idx="104">
                  <c:v>96.173999999999978</c:v>
                </c:pt>
                <c:pt idx="105">
                  <c:v>96.173999999999978</c:v>
                </c:pt>
                <c:pt idx="106">
                  <c:v>96.173999999999978</c:v>
                </c:pt>
                <c:pt idx="107">
                  <c:v>96.173999999999978</c:v>
                </c:pt>
                <c:pt idx="108">
                  <c:v>96.173999999999978</c:v>
                </c:pt>
                <c:pt idx="109">
                  <c:v>96.173999999999978</c:v>
                </c:pt>
                <c:pt idx="110">
                  <c:v>96.173999999999978</c:v>
                </c:pt>
                <c:pt idx="111">
                  <c:v>96.173999999999978</c:v>
                </c:pt>
                <c:pt idx="112">
                  <c:v>96.173999999999978</c:v>
                </c:pt>
                <c:pt idx="113">
                  <c:v>95.378999999999948</c:v>
                </c:pt>
                <c:pt idx="114">
                  <c:v>95.378999999999948</c:v>
                </c:pt>
                <c:pt idx="115">
                  <c:v>95.378999999999948</c:v>
                </c:pt>
                <c:pt idx="116">
                  <c:v>95.378999999999948</c:v>
                </c:pt>
                <c:pt idx="117">
                  <c:v>95.378999999999948</c:v>
                </c:pt>
                <c:pt idx="118">
                  <c:v>95.378999999999948</c:v>
                </c:pt>
                <c:pt idx="119">
                  <c:v>95.378999999999948</c:v>
                </c:pt>
                <c:pt idx="120">
                  <c:v>95.378999999999948</c:v>
                </c:pt>
                <c:pt idx="121">
                  <c:v>95.378999999999948</c:v>
                </c:pt>
                <c:pt idx="122">
                  <c:v>95.378999999999948</c:v>
                </c:pt>
                <c:pt idx="123">
                  <c:v>95.378999999999948</c:v>
                </c:pt>
                <c:pt idx="124">
                  <c:v>95.378999999999948</c:v>
                </c:pt>
                <c:pt idx="125">
                  <c:v>95.378999999999948</c:v>
                </c:pt>
                <c:pt idx="126">
                  <c:v>95.378999999999948</c:v>
                </c:pt>
                <c:pt idx="127">
                  <c:v>95.378999999999948</c:v>
                </c:pt>
                <c:pt idx="128">
                  <c:v>95.378999999999948</c:v>
                </c:pt>
                <c:pt idx="129">
                  <c:v>95.378999999999948</c:v>
                </c:pt>
                <c:pt idx="130">
                  <c:v>95.378999999999948</c:v>
                </c:pt>
                <c:pt idx="131">
                  <c:v>95.378999999999948</c:v>
                </c:pt>
                <c:pt idx="132">
                  <c:v>95.378999999999948</c:v>
                </c:pt>
                <c:pt idx="133">
                  <c:v>95.378999999999948</c:v>
                </c:pt>
                <c:pt idx="134">
                  <c:v>95.378999999999948</c:v>
                </c:pt>
                <c:pt idx="135">
                  <c:v>95.378999999999948</c:v>
                </c:pt>
                <c:pt idx="136">
                  <c:v>93.840999999999994</c:v>
                </c:pt>
                <c:pt idx="137">
                  <c:v>93.840999999999994</c:v>
                </c:pt>
                <c:pt idx="138">
                  <c:v>93.840999999999994</c:v>
                </c:pt>
                <c:pt idx="139">
                  <c:v>93.840999999999994</c:v>
                </c:pt>
                <c:pt idx="140">
                  <c:v>93.840999999999994</c:v>
                </c:pt>
                <c:pt idx="141">
                  <c:v>93.840999999999994</c:v>
                </c:pt>
                <c:pt idx="142">
                  <c:v>93.840999999999994</c:v>
                </c:pt>
                <c:pt idx="143">
                  <c:v>93.840999999999994</c:v>
                </c:pt>
                <c:pt idx="144">
                  <c:v>93.840999999999994</c:v>
                </c:pt>
              </c:numCache>
            </c:numRef>
          </c:yVal>
          <c:smooth val="0"/>
        </c:ser>
        <c:ser>
          <c:idx val="2"/>
          <c:order val="2"/>
          <c:tx>
            <c:strRef>
              <c:f>Sheet1!$D$1</c:f>
              <c:strCache>
                <c:ptCount val="1"/>
                <c:pt idx="0">
                  <c:v>6-10 Years (N = 542)</c:v>
                </c:pt>
              </c:strCache>
            </c:strRef>
          </c:tx>
          <c:spPr>
            <a:ln w="4762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100</c:v>
                </c:pt>
                <c:pt idx="3">
                  <c:v>99.815000000000012</c:v>
                </c:pt>
                <c:pt idx="4">
                  <c:v>99.815000000000012</c:v>
                </c:pt>
                <c:pt idx="5">
                  <c:v>99.446000000000026</c:v>
                </c:pt>
                <c:pt idx="6">
                  <c:v>99.446000000000026</c:v>
                </c:pt>
                <c:pt idx="7">
                  <c:v>99.074999999999989</c:v>
                </c:pt>
                <c:pt idx="8">
                  <c:v>99.074999999999989</c:v>
                </c:pt>
                <c:pt idx="9">
                  <c:v>99.074999999999989</c:v>
                </c:pt>
                <c:pt idx="10">
                  <c:v>99.074999999999989</c:v>
                </c:pt>
                <c:pt idx="11">
                  <c:v>99.074999999999989</c:v>
                </c:pt>
                <c:pt idx="12">
                  <c:v>99.074999999999989</c:v>
                </c:pt>
                <c:pt idx="13">
                  <c:v>99.074999999999989</c:v>
                </c:pt>
                <c:pt idx="14">
                  <c:v>99.074999999999989</c:v>
                </c:pt>
                <c:pt idx="15">
                  <c:v>99.074999999999989</c:v>
                </c:pt>
                <c:pt idx="16">
                  <c:v>99.074999999999989</c:v>
                </c:pt>
                <c:pt idx="17">
                  <c:v>99.074999999999989</c:v>
                </c:pt>
                <c:pt idx="18">
                  <c:v>98.650999999999982</c:v>
                </c:pt>
                <c:pt idx="19">
                  <c:v>98.227000000000004</c:v>
                </c:pt>
                <c:pt idx="20">
                  <c:v>98.227000000000004</c:v>
                </c:pt>
                <c:pt idx="21">
                  <c:v>98.227000000000004</c:v>
                </c:pt>
                <c:pt idx="22">
                  <c:v>98.227000000000004</c:v>
                </c:pt>
                <c:pt idx="23">
                  <c:v>98.227000000000004</c:v>
                </c:pt>
                <c:pt idx="24">
                  <c:v>98.227000000000004</c:v>
                </c:pt>
                <c:pt idx="25">
                  <c:v>98.227000000000004</c:v>
                </c:pt>
                <c:pt idx="26">
                  <c:v>98.227000000000004</c:v>
                </c:pt>
                <c:pt idx="27">
                  <c:v>98.227000000000004</c:v>
                </c:pt>
                <c:pt idx="28">
                  <c:v>98.227000000000004</c:v>
                </c:pt>
                <c:pt idx="29">
                  <c:v>98.227000000000004</c:v>
                </c:pt>
                <c:pt idx="30">
                  <c:v>97.983999999999995</c:v>
                </c:pt>
                <c:pt idx="31">
                  <c:v>97.01</c:v>
                </c:pt>
                <c:pt idx="32">
                  <c:v>97.01</c:v>
                </c:pt>
                <c:pt idx="33">
                  <c:v>97.01</c:v>
                </c:pt>
                <c:pt idx="34">
                  <c:v>97.01</c:v>
                </c:pt>
                <c:pt idx="35">
                  <c:v>97.01</c:v>
                </c:pt>
                <c:pt idx="36">
                  <c:v>97.01</c:v>
                </c:pt>
                <c:pt idx="37">
                  <c:v>97.01</c:v>
                </c:pt>
                <c:pt idx="38">
                  <c:v>97.01</c:v>
                </c:pt>
                <c:pt idx="39">
                  <c:v>97.01</c:v>
                </c:pt>
                <c:pt idx="40">
                  <c:v>97.01</c:v>
                </c:pt>
                <c:pt idx="41">
                  <c:v>97.01</c:v>
                </c:pt>
                <c:pt idx="42">
                  <c:v>96.421000000000006</c:v>
                </c:pt>
                <c:pt idx="43">
                  <c:v>96.125999999999948</c:v>
                </c:pt>
                <c:pt idx="44">
                  <c:v>96.125999999999948</c:v>
                </c:pt>
                <c:pt idx="45">
                  <c:v>96.125999999999948</c:v>
                </c:pt>
                <c:pt idx="46">
                  <c:v>96.125999999999948</c:v>
                </c:pt>
                <c:pt idx="47">
                  <c:v>96.125999999999948</c:v>
                </c:pt>
                <c:pt idx="48">
                  <c:v>96.125999999999948</c:v>
                </c:pt>
                <c:pt idx="49">
                  <c:v>96.125999999999948</c:v>
                </c:pt>
                <c:pt idx="50">
                  <c:v>96.125999999999948</c:v>
                </c:pt>
                <c:pt idx="51">
                  <c:v>96.125999999999948</c:v>
                </c:pt>
                <c:pt idx="52">
                  <c:v>96.125999999999948</c:v>
                </c:pt>
                <c:pt idx="53">
                  <c:v>96.125999999999948</c:v>
                </c:pt>
                <c:pt idx="54">
                  <c:v>95.374999999999986</c:v>
                </c:pt>
                <c:pt idx="55">
                  <c:v>95.374999999999986</c:v>
                </c:pt>
                <c:pt idx="56">
                  <c:v>94.995999999999995</c:v>
                </c:pt>
                <c:pt idx="57">
                  <c:v>94.995999999999995</c:v>
                </c:pt>
                <c:pt idx="58">
                  <c:v>94.995999999999995</c:v>
                </c:pt>
                <c:pt idx="59">
                  <c:v>94.995999999999995</c:v>
                </c:pt>
                <c:pt idx="60">
                  <c:v>94.995999999999995</c:v>
                </c:pt>
                <c:pt idx="61">
                  <c:v>94.995999999999995</c:v>
                </c:pt>
                <c:pt idx="62">
                  <c:v>94.995999999999995</c:v>
                </c:pt>
                <c:pt idx="63">
                  <c:v>94.995999999999995</c:v>
                </c:pt>
                <c:pt idx="64">
                  <c:v>94.546000000000006</c:v>
                </c:pt>
                <c:pt idx="65">
                  <c:v>94.546000000000006</c:v>
                </c:pt>
                <c:pt idx="66">
                  <c:v>94.546000000000006</c:v>
                </c:pt>
                <c:pt idx="67">
                  <c:v>94.546000000000006</c:v>
                </c:pt>
                <c:pt idx="68">
                  <c:v>94.546000000000006</c:v>
                </c:pt>
                <c:pt idx="69">
                  <c:v>94.546000000000006</c:v>
                </c:pt>
                <c:pt idx="70">
                  <c:v>94.546000000000006</c:v>
                </c:pt>
                <c:pt idx="71">
                  <c:v>94.546000000000006</c:v>
                </c:pt>
                <c:pt idx="72">
                  <c:v>94.546000000000006</c:v>
                </c:pt>
                <c:pt idx="73">
                  <c:v>94.546000000000006</c:v>
                </c:pt>
                <c:pt idx="74">
                  <c:v>94.546000000000006</c:v>
                </c:pt>
                <c:pt idx="75">
                  <c:v>94.546000000000006</c:v>
                </c:pt>
                <c:pt idx="76">
                  <c:v>94.546000000000006</c:v>
                </c:pt>
                <c:pt idx="77">
                  <c:v>93.936000000000007</c:v>
                </c:pt>
                <c:pt idx="78">
                  <c:v>93.936000000000007</c:v>
                </c:pt>
                <c:pt idx="79">
                  <c:v>93.936000000000007</c:v>
                </c:pt>
                <c:pt idx="80">
                  <c:v>93.936000000000007</c:v>
                </c:pt>
                <c:pt idx="81">
                  <c:v>93.936000000000007</c:v>
                </c:pt>
                <c:pt idx="82">
                  <c:v>93.936000000000007</c:v>
                </c:pt>
                <c:pt idx="83">
                  <c:v>93.936000000000007</c:v>
                </c:pt>
                <c:pt idx="84">
                  <c:v>93.936000000000007</c:v>
                </c:pt>
                <c:pt idx="85">
                  <c:v>93.936000000000007</c:v>
                </c:pt>
                <c:pt idx="86">
                  <c:v>93.936000000000007</c:v>
                </c:pt>
                <c:pt idx="87">
                  <c:v>93.936000000000007</c:v>
                </c:pt>
                <c:pt idx="88">
                  <c:v>93.936000000000007</c:v>
                </c:pt>
                <c:pt idx="89">
                  <c:v>93.936000000000007</c:v>
                </c:pt>
                <c:pt idx="90">
                  <c:v>93.936000000000007</c:v>
                </c:pt>
                <c:pt idx="91">
                  <c:v>93.936000000000007</c:v>
                </c:pt>
                <c:pt idx="92">
                  <c:v>93.936000000000007</c:v>
                </c:pt>
                <c:pt idx="93">
                  <c:v>93.936000000000007</c:v>
                </c:pt>
                <c:pt idx="94">
                  <c:v>93.936000000000007</c:v>
                </c:pt>
                <c:pt idx="95">
                  <c:v>93.936000000000007</c:v>
                </c:pt>
                <c:pt idx="96">
                  <c:v>93.936000000000007</c:v>
                </c:pt>
                <c:pt idx="97">
                  <c:v>93.936000000000007</c:v>
                </c:pt>
                <c:pt idx="98">
                  <c:v>93.936000000000007</c:v>
                </c:pt>
                <c:pt idx="99">
                  <c:v>93.936000000000007</c:v>
                </c:pt>
                <c:pt idx="100">
                  <c:v>93.936000000000007</c:v>
                </c:pt>
                <c:pt idx="101">
                  <c:v>93.936000000000007</c:v>
                </c:pt>
                <c:pt idx="102">
                  <c:v>91.672999999999988</c:v>
                </c:pt>
                <c:pt idx="103">
                  <c:v>91.672999999999988</c:v>
                </c:pt>
                <c:pt idx="104">
                  <c:v>91.672999999999988</c:v>
                </c:pt>
                <c:pt idx="105">
                  <c:v>90.482000000000014</c:v>
                </c:pt>
                <c:pt idx="106">
                  <c:v>90.482000000000014</c:v>
                </c:pt>
                <c:pt idx="107">
                  <c:v>90.482000000000014</c:v>
                </c:pt>
                <c:pt idx="108">
                  <c:v>90.482000000000014</c:v>
                </c:pt>
                <c:pt idx="109">
                  <c:v>90.482000000000014</c:v>
                </c:pt>
                <c:pt idx="110">
                  <c:v>90.482000000000014</c:v>
                </c:pt>
                <c:pt idx="111">
                  <c:v>90.482000000000014</c:v>
                </c:pt>
                <c:pt idx="112">
                  <c:v>90.482000000000014</c:v>
                </c:pt>
                <c:pt idx="113">
                  <c:v>90.482000000000014</c:v>
                </c:pt>
                <c:pt idx="114">
                  <c:v>86.712000000000003</c:v>
                </c:pt>
                <c:pt idx="115">
                  <c:v>86.712000000000003</c:v>
                </c:pt>
                <c:pt idx="116">
                  <c:v>86.712000000000003</c:v>
                </c:pt>
                <c:pt idx="117">
                  <c:v>86.712000000000003</c:v>
                </c:pt>
                <c:pt idx="118">
                  <c:v>86.712000000000003</c:v>
                </c:pt>
                <c:pt idx="119">
                  <c:v>86.712000000000003</c:v>
                </c:pt>
                <c:pt idx="120">
                  <c:v>86.712000000000003</c:v>
                </c:pt>
                <c:pt idx="121">
                  <c:v>86.712000000000003</c:v>
                </c:pt>
                <c:pt idx="122">
                  <c:v>86.712000000000003</c:v>
                </c:pt>
                <c:pt idx="123">
                  <c:v>86.712000000000003</c:v>
                </c:pt>
                <c:pt idx="124">
                  <c:v>86.712000000000003</c:v>
                </c:pt>
                <c:pt idx="125">
                  <c:v>86.712000000000003</c:v>
                </c:pt>
                <c:pt idx="126">
                  <c:v>86.712000000000003</c:v>
                </c:pt>
                <c:pt idx="127">
                  <c:v>86.712000000000003</c:v>
                </c:pt>
                <c:pt idx="128">
                  <c:v>86.712000000000003</c:v>
                </c:pt>
                <c:pt idx="129">
                  <c:v>86.712000000000003</c:v>
                </c:pt>
                <c:pt idx="130">
                  <c:v>86.712000000000003</c:v>
                </c:pt>
                <c:pt idx="131">
                  <c:v>86.712000000000003</c:v>
                </c:pt>
                <c:pt idx="132">
                  <c:v>86.712000000000003</c:v>
                </c:pt>
                <c:pt idx="133">
                  <c:v>86.712000000000003</c:v>
                </c:pt>
                <c:pt idx="134">
                  <c:v>86.712000000000003</c:v>
                </c:pt>
                <c:pt idx="135">
                  <c:v>86.712000000000003</c:v>
                </c:pt>
                <c:pt idx="136">
                  <c:v>86.712000000000003</c:v>
                </c:pt>
                <c:pt idx="137">
                  <c:v>86.712000000000003</c:v>
                </c:pt>
                <c:pt idx="138">
                  <c:v>86.712000000000003</c:v>
                </c:pt>
                <c:pt idx="139">
                  <c:v>86.712000000000003</c:v>
                </c:pt>
                <c:pt idx="140">
                  <c:v>86.712000000000003</c:v>
                </c:pt>
                <c:pt idx="141">
                  <c:v>86.712000000000003</c:v>
                </c:pt>
                <c:pt idx="142">
                  <c:v>86.712000000000003</c:v>
                </c:pt>
                <c:pt idx="143">
                  <c:v>86.712000000000003</c:v>
                </c:pt>
                <c:pt idx="144">
                  <c:v>86.712000000000003</c:v>
                </c:pt>
              </c:numCache>
            </c:numRef>
          </c:yVal>
          <c:smooth val="0"/>
        </c:ser>
        <c:ser>
          <c:idx val="3"/>
          <c:order val="3"/>
          <c:tx>
            <c:strRef>
              <c:f>Sheet1!$E$1</c:f>
              <c:strCache>
                <c:ptCount val="1"/>
                <c:pt idx="0">
                  <c:v>11-17 Years (N = 1,373)</c:v>
                </c:pt>
              </c:strCache>
            </c:strRef>
          </c:tx>
          <c:spPr>
            <a:ln w="4762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99.927000000000007</c:v>
                </c:pt>
                <c:pt idx="3">
                  <c:v>99.709000000000003</c:v>
                </c:pt>
                <c:pt idx="4">
                  <c:v>99.415999999999997</c:v>
                </c:pt>
                <c:pt idx="5">
                  <c:v>98.977000000000004</c:v>
                </c:pt>
                <c:pt idx="6">
                  <c:v>98.462000000000003</c:v>
                </c:pt>
                <c:pt idx="7">
                  <c:v>97.798000000000002</c:v>
                </c:pt>
                <c:pt idx="8">
                  <c:v>97.724000000000004</c:v>
                </c:pt>
                <c:pt idx="9">
                  <c:v>97.649000000000001</c:v>
                </c:pt>
                <c:pt idx="10">
                  <c:v>97.649000000000001</c:v>
                </c:pt>
                <c:pt idx="11">
                  <c:v>97.649000000000001</c:v>
                </c:pt>
                <c:pt idx="12">
                  <c:v>97.649000000000001</c:v>
                </c:pt>
                <c:pt idx="13">
                  <c:v>97.649000000000001</c:v>
                </c:pt>
                <c:pt idx="14">
                  <c:v>97.649000000000001</c:v>
                </c:pt>
                <c:pt idx="15">
                  <c:v>97.649000000000001</c:v>
                </c:pt>
                <c:pt idx="16">
                  <c:v>97.56</c:v>
                </c:pt>
                <c:pt idx="17">
                  <c:v>97.111999999999995</c:v>
                </c:pt>
                <c:pt idx="18">
                  <c:v>96.662999999999982</c:v>
                </c:pt>
                <c:pt idx="19">
                  <c:v>96.301999999999992</c:v>
                </c:pt>
                <c:pt idx="20">
                  <c:v>96.301999999999992</c:v>
                </c:pt>
                <c:pt idx="21">
                  <c:v>96.301999999999992</c:v>
                </c:pt>
                <c:pt idx="22">
                  <c:v>96.301999999999992</c:v>
                </c:pt>
                <c:pt idx="23">
                  <c:v>96.301999999999992</c:v>
                </c:pt>
                <c:pt idx="24">
                  <c:v>96.301999999999992</c:v>
                </c:pt>
                <c:pt idx="25">
                  <c:v>96.301999999999992</c:v>
                </c:pt>
                <c:pt idx="26">
                  <c:v>96.301999999999992</c:v>
                </c:pt>
                <c:pt idx="27">
                  <c:v>96.301999999999992</c:v>
                </c:pt>
                <c:pt idx="28">
                  <c:v>96.301999999999992</c:v>
                </c:pt>
                <c:pt idx="29">
                  <c:v>96.301999999999992</c:v>
                </c:pt>
                <c:pt idx="30">
                  <c:v>96.301999999999992</c:v>
                </c:pt>
                <c:pt idx="31">
                  <c:v>95.861999999999995</c:v>
                </c:pt>
                <c:pt idx="32">
                  <c:v>95.751000000000005</c:v>
                </c:pt>
                <c:pt idx="33">
                  <c:v>95.64</c:v>
                </c:pt>
                <c:pt idx="34">
                  <c:v>95.64</c:v>
                </c:pt>
                <c:pt idx="35">
                  <c:v>95.64</c:v>
                </c:pt>
                <c:pt idx="36">
                  <c:v>95.64</c:v>
                </c:pt>
                <c:pt idx="37">
                  <c:v>95.64</c:v>
                </c:pt>
                <c:pt idx="38">
                  <c:v>95.64</c:v>
                </c:pt>
                <c:pt idx="39">
                  <c:v>95.501000000000005</c:v>
                </c:pt>
                <c:pt idx="40">
                  <c:v>95.218999999999994</c:v>
                </c:pt>
                <c:pt idx="41">
                  <c:v>95.077999999999989</c:v>
                </c:pt>
                <c:pt idx="42">
                  <c:v>94.513000000000005</c:v>
                </c:pt>
                <c:pt idx="43">
                  <c:v>94.370999999999981</c:v>
                </c:pt>
                <c:pt idx="44">
                  <c:v>94.370999999999981</c:v>
                </c:pt>
                <c:pt idx="45">
                  <c:v>94.370999999999981</c:v>
                </c:pt>
                <c:pt idx="46">
                  <c:v>94.370999999999981</c:v>
                </c:pt>
                <c:pt idx="47">
                  <c:v>94.370999999999981</c:v>
                </c:pt>
                <c:pt idx="48">
                  <c:v>94.370999999999981</c:v>
                </c:pt>
                <c:pt idx="49">
                  <c:v>94.370999999999981</c:v>
                </c:pt>
                <c:pt idx="50">
                  <c:v>94.370999999999981</c:v>
                </c:pt>
                <c:pt idx="51">
                  <c:v>94.194999999999993</c:v>
                </c:pt>
                <c:pt idx="52">
                  <c:v>94.194999999999993</c:v>
                </c:pt>
                <c:pt idx="53">
                  <c:v>94.018000000000001</c:v>
                </c:pt>
                <c:pt idx="54">
                  <c:v>94.018000000000001</c:v>
                </c:pt>
                <c:pt idx="55">
                  <c:v>93.657999999999987</c:v>
                </c:pt>
                <c:pt idx="56">
                  <c:v>93.657999999999987</c:v>
                </c:pt>
                <c:pt idx="57">
                  <c:v>93.657999999999987</c:v>
                </c:pt>
                <c:pt idx="58">
                  <c:v>93.657999999999987</c:v>
                </c:pt>
                <c:pt idx="59">
                  <c:v>93.657999999999987</c:v>
                </c:pt>
                <c:pt idx="60">
                  <c:v>93.657999999999987</c:v>
                </c:pt>
                <c:pt idx="61">
                  <c:v>93.657999999999987</c:v>
                </c:pt>
                <c:pt idx="62">
                  <c:v>93.657999999999987</c:v>
                </c:pt>
                <c:pt idx="63">
                  <c:v>93.657999999999987</c:v>
                </c:pt>
                <c:pt idx="64">
                  <c:v>93.178999999999988</c:v>
                </c:pt>
                <c:pt idx="65">
                  <c:v>92.938000000000002</c:v>
                </c:pt>
                <c:pt idx="66">
                  <c:v>92.453000000000003</c:v>
                </c:pt>
                <c:pt idx="67">
                  <c:v>92.206999999999994</c:v>
                </c:pt>
                <c:pt idx="68">
                  <c:v>92.206999999999994</c:v>
                </c:pt>
                <c:pt idx="69">
                  <c:v>92.206999999999994</c:v>
                </c:pt>
                <c:pt idx="70">
                  <c:v>92.206999999999994</c:v>
                </c:pt>
                <c:pt idx="71">
                  <c:v>92.206999999999994</c:v>
                </c:pt>
                <c:pt idx="72">
                  <c:v>92.206999999999994</c:v>
                </c:pt>
                <c:pt idx="73">
                  <c:v>92.206999999999994</c:v>
                </c:pt>
                <c:pt idx="74">
                  <c:v>92.206999999999994</c:v>
                </c:pt>
                <c:pt idx="75">
                  <c:v>92.206999999999994</c:v>
                </c:pt>
                <c:pt idx="76">
                  <c:v>92.206999999999994</c:v>
                </c:pt>
                <c:pt idx="77">
                  <c:v>92.206999999999994</c:v>
                </c:pt>
                <c:pt idx="78">
                  <c:v>91.88</c:v>
                </c:pt>
                <c:pt idx="79">
                  <c:v>91.88</c:v>
                </c:pt>
                <c:pt idx="80">
                  <c:v>91.543999999999997</c:v>
                </c:pt>
                <c:pt idx="81">
                  <c:v>91.543999999999997</c:v>
                </c:pt>
                <c:pt idx="82">
                  <c:v>91.543999999999997</c:v>
                </c:pt>
                <c:pt idx="83">
                  <c:v>91.543999999999997</c:v>
                </c:pt>
                <c:pt idx="84">
                  <c:v>91.543999999999997</c:v>
                </c:pt>
                <c:pt idx="85">
                  <c:v>91.543999999999997</c:v>
                </c:pt>
                <c:pt idx="86">
                  <c:v>91.543999999999997</c:v>
                </c:pt>
                <c:pt idx="87">
                  <c:v>91.543999999999997</c:v>
                </c:pt>
                <c:pt idx="88">
                  <c:v>91.084000000000003</c:v>
                </c:pt>
                <c:pt idx="89">
                  <c:v>90.623999999999981</c:v>
                </c:pt>
                <c:pt idx="90">
                  <c:v>90.154999999999987</c:v>
                </c:pt>
                <c:pt idx="91">
                  <c:v>90.154999999999987</c:v>
                </c:pt>
                <c:pt idx="92">
                  <c:v>90.154999999999987</c:v>
                </c:pt>
                <c:pt idx="93">
                  <c:v>90.154999999999987</c:v>
                </c:pt>
                <c:pt idx="94">
                  <c:v>90.154999999999987</c:v>
                </c:pt>
                <c:pt idx="95">
                  <c:v>90.154999999999987</c:v>
                </c:pt>
                <c:pt idx="96">
                  <c:v>90.154999999999987</c:v>
                </c:pt>
                <c:pt idx="97">
                  <c:v>90.154999999999987</c:v>
                </c:pt>
                <c:pt idx="98">
                  <c:v>90.154999999999987</c:v>
                </c:pt>
                <c:pt idx="99">
                  <c:v>90.154999999999987</c:v>
                </c:pt>
                <c:pt idx="100">
                  <c:v>90.154999999999987</c:v>
                </c:pt>
                <c:pt idx="101">
                  <c:v>89.438999999999993</c:v>
                </c:pt>
                <c:pt idx="102">
                  <c:v>89.438999999999993</c:v>
                </c:pt>
                <c:pt idx="103">
                  <c:v>89.438999999999993</c:v>
                </c:pt>
                <c:pt idx="104">
                  <c:v>89.438999999999993</c:v>
                </c:pt>
                <c:pt idx="105">
                  <c:v>89.438999999999993</c:v>
                </c:pt>
                <c:pt idx="106">
                  <c:v>89.438999999999993</c:v>
                </c:pt>
                <c:pt idx="107">
                  <c:v>89.438999999999993</c:v>
                </c:pt>
                <c:pt idx="108">
                  <c:v>89.438999999999993</c:v>
                </c:pt>
                <c:pt idx="109">
                  <c:v>89.438999999999993</c:v>
                </c:pt>
                <c:pt idx="110">
                  <c:v>89.438999999999993</c:v>
                </c:pt>
                <c:pt idx="111">
                  <c:v>89.438999999999993</c:v>
                </c:pt>
                <c:pt idx="112">
                  <c:v>88.488</c:v>
                </c:pt>
                <c:pt idx="113">
                  <c:v>87.515000000000001</c:v>
                </c:pt>
                <c:pt idx="114">
                  <c:v>87.515000000000001</c:v>
                </c:pt>
                <c:pt idx="115">
                  <c:v>86.543000000000006</c:v>
                </c:pt>
                <c:pt idx="116">
                  <c:v>86.543000000000006</c:v>
                </c:pt>
                <c:pt idx="117">
                  <c:v>86.543000000000006</c:v>
                </c:pt>
                <c:pt idx="118">
                  <c:v>86.543000000000006</c:v>
                </c:pt>
                <c:pt idx="119">
                  <c:v>86.543000000000006</c:v>
                </c:pt>
                <c:pt idx="120">
                  <c:v>86.543000000000006</c:v>
                </c:pt>
                <c:pt idx="121">
                  <c:v>86.543000000000006</c:v>
                </c:pt>
                <c:pt idx="122">
                  <c:v>86.543000000000006</c:v>
                </c:pt>
                <c:pt idx="123">
                  <c:v>86.543000000000006</c:v>
                </c:pt>
                <c:pt idx="124">
                  <c:v>85.100999999999999</c:v>
                </c:pt>
                <c:pt idx="125">
                  <c:v>85.100999999999999</c:v>
                </c:pt>
                <c:pt idx="126">
                  <c:v>85.100999999999999</c:v>
                </c:pt>
                <c:pt idx="127">
                  <c:v>85.100999999999999</c:v>
                </c:pt>
                <c:pt idx="128">
                  <c:v>85.100999999999999</c:v>
                </c:pt>
                <c:pt idx="129">
                  <c:v>85.100999999999999</c:v>
                </c:pt>
                <c:pt idx="130">
                  <c:v>85.100999999999999</c:v>
                </c:pt>
                <c:pt idx="131">
                  <c:v>85.100999999999999</c:v>
                </c:pt>
                <c:pt idx="132">
                  <c:v>85.100999999999999</c:v>
                </c:pt>
                <c:pt idx="133">
                  <c:v>85.100999999999999</c:v>
                </c:pt>
                <c:pt idx="134">
                  <c:v>85.100999999999999</c:v>
                </c:pt>
                <c:pt idx="135">
                  <c:v>85.100999999999999</c:v>
                </c:pt>
                <c:pt idx="136">
                  <c:v>85.100999999999999</c:v>
                </c:pt>
                <c:pt idx="137">
                  <c:v>85.100999999999999</c:v>
                </c:pt>
                <c:pt idx="138">
                  <c:v>85.100999999999999</c:v>
                </c:pt>
                <c:pt idx="139">
                  <c:v>85.100999999999999</c:v>
                </c:pt>
                <c:pt idx="140">
                  <c:v>85.100999999999999</c:v>
                </c:pt>
                <c:pt idx="141">
                  <c:v>85.100999999999999</c:v>
                </c:pt>
                <c:pt idx="142">
                  <c:v>85.100999999999999</c:v>
                </c:pt>
                <c:pt idx="143">
                  <c:v>85.100999999999999</c:v>
                </c:pt>
                <c:pt idx="144">
                  <c:v>85.100999999999999</c:v>
                </c:pt>
              </c:numCache>
            </c:numRef>
          </c:yVal>
          <c:smooth val="0"/>
        </c:ser>
        <c:dLbls>
          <c:showLegendKey val="0"/>
          <c:showVal val="0"/>
          <c:showCatName val="0"/>
          <c:showSerName val="0"/>
          <c:showPercent val="0"/>
          <c:showBubbleSize val="0"/>
        </c:dLbls>
        <c:axId val="668305600"/>
        <c:axId val="668305992"/>
      </c:scatterChart>
      <c:valAx>
        <c:axId val="66830560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8305992"/>
        <c:crosses val="autoZero"/>
        <c:crossBetween val="midCat"/>
        <c:majorUnit val="1"/>
      </c:valAx>
      <c:valAx>
        <c:axId val="66830599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852"/>
            </c:manualLayout>
          </c:layout>
          <c:overlay val="0"/>
        </c:title>
        <c:numFmt formatCode="General" sourceLinked="1"/>
        <c:majorTickMark val="out"/>
        <c:minorTickMark val="none"/>
        <c:tickLblPos val="nextTo"/>
        <c:txPr>
          <a:bodyPr/>
          <a:lstStyle/>
          <a:p>
            <a:pPr>
              <a:defRPr sz="1500" b="1"/>
            </a:pPr>
            <a:endParaRPr lang="en-US"/>
          </a:p>
        </c:txPr>
        <c:crossAx val="668305600"/>
        <c:crosses val="autoZero"/>
        <c:crossBetween val="midCat"/>
        <c:majorUnit val="10"/>
      </c:valAx>
      <c:spPr>
        <a:solidFill>
          <a:schemeClr val="bg2"/>
        </a:solidFill>
        <a:ln>
          <a:solidFill>
            <a:schemeClr val="tx1"/>
          </a:solidFill>
        </a:ln>
      </c:spPr>
    </c:plotArea>
    <c:legend>
      <c:legendPos val="l"/>
      <c:layout>
        <c:manualLayout>
          <c:xMode val="edge"/>
          <c:yMode val="edge"/>
          <c:x val="0.1415929203539823"/>
          <c:y val="0.53005969011938958"/>
          <c:w val="0.281792093466189"/>
          <c:h val="0.231715727841712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46"/>
          <c:h val="0.82181779696892732"/>
        </c:manualLayout>
      </c:layout>
      <c:scatterChart>
        <c:scatterStyle val="lineMarker"/>
        <c:varyColors val="0"/>
        <c:ser>
          <c:idx val="0"/>
          <c:order val="0"/>
          <c:tx>
            <c:strRef>
              <c:f>Sheet1!$B$1</c:f>
              <c:strCache>
                <c:ptCount val="1"/>
                <c:pt idx="0">
                  <c:v>Cyclosporine use at discharge and 1 year (N = 961)</c:v>
                </c:pt>
              </c:strCache>
            </c:strRef>
          </c:tx>
          <c:spPr>
            <a:ln w="41275">
              <a:solidFill>
                <a:srgbClr val="FF00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100</c:v>
                </c:pt>
                <c:pt idx="3">
                  <c:v>100</c:v>
                </c:pt>
                <c:pt idx="4">
                  <c:v>99.896000000000001</c:v>
                </c:pt>
                <c:pt idx="5">
                  <c:v>99.792000000000002</c:v>
                </c:pt>
                <c:pt idx="6">
                  <c:v>99.374999999999986</c:v>
                </c:pt>
                <c:pt idx="7">
                  <c:v>98.853999999999999</c:v>
                </c:pt>
                <c:pt idx="8">
                  <c:v>98.853999999999999</c:v>
                </c:pt>
                <c:pt idx="9">
                  <c:v>98.853999999999999</c:v>
                </c:pt>
                <c:pt idx="10">
                  <c:v>98.853999999999999</c:v>
                </c:pt>
                <c:pt idx="11">
                  <c:v>98.853999999999999</c:v>
                </c:pt>
                <c:pt idx="12">
                  <c:v>98.853999999999999</c:v>
                </c:pt>
                <c:pt idx="13">
                  <c:v>98.853999999999999</c:v>
                </c:pt>
                <c:pt idx="14">
                  <c:v>98.853999999999999</c:v>
                </c:pt>
                <c:pt idx="15">
                  <c:v>98.853999999999999</c:v>
                </c:pt>
                <c:pt idx="16">
                  <c:v>98.853999999999999</c:v>
                </c:pt>
                <c:pt idx="17">
                  <c:v>98.853999999999999</c:v>
                </c:pt>
                <c:pt idx="18">
                  <c:v>98.394000000000005</c:v>
                </c:pt>
                <c:pt idx="19">
                  <c:v>98.394000000000005</c:v>
                </c:pt>
                <c:pt idx="20">
                  <c:v>98.394000000000005</c:v>
                </c:pt>
                <c:pt idx="21">
                  <c:v>98.394000000000005</c:v>
                </c:pt>
                <c:pt idx="22">
                  <c:v>98.394000000000005</c:v>
                </c:pt>
                <c:pt idx="23">
                  <c:v>98.394000000000005</c:v>
                </c:pt>
                <c:pt idx="24">
                  <c:v>98.394000000000005</c:v>
                </c:pt>
                <c:pt idx="25">
                  <c:v>98.394000000000005</c:v>
                </c:pt>
                <c:pt idx="26">
                  <c:v>98.394000000000005</c:v>
                </c:pt>
                <c:pt idx="27">
                  <c:v>98.394000000000005</c:v>
                </c:pt>
                <c:pt idx="28">
                  <c:v>98.394000000000005</c:v>
                </c:pt>
                <c:pt idx="29">
                  <c:v>98.394000000000005</c:v>
                </c:pt>
                <c:pt idx="30">
                  <c:v>98.268000000000001</c:v>
                </c:pt>
                <c:pt idx="31">
                  <c:v>98.013999999999996</c:v>
                </c:pt>
                <c:pt idx="32">
                  <c:v>98.013999999999996</c:v>
                </c:pt>
                <c:pt idx="33">
                  <c:v>98.013999999999996</c:v>
                </c:pt>
                <c:pt idx="34">
                  <c:v>98.013999999999996</c:v>
                </c:pt>
                <c:pt idx="35">
                  <c:v>98.013999999999996</c:v>
                </c:pt>
                <c:pt idx="36">
                  <c:v>98.013999999999996</c:v>
                </c:pt>
                <c:pt idx="37">
                  <c:v>98.013999999999996</c:v>
                </c:pt>
                <c:pt idx="38">
                  <c:v>98.013999999999996</c:v>
                </c:pt>
                <c:pt idx="39">
                  <c:v>98.013999999999996</c:v>
                </c:pt>
                <c:pt idx="40">
                  <c:v>98.013999999999996</c:v>
                </c:pt>
                <c:pt idx="41">
                  <c:v>98.013999999999996</c:v>
                </c:pt>
                <c:pt idx="42">
                  <c:v>97.578000000000003</c:v>
                </c:pt>
                <c:pt idx="43">
                  <c:v>97.286000000000001</c:v>
                </c:pt>
                <c:pt idx="44">
                  <c:v>97.286000000000001</c:v>
                </c:pt>
                <c:pt idx="45">
                  <c:v>97.286000000000001</c:v>
                </c:pt>
                <c:pt idx="46">
                  <c:v>97.286000000000001</c:v>
                </c:pt>
                <c:pt idx="47">
                  <c:v>97.286000000000001</c:v>
                </c:pt>
                <c:pt idx="48">
                  <c:v>97.286000000000001</c:v>
                </c:pt>
                <c:pt idx="49">
                  <c:v>97.286000000000001</c:v>
                </c:pt>
                <c:pt idx="50">
                  <c:v>97.286000000000001</c:v>
                </c:pt>
                <c:pt idx="51">
                  <c:v>97.286000000000001</c:v>
                </c:pt>
                <c:pt idx="52">
                  <c:v>97.286000000000001</c:v>
                </c:pt>
                <c:pt idx="53">
                  <c:v>97.286000000000001</c:v>
                </c:pt>
                <c:pt idx="54">
                  <c:v>97.120999999999981</c:v>
                </c:pt>
                <c:pt idx="55">
                  <c:v>96.455000000000013</c:v>
                </c:pt>
                <c:pt idx="56">
                  <c:v>96.455000000000013</c:v>
                </c:pt>
                <c:pt idx="57">
                  <c:v>96.455000000000013</c:v>
                </c:pt>
                <c:pt idx="58">
                  <c:v>96.455000000000013</c:v>
                </c:pt>
                <c:pt idx="59">
                  <c:v>96.455000000000013</c:v>
                </c:pt>
                <c:pt idx="60">
                  <c:v>96.455000000000013</c:v>
                </c:pt>
                <c:pt idx="61">
                  <c:v>96.455000000000013</c:v>
                </c:pt>
                <c:pt idx="62">
                  <c:v>96.455000000000013</c:v>
                </c:pt>
                <c:pt idx="63">
                  <c:v>96.266999999999996</c:v>
                </c:pt>
                <c:pt idx="64">
                  <c:v>96.08</c:v>
                </c:pt>
                <c:pt idx="65">
                  <c:v>95.891999999999996</c:v>
                </c:pt>
                <c:pt idx="66">
                  <c:v>95.703999999999994</c:v>
                </c:pt>
                <c:pt idx="67">
                  <c:v>95.326999999999998</c:v>
                </c:pt>
                <c:pt idx="68">
                  <c:v>95.326999999999998</c:v>
                </c:pt>
                <c:pt idx="69">
                  <c:v>95.326999999999998</c:v>
                </c:pt>
                <c:pt idx="70">
                  <c:v>95.326999999999998</c:v>
                </c:pt>
                <c:pt idx="71">
                  <c:v>95.326999999999998</c:v>
                </c:pt>
                <c:pt idx="72">
                  <c:v>95.326999999999998</c:v>
                </c:pt>
                <c:pt idx="73">
                  <c:v>95.326999999999998</c:v>
                </c:pt>
                <c:pt idx="74">
                  <c:v>95.326999999999998</c:v>
                </c:pt>
                <c:pt idx="75">
                  <c:v>95.326999999999998</c:v>
                </c:pt>
                <c:pt idx="76">
                  <c:v>95.326999999999998</c:v>
                </c:pt>
                <c:pt idx="77">
                  <c:v>95.326999999999998</c:v>
                </c:pt>
                <c:pt idx="78">
                  <c:v>95.326999999999998</c:v>
                </c:pt>
                <c:pt idx="79">
                  <c:v>95.326999999999998</c:v>
                </c:pt>
                <c:pt idx="80">
                  <c:v>95.099000000000004</c:v>
                </c:pt>
                <c:pt idx="81">
                  <c:v>95.099000000000004</c:v>
                </c:pt>
                <c:pt idx="82">
                  <c:v>95.099000000000004</c:v>
                </c:pt>
                <c:pt idx="83">
                  <c:v>95.099000000000004</c:v>
                </c:pt>
                <c:pt idx="84">
                  <c:v>95.099000000000004</c:v>
                </c:pt>
                <c:pt idx="85">
                  <c:v>95.099000000000004</c:v>
                </c:pt>
                <c:pt idx="86">
                  <c:v>95.099000000000004</c:v>
                </c:pt>
                <c:pt idx="87">
                  <c:v>95.099000000000004</c:v>
                </c:pt>
                <c:pt idx="88">
                  <c:v>95.099000000000004</c:v>
                </c:pt>
                <c:pt idx="89">
                  <c:v>95.099000000000004</c:v>
                </c:pt>
                <c:pt idx="90">
                  <c:v>94.82</c:v>
                </c:pt>
                <c:pt idx="91">
                  <c:v>94.82</c:v>
                </c:pt>
                <c:pt idx="92">
                  <c:v>94.82</c:v>
                </c:pt>
                <c:pt idx="93">
                  <c:v>94.82</c:v>
                </c:pt>
                <c:pt idx="94">
                  <c:v>94.82</c:v>
                </c:pt>
                <c:pt idx="95">
                  <c:v>94.82</c:v>
                </c:pt>
                <c:pt idx="96">
                  <c:v>94.82</c:v>
                </c:pt>
                <c:pt idx="97">
                  <c:v>94.82</c:v>
                </c:pt>
                <c:pt idx="98">
                  <c:v>94.82</c:v>
                </c:pt>
                <c:pt idx="99">
                  <c:v>94.82</c:v>
                </c:pt>
                <c:pt idx="100">
                  <c:v>94.82</c:v>
                </c:pt>
                <c:pt idx="101">
                  <c:v>94.82</c:v>
                </c:pt>
                <c:pt idx="102">
                  <c:v>94.468000000000004</c:v>
                </c:pt>
                <c:pt idx="103">
                  <c:v>94.468000000000004</c:v>
                </c:pt>
                <c:pt idx="104">
                  <c:v>94.468000000000004</c:v>
                </c:pt>
                <c:pt idx="105">
                  <c:v>94.111000000000004</c:v>
                </c:pt>
                <c:pt idx="106">
                  <c:v>94.111000000000004</c:v>
                </c:pt>
                <c:pt idx="107">
                  <c:v>94.111000000000004</c:v>
                </c:pt>
                <c:pt idx="108">
                  <c:v>94.111000000000004</c:v>
                </c:pt>
                <c:pt idx="109">
                  <c:v>94.111000000000004</c:v>
                </c:pt>
                <c:pt idx="110">
                  <c:v>94.111000000000004</c:v>
                </c:pt>
                <c:pt idx="111">
                  <c:v>94.111000000000004</c:v>
                </c:pt>
                <c:pt idx="112">
                  <c:v>93.634999999999991</c:v>
                </c:pt>
                <c:pt idx="113">
                  <c:v>93.156999999999982</c:v>
                </c:pt>
                <c:pt idx="114">
                  <c:v>93.156999999999982</c:v>
                </c:pt>
                <c:pt idx="115">
                  <c:v>93.156999999999982</c:v>
                </c:pt>
                <c:pt idx="116">
                  <c:v>93.156999999999982</c:v>
                </c:pt>
                <c:pt idx="117">
                  <c:v>93.156999999999982</c:v>
                </c:pt>
                <c:pt idx="118">
                  <c:v>93.156999999999982</c:v>
                </c:pt>
                <c:pt idx="119">
                  <c:v>93.156999999999982</c:v>
                </c:pt>
                <c:pt idx="120">
                  <c:v>93.156999999999982</c:v>
                </c:pt>
                <c:pt idx="121">
                  <c:v>93.156999999999982</c:v>
                </c:pt>
                <c:pt idx="122">
                  <c:v>93.156999999999982</c:v>
                </c:pt>
                <c:pt idx="123">
                  <c:v>93.156999999999982</c:v>
                </c:pt>
                <c:pt idx="124">
                  <c:v>92.510999999999996</c:v>
                </c:pt>
                <c:pt idx="125">
                  <c:v>92.510999999999996</c:v>
                </c:pt>
                <c:pt idx="126">
                  <c:v>91.864000000000004</c:v>
                </c:pt>
                <c:pt idx="127">
                  <c:v>91.212000000000003</c:v>
                </c:pt>
                <c:pt idx="128">
                  <c:v>91.212000000000003</c:v>
                </c:pt>
                <c:pt idx="129">
                  <c:v>91.212000000000003</c:v>
                </c:pt>
                <c:pt idx="130">
                  <c:v>91.212000000000003</c:v>
                </c:pt>
                <c:pt idx="131">
                  <c:v>91.212000000000003</c:v>
                </c:pt>
                <c:pt idx="132">
                  <c:v>91.212000000000003</c:v>
                </c:pt>
              </c:numCache>
            </c:numRef>
          </c:yVal>
          <c:smooth val="0"/>
        </c:ser>
        <c:ser>
          <c:idx val="1"/>
          <c:order val="1"/>
          <c:tx>
            <c:strRef>
              <c:f>Sheet1!$C$1</c:f>
              <c:strCache>
                <c:ptCount val="1"/>
                <c:pt idx="0">
                  <c:v>Tacrolimus use at discharge and 1 year (N = 2,016)</c:v>
                </c:pt>
              </c:strCache>
            </c:strRef>
          </c:tx>
          <c:spPr>
            <a:ln w="4127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100</c:v>
                </c:pt>
                <c:pt idx="3">
                  <c:v>99.95</c:v>
                </c:pt>
                <c:pt idx="4">
                  <c:v>99.900999999999996</c:v>
                </c:pt>
                <c:pt idx="5">
                  <c:v>99.850999999999999</c:v>
                </c:pt>
                <c:pt idx="6">
                  <c:v>99.652999999999949</c:v>
                </c:pt>
                <c:pt idx="7">
                  <c:v>99.405000000000001</c:v>
                </c:pt>
                <c:pt idx="8">
                  <c:v>99.405000000000001</c:v>
                </c:pt>
                <c:pt idx="9">
                  <c:v>99.405000000000001</c:v>
                </c:pt>
                <c:pt idx="10">
                  <c:v>99.405000000000001</c:v>
                </c:pt>
                <c:pt idx="11">
                  <c:v>99.405000000000001</c:v>
                </c:pt>
                <c:pt idx="12">
                  <c:v>99.405000000000001</c:v>
                </c:pt>
                <c:pt idx="13">
                  <c:v>99.405000000000001</c:v>
                </c:pt>
                <c:pt idx="14">
                  <c:v>99.405000000000001</c:v>
                </c:pt>
                <c:pt idx="15">
                  <c:v>99.405000000000001</c:v>
                </c:pt>
                <c:pt idx="16">
                  <c:v>99.289000000000001</c:v>
                </c:pt>
                <c:pt idx="17">
                  <c:v>99.057999999999993</c:v>
                </c:pt>
                <c:pt idx="18">
                  <c:v>98.943000000000026</c:v>
                </c:pt>
                <c:pt idx="19">
                  <c:v>98.651999999999987</c:v>
                </c:pt>
                <c:pt idx="20">
                  <c:v>98.651999999999987</c:v>
                </c:pt>
                <c:pt idx="21">
                  <c:v>98.651999999999987</c:v>
                </c:pt>
                <c:pt idx="22">
                  <c:v>98.651999999999987</c:v>
                </c:pt>
                <c:pt idx="23">
                  <c:v>98.651999999999987</c:v>
                </c:pt>
                <c:pt idx="24">
                  <c:v>98.651999999999987</c:v>
                </c:pt>
                <c:pt idx="25">
                  <c:v>98.651999999999987</c:v>
                </c:pt>
                <c:pt idx="26">
                  <c:v>98.651999999999987</c:v>
                </c:pt>
                <c:pt idx="27">
                  <c:v>98.651999999999987</c:v>
                </c:pt>
                <c:pt idx="28">
                  <c:v>98.651999999999987</c:v>
                </c:pt>
                <c:pt idx="29">
                  <c:v>98.651999999999987</c:v>
                </c:pt>
                <c:pt idx="30">
                  <c:v>98.578999999999979</c:v>
                </c:pt>
                <c:pt idx="31">
                  <c:v>98.138999999999982</c:v>
                </c:pt>
                <c:pt idx="32">
                  <c:v>97.991000000000085</c:v>
                </c:pt>
                <c:pt idx="33">
                  <c:v>97.917000000000101</c:v>
                </c:pt>
                <c:pt idx="34">
                  <c:v>97.917000000000101</c:v>
                </c:pt>
                <c:pt idx="35">
                  <c:v>97.917000000000101</c:v>
                </c:pt>
                <c:pt idx="36">
                  <c:v>97.917000000000101</c:v>
                </c:pt>
                <c:pt idx="37">
                  <c:v>97.917000000000101</c:v>
                </c:pt>
                <c:pt idx="38">
                  <c:v>97.917000000000101</c:v>
                </c:pt>
                <c:pt idx="39">
                  <c:v>97.82</c:v>
                </c:pt>
                <c:pt idx="40">
                  <c:v>97.625999999999948</c:v>
                </c:pt>
                <c:pt idx="41">
                  <c:v>97.430999999999997</c:v>
                </c:pt>
                <c:pt idx="42">
                  <c:v>97.236000000000004</c:v>
                </c:pt>
                <c:pt idx="43">
                  <c:v>97.137999999999991</c:v>
                </c:pt>
                <c:pt idx="44">
                  <c:v>97.137999999999991</c:v>
                </c:pt>
                <c:pt idx="45">
                  <c:v>97.137999999999991</c:v>
                </c:pt>
                <c:pt idx="46">
                  <c:v>97.137999999999991</c:v>
                </c:pt>
                <c:pt idx="47">
                  <c:v>97.137999999999991</c:v>
                </c:pt>
                <c:pt idx="48">
                  <c:v>97.137999999999991</c:v>
                </c:pt>
                <c:pt idx="49">
                  <c:v>97.137999999999991</c:v>
                </c:pt>
                <c:pt idx="50">
                  <c:v>97.137999999999991</c:v>
                </c:pt>
                <c:pt idx="51">
                  <c:v>97.004999999999995</c:v>
                </c:pt>
                <c:pt idx="52">
                  <c:v>97.004999999999995</c:v>
                </c:pt>
                <c:pt idx="53">
                  <c:v>97.004999999999995</c:v>
                </c:pt>
                <c:pt idx="54">
                  <c:v>96.870999999999981</c:v>
                </c:pt>
                <c:pt idx="55">
                  <c:v>96.870999999999981</c:v>
                </c:pt>
                <c:pt idx="56">
                  <c:v>96.870999999999981</c:v>
                </c:pt>
                <c:pt idx="57">
                  <c:v>96.870999999999981</c:v>
                </c:pt>
                <c:pt idx="58">
                  <c:v>96.870999999999981</c:v>
                </c:pt>
                <c:pt idx="59">
                  <c:v>96.870999999999981</c:v>
                </c:pt>
                <c:pt idx="60">
                  <c:v>96.870999999999981</c:v>
                </c:pt>
                <c:pt idx="61">
                  <c:v>96.870999999999981</c:v>
                </c:pt>
                <c:pt idx="62">
                  <c:v>96.870999999999981</c:v>
                </c:pt>
                <c:pt idx="63">
                  <c:v>96.870999999999981</c:v>
                </c:pt>
                <c:pt idx="64">
                  <c:v>96.686999999999998</c:v>
                </c:pt>
                <c:pt idx="65">
                  <c:v>96.501999999999995</c:v>
                </c:pt>
                <c:pt idx="66">
                  <c:v>96.315000000000012</c:v>
                </c:pt>
                <c:pt idx="67">
                  <c:v>96.315000000000012</c:v>
                </c:pt>
                <c:pt idx="68">
                  <c:v>96.315000000000012</c:v>
                </c:pt>
                <c:pt idx="69">
                  <c:v>96.315000000000012</c:v>
                </c:pt>
                <c:pt idx="70">
                  <c:v>96.315000000000012</c:v>
                </c:pt>
                <c:pt idx="71">
                  <c:v>96.315000000000012</c:v>
                </c:pt>
                <c:pt idx="72">
                  <c:v>96.315000000000012</c:v>
                </c:pt>
                <c:pt idx="73">
                  <c:v>96.315000000000012</c:v>
                </c:pt>
                <c:pt idx="74">
                  <c:v>96.315000000000012</c:v>
                </c:pt>
                <c:pt idx="75">
                  <c:v>96.315000000000012</c:v>
                </c:pt>
                <c:pt idx="76">
                  <c:v>96.315000000000012</c:v>
                </c:pt>
                <c:pt idx="77">
                  <c:v>96.046999999999997</c:v>
                </c:pt>
                <c:pt idx="78">
                  <c:v>95.778999999999982</c:v>
                </c:pt>
                <c:pt idx="79">
                  <c:v>95.778999999999982</c:v>
                </c:pt>
                <c:pt idx="80">
                  <c:v>95.778999999999982</c:v>
                </c:pt>
                <c:pt idx="81">
                  <c:v>95.778999999999982</c:v>
                </c:pt>
                <c:pt idx="82">
                  <c:v>95.778999999999982</c:v>
                </c:pt>
                <c:pt idx="83">
                  <c:v>95.778999999999982</c:v>
                </c:pt>
                <c:pt idx="84">
                  <c:v>95.778999999999982</c:v>
                </c:pt>
                <c:pt idx="85">
                  <c:v>95.778999999999982</c:v>
                </c:pt>
                <c:pt idx="86">
                  <c:v>95.778999999999982</c:v>
                </c:pt>
                <c:pt idx="87">
                  <c:v>95.778999999999982</c:v>
                </c:pt>
                <c:pt idx="88">
                  <c:v>95.391999999999996</c:v>
                </c:pt>
                <c:pt idx="89">
                  <c:v>94.61999999999999</c:v>
                </c:pt>
                <c:pt idx="90">
                  <c:v>94.230999999999995</c:v>
                </c:pt>
                <c:pt idx="91">
                  <c:v>94.230999999999995</c:v>
                </c:pt>
                <c:pt idx="92">
                  <c:v>94.230999999999995</c:v>
                </c:pt>
                <c:pt idx="93">
                  <c:v>94.230999999999995</c:v>
                </c:pt>
                <c:pt idx="94">
                  <c:v>94.230999999999995</c:v>
                </c:pt>
                <c:pt idx="95">
                  <c:v>94.230999999999995</c:v>
                </c:pt>
                <c:pt idx="96">
                  <c:v>94.230999999999995</c:v>
                </c:pt>
                <c:pt idx="97">
                  <c:v>94.230999999999995</c:v>
                </c:pt>
                <c:pt idx="98">
                  <c:v>94.230999999999995</c:v>
                </c:pt>
                <c:pt idx="99">
                  <c:v>94.230999999999995</c:v>
                </c:pt>
                <c:pt idx="100">
                  <c:v>94.230999999999995</c:v>
                </c:pt>
                <c:pt idx="101">
                  <c:v>94.230999999999995</c:v>
                </c:pt>
                <c:pt idx="102">
                  <c:v>93.581000000000003</c:v>
                </c:pt>
                <c:pt idx="103">
                  <c:v>93.581000000000003</c:v>
                </c:pt>
                <c:pt idx="104">
                  <c:v>93.581000000000003</c:v>
                </c:pt>
                <c:pt idx="105">
                  <c:v>93.581000000000003</c:v>
                </c:pt>
                <c:pt idx="106">
                  <c:v>93.581000000000003</c:v>
                </c:pt>
                <c:pt idx="107">
                  <c:v>93.581000000000003</c:v>
                </c:pt>
                <c:pt idx="108">
                  <c:v>93.581000000000003</c:v>
                </c:pt>
                <c:pt idx="109">
                  <c:v>93.581000000000003</c:v>
                </c:pt>
                <c:pt idx="110">
                  <c:v>93.581000000000003</c:v>
                </c:pt>
                <c:pt idx="111">
                  <c:v>93.581000000000003</c:v>
                </c:pt>
                <c:pt idx="112">
                  <c:v>93.581000000000003</c:v>
                </c:pt>
                <c:pt idx="113">
                  <c:v>92.563999999999993</c:v>
                </c:pt>
                <c:pt idx="114">
                  <c:v>91.546000000000006</c:v>
                </c:pt>
                <c:pt idx="115">
                  <c:v>90.528999999999982</c:v>
                </c:pt>
                <c:pt idx="116">
                  <c:v>90.528999999999982</c:v>
                </c:pt>
                <c:pt idx="117">
                  <c:v>90.528999999999982</c:v>
                </c:pt>
                <c:pt idx="118">
                  <c:v>90.528999999999982</c:v>
                </c:pt>
                <c:pt idx="119">
                  <c:v>90.528999999999982</c:v>
                </c:pt>
                <c:pt idx="120">
                  <c:v>90.528999999999982</c:v>
                </c:pt>
                <c:pt idx="121">
                  <c:v>90.528999999999982</c:v>
                </c:pt>
                <c:pt idx="122">
                  <c:v>90.528999999999982</c:v>
                </c:pt>
                <c:pt idx="123">
                  <c:v>90.528999999999982</c:v>
                </c:pt>
                <c:pt idx="124">
                  <c:v>90.528999999999982</c:v>
                </c:pt>
                <c:pt idx="125">
                  <c:v>90.528999999999982</c:v>
                </c:pt>
                <c:pt idx="126">
                  <c:v>90.528999999999982</c:v>
                </c:pt>
                <c:pt idx="127">
                  <c:v>90.528999999999982</c:v>
                </c:pt>
                <c:pt idx="128">
                  <c:v>90.528999999999982</c:v>
                </c:pt>
                <c:pt idx="129">
                  <c:v>90.528999999999982</c:v>
                </c:pt>
                <c:pt idx="130">
                  <c:v>90.528999999999982</c:v>
                </c:pt>
                <c:pt idx="131">
                  <c:v>90.528999999999982</c:v>
                </c:pt>
                <c:pt idx="132">
                  <c:v>90.528999999999982</c:v>
                </c:pt>
              </c:numCache>
            </c:numRef>
          </c:yVal>
          <c:smooth val="0"/>
        </c:ser>
        <c:ser>
          <c:idx val="2"/>
          <c:order val="2"/>
          <c:tx>
            <c:strRef>
              <c:f>Sheet1!$D$1</c:f>
              <c:strCache>
                <c:ptCount val="1"/>
                <c:pt idx="0">
                  <c:v>Cyclosporine use at discharge/Tacrolimus at 1 year (N = 284)</c:v>
                </c:pt>
              </c:strCache>
            </c:strRef>
          </c:tx>
          <c:spPr>
            <a:ln w="41275">
              <a:solidFill>
                <a:srgbClr val="66FF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0.33330000000000054</c:v>
                </c:pt>
                <c:pt idx="5">
                  <c:v>0.41670000000000001</c:v>
                </c:pt>
                <c:pt idx="6">
                  <c:v>0.5</c:v>
                </c:pt>
                <c:pt idx="7">
                  <c:v>0.58329999999999949</c:v>
                </c:pt>
                <c:pt idx="8">
                  <c:v>0.66670000000000096</c:v>
                </c:pt>
                <c:pt idx="9">
                  <c:v>0.75000000000000078</c:v>
                </c:pt>
                <c:pt idx="10">
                  <c:v>0.83330000000000004</c:v>
                </c:pt>
                <c:pt idx="11">
                  <c:v>0.91670000000000063</c:v>
                </c:pt>
                <c:pt idx="12">
                  <c:v>1</c:v>
                </c:pt>
                <c:pt idx="13">
                  <c:v>1.0832999999999986</c:v>
                </c:pt>
                <c:pt idx="14">
                  <c:v>1.1667000000000001</c:v>
                </c:pt>
                <c:pt idx="15">
                  <c:v>1.25</c:v>
                </c:pt>
                <c:pt idx="16">
                  <c:v>1.3332999999999986</c:v>
                </c:pt>
                <c:pt idx="17">
                  <c:v>1.4166999999999987</c:v>
                </c:pt>
                <c:pt idx="18">
                  <c:v>1.5</c:v>
                </c:pt>
                <c:pt idx="19">
                  <c:v>1.5832999999999986</c:v>
                </c:pt>
                <c:pt idx="20">
                  <c:v>1.6667000000000001</c:v>
                </c:pt>
                <c:pt idx="21">
                  <c:v>1.75</c:v>
                </c:pt>
                <c:pt idx="22">
                  <c:v>1.8332999999999986</c:v>
                </c:pt>
                <c:pt idx="23">
                  <c:v>1.9167000000000001</c:v>
                </c:pt>
                <c:pt idx="24">
                  <c:v>2</c:v>
                </c:pt>
                <c:pt idx="25">
                  <c:v>2.0832999999999999</c:v>
                </c:pt>
                <c:pt idx="26">
                  <c:v>2.1667000000000001</c:v>
                </c:pt>
                <c:pt idx="27">
                  <c:v>2.25</c:v>
                </c:pt>
                <c:pt idx="28">
                  <c:v>2.3332999999999977</c:v>
                </c:pt>
                <c:pt idx="29">
                  <c:v>2.416699999999997</c:v>
                </c:pt>
                <c:pt idx="30">
                  <c:v>2.5</c:v>
                </c:pt>
                <c:pt idx="31">
                  <c:v>2.5832999999999999</c:v>
                </c:pt>
                <c:pt idx="32">
                  <c:v>2.6667000000000001</c:v>
                </c:pt>
                <c:pt idx="33">
                  <c:v>2.75</c:v>
                </c:pt>
                <c:pt idx="34">
                  <c:v>2.8332999999999977</c:v>
                </c:pt>
                <c:pt idx="35">
                  <c:v>2.916699999999997</c:v>
                </c:pt>
                <c:pt idx="36">
                  <c:v>3</c:v>
                </c:pt>
                <c:pt idx="37">
                  <c:v>3.0832999999999999</c:v>
                </c:pt>
                <c:pt idx="38">
                  <c:v>3.1667000000000001</c:v>
                </c:pt>
                <c:pt idx="39">
                  <c:v>3.25</c:v>
                </c:pt>
                <c:pt idx="40">
                  <c:v>3.3332999999999977</c:v>
                </c:pt>
                <c:pt idx="41">
                  <c:v>3.416699999999997</c:v>
                </c:pt>
                <c:pt idx="42">
                  <c:v>3.5</c:v>
                </c:pt>
                <c:pt idx="43">
                  <c:v>3.5832999999999999</c:v>
                </c:pt>
                <c:pt idx="44">
                  <c:v>3.6667000000000001</c:v>
                </c:pt>
                <c:pt idx="45">
                  <c:v>3.75</c:v>
                </c:pt>
                <c:pt idx="46">
                  <c:v>3.8332999999999977</c:v>
                </c:pt>
                <c:pt idx="47">
                  <c:v>3.916699999999997</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Sheet1!$D$2:$D$134</c:f>
              <c:numCache>
                <c:formatCode>General</c:formatCode>
                <c:ptCount val="133"/>
                <c:pt idx="0">
                  <c:v>100</c:v>
                </c:pt>
                <c:pt idx="1">
                  <c:v>100</c:v>
                </c:pt>
                <c:pt idx="2">
                  <c:v>100</c:v>
                </c:pt>
                <c:pt idx="3">
                  <c:v>100</c:v>
                </c:pt>
                <c:pt idx="4">
                  <c:v>100</c:v>
                </c:pt>
                <c:pt idx="5">
                  <c:v>100</c:v>
                </c:pt>
                <c:pt idx="6">
                  <c:v>99.647999999999996</c:v>
                </c:pt>
                <c:pt idx="7">
                  <c:v>99.293999999999997</c:v>
                </c:pt>
                <c:pt idx="8">
                  <c:v>99.293999999999997</c:v>
                </c:pt>
                <c:pt idx="9">
                  <c:v>99.293999999999997</c:v>
                </c:pt>
                <c:pt idx="10">
                  <c:v>99.293999999999997</c:v>
                </c:pt>
                <c:pt idx="11">
                  <c:v>99.293999999999997</c:v>
                </c:pt>
                <c:pt idx="12">
                  <c:v>99.293999999999997</c:v>
                </c:pt>
                <c:pt idx="13">
                  <c:v>99.293999999999997</c:v>
                </c:pt>
                <c:pt idx="14">
                  <c:v>99.293999999999997</c:v>
                </c:pt>
                <c:pt idx="15">
                  <c:v>99.293999999999997</c:v>
                </c:pt>
                <c:pt idx="16">
                  <c:v>99.293999999999997</c:v>
                </c:pt>
                <c:pt idx="17">
                  <c:v>99.293999999999997</c:v>
                </c:pt>
                <c:pt idx="18">
                  <c:v>98.905000000000001</c:v>
                </c:pt>
                <c:pt idx="19">
                  <c:v>98.516000000000005</c:v>
                </c:pt>
                <c:pt idx="20">
                  <c:v>98.516000000000005</c:v>
                </c:pt>
                <c:pt idx="21">
                  <c:v>98.516000000000005</c:v>
                </c:pt>
                <c:pt idx="22">
                  <c:v>98.516000000000005</c:v>
                </c:pt>
                <c:pt idx="23">
                  <c:v>98.516000000000005</c:v>
                </c:pt>
                <c:pt idx="24">
                  <c:v>98.516000000000005</c:v>
                </c:pt>
                <c:pt idx="25">
                  <c:v>98.516000000000005</c:v>
                </c:pt>
                <c:pt idx="26">
                  <c:v>98.516000000000005</c:v>
                </c:pt>
                <c:pt idx="27">
                  <c:v>98.516000000000005</c:v>
                </c:pt>
                <c:pt idx="28">
                  <c:v>98.516000000000005</c:v>
                </c:pt>
                <c:pt idx="29">
                  <c:v>98.516000000000005</c:v>
                </c:pt>
                <c:pt idx="30">
                  <c:v>98.516000000000005</c:v>
                </c:pt>
                <c:pt idx="31">
                  <c:v>98.516000000000005</c:v>
                </c:pt>
                <c:pt idx="32">
                  <c:v>98.516000000000005</c:v>
                </c:pt>
                <c:pt idx="33">
                  <c:v>98.516000000000005</c:v>
                </c:pt>
                <c:pt idx="34">
                  <c:v>98.516000000000005</c:v>
                </c:pt>
                <c:pt idx="35">
                  <c:v>98.516000000000005</c:v>
                </c:pt>
                <c:pt idx="36">
                  <c:v>98.516000000000005</c:v>
                </c:pt>
                <c:pt idx="37">
                  <c:v>98.516000000000005</c:v>
                </c:pt>
                <c:pt idx="38">
                  <c:v>98.516000000000005</c:v>
                </c:pt>
                <c:pt idx="39">
                  <c:v>98.516000000000005</c:v>
                </c:pt>
                <c:pt idx="40">
                  <c:v>98.516000000000005</c:v>
                </c:pt>
                <c:pt idx="41">
                  <c:v>98.516000000000005</c:v>
                </c:pt>
                <c:pt idx="42">
                  <c:v>98.022999999999982</c:v>
                </c:pt>
                <c:pt idx="43">
                  <c:v>98.022999999999982</c:v>
                </c:pt>
                <c:pt idx="44">
                  <c:v>98.022999999999982</c:v>
                </c:pt>
                <c:pt idx="45">
                  <c:v>98.022999999999982</c:v>
                </c:pt>
                <c:pt idx="46">
                  <c:v>98.022999999999982</c:v>
                </c:pt>
                <c:pt idx="47">
                  <c:v>98.022999999999982</c:v>
                </c:pt>
                <c:pt idx="48">
                  <c:v>98.022999999999982</c:v>
                </c:pt>
                <c:pt idx="49">
                  <c:v>98.022999999999982</c:v>
                </c:pt>
                <c:pt idx="50">
                  <c:v>98.022999999999982</c:v>
                </c:pt>
                <c:pt idx="51">
                  <c:v>98.022999999999982</c:v>
                </c:pt>
                <c:pt idx="52">
                  <c:v>98.022999999999982</c:v>
                </c:pt>
                <c:pt idx="53">
                  <c:v>98.022999999999982</c:v>
                </c:pt>
                <c:pt idx="54">
                  <c:v>98.022999999999982</c:v>
                </c:pt>
                <c:pt idx="55">
                  <c:v>98.022999999999982</c:v>
                </c:pt>
                <c:pt idx="56">
                  <c:v>97.429000000000002</c:v>
                </c:pt>
                <c:pt idx="57">
                  <c:v>97.429000000000002</c:v>
                </c:pt>
                <c:pt idx="58">
                  <c:v>97.429000000000002</c:v>
                </c:pt>
                <c:pt idx="59">
                  <c:v>97.429000000000002</c:v>
                </c:pt>
                <c:pt idx="60">
                  <c:v>97.429000000000002</c:v>
                </c:pt>
                <c:pt idx="61">
                  <c:v>97.429000000000002</c:v>
                </c:pt>
                <c:pt idx="62">
                  <c:v>97.429000000000002</c:v>
                </c:pt>
                <c:pt idx="63">
                  <c:v>97.429000000000002</c:v>
                </c:pt>
                <c:pt idx="64">
                  <c:v>96.706999999999994</c:v>
                </c:pt>
                <c:pt idx="65">
                  <c:v>96.706999999999994</c:v>
                </c:pt>
                <c:pt idx="66">
                  <c:v>96.706999999999994</c:v>
                </c:pt>
                <c:pt idx="67">
                  <c:v>95.253</c:v>
                </c:pt>
                <c:pt idx="68">
                  <c:v>95.253</c:v>
                </c:pt>
                <c:pt idx="69">
                  <c:v>95.253</c:v>
                </c:pt>
                <c:pt idx="70">
                  <c:v>95.253</c:v>
                </c:pt>
                <c:pt idx="71">
                  <c:v>95.253</c:v>
                </c:pt>
                <c:pt idx="72">
                  <c:v>95.253</c:v>
                </c:pt>
                <c:pt idx="73">
                  <c:v>95.253</c:v>
                </c:pt>
                <c:pt idx="74">
                  <c:v>95.253</c:v>
                </c:pt>
                <c:pt idx="75">
                  <c:v>95.253</c:v>
                </c:pt>
                <c:pt idx="76">
                  <c:v>95.253</c:v>
                </c:pt>
                <c:pt idx="77">
                  <c:v>94.394999999999996</c:v>
                </c:pt>
                <c:pt idx="78">
                  <c:v>93.528999999999982</c:v>
                </c:pt>
                <c:pt idx="79">
                  <c:v>93.528999999999982</c:v>
                </c:pt>
                <c:pt idx="80">
                  <c:v>93.528999999999982</c:v>
                </c:pt>
                <c:pt idx="81">
                  <c:v>93.528999999999982</c:v>
                </c:pt>
                <c:pt idx="82">
                  <c:v>93.528999999999982</c:v>
                </c:pt>
                <c:pt idx="83">
                  <c:v>93.528999999999982</c:v>
                </c:pt>
                <c:pt idx="84">
                  <c:v>93.528999999999982</c:v>
                </c:pt>
                <c:pt idx="85">
                  <c:v>93.528999999999982</c:v>
                </c:pt>
                <c:pt idx="86">
                  <c:v>93.528999999999982</c:v>
                </c:pt>
                <c:pt idx="87">
                  <c:v>93.528999999999982</c:v>
                </c:pt>
                <c:pt idx="88">
                  <c:v>93.528999999999982</c:v>
                </c:pt>
                <c:pt idx="89">
                  <c:v>93.528999999999982</c:v>
                </c:pt>
                <c:pt idx="90">
                  <c:v>93.528999999999982</c:v>
                </c:pt>
                <c:pt idx="91">
                  <c:v>93.528999999999982</c:v>
                </c:pt>
                <c:pt idx="92">
                  <c:v>93.528999999999982</c:v>
                </c:pt>
                <c:pt idx="93">
                  <c:v>93.528999999999982</c:v>
                </c:pt>
                <c:pt idx="94">
                  <c:v>93.528999999999982</c:v>
                </c:pt>
                <c:pt idx="95">
                  <c:v>93.528999999999982</c:v>
                </c:pt>
                <c:pt idx="96">
                  <c:v>93.528999999999982</c:v>
                </c:pt>
                <c:pt idx="97">
                  <c:v>93.528999999999982</c:v>
                </c:pt>
                <c:pt idx="98">
                  <c:v>93.528999999999982</c:v>
                </c:pt>
                <c:pt idx="99">
                  <c:v>93.528999999999982</c:v>
                </c:pt>
                <c:pt idx="100">
                  <c:v>93.528999999999982</c:v>
                </c:pt>
                <c:pt idx="101">
                  <c:v>92.23</c:v>
                </c:pt>
                <c:pt idx="102">
                  <c:v>92.23</c:v>
                </c:pt>
                <c:pt idx="103">
                  <c:v>92.23</c:v>
                </c:pt>
                <c:pt idx="104">
                  <c:v>92.23</c:v>
                </c:pt>
                <c:pt idx="105">
                  <c:v>92.23</c:v>
                </c:pt>
                <c:pt idx="106">
                  <c:v>92.23</c:v>
                </c:pt>
                <c:pt idx="107">
                  <c:v>92.23</c:v>
                </c:pt>
                <c:pt idx="108">
                  <c:v>92.23</c:v>
                </c:pt>
                <c:pt idx="109">
                  <c:v>92.23</c:v>
                </c:pt>
                <c:pt idx="110">
                  <c:v>92.23</c:v>
                </c:pt>
                <c:pt idx="111">
                  <c:v>92.23</c:v>
                </c:pt>
                <c:pt idx="112">
                  <c:v>92.23</c:v>
                </c:pt>
                <c:pt idx="113">
                  <c:v>92.23</c:v>
                </c:pt>
                <c:pt idx="114">
                  <c:v>90.552999999999983</c:v>
                </c:pt>
                <c:pt idx="115">
                  <c:v>90.552999999999983</c:v>
                </c:pt>
                <c:pt idx="116">
                  <c:v>88.843999999999994</c:v>
                </c:pt>
                <c:pt idx="117">
                  <c:v>88.843999999999994</c:v>
                </c:pt>
                <c:pt idx="118">
                  <c:v>88.843999999999994</c:v>
                </c:pt>
                <c:pt idx="119">
                  <c:v>88.843999999999994</c:v>
                </c:pt>
                <c:pt idx="120">
                  <c:v>88.843999999999994</c:v>
                </c:pt>
                <c:pt idx="121">
                  <c:v>88.843999999999994</c:v>
                </c:pt>
                <c:pt idx="122">
                  <c:v>88.843999999999994</c:v>
                </c:pt>
                <c:pt idx="123">
                  <c:v>88.843999999999994</c:v>
                </c:pt>
                <c:pt idx="124">
                  <c:v>88.843999999999994</c:v>
                </c:pt>
                <c:pt idx="125">
                  <c:v>88.843999999999994</c:v>
                </c:pt>
                <c:pt idx="126">
                  <c:v>88.843999999999994</c:v>
                </c:pt>
                <c:pt idx="127">
                  <c:v>88.843999999999994</c:v>
                </c:pt>
                <c:pt idx="128">
                  <c:v>88.843999999999994</c:v>
                </c:pt>
                <c:pt idx="129">
                  <c:v>88.843999999999994</c:v>
                </c:pt>
                <c:pt idx="130">
                  <c:v>88.843999999999994</c:v>
                </c:pt>
                <c:pt idx="131">
                  <c:v>88.843999999999994</c:v>
                </c:pt>
                <c:pt idx="132">
                  <c:v>88.843999999999994</c:v>
                </c:pt>
              </c:numCache>
            </c:numRef>
          </c:yVal>
          <c:smooth val="0"/>
        </c:ser>
        <c:dLbls>
          <c:showLegendKey val="0"/>
          <c:showVal val="0"/>
          <c:showCatName val="0"/>
          <c:showSerName val="0"/>
          <c:showPercent val="0"/>
          <c:showBubbleSize val="0"/>
        </c:dLbls>
        <c:axId val="668306776"/>
        <c:axId val="668307168"/>
      </c:scatterChart>
      <c:valAx>
        <c:axId val="668306776"/>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8307168"/>
        <c:crosses val="autoZero"/>
        <c:crossBetween val="midCat"/>
        <c:majorUnit val="1"/>
      </c:valAx>
      <c:valAx>
        <c:axId val="66830716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a:t>
                </a:r>
                <a:endParaRPr lang="en-US" sz="1700" b="1" i="0" baseline="0" dirty="0">
                  <a:solidFill>
                    <a:schemeClr val="tx1"/>
                  </a:solidFill>
                </a:endParaRPr>
              </a:p>
            </c:rich>
          </c:tx>
          <c:layout>
            <c:manualLayout>
              <c:xMode val="edge"/>
              <c:yMode val="edge"/>
              <c:x val="1.2762989803265803E-2"/>
              <c:y val="0.12379370925408857"/>
            </c:manualLayout>
          </c:layout>
          <c:overlay val="0"/>
        </c:title>
        <c:numFmt formatCode="General" sourceLinked="1"/>
        <c:majorTickMark val="out"/>
        <c:minorTickMark val="none"/>
        <c:tickLblPos val="nextTo"/>
        <c:txPr>
          <a:bodyPr/>
          <a:lstStyle/>
          <a:p>
            <a:pPr>
              <a:defRPr sz="1500" b="1"/>
            </a:pPr>
            <a:endParaRPr lang="en-US"/>
          </a:p>
        </c:txPr>
        <c:crossAx val="668306776"/>
        <c:crosses val="autoZero"/>
        <c:crossBetween val="midCat"/>
        <c:majorUnit val="10"/>
      </c:valAx>
      <c:spPr>
        <a:solidFill>
          <a:schemeClr val="bg2"/>
        </a:solidFill>
        <a:ln>
          <a:solidFill>
            <a:schemeClr val="tx1"/>
          </a:solidFill>
        </a:ln>
      </c:spPr>
    </c:plotArea>
    <c:legend>
      <c:legendPos val="r"/>
      <c:legendEntry>
        <c:idx val="0"/>
        <c:txPr>
          <a:bodyPr/>
          <a:lstStyle/>
          <a:p>
            <a:pPr>
              <a:defRPr sz="1400" b="1" i="0" baseline="0"/>
            </a:pPr>
            <a:endParaRPr lang="en-US"/>
          </a:p>
        </c:txPr>
      </c:legendEntry>
      <c:legendEntry>
        <c:idx val="1"/>
        <c:txPr>
          <a:bodyPr/>
          <a:lstStyle/>
          <a:p>
            <a:pPr>
              <a:defRPr sz="1400" b="1" i="0" baseline="0"/>
            </a:pPr>
            <a:endParaRPr lang="en-US"/>
          </a:p>
        </c:txPr>
      </c:legendEntry>
      <c:layout>
        <c:manualLayout>
          <c:xMode val="edge"/>
          <c:yMode val="edge"/>
          <c:x val="0.13112826051610804"/>
          <c:y val="0.55564390516759365"/>
          <c:w val="0.65497793417416617"/>
          <c:h val="0.24833978744460244"/>
        </c:manualLayout>
      </c:layout>
      <c:overlay val="1"/>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1618702530208"/>
          <c:y val="3.7226668387763256E-2"/>
          <c:w val="0.85105962418416581"/>
          <c:h val="0.78256400327008313"/>
        </c:manualLayout>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Sheet1!$A$2:$A$22</c:f>
              <c:strCache>
                <c:ptCount val="21"/>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18-25</c:v>
                </c:pt>
                <c:pt idx="19">
                  <c:v>26-30</c:v>
                </c:pt>
                <c:pt idx="20">
                  <c:v>31+</c:v>
                </c:pt>
              </c:strCache>
            </c:strRef>
          </c:cat>
          <c:val>
            <c:numRef>
              <c:f>Sheet1!$B$2:$B$22</c:f>
              <c:numCache>
                <c:formatCode>General</c:formatCode>
                <c:ptCount val="21"/>
                <c:pt idx="0">
                  <c:v>1122</c:v>
                </c:pt>
                <c:pt idx="1">
                  <c:v>596</c:v>
                </c:pt>
                <c:pt idx="2">
                  <c:v>360</c:v>
                </c:pt>
                <c:pt idx="3">
                  <c:v>262</c:v>
                </c:pt>
                <c:pt idx="4">
                  <c:v>219</c:v>
                </c:pt>
                <c:pt idx="5">
                  <c:v>192</c:v>
                </c:pt>
                <c:pt idx="6">
                  <c:v>167</c:v>
                </c:pt>
                <c:pt idx="7">
                  <c:v>164</c:v>
                </c:pt>
                <c:pt idx="8">
                  <c:v>158</c:v>
                </c:pt>
                <c:pt idx="9">
                  <c:v>176</c:v>
                </c:pt>
                <c:pt idx="10">
                  <c:v>181</c:v>
                </c:pt>
                <c:pt idx="11">
                  <c:v>157</c:v>
                </c:pt>
                <c:pt idx="12">
                  <c:v>196</c:v>
                </c:pt>
                <c:pt idx="13">
                  <c:v>152</c:v>
                </c:pt>
                <c:pt idx="14">
                  <c:v>189</c:v>
                </c:pt>
                <c:pt idx="15">
                  <c:v>182</c:v>
                </c:pt>
                <c:pt idx="16">
                  <c:v>222</c:v>
                </c:pt>
                <c:pt idx="17">
                  <c:v>237</c:v>
                </c:pt>
                <c:pt idx="18">
                  <c:v>750</c:v>
                </c:pt>
                <c:pt idx="19">
                  <c:v>218</c:v>
                </c:pt>
                <c:pt idx="20">
                  <c:v>642</c:v>
                </c:pt>
              </c:numCache>
            </c:numRef>
          </c:val>
        </c:ser>
        <c:dLbls>
          <c:showLegendKey val="0"/>
          <c:showVal val="0"/>
          <c:showCatName val="0"/>
          <c:showSerName val="0"/>
          <c:showPercent val="0"/>
          <c:showBubbleSize val="0"/>
        </c:dLbls>
        <c:gapWidth val="25"/>
        <c:overlap val="100"/>
        <c:axId val="470229760"/>
        <c:axId val="470230152"/>
      </c:barChart>
      <c:catAx>
        <c:axId val="470229760"/>
        <c:scaling>
          <c:orientation val="minMax"/>
        </c:scaling>
        <c:delete val="0"/>
        <c:axPos val="b"/>
        <c:title>
          <c:tx>
            <c:rich>
              <a:bodyPr/>
              <a:lstStyle/>
              <a:p>
                <a:pPr>
                  <a:defRPr sz="1700"/>
                </a:pPr>
                <a:r>
                  <a:rPr lang="en-US" sz="1700" dirty="0" smtClean="0"/>
                  <a:t>Donor</a:t>
                </a:r>
                <a:r>
                  <a:rPr lang="en-US" sz="1700" baseline="0" dirty="0" smtClean="0"/>
                  <a:t> </a:t>
                </a:r>
                <a:r>
                  <a:rPr lang="en-US" sz="1700" dirty="0" smtClean="0"/>
                  <a:t>Age (Years)</a:t>
                </a:r>
                <a:endParaRPr lang="en-US" sz="1700" dirty="0"/>
              </a:p>
            </c:rich>
          </c:tx>
          <c:layout>
            <c:manualLayout>
              <c:xMode val="edge"/>
              <c:yMode val="edge"/>
              <c:x val="0.44343773953034626"/>
              <c:y val="0.91653005464480874"/>
            </c:manualLayout>
          </c:layout>
          <c:overlay val="0"/>
        </c:title>
        <c:numFmt formatCode="General" sourceLinked="1"/>
        <c:majorTickMark val="out"/>
        <c:minorTickMark val="none"/>
        <c:tickLblPos val="nextTo"/>
        <c:txPr>
          <a:bodyPr rot="0"/>
          <a:lstStyle/>
          <a:p>
            <a:pPr>
              <a:defRPr sz="1500" b="1"/>
            </a:pPr>
            <a:endParaRPr lang="en-US"/>
          </a:p>
        </c:txPr>
        <c:crossAx val="470230152"/>
        <c:crosses val="autoZero"/>
        <c:auto val="1"/>
        <c:lblAlgn val="ctr"/>
        <c:lblOffset val="100"/>
        <c:tickLblSkip val="1"/>
        <c:noMultiLvlLbl val="0"/>
      </c:catAx>
      <c:valAx>
        <c:axId val="470230152"/>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470229760"/>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6"/>
          <c:y val="3.1026448616999835E-2"/>
          <c:w val="0.85083095254688146"/>
          <c:h val="0.77074260114041149"/>
        </c:manualLayout>
      </c:layout>
      <c:scatterChart>
        <c:scatterStyle val="lineMarker"/>
        <c:varyColors val="0"/>
        <c:ser>
          <c:idx val="0"/>
          <c:order val="0"/>
          <c:tx>
            <c:strRef>
              <c:f>Sheet1!$B$1</c:f>
              <c:strCache>
                <c:ptCount val="1"/>
                <c:pt idx="0">
                  <c:v>&lt;1 Year (N = 1,355)</c:v>
                </c:pt>
              </c:strCache>
            </c:strRef>
          </c:tx>
          <c:spPr>
            <a:ln w="47625">
              <a:solidFill>
                <a:srgbClr val="CC99FF"/>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Sheet1!$B$2:$B$158</c:f>
              <c:numCache>
                <c:formatCode>General</c:formatCode>
                <c:ptCount val="157"/>
                <c:pt idx="0">
                  <c:v>100</c:v>
                </c:pt>
                <c:pt idx="1">
                  <c:v>100</c:v>
                </c:pt>
                <c:pt idx="2">
                  <c:v>99.85199999999999</c:v>
                </c:pt>
                <c:pt idx="3">
                  <c:v>99.557000000000002</c:v>
                </c:pt>
                <c:pt idx="4">
                  <c:v>99.334999999999994</c:v>
                </c:pt>
                <c:pt idx="5">
                  <c:v>99.186999999999998</c:v>
                </c:pt>
                <c:pt idx="6">
                  <c:v>99.111999999999995</c:v>
                </c:pt>
                <c:pt idx="7">
                  <c:v>99.111999999999995</c:v>
                </c:pt>
                <c:pt idx="8">
                  <c:v>99.037000000000006</c:v>
                </c:pt>
                <c:pt idx="9">
                  <c:v>99.037000000000006</c:v>
                </c:pt>
                <c:pt idx="10">
                  <c:v>99.037000000000006</c:v>
                </c:pt>
                <c:pt idx="11">
                  <c:v>99.037000000000006</c:v>
                </c:pt>
                <c:pt idx="12">
                  <c:v>99.037000000000006</c:v>
                </c:pt>
                <c:pt idx="13">
                  <c:v>99.037000000000006</c:v>
                </c:pt>
                <c:pt idx="14">
                  <c:v>99.037000000000006</c:v>
                </c:pt>
                <c:pt idx="15">
                  <c:v>99.037000000000006</c:v>
                </c:pt>
                <c:pt idx="16">
                  <c:v>99.037000000000006</c:v>
                </c:pt>
                <c:pt idx="17">
                  <c:v>99.037000000000006</c:v>
                </c:pt>
                <c:pt idx="18">
                  <c:v>98.947000000000116</c:v>
                </c:pt>
                <c:pt idx="19">
                  <c:v>98.856999999999999</c:v>
                </c:pt>
                <c:pt idx="20">
                  <c:v>98.856999999999999</c:v>
                </c:pt>
                <c:pt idx="21">
                  <c:v>98.856999999999999</c:v>
                </c:pt>
                <c:pt idx="22">
                  <c:v>98.856999999999999</c:v>
                </c:pt>
                <c:pt idx="23">
                  <c:v>98.856999999999999</c:v>
                </c:pt>
                <c:pt idx="24">
                  <c:v>98.856999999999999</c:v>
                </c:pt>
                <c:pt idx="25">
                  <c:v>98.856999999999999</c:v>
                </c:pt>
                <c:pt idx="26">
                  <c:v>98.856999999999999</c:v>
                </c:pt>
                <c:pt idx="27">
                  <c:v>98.856999999999999</c:v>
                </c:pt>
                <c:pt idx="28">
                  <c:v>98.856999999999999</c:v>
                </c:pt>
                <c:pt idx="29">
                  <c:v>98.856999999999999</c:v>
                </c:pt>
                <c:pt idx="30">
                  <c:v>98.751999999999995</c:v>
                </c:pt>
                <c:pt idx="31">
                  <c:v>98.751999999999995</c:v>
                </c:pt>
                <c:pt idx="32">
                  <c:v>98.751999999999995</c:v>
                </c:pt>
                <c:pt idx="33">
                  <c:v>98.751999999999995</c:v>
                </c:pt>
                <c:pt idx="34">
                  <c:v>98.751999999999995</c:v>
                </c:pt>
                <c:pt idx="35">
                  <c:v>98.751999999999995</c:v>
                </c:pt>
                <c:pt idx="36">
                  <c:v>98.751999999999995</c:v>
                </c:pt>
                <c:pt idx="37">
                  <c:v>98.751999999999995</c:v>
                </c:pt>
                <c:pt idx="38">
                  <c:v>98.751999999999995</c:v>
                </c:pt>
                <c:pt idx="39">
                  <c:v>98.751999999999995</c:v>
                </c:pt>
                <c:pt idx="40">
                  <c:v>98.751999999999995</c:v>
                </c:pt>
                <c:pt idx="41">
                  <c:v>98.751999999999995</c:v>
                </c:pt>
                <c:pt idx="42">
                  <c:v>98.751999999999995</c:v>
                </c:pt>
                <c:pt idx="43">
                  <c:v>98.751999999999995</c:v>
                </c:pt>
                <c:pt idx="44">
                  <c:v>98.751999999999995</c:v>
                </c:pt>
                <c:pt idx="45">
                  <c:v>98.751999999999995</c:v>
                </c:pt>
                <c:pt idx="46">
                  <c:v>98.751999999999995</c:v>
                </c:pt>
                <c:pt idx="47">
                  <c:v>98.751999999999995</c:v>
                </c:pt>
                <c:pt idx="48">
                  <c:v>98.751999999999995</c:v>
                </c:pt>
                <c:pt idx="49">
                  <c:v>98.751999999999995</c:v>
                </c:pt>
                <c:pt idx="50">
                  <c:v>98.751999999999995</c:v>
                </c:pt>
                <c:pt idx="51">
                  <c:v>98.751999999999995</c:v>
                </c:pt>
                <c:pt idx="52">
                  <c:v>98.751999999999995</c:v>
                </c:pt>
                <c:pt idx="53">
                  <c:v>98.751999999999995</c:v>
                </c:pt>
                <c:pt idx="54">
                  <c:v>98.598000000000013</c:v>
                </c:pt>
                <c:pt idx="55">
                  <c:v>98.598000000000013</c:v>
                </c:pt>
                <c:pt idx="56">
                  <c:v>98.598000000000013</c:v>
                </c:pt>
                <c:pt idx="57">
                  <c:v>98.598000000000013</c:v>
                </c:pt>
                <c:pt idx="58">
                  <c:v>98.598000000000013</c:v>
                </c:pt>
                <c:pt idx="59">
                  <c:v>98.598000000000013</c:v>
                </c:pt>
                <c:pt idx="60">
                  <c:v>98.598000000000013</c:v>
                </c:pt>
                <c:pt idx="61">
                  <c:v>98.598000000000013</c:v>
                </c:pt>
                <c:pt idx="62">
                  <c:v>98.598000000000013</c:v>
                </c:pt>
                <c:pt idx="63">
                  <c:v>98.598000000000013</c:v>
                </c:pt>
                <c:pt idx="64">
                  <c:v>98.598000000000013</c:v>
                </c:pt>
                <c:pt idx="65">
                  <c:v>98.598000000000013</c:v>
                </c:pt>
                <c:pt idx="66">
                  <c:v>98.598000000000013</c:v>
                </c:pt>
                <c:pt idx="67">
                  <c:v>98.417000000000115</c:v>
                </c:pt>
                <c:pt idx="68">
                  <c:v>98.235000000000014</c:v>
                </c:pt>
                <c:pt idx="69">
                  <c:v>98.235000000000014</c:v>
                </c:pt>
                <c:pt idx="70">
                  <c:v>98.235000000000014</c:v>
                </c:pt>
                <c:pt idx="71">
                  <c:v>98.235000000000014</c:v>
                </c:pt>
                <c:pt idx="72">
                  <c:v>98.235000000000014</c:v>
                </c:pt>
                <c:pt idx="73">
                  <c:v>98.235000000000014</c:v>
                </c:pt>
                <c:pt idx="74">
                  <c:v>98.235000000000014</c:v>
                </c:pt>
                <c:pt idx="75">
                  <c:v>98.235000000000014</c:v>
                </c:pt>
                <c:pt idx="76">
                  <c:v>98.235000000000014</c:v>
                </c:pt>
                <c:pt idx="77">
                  <c:v>98.235000000000014</c:v>
                </c:pt>
                <c:pt idx="78">
                  <c:v>98.022999999999982</c:v>
                </c:pt>
                <c:pt idx="79">
                  <c:v>98.022999999999982</c:v>
                </c:pt>
                <c:pt idx="80">
                  <c:v>98.022999999999982</c:v>
                </c:pt>
                <c:pt idx="81">
                  <c:v>98.022999999999982</c:v>
                </c:pt>
                <c:pt idx="82">
                  <c:v>98.022999999999982</c:v>
                </c:pt>
                <c:pt idx="83">
                  <c:v>98.022999999999982</c:v>
                </c:pt>
                <c:pt idx="84">
                  <c:v>98.022999999999982</c:v>
                </c:pt>
                <c:pt idx="85">
                  <c:v>98.022999999999982</c:v>
                </c:pt>
                <c:pt idx="86">
                  <c:v>98.022999999999982</c:v>
                </c:pt>
                <c:pt idx="87">
                  <c:v>98.022999999999982</c:v>
                </c:pt>
                <c:pt idx="88">
                  <c:v>98.022999999999982</c:v>
                </c:pt>
                <c:pt idx="89">
                  <c:v>98.022999999999982</c:v>
                </c:pt>
                <c:pt idx="90">
                  <c:v>98.022999999999982</c:v>
                </c:pt>
                <c:pt idx="91">
                  <c:v>97.521999999999991</c:v>
                </c:pt>
                <c:pt idx="92">
                  <c:v>97.521999999999991</c:v>
                </c:pt>
                <c:pt idx="93">
                  <c:v>97.521999999999991</c:v>
                </c:pt>
                <c:pt idx="94">
                  <c:v>97.521999999999991</c:v>
                </c:pt>
                <c:pt idx="95">
                  <c:v>97.521999999999991</c:v>
                </c:pt>
                <c:pt idx="96">
                  <c:v>97.521999999999991</c:v>
                </c:pt>
                <c:pt idx="97">
                  <c:v>97.521999999999991</c:v>
                </c:pt>
                <c:pt idx="98">
                  <c:v>97.521999999999991</c:v>
                </c:pt>
                <c:pt idx="99">
                  <c:v>97.521999999999991</c:v>
                </c:pt>
                <c:pt idx="100">
                  <c:v>97.521999999999991</c:v>
                </c:pt>
                <c:pt idx="101">
                  <c:v>97.521999999999991</c:v>
                </c:pt>
                <c:pt idx="102">
                  <c:v>97.521999999999991</c:v>
                </c:pt>
                <c:pt idx="103">
                  <c:v>97.521999999999991</c:v>
                </c:pt>
                <c:pt idx="104">
                  <c:v>97.521999999999991</c:v>
                </c:pt>
                <c:pt idx="105">
                  <c:v>97.521999999999991</c:v>
                </c:pt>
                <c:pt idx="106">
                  <c:v>97.521999999999991</c:v>
                </c:pt>
                <c:pt idx="107">
                  <c:v>97.521999999999991</c:v>
                </c:pt>
                <c:pt idx="108">
                  <c:v>97.521999999999991</c:v>
                </c:pt>
                <c:pt idx="109">
                  <c:v>97.521999999999991</c:v>
                </c:pt>
                <c:pt idx="110">
                  <c:v>97.521999999999991</c:v>
                </c:pt>
                <c:pt idx="111">
                  <c:v>97.521999999999991</c:v>
                </c:pt>
                <c:pt idx="112">
                  <c:v>97.521999999999991</c:v>
                </c:pt>
                <c:pt idx="113">
                  <c:v>97.157999999999987</c:v>
                </c:pt>
                <c:pt idx="114">
                  <c:v>97.157999999999987</c:v>
                </c:pt>
                <c:pt idx="115">
                  <c:v>97.157999999999987</c:v>
                </c:pt>
                <c:pt idx="116">
                  <c:v>96.787000000000006</c:v>
                </c:pt>
                <c:pt idx="117">
                  <c:v>96.787000000000006</c:v>
                </c:pt>
                <c:pt idx="118">
                  <c:v>96.787000000000006</c:v>
                </c:pt>
                <c:pt idx="119">
                  <c:v>96.787000000000006</c:v>
                </c:pt>
                <c:pt idx="120">
                  <c:v>96.787000000000006</c:v>
                </c:pt>
                <c:pt idx="121">
                  <c:v>96.787000000000006</c:v>
                </c:pt>
                <c:pt idx="122">
                  <c:v>96.787000000000006</c:v>
                </c:pt>
                <c:pt idx="123">
                  <c:v>96.787000000000006</c:v>
                </c:pt>
                <c:pt idx="124">
                  <c:v>96.787000000000006</c:v>
                </c:pt>
                <c:pt idx="125">
                  <c:v>96.787000000000006</c:v>
                </c:pt>
                <c:pt idx="126">
                  <c:v>96.35499999999999</c:v>
                </c:pt>
                <c:pt idx="127">
                  <c:v>96.35499999999999</c:v>
                </c:pt>
                <c:pt idx="128">
                  <c:v>96.35499999999999</c:v>
                </c:pt>
                <c:pt idx="129">
                  <c:v>96.35499999999999</c:v>
                </c:pt>
                <c:pt idx="130">
                  <c:v>96.35499999999999</c:v>
                </c:pt>
                <c:pt idx="131">
                  <c:v>96.35499999999999</c:v>
                </c:pt>
                <c:pt idx="132">
                  <c:v>96.35499999999999</c:v>
                </c:pt>
                <c:pt idx="133">
                  <c:v>96.35499999999999</c:v>
                </c:pt>
                <c:pt idx="134">
                  <c:v>96.35499999999999</c:v>
                </c:pt>
                <c:pt idx="135">
                  <c:v>96.35499999999999</c:v>
                </c:pt>
                <c:pt idx="136">
                  <c:v>96.35499999999999</c:v>
                </c:pt>
                <c:pt idx="137">
                  <c:v>96.35499999999999</c:v>
                </c:pt>
                <c:pt idx="138">
                  <c:v>95.816999999999993</c:v>
                </c:pt>
                <c:pt idx="139">
                  <c:v>95.278999999999982</c:v>
                </c:pt>
                <c:pt idx="140">
                  <c:v>95.278999999999982</c:v>
                </c:pt>
                <c:pt idx="141">
                  <c:v>95.278999999999982</c:v>
                </c:pt>
                <c:pt idx="142">
                  <c:v>95.278999999999982</c:v>
                </c:pt>
                <c:pt idx="143">
                  <c:v>95.278999999999982</c:v>
                </c:pt>
                <c:pt idx="144">
                  <c:v>95.278999999999982</c:v>
                </c:pt>
                <c:pt idx="145">
                  <c:v>95.278999999999982</c:v>
                </c:pt>
                <c:pt idx="146">
                  <c:v>95.278999999999982</c:v>
                </c:pt>
                <c:pt idx="147">
                  <c:v>95.278999999999982</c:v>
                </c:pt>
                <c:pt idx="148">
                  <c:v>95.278999999999982</c:v>
                </c:pt>
                <c:pt idx="149">
                  <c:v>95.278999999999982</c:v>
                </c:pt>
                <c:pt idx="150">
                  <c:v>95.278999999999982</c:v>
                </c:pt>
                <c:pt idx="151">
                  <c:v>94.617000000000004</c:v>
                </c:pt>
                <c:pt idx="152">
                  <c:v>94.617000000000004</c:v>
                </c:pt>
                <c:pt idx="153">
                  <c:v>94.617000000000004</c:v>
                </c:pt>
                <c:pt idx="154">
                  <c:v>94.617000000000004</c:v>
                </c:pt>
                <c:pt idx="155">
                  <c:v>94.617000000000004</c:v>
                </c:pt>
                <c:pt idx="156">
                  <c:v>94.617000000000004</c:v>
                </c:pt>
              </c:numCache>
            </c:numRef>
          </c:yVal>
          <c:smooth val="0"/>
        </c:ser>
        <c:ser>
          <c:idx val="1"/>
          <c:order val="1"/>
          <c:tx>
            <c:strRef>
              <c:f>Sheet1!$C$1</c:f>
              <c:strCache>
                <c:ptCount val="1"/>
                <c:pt idx="0">
                  <c:v>1-5 Years (N = 1,138)</c:v>
                </c:pt>
              </c:strCache>
            </c:strRef>
          </c:tx>
          <c:spPr>
            <a:ln w="47625">
              <a:solidFill>
                <a:srgbClr val="FFFF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Sheet1!$C$2:$C$158</c:f>
              <c:numCache>
                <c:formatCode>General</c:formatCode>
                <c:ptCount val="157"/>
                <c:pt idx="0">
                  <c:v>100</c:v>
                </c:pt>
                <c:pt idx="1">
                  <c:v>100</c:v>
                </c:pt>
                <c:pt idx="2">
                  <c:v>99.912000000000006</c:v>
                </c:pt>
                <c:pt idx="3">
                  <c:v>99.912000000000006</c:v>
                </c:pt>
                <c:pt idx="4">
                  <c:v>99.736000000000004</c:v>
                </c:pt>
                <c:pt idx="5">
                  <c:v>99.736000000000004</c:v>
                </c:pt>
                <c:pt idx="6">
                  <c:v>99.647000000000006</c:v>
                </c:pt>
                <c:pt idx="7">
                  <c:v>99.557000000000002</c:v>
                </c:pt>
                <c:pt idx="8">
                  <c:v>99.557000000000002</c:v>
                </c:pt>
                <c:pt idx="9">
                  <c:v>99.557000000000002</c:v>
                </c:pt>
                <c:pt idx="10">
                  <c:v>99.557000000000002</c:v>
                </c:pt>
                <c:pt idx="11">
                  <c:v>99.557000000000002</c:v>
                </c:pt>
                <c:pt idx="12">
                  <c:v>99.557000000000002</c:v>
                </c:pt>
                <c:pt idx="13">
                  <c:v>99.557000000000002</c:v>
                </c:pt>
                <c:pt idx="14">
                  <c:v>99.557000000000002</c:v>
                </c:pt>
                <c:pt idx="15">
                  <c:v>99.557000000000002</c:v>
                </c:pt>
                <c:pt idx="16">
                  <c:v>99.450999999999993</c:v>
                </c:pt>
                <c:pt idx="17">
                  <c:v>99.450999999999993</c:v>
                </c:pt>
                <c:pt idx="18">
                  <c:v>99.450999999999993</c:v>
                </c:pt>
                <c:pt idx="19">
                  <c:v>99.450999999999993</c:v>
                </c:pt>
                <c:pt idx="20">
                  <c:v>99.450999999999993</c:v>
                </c:pt>
                <c:pt idx="21">
                  <c:v>99.450999999999993</c:v>
                </c:pt>
                <c:pt idx="22">
                  <c:v>99.450999999999993</c:v>
                </c:pt>
                <c:pt idx="23">
                  <c:v>99.450999999999993</c:v>
                </c:pt>
                <c:pt idx="24">
                  <c:v>99.450999999999993</c:v>
                </c:pt>
                <c:pt idx="25">
                  <c:v>99.450999999999993</c:v>
                </c:pt>
                <c:pt idx="26">
                  <c:v>99.450999999999993</c:v>
                </c:pt>
                <c:pt idx="27">
                  <c:v>99.450999999999993</c:v>
                </c:pt>
                <c:pt idx="28">
                  <c:v>99.450999999999993</c:v>
                </c:pt>
                <c:pt idx="29">
                  <c:v>99.450999999999993</c:v>
                </c:pt>
                <c:pt idx="30">
                  <c:v>99.450999999999993</c:v>
                </c:pt>
                <c:pt idx="31">
                  <c:v>99.324999999999989</c:v>
                </c:pt>
                <c:pt idx="32">
                  <c:v>99.198999999999998</c:v>
                </c:pt>
                <c:pt idx="33">
                  <c:v>99.198999999999998</c:v>
                </c:pt>
                <c:pt idx="34">
                  <c:v>99.198999999999998</c:v>
                </c:pt>
                <c:pt idx="35">
                  <c:v>99.198999999999998</c:v>
                </c:pt>
                <c:pt idx="36">
                  <c:v>99.198999999999998</c:v>
                </c:pt>
                <c:pt idx="37">
                  <c:v>99.198999999999998</c:v>
                </c:pt>
                <c:pt idx="38">
                  <c:v>99.198999999999998</c:v>
                </c:pt>
                <c:pt idx="39">
                  <c:v>99.198999999999998</c:v>
                </c:pt>
                <c:pt idx="40">
                  <c:v>99.198999999999998</c:v>
                </c:pt>
                <c:pt idx="41">
                  <c:v>99.051999999999992</c:v>
                </c:pt>
                <c:pt idx="42">
                  <c:v>99.051999999999992</c:v>
                </c:pt>
                <c:pt idx="43">
                  <c:v>98.903999999999996</c:v>
                </c:pt>
                <c:pt idx="44">
                  <c:v>98.903999999999996</c:v>
                </c:pt>
                <c:pt idx="45">
                  <c:v>98.903999999999996</c:v>
                </c:pt>
                <c:pt idx="46">
                  <c:v>98.903999999999996</c:v>
                </c:pt>
                <c:pt idx="47">
                  <c:v>98.903999999999996</c:v>
                </c:pt>
                <c:pt idx="48">
                  <c:v>98.903999999999996</c:v>
                </c:pt>
                <c:pt idx="49">
                  <c:v>98.903999999999996</c:v>
                </c:pt>
                <c:pt idx="50">
                  <c:v>98.903999999999996</c:v>
                </c:pt>
                <c:pt idx="51">
                  <c:v>98.903999999999996</c:v>
                </c:pt>
                <c:pt idx="52">
                  <c:v>98.722999999999999</c:v>
                </c:pt>
                <c:pt idx="53">
                  <c:v>98.722999999999999</c:v>
                </c:pt>
                <c:pt idx="54">
                  <c:v>98.722999999999999</c:v>
                </c:pt>
                <c:pt idx="55">
                  <c:v>98.722999999999999</c:v>
                </c:pt>
                <c:pt idx="56">
                  <c:v>98.722999999999999</c:v>
                </c:pt>
                <c:pt idx="57">
                  <c:v>98.722999999999999</c:v>
                </c:pt>
                <c:pt idx="58">
                  <c:v>98.722999999999999</c:v>
                </c:pt>
                <c:pt idx="59">
                  <c:v>98.722999999999999</c:v>
                </c:pt>
                <c:pt idx="60">
                  <c:v>98.722999999999999</c:v>
                </c:pt>
                <c:pt idx="61">
                  <c:v>98.722999999999999</c:v>
                </c:pt>
                <c:pt idx="62">
                  <c:v>98.722999999999999</c:v>
                </c:pt>
                <c:pt idx="63">
                  <c:v>98.507999999999996</c:v>
                </c:pt>
                <c:pt idx="64">
                  <c:v>98.507999999999996</c:v>
                </c:pt>
                <c:pt idx="65">
                  <c:v>98.507999999999996</c:v>
                </c:pt>
                <c:pt idx="66">
                  <c:v>98.507999999999996</c:v>
                </c:pt>
                <c:pt idx="67">
                  <c:v>98.507999999999996</c:v>
                </c:pt>
                <c:pt idx="68">
                  <c:v>98.507999999999996</c:v>
                </c:pt>
                <c:pt idx="69">
                  <c:v>98.507999999999996</c:v>
                </c:pt>
                <c:pt idx="70">
                  <c:v>98.507999999999996</c:v>
                </c:pt>
                <c:pt idx="71">
                  <c:v>98.507999999999996</c:v>
                </c:pt>
                <c:pt idx="72">
                  <c:v>98.507999999999996</c:v>
                </c:pt>
                <c:pt idx="73">
                  <c:v>98.507999999999996</c:v>
                </c:pt>
                <c:pt idx="74">
                  <c:v>98.507999999999996</c:v>
                </c:pt>
                <c:pt idx="75">
                  <c:v>98.507999999999996</c:v>
                </c:pt>
                <c:pt idx="76">
                  <c:v>98.507999999999996</c:v>
                </c:pt>
                <c:pt idx="77">
                  <c:v>98.507999999999996</c:v>
                </c:pt>
                <c:pt idx="78">
                  <c:v>98.507999999999996</c:v>
                </c:pt>
                <c:pt idx="79">
                  <c:v>98.247000000000099</c:v>
                </c:pt>
                <c:pt idx="80">
                  <c:v>98.247000000000099</c:v>
                </c:pt>
                <c:pt idx="81">
                  <c:v>98.247000000000099</c:v>
                </c:pt>
                <c:pt idx="82">
                  <c:v>98.247000000000099</c:v>
                </c:pt>
                <c:pt idx="83">
                  <c:v>98.247000000000099</c:v>
                </c:pt>
                <c:pt idx="84">
                  <c:v>98.247000000000099</c:v>
                </c:pt>
                <c:pt idx="85">
                  <c:v>98.247000000000099</c:v>
                </c:pt>
                <c:pt idx="86">
                  <c:v>98.247000000000099</c:v>
                </c:pt>
                <c:pt idx="87">
                  <c:v>98.247000000000099</c:v>
                </c:pt>
                <c:pt idx="88">
                  <c:v>98.247000000000099</c:v>
                </c:pt>
                <c:pt idx="89">
                  <c:v>98.247000000000099</c:v>
                </c:pt>
                <c:pt idx="90">
                  <c:v>98.247000000000099</c:v>
                </c:pt>
                <c:pt idx="91">
                  <c:v>98.247000000000099</c:v>
                </c:pt>
                <c:pt idx="92">
                  <c:v>98.247000000000099</c:v>
                </c:pt>
                <c:pt idx="93">
                  <c:v>98.247000000000099</c:v>
                </c:pt>
                <c:pt idx="94">
                  <c:v>98.247000000000099</c:v>
                </c:pt>
                <c:pt idx="95">
                  <c:v>98.247000000000099</c:v>
                </c:pt>
                <c:pt idx="96">
                  <c:v>98.247000000000099</c:v>
                </c:pt>
                <c:pt idx="97">
                  <c:v>98.247000000000099</c:v>
                </c:pt>
                <c:pt idx="98">
                  <c:v>98.247000000000099</c:v>
                </c:pt>
                <c:pt idx="99">
                  <c:v>98.247000000000099</c:v>
                </c:pt>
                <c:pt idx="100">
                  <c:v>98.247000000000099</c:v>
                </c:pt>
                <c:pt idx="101">
                  <c:v>97.843999999999994</c:v>
                </c:pt>
                <c:pt idx="102">
                  <c:v>97.843999999999994</c:v>
                </c:pt>
                <c:pt idx="103">
                  <c:v>97.843999999999994</c:v>
                </c:pt>
                <c:pt idx="104">
                  <c:v>97.843999999999994</c:v>
                </c:pt>
                <c:pt idx="105">
                  <c:v>97.843999999999994</c:v>
                </c:pt>
                <c:pt idx="106">
                  <c:v>97.843999999999994</c:v>
                </c:pt>
                <c:pt idx="107">
                  <c:v>97.843999999999994</c:v>
                </c:pt>
                <c:pt idx="108">
                  <c:v>97.843999999999994</c:v>
                </c:pt>
                <c:pt idx="109">
                  <c:v>97.843999999999994</c:v>
                </c:pt>
                <c:pt idx="110">
                  <c:v>97.843999999999994</c:v>
                </c:pt>
                <c:pt idx="111">
                  <c:v>97.843999999999994</c:v>
                </c:pt>
                <c:pt idx="112">
                  <c:v>97.843999999999994</c:v>
                </c:pt>
                <c:pt idx="113">
                  <c:v>97.843999999999994</c:v>
                </c:pt>
                <c:pt idx="114">
                  <c:v>97.337000000000003</c:v>
                </c:pt>
                <c:pt idx="115">
                  <c:v>97.337000000000003</c:v>
                </c:pt>
                <c:pt idx="116">
                  <c:v>97.337000000000003</c:v>
                </c:pt>
                <c:pt idx="117">
                  <c:v>97.337000000000003</c:v>
                </c:pt>
                <c:pt idx="118">
                  <c:v>97.337000000000003</c:v>
                </c:pt>
                <c:pt idx="119">
                  <c:v>97.337000000000003</c:v>
                </c:pt>
                <c:pt idx="120">
                  <c:v>97.337000000000003</c:v>
                </c:pt>
                <c:pt idx="121">
                  <c:v>97.337000000000003</c:v>
                </c:pt>
                <c:pt idx="122">
                  <c:v>97.337000000000003</c:v>
                </c:pt>
                <c:pt idx="123">
                  <c:v>97.337000000000003</c:v>
                </c:pt>
                <c:pt idx="124">
                  <c:v>97.337000000000003</c:v>
                </c:pt>
                <c:pt idx="125">
                  <c:v>97.337000000000003</c:v>
                </c:pt>
                <c:pt idx="126">
                  <c:v>97.337000000000003</c:v>
                </c:pt>
                <c:pt idx="127">
                  <c:v>97.337000000000003</c:v>
                </c:pt>
                <c:pt idx="128">
                  <c:v>97.337000000000003</c:v>
                </c:pt>
                <c:pt idx="129">
                  <c:v>97.337000000000003</c:v>
                </c:pt>
                <c:pt idx="130">
                  <c:v>97.337000000000003</c:v>
                </c:pt>
                <c:pt idx="131">
                  <c:v>97.337000000000003</c:v>
                </c:pt>
                <c:pt idx="132">
                  <c:v>97.337000000000003</c:v>
                </c:pt>
                <c:pt idx="133">
                  <c:v>97.337000000000003</c:v>
                </c:pt>
                <c:pt idx="134">
                  <c:v>97.337000000000003</c:v>
                </c:pt>
                <c:pt idx="135">
                  <c:v>97.337000000000003</c:v>
                </c:pt>
                <c:pt idx="136">
                  <c:v>97.337000000000003</c:v>
                </c:pt>
                <c:pt idx="137">
                  <c:v>97.337000000000003</c:v>
                </c:pt>
                <c:pt idx="138">
                  <c:v>97.337000000000003</c:v>
                </c:pt>
                <c:pt idx="139">
                  <c:v>97.337000000000003</c:v>
                </c:pt>
                <c:pt idx="140">
                  <c:v>97.337000000000003</c:v>
                </c:pt>
                <c:pt idx="141">
                  <c:v>97.337000000000003</c:v>
                </c:pt>
                <c:pt idx="142">
                  <c:v>97.337000000000003</c:v>
                </c:pt>
                <c:pt idx="143">
                  <c:v>97.337000000000003</c:v>
                </c:pt>
                <c:pt idx="144">
                  <c:v>97.337000000000003</c:v>
                </c:pt>
                <c:pt idx="145">
                  <c:v>97.337000000000003</c:v>
                </c:pt>
                <c:pt idx="146">
                  <c:v>97.337000000000003</c:v>
                </c:pt>
                <c:pt idx="147">
                  <c:v>97.337000000000003</c:v>
                </c:pt>
                <c:pt idx="148">
                  <c:v>97.337000000000003</c:v>
                </c:pt>
                <c:pt idx="149">
                  <c:v>97.337000000000003</c:v>
                </c:pt>
                <c:pt idx="150">
                  <c:v>97.337000000000003</c:v>
                </c:pt>
                <c:pt idx="151">
                  <c:v>97.337000000000003</c:v>
                </c:pt>
                <c:pt idx="152">
                  <c:v>97.337000000000003</c:v>
                </c:pt>
                <c:pt idx="153">
                  <c:v>97.337000000000003</c:v>
                </c:pt>
                <c:pt idx="154">
                  <c:v>97.337000000000003</c:v>
                </c:pt>
                <c:pt idx="155">
                  <c:v>97.337000000000003</c:v>
                </c:pt>
                <c:pt idx="156">
                  <c:v>97.337000000000003</c:v>
                </c:pt>
              </c:numCache>
            </c:numRef>
          </c:yVal>
          <c:smooth val="0"/>
        </c:ser>
        <c:ser>
          <c:idx val="2"/>
          <c:order val="2"/>
          <c:tx>
            <c:strRef>
              <c:f>Sheet1!$D$1</c:f>
              <c:strCache>
                <c:ptCount val="1"/>
                <c:pt idx="0">
                  <c:v>6-10 Years (N = 712)</c:v>
                </c:pt>
              </c:strCache>
            </c:strRef>
          </c:tx>
          <c:spPr>
            <a:ln w="47625">
              <a:solidFill>
                <a:srgbClr val="FF00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Sheet1!$D$2:$D$158</c:f>
              <c:numCache>
                <c:formatCode>General</c:formatCode>
                <c:ptCount val="157"/>
                <c:pt idx="0">
                  <c:v>100</c:v>
                </c:pt>
                <c:pt idx="1">
                  <c:v>100</c:v>
                </c:pt>
                <c:pt idx="2">
                  <c:v>100</c:v>
                </c:pt>
                <c:pt idx="3">
                  <c:v>100</c:v>
                </c:pt>
                <c:pt idx="4">
                  <c:v>100</c:v>
                </c:pt>
                <c:pt idx="5">
                  <c:v>99.718000000000004</c:v>
                </c:pt>
                <c:pt idx="6">
                  <c:v>99.718000000000004</c:v>
                </c:pt>
                <c:pt idx="7">
                  <c:v>99.575999999999979</c:v>
                </c:pt>
                <c:pt idx="8">
                  <c:v>99.575999999999979</c:v>
                </c:pt>
                <c:pt idx="9">
                  <c:v>99.575999999999979</c:v>
                </c:pt>
                <c:pt idx="10">
                  <c:v>99.575999999999979</c:v>
                </c:pt>
                <c:pt idx="11">
                  <c:v>99.575999999999979</c:v>
                </c:pt>
                <c:pt idx="12">
                  <c:v>99.575999999999979</c:v>
                </c:pt>
                <c:pt idx="13">
                  <c:v>99.575999999999979</c:v>
                </c:pt>
                <c:pt idx="14">
                  <c:v>99.575999999999979</c:v>
                </c:pt>
                <c:pt idx="15">
                  <c:v>99.575999999999979</c:v>
                </c:pt>
                <c:pt idx="16">
                  <c:v>99.575999999999979</c:v>
                </c:pt>
                <c:pt idx="17">
                  <c:v>99.575999999999979</c:v>
                </c:pt>
                <c:pt idx="18">
                  <c:v>99.575999999999979</c:v>
                </c:pt>
                <c:pt idx="19">
                  <c:v>99.412999999999997</c:v>
                </c:pt>
                <c:pt idx="20">
                  <c:v>99.412999999999997</c:v>
                </c:pt>
                <c:pt idx="21">
                  <c:v>99.412999999999997</c:v>
                </c:pt>
                <c:pt idx="22">
                  <c:v>99.412999999999997</c:v>
                </c:pt>
                <c:pt idx="23">
                  <c:v>99.412999999999997</c:v>
                </c:pt>
                <c:pt idx="24">
                  <c:v>99.412999999999997</c:v>
                </c:pt>
                <c:pt idx="25">
                  <c:v>99.412999999999997</c:v>
                </c:pt>
                <c:pt idx="26">
                  <c:v>99.412999999999997</c:v>
                </c:pt>
                <c:pt idx="27">
                  <c:v>99.412999999999997</c:v>
                </c:pt>
                <c:pt idx="28">
                  <c:v>99.412999999999997</c:v>
                </c:pt>
                <c:pt idx="29">
                  <c:v>99.412999999999997</c:v>
                </c:pt>
                <c:pt idx="30">
                  <c:v>99.227000000000004</c:v>
                </c:pt>
                <c:pt idx="31">
                  <c:v>99.227000000000004</c:v>
                </c:pt>
                <c:pt idx="32">
                  <c:v>99.227000000000004</c:v>
                </c:pt>
                <c:pt idx="33">
                  <c:v>99.227000000000004</c:v>
                </c:pt>
                <c:pt idx="34">
                  <c:v>99.227000000000004</c:v>
                </c:pt>
                <c:pt idx="35">
                  <c:v>99.227000000000004</c:v>
                </c:pt>
                <c:pt idx="36">
                  <c:v>99.227000000000004</c:v>
                </c:pt>
                <c:pt idx="37">
                  <c:v>99.227000000000004</c:v>
                </c:pt>
                <c:pt idx="38">
                  <c:v>99.227000000000004</c:v>
                </c:pt>
                <c:pt idx="39">
                  <c:v>99.227000000000004</c:v>
                </c:pt>
                <c:pt idx="40">
                  <c:v>99.227000000000004</c:v>
                </c:pt>
                <c:pt idx="41">
                  <c:v>99.227000000000004</c:v>
                </c:pt>
                <c:pt idx="42">
                  <c:v>98.783000000000001</c:v>
                </c:pt>
                <c:pt idx="43">
                  <c:v>98.783000000000001</c:v>
                </c:pt>
                <c:pt idx="44">
                  <c:v>98.783000000000001</c:v>
                </c:pt>
                <c:pt idx="45">
                  <c:v>98.783000000000001</c:v>
                </c:pt>
                <c:pt idx="46">
                  <c:v>98.783000000000001</c:v>
                </c:pt>
                <c:pt idx="47">
                  <c:v>98.783000000000001</c:v>
                </c:pt>
                <c:pt idx="48">
                  <c:v>98.783000000000001</c:v>
                </c:pt>
                <c:pt idx="49">
                  <c:v>98.783000000000001</c:v>
                </c:pt>
                <c:pt idx="50">
                  <c:v>98.783000000000001</c:v>
                </c:pt>
                <c:pt idx="51">
                  <c:v>98.783000000000001</c:v>
                </c:pt>
                <c:pt idx="52">
                  <c:v>98.783000000000001</c:v>
                </c:pt>
                <c:pt idx="53">
                  <c:v>98.783000000000001</c:v>
                </c:pt>
                <c:pt idx="54">
                  <c:v>98.51</c:v>
                </c:pt>
                <c:pt idx="55">
                  <c:v>98.51</c:v>
                </c:pt>
                <c:pt idx="56">
                  <c:v>98.235000000000014</c:v>
                </c:pt>
                <c:pt idx="57">
                  <c:v>98.235000000000014</c:v>
                </c:pt>
                <c:pt idx="58">
                  <c:v>98.235000000000014</c:v>
                </c:pt>
                <c:pt idx="59">
                  <c:v>98.235000000000014</c:v>
                </c:pt>
                <c:pt idx="60">
                  <c:v>98.235000000000014</c:v>
                </c:pt>
                <c:pt idx="61">
                  <c:v>98.235000000000014</c:v>
                </c:pt>
                <c:pt idx="62">
                  <c:v>98.235000000000014</c:v>
                </c:pt>
                <c:pt idx="63">
                  <c:v>98.235000000000014</c:v>
                </c:pt>
                <c:pt idx="64">
                  <c:v>98.235000000000014</c:v>
                </c:pt>
                <c:pt idx="65">
                  <c:v>97.912999999999997</c:v>
                </c:pt>
                <c:pt idx="66">
                  <c:v>97.912999999999997</c:v>
                </c:pt>
                <c:pt idx="67">
                  <c:v>97.912999999999997</c:v>
                </c:pt>
                <c:pt idx="68">
                  <c:v>97.912999999999997</c:v>
                </c:pt>
                <c:pt idx="69">
                  <c:v>97.912999999999997</c:v>
                </c:pt>
                <c:pt idx="70">
                  <c:v>97.912999999999997</c:v>
                </c:pt>
                <c:pt idx="71">
                  <c:v>97.912999999999997</c:v>
                </c:pt>
                <c:pt idx="72">
                  <c:v>97.912999999999997</c:v>
                </c:pt>
                <c:pt idx="73">
                  <c:v>97.912999999999997</c:v>
                </c:pt>
                <c:pt idx="74">
                  <c:v>97.912999999999997</c:v>
                </c:pt>
                <c:pt idx="75">
                  <c:v>97.912999999999997</c:v>
                </c:pt>
                <c:pt idx="76">
                  <c:v>97.912999999999997</c:v>
                </c:pt>
                <c:pt idx="77">
                  <c:v>97.495000000000005</c:v>
                </c:pt>
                <c:pt idx="78">
                  <c:v>97.072999999999979</c:v>
                </c:pt>
                <c:pt idx="79">
                  <c:v>97.072999999999979</c:v>
                </c:pt>
                <c:pt idx="80">
                  <c:v>97.072999999999979</c:v>
                </c:pt>
                <c:pt idx="81">
                  <c:v>97.072999999999979</c:v>
                </c:pt>
                <c:pt idx="82">
                  <c:v>97.072999999999979</c:v>
                </c:pt>
                <c:pt idx="83">
                  <c:v>97.072999999999979</c:v>
                </c:pt>
                <c:pt idx="84">
                  <c:v>97.072999999999979</c:v>
                </c:pt>
                <c:pt idx="85">
                  <c:v>97.072999999999979</c:v>
                </c:pt>
                <c:pt idx="86">
                  <c:v>97.072999999999979</c:v>
                </c:pt>
                <c:pt idx="87">
                  <c:v>97.072999999999979</c:v>
                </c:pt>
                <c:pt idx="88">
                  <c:v>97.072999999999979</c:v>
                </c:pt>
                <c:pt idx="89">
                  <c:v>97.072999999999979</c:v>
                </c:pt>
                <c:pt idx="90">
                  <c:v>96.558999999999983</c:v>
                </c:pt>
                <c:pt idx="91">
                  <c:v>96.043000000000006</c:v>
                </c:pt>
                <c:pt idx="92">
                  <c:v>96.043000000000006</c:v>
                </c:pt>
                <c:pt idx="93">
                  <c:v>96.043000000000006</c:v>
                </c:pt>
                <c:pt idx="94">
                  <c:v>96.043000000000006</c:v>
                </c:pt>
                <c:pt idx="95">
                  <c:v>96.043000000000006</c:v>
                </c:pt>
                <c:pt idx="96">
                  <c:v>96.043000000000006</c:v>
                </c:pt>
                <c:pt idx="97">
                  <c:v>96.043000000000006</c:v>
                </c:pt>
                <c:pt idx="98">
                  <c:v>96.043000000000006</c:v>
                </c:pt>
                <c:pt idx="99">
                  <c:v>96.043000000000006</c:v>
                </c:pt>
                <c:pt idx="100">
                  <c:v>96.043000000000006</c:v>
                </c:pt>
                <c:pt idx="101">
                  <c:v>96.043000000000006</c:v>
                </c:pt>
                <c:pt idx="102">
                  <c:v>94.69</c:v>
                </c:pt>
                <c:pt idx="103">
                  <c:v>94.69</c:v>
                </c:pt>
                <c:pt idx="104">
                  <c:v>94.69</c:v>
                </c:pt>
                <c:pt idx="105">
                  <c:v>93.988</c:v>
                </c:pt>
                <c:pt idx="106">
                  <c:v>93.988</c:v>
                </c:pt>
                <c:pt idx="107">
                  <c:v>93.988</c:v>
                </c:pt>
                <c:pt idx="108">
                  <c:v>93.988</c:v>
                </c:pt>
                <c:pt idx="109">
                  <c:v>93.988</c:v>
                </c:pt>
                <c:pt idx="110">
                  <c:v>93.988</c:v>
                </c:pt>
                <c:pt idx="111">
                  <c:v>93.988</c:v>
                </c:pt>
                <c:pt idx="112">
                  <c:v>93.988</c:v>
                </c:pt>
                <c:pt idx="113">
                  <c:v>93.988</c:v>
                </c:pt>
                <c:pt idx="114">
                  <c:v>91.03</c:v>
                </c:pt>
                <c:pt idx="115">
                  <c:v>91.03</c:v>
                </c:pt>
                <c:pt idx="116">
                  <c:v>91.03</c:v>
                </c:pt>
                <c:pt idx="117">
                  <c:v>91.03</c:v>
                </c:pt>
                <c:pt idx="118">
                  <c:v>91.03</c:v>
                </c:pt>
                <c:pt idx="119">
                  <c:v>91.03</c:v>
                </c:pt>
                <c:pt idx="120">
                  <c:v>91.03</c:v>
                </c:pt>
                <c:pt idx="121">
                  <c:v>91.03</c:v>
                </c:pt>
                <c:pt idx="122">
                  <c:v>91.03</c:v>
                </c:pt>
                <c:pt idx="123">
                  <c:v>91.03</c:v>
                </c:pt>
                <c:pt idx="124">
                  <c:v>91.03</c:v>
                </c:pt>
                <c:pt idx="125">
                  <c:v>91.03</c:v>
                </c:pt>
                <c:pt idx="126">
                  <c:v>91.03</c:v>
                </c:pt>
                <c:pt idx="127">
                  <c:v>91.03</c:v>
                </c:pt>
                <c:pt idx="128">
                  <c:v>89.766000000000005</c:v>
                </c:pt>
                <c:pt idx="129">
                  <c:v>89.766000000000005</c:v>
                </c:pt>
                <c:pt idx="130">
                  <c:v>89.766000000000005</c:v>
                </c:pt>
                <c:pt idx="131">
                  <c:v>89.766000000000005</c:v>
                </c:pt>
                <c:pt idx="132">
                  <c:v>89.766000000000005</c:v>
                </c:pt>
                <c:pt idx="133">
                  <c:v>89.766000000000005</c:v>
                </c:pt>
                <c:pt idx="134">
                  <c:v>89.766000000000005</c:v>
                </c:pt>
                <c:pt idx="135">
                  <c:v>89.766000000000005</c:v>
                </c:pt>
                <c:pt idx="136">
                  <c:v>89.766000000000005</c:v>
                </c:pt>
                <c:pt idx="137">
                  <c:v>88.295000000000002</c:v>
                </c:pt>
                <c:pt idx="138">
                  <c:v>86.822999999999979</c:v>
                </c:pt>
                <c:pt idx="139">
                  <c:v>86.822999999999979</c:v>
                </c:pt>
                <c:pt idx="140">
                  <c:v>86.822999999999979</c:v>
                </c:pt>
                <c:pt idx="141">
                  <c:v>86.822999999999979</c:v>
                </c:pt>
                <c:pt idx="142">
                  <c:v>86.822999999999979</c:v>
                </c:pt>
                <c:pt idx="143">
                  <c:v>86.822999999999979</c:v>
                </c:pt>
                <c:pt idx="144">
                  <c:v>86.822999999999979</c:v>
                </c:pt>
                <c:pt idx="145">
                  <c:v>86.822999999999979</c:v>
                </c:pt>
                <c:pt idx="146">
                  <c:v>86.822999999999979</c:v>
                </c:pt>
                <c:pt idx="147">
                  <c:v>86.822999999999979</c:v>
                </c:pt>
                <c:pt idx="148">
                  <c:v>86.822999999999979</c:v>
                </c:pt>
                <c:pt idx="149">
                  <c:v>86.822999999999979</c:v>
                </c:pt>
                <c:pt idx="150">
                  <c:v>86.822999999999979</c:v>
                </c:pt>
                <c:pt idx="151">
                  <c:v>86.822999999999979</c:v>
                </c:pt>
                <c:pt idx="152">
                  <c:v>86.822999999999979</c:v>
                </c:pt>
                <c:pt idx="153">
                  <c:v>86.822999999999979</c:v>
                </c:pt>
                <c:pt idx="154">
                  <c:v>86.822999999999979</c:v>
                </c:pt>
                <c:pt idx="155">
                  <c:v>86.822999999999979</c:v>
                </c:pt>
                <c:pt idx="156">
                  <c:v>86.822999999999979</c:v>
                </c:pt>
              </c:numCache>
            </c:numRef>
          </c:yVal>
          <c:smooth val="0"/>
        </c:ser>
        <c:ser>
          <c:idx val="3"/>
          <c:order val="3"/>
          <c:tx>
            <c:strRef>
              <c:f>Sheet1!$E$1</c:f>
              <c:strCache>
                <c:ptCount val="1"/>
                <c:pt idx="0">
                  <c:v>11-17 Years (N = 1,766)</c:v>
                </c:pt>
              </c:strCache>
            </c:strRef>
          </c:tx>
          <c:spPr>
            <a:ln w="47625">
              <a:solidFill>
                <a:srgbClr val="00FF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Sheet1!$E$2:$E$158</c:f>
              <c:numCache>
                <c:formatCode>General</c:formatCode>
                <c:ptCount val="157"/>
                <c:pt idx="0">
                  <c:v>100</c:v>
                </c:pt>
                <c:pt idx="1">
                  <c:v>100</c:v>
                </c:pt>
                <c:pt idx="2">
                  <c:v>100</c:v>
                </c:pt>
                <c:pt idx="3">
                  <c:v>99.83</c:v>
                </c:pt>
                <c:pt idx="4">
                  <c:v>99.772999999999982</c:v>
                </c:pt>
                <c:pt idx="5">
                  <c:v>99.545000000000002</c:v>
                </c:pt>
                <c:pt idx="6">
                  <c:v>99.486999999999995</c:v>
                </c:pt>
                <c:pt idx="7">
                  <c:v>99.429000000000002</c:v>
                </c:pt>
                <c:pt idx="8">
                  <c:v>99.429000000000002</c:v>
                </c:pt>
                <c:pt idx="9">
                  <c:v>99.370999999999981</c:v>
                </c:pt>
                <c:pt idx="10">
                  <c:v>99.370999999999981</c:v>
                </c:pt>
                <c:pt idx="11">
                  <c:v>99.370999999999981</c:v>
                </c:pt>
                <c:pt idx="12">
                  <c:v>99.370999999999981</c:v>
                </c:pt>
                <c:pt idx="13">
                  <c:v>99.370999999999981</c:v>
                </c:pt>
                <c:pt idx="14">
                  <c:v>99.370999999999981</c:v>
                </c:pt>
                <c:pt idx="15">
                  <c:v>99.370999999999981</c:v>
                </c:pt>
                <c:pt idx="16">
                  <c:v>99.370999999999981</c:v>
                </c:pt>
                <c:pt idx="17">
                  <c:v>99.161999999999992</c:v>
                </c:pt>
                <c:pt idx="18">
                  <c:v>99.093000000000004</c:v>
                </c:pt>
                <c:pt idx="19">
                  <c:v>99.093000000000004</c:v>
                </c:pt>
                <c:pt idx="20">
                  <c:v>99.022999999999982</c:v>
                </c:pt>
                <c:pt idx="21">
                  <c:v>98.881</c:v>
                </c:pt>
                <c:pt idx="22">
                  <c:v>98.881</c:v>
                </c:pt>
                <c:pt idx="23">
                  <c:v>98.881</c:v>
                </c:pt>
                <c:pt idx="24">
                  <c:v>98.881</c:v>
                </c:pt>
                <c:pt idx="25">
                  <c:v>98.881</c:v>
                </c:pt>
                <c:pt idx="26">
                  <c:v>98.881</c:v>
                </c:pt>
                <c:pt idx="27">
                  <c:v>98.881</c:v>
                </c:pt>
                <c:pt idx="28">
                  <c:v>98.881</c:v>
                </c:pt>
                <c:pt idx="29">
                  <c:v>98.881</c:v>
                </c:pt>
                <c:pt idx="30">
                  <c:v>98.711000000000027</c:v>
                </c:pt>
                <c:pt idx="31">
                  <c:v>98.367999999999995</c:v>
                </c:pt>
                <c:pt idx="32">
                  <c:v>98.367999999999995</c:v>
                </c:pt>
                <c:pt idx="33">
                  <c:v>98.367999999999995</c:v>
                </c:pt>
                <c:pt idx="34">
                  <c:v>98.367999999999995</c:v>
                </c:pt>
                <c:pt idx="35">
                  <c:v>98.367999999999995</c:v>
                </c:pt>
                <c:pt idx="36">
                  <c:v>98.367999999999995</c:v>
                </c:pt>
                <c:pt idx="37">
                  <c:v>98.367999999999995</c:v>
                </c:pt>
                <c:pt idx="38">
                  <c:v>98.367999999999995</c:v>
                </c:pt>
                <c:pt idx="39">
                  <c:v>98.262</c:v>
                </c:pt>
                <c:pt idx="40">
                  <c:v>98.154999999999987</c:v>
                </c:pt>
                <c:pt idx="41">
                  <c:v>98.154999999999987</c:v>
                </c:pt>
                <c:pt idx="42">
                  <c:v>97.940000000000026</c:v>
                </c:pt>
                <c:pt idx="43">
                  <c:v>97.614999999999995</c:v>
                </c:pt>
                <c:pt idx="44">
                  <c:v>97.396000000000001</c:v>
                </c:pt>
                <c:pt idx="45">
                  <c:v>97.286000000000001</c:v>
                </c:pt>
                <c:pt idx="46">
                  <c:v>97.286000000000001</c:v>
                </c:pt>
                <c:pt idx="47">
                  <c:v>97.286000000000001</c:v>
                </c:pt>
                <c:pt idx="48">
                  <c:v>97.286000000000001</c:v>
                </c:pt>
                <c:pt idx="49">
                  <c:v>97.286000000000001</c:v>
                </c:pt>
                <c:pt idx="50">
                  <c:v>97.286000000000001</c:v>
                </c:pt>
                <c:pt idx="51">
                  <c:v>97.286000000000001</c:v>
                </c:pt>
                <c:pt idx="52">
                  <c:v>97.153999999999982</c:v>
                </c:pt>
                <c:pt idx="53">
                  <c:v>97.153999999999982</c:v>
                </c:pt>
                <c:pt idx="54">
                  <c:v>97.153999999999982</c:v>
                </c:pt>
                <c:pt idx="55">
                  <c:v>97.153999999999982</c:v>
                </c:pt>
                <c:pt idx="56">
                  <c:v>97.153999999999982</c:v>
                </c:pt>
                <c:pt idx="57">
                  <c:v>97.153999999999982</c:v>
                </c:pt>
                <c:pt idx="58">
                  <c:v>97.153999999999982</c:v>
                </c:pt>
                <c:pt idx="59">
                  <c:v>97.153999999999982</c:v>
                </c:pt>
                <c:pt idx="60">
                  <c:v>97.153999999999982</c:v>
                </c:pt>
                <c:pt idx="61">
                  <c:v>97.153999999999982</c:v>
                </c:pt>
                <c:pt idx="62">
                  <c:v>97.153999999999982</c:v>
                </c:pt>
                <c:pt idx="63">
                  <c:v>97.153999999999982</c:v>
                </c:pt>
                <c:pt idx="64">
                  <c:v>97.153999999999982</c:v>
                </c:pt>
                <c:pt idx="65">
                  <c:v>97.153999999999982</c:v>
                </c:pt>
                <c:pt idx="66">
                  <c:v>96.808999999999983</c:v>
                </c:pt>
                <c:pt idx="67">
                  <c:v>96.634</c:v>
                </c:pt>
                <c:pt idx="68">
                  <c:v>96.634</c:v>
                </c:pt>
                <c:pt idx="69">
                  <c:v>96.634</c:v>
                </c:pt>
                <c:pt idx="70">
                  <c:v>96.634</c:v>
                </c:pt>
                <c:pt idx="71">
                  <c:v>96.634</c:v>
                </c:pt>
                <c:pt idx="72">
                  <c:v>96.634</c:v>
                </c:pt>
                <c:pt idx="73">
                  <c:v>96.634</c:v>
                </c:pt>
                <c:pt idx="74">
                  <c:v>96.634</c:v>
                </c:pt>
                <c:pt idx="75">
                  <c:v>96.634</c:v>
                </c:pt>
                <c:pt idx="76">
                  <c:v>96.634</c:v>
                </c:pt>
                <c:pt idx="77">
                  <c:v>96.634</c:v>
                </c:pt>
                <c:pt idx="78">
                  <c:v>96.188999999999979</c:v>
                </c:pt>
                <c:pt idx="79">
                  <c:v>95.965000000000003</c:v>
                </c:pt>
                <c:pt idx="80">
                  <c:v>95.965000000000003</c:v>
                </c:pt>
                <c:pt idx="81">
                  <c:v>95.965000000000003</c:v>
                </c:pt>
                <c:pt idx="82">
                  <c:v>95.965000000000003</c:v>
                </c:pt>
                <c:pt idx="83">
                  <c:v>95.965000000000003</c:v>
                </c:pt>
                <c:pt idx="84">
                  <c:v>95.965000000000003</c:v>
                </c:pt>
                <c:pt idx="85">
                  <c:v>95.965000000000003</c:v>
                </c:pt>
                <c:pt idx="86">
                  <c:v>95.965000000000003</c:v>
                </c:pt>
                <c:pt idx="87">
                  <c:v>95.965000000000003</c:v>
                </c:pt>
                <c:pt idx="88">
                  <c:v>95.384999999999991</c:v>
                </c:pt>
                <c:pt idx="89">
                  <c:v>95.384999999999991</c:v>
                </c:pt>
                <c:pt idx="90">
                  <c:v>94.798000000000002</c:v>
                </c:pt>
                <c:pt idx="91">
                  <c:v>94.497000000000099</c:v>
                </c:pt>
                <c:pt idx="92">
                  <c:v>94.192999999999998</c:v>
                </c:pt>
                <c:pt idx="93">
                  <c:v>94.192999999999998</c:v>
                </c:pt>
                <c:pt idx="94">
                  <c:v>94.192999999999998</c:v>
                </c:pt>
                <c:pt idx="95">
                  <c:v>94.192999999999998</c:v>
                </c:pt>
                <c:pt idx="96">
                  <c:v>94.192999999999998</c:v>
                </c:pt>
                <c:pt idx="97">
                  <c:v>94.192999999999998</c:v>
                </c:pt>
                <c:pt idx="98">
                  <c:v>94.192999999999998</c:v>
                </c:pt>
                <c:pt idx="99">
                  <c:v>94.192999999999998</c:v>
                </c:pt>
                <c:pt idx="100">
                  <c:v>94.192999999999998</c:v>
                </c:pt>
                <c:pt idx="101">
                  <c:v>94.192999999999998</c:v>
                </c:pt>
                <c:pt idx="102">
                  <c:v>94.192999999999998</c:v>
                </c:pt>
                <c:pt idx="103">
                  <c:v>94.192999999999998</c:v>
                </c:pt>
                <c:pt idx="104">
                  <c:v>94.192999999999998</c:v>
                </c:pt>
                <c:pt idx="105">
                  <c:v>94.192999999999998</c:v>
                </c:pt>
                <c:pt idx="106">
                  <c:v>94.192999999999998</c:v>
                </c:pt>
                <c:pt idx="107">
                  <c:v>94.192999999999998</c:v>
                </c:pt>
                <c:pt idx="108">
                  <c:v>94.192999999999998</c:v>
                </c:pt>
                <c:pt idx="109">
                  <c:v>94.192999999999998</c:v>
                </c:pt>
                <c:pt idx="110">
                  <c:v>94.192999999999998</c:v>
                </c:pt>
                <c:pt idx="111">
                  <c:v>94.192999999999998</c:v>
                </c:pt>
                <c:pt idx="112">
                  <c:v>94.192999999999998</c:v>
                </c:pt>
                <c:pt idx="113">
                  <c:v>93.675999999999988</c:v>
                </c:pt>
                <c:pt idx="114">
                  <c:v>93.675999999999988</c:v>
                </c:pt>
                <c:pt idx="115">
                  <c:v>93.154999999999987</c:v>
                </c:pt>
                <c:pt idx="116">
                  <c:v>93.154999999999987</c:v>
                </c:pt>
                <c:pt idx="117">
                  <c:v>93.154999999999987</c:v>
                </c:pt>
                <c:pt idx="118">
                  <c:v>93.154999999999987</c:v>
                </c:pt>
                <c:pt idx="119">
                  <c:v>93.154999999999987</c:v>
                </c:pt>
                <c:pt idx="120">
                  <c:v>93.154999999999987</c:v>
                </c:pt>
                <c:pt idx="121">
                  <c:v>93.154999999999987</c:v>
                </c:pt>
                <c:pt idx="122">
                  <c:v>93.154999999999987</c:v>
                </c:pt>
                <c:pt idx="123">
                  <c:v>93.154999999999987</c:v>
                </c:pt>
                <c:pt idx="124">
                  <c:v>91.664999999999992</c:v>
                </c:pt>
                <c:pt idx="125">
                  <c:v>91.664999999999992</c:v>
                </c:pt>
                <c:pt idx="126">
                  <c:v>91.664999999999992</c:v>
                </c:pt>
                <c:pt idx="127">
                  <c:v>90.900999999999996</c:v>
                </c:pt>
                <c:pt idx="128">
                  <c:v>90.900999999999996</c:v>
                </c:pt>
                <c:pt idx="129">
                  <c:v>90.900999999999996</c:v>
                </c:pt>
                <c:pt idx="130">
                  <c:v>90.900999999999996</c:v>
                </c:pt>
                <c:pt idx="131">
                  <c:v>90.900999999999996</c:v>
                </c:pt>
                <c:pt idx="132">
                  <c:v>90.900999999999996</c:v>
                </c:pt>
                <c:pt idx="133">
                  <c:v>90.900999999999996</c:v>
                </c:pt>
                <c:pt idx="134">
                  <c:v>90.900999999999996</c:v>
                </c:pt>
                <c:pt idx="135">
                  <c:v>90.900999999999996</c:v>
                </c:pt>
                <c:pt idx="136">
                  <c:v>90.900999999999996</c:v>
                </c:pt>
                <c:pt idx="137">
                  <c:v>90.900999999999996</c:v>
                </c:pt>
                <c:pt idx="138">
                  <c:v>90.900999999999996</c:v>
                </c:pt>
                <c:pt idx="139">
                  <c:v>90.900999999999996</c:v>
                </c:pt>
                <c:pt idx="140">
                  <c:v>90.900999999999996</c:v>
                </c:pt>
                <c:pt idx="141">
                  <c:v>90.900999999999996</c:v>
                </c:pt>
                <c:pt idx="142">
                  <c:v>90.900999999999996</c:v>
                </c:pt>
                <c:pt idx="143">
                  <c:v>90.900999999999996</c:v>
                </c:pt>
                <c:pt idx="144">
                  <c:v>90.900999999999996</c:v>
                </c:pt>
                <c:pt idx="145">
                  <c:v>90.900999999999996</c:v>
                </c:pt>
                <c:pt idx="146">
                  <c:v>90.900999999999996</c:v>
                </c:pt>
                <c:pt idx="147">
                  <c:v>90.900999999999996</c:v>
                </c:pt>
                <c:pt idx="148">
                  <c:v>90.900999999999996</c:v>
                </c:pt>
                <c:pt idx="149">
                  <c:v>90.900999999999996</c:v>
                </c:pt>
                <c:pt idx="150">
                  <c:v>90.900999999999996</c:v>
                </c:pt>
                <c:pt idx="151">
                  <c:v>89.501999999999995</c:v>
                </c:pt>
                <c:pt idx="152">
                  <c:v>89.501999999999995</c:v>
                </c:pt>
                <c:pt idx="153">
                  <c:v>89.501999999999995</c:v>
                </c:pt>
                <c:pt idx="154">
                  <c:v>89.501999999999995</c:v>
                </c:pt>
                <c:pt idx="155">
                  <c:v>89.501999999999995</c:v>
                </c:pt>
                <c:pt idx="156">
                  <c:v>89.501999999999995</c:v>
                </c:pt>
              </c:numCache>
            </c:numRef>
          </c:yVal>
          <c:smooth val="0"/>
        </c:ser>
        <c:dLbls>
          <c:showLegendKey val="0"/>
          <c:showVal val="0"/>
          <c:showCatName val="0"/>
          <c:showSerName val="0"/>
          <c:showPercent val="0"/>
          <c:showBubbleSize val="0"/>
        </c:dLbls>
        <c:axId val="668307952"/>
        <c:axId val="668308344"/>
      </c:scatterChart>
      <c:valAx>
        <c:axId val="668307952"/>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8308344"/>
        <c:crosses val="autoZero"/>
        <c:crossBetween val="midCat"/>
        <c:majorUnit val="1"/>
      </c:valAx>
      <c:valAx>
        <c:axId val="668308344"/>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a:t>
                </a:r>
                <a:r>
                  <a:rPr lang="en-US" sz="1700" b="1" i="0" u="none" strike="noStrike" baseline="0" dirty="0" smtClean="0"/>
                  <a:t>Renal Replacement Therapy </a:t>
                </a:r>
                <a:endParaRPr lang="en-US" sz="1700" b="1" i="0" baseline="0" dirty="0">
                  <a:solidFill>
                    <a:schemeClr val="tx1"/>
                  </a:solidFill>
                </a:endParaRPr>
              </a:p>
            </c:rich>
          </c:tx>
          <c:layout>
            <c:manualLayout>
              <c:xMode val="edge"/>
              <c:yMode val="edge"/>
              <c:x val="1.2762989803265803E-2"/>
              <c:y val="0.12379370925408857"/>
            </c:manualLayout>
          </c:layout>
          <c:overlay val="0"/>
        </c:title>
        <c:numFmt formatCode="General" sourceLinked="1"/>
        <c:majorTickMark val="out"/>
        <c:minorTickMark val="none"/>
        <c:tickLblPos val="nextTo"/>
        <c:txPr>
          <a:bodyPr/>
          <a:lstStyle/>
          <a:p>
            <a:pPr>
              <a:defRPr sz="1500" b="1"/>
            </a:pPr>
            <a:endParaRPr lang="en-US"/>
          </a:p>
        </c:txPr>
        <c:crossAx val="668307952"/>
        <c:crosses val="autoZero"/>
        <c:crossBetween val="midCat"/>
        <c:majorUnit val="10"/>
      </c:valAx>
      <c:spPr>
        <a:solidFill>
          <a:schemeClr val="bg2"/>
        </a:solidFill>
        <a:ln>
          <a:solidFill>
            <a:schemeClr val="tx1"/>
          </a:solidFill>
        </a:ln>
      </c:spPr>
    </c:plotArea>
    <c:legend>
      <c:legendPos val="l"/>
      <c:layout>
        <c:manualLayout>
          <c:xMode val="edge"/>
          <c:yMode val="edge"/>
          <c:x val="0.15929203539823369"/>
          <c:y val="0.58508257621643356"/>
          <c:w val="0.61807527930690165"/>
          <c:h val="0.15222854835453264"/>
        </c:manualLayout>
      </c:layout>
      <c:overlay val="1"/>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25"/>
          <c:h val="0.77074260114041038"/>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99.906999999999996</c:v>
                </c:pt>
                <c:pt idx="4">
                  <c:v>99.813999999999993</c:v>
                </c:pt>
                <c:pt idx="5">
                  <c:v>99.721000000000004</c:v>
                </c:pt>
                <c:pt idx="6">
                  <c:v>99.154999999999987</c:v>
                </c:pt>
                <c:pt idx="7">
                  <c:v>98.374999999999986</c:v>
                </c:pt>
                <c:pt idx="8">
                  <c:v>98.208000000000013</c:v>
                </c:pt>
                <c:pt idx="9">
                  <c:v>98.16</c:v>
                </c:pt>
                <c:pt idx="10">
                  <c:v>98.16</c:v>
                </c:pt>
                <c:pt idx="11">
                  <c:v>98.16</c:v>
                </c:pt>
                <c:pt idx="12">
                  <c:v>98.134999999999991</c:v>
                </c:pt>
                <c:pt idx="13">
                  <c:v>98.134999999999991</c:v>
                </c:pt>
                <c:pt idx="14">
                  <c:v>98.134999999999991</c:v>
                </c:pt>
                <c:pt idx="15">
                  <c:v>98.134999999999991</c:v>
                </c:pt>
                <c:pt idx="16">
                  <c:v>98.134999999999991</c:v>
                </c:pt>
                <c:pt idx="17">
                  <c:v>98.078999999999979</c:v>
                </c:pt>
                <c:pt idx="18">
                  <c:v>97.856999999999999</c:v>
                </c:pt>
                <c:pt idx="19">
                  <c:v>97.325999999999979</c:v>
                </c:pt>
                <c:pt idx="20">
                  <c:v>97.157999999999987</c:v>
                </c:pt>
                <c:pt idx="21">
                  <c:v>97.157999999999987</c:v>
                </c:pt>
                <c:pt idx="22">
                  <c:v>97.157999999999987</c:v>
                </c:pt>
                <c:pt idx="23">
                  <c:v>97.157999999999987</c:v>
                </c:pt>
                <c:pt idx="24">
                  <c:v>97.157999999999987</c:v>
                </c:pt>
                <c:pt idx="25">
                  <c:v>97.157999999999987</c:v>
                </c:pt>
                <c:pt idx="26">
                  <c:v>97.157999999999987</c:v>
                </c:pt>
                <c:pt idx="27">
                  <c:v>97.157999999999987</c:v>
                </c:pt>
                <c:pt idx="28">
                  <c:v>97.157999999999987</c:v>
                </c:pt>
                <c:pt idx="29">
                  <c:v>97.06</c:v>
                </c:pt>
                <c:pt idx="30">
                  <c:v>96.864000000000004</c:v>
                </c:pt>
                <c:pt idx="31">
                  <c:v>96.537999999999997</c:v>
                </c:pt>
                <c:pt idx="32">
                  <c:v>96.406000000000006</c:v>
                </c:pt>
                <c:pt idx="33">
                  <c:v>96.406000000000006</c:v>
                </c:pt>
                <c:pt idx="34">
                  <c:v>96.406000000000006</c:v>
                </c:pt>
                <c:pt idx="35">
                  <c:v>96.371999999999986</c:v>
                </c:pt>
                <c:pt idx="36">
                  <c:v>96.371999999999986</c:v>
                </c:pt>
                <c:pt idx="37">
                  <c:v>96.371999999999986</c:v>
                </c:pt>
                <c:pt idx="38">
                  <c:v>96.371999999999986</c:v>
                </c:pt>
                <c:pt idx="39">
                  <c:v>96.332999999999998</c:v>
                </c:pt>
                <c:pt idx="40">
                  <c:v>96.176999999999978</c:v>
                </c:pt>
                <c:pt idx="41">
                  <c:v>96.099000000000004</c:v>
                </c:pt>
                <c:pt idx="42">
                  <c:v>95.747000000000114</c:v>
                </c:pt>
                <c:pt idx="43">
                  <c:v>95.394000000000005</c:v>
                </c:pt>
                <c:pt idx="44">
                  <c:v>95.35499999999999</c:v>
                </c:pt>
                <c:pt idx="45">
                  <c:v>95.315000000000012</c:v>
                </c:pt>
                <c:pt idx="46">
                  <c:v>95.315000000000012</c:v>
                </c:pt>
                <c:pt idx="47">
                  <c:v>95.315000000000012</c:v>
                </c:pt>
                <c:pt idx="48">
                  <c:v>95.315000000000012</c:v>
                </c:pt>
                <c:pt idx="49">
                  <c:v>95.315000000000012</c:v>
                </c:pt>
                <c:pt idx="50">
                  <c:v>95.268000000000001</c:v>
                </c:pt>
                <c:pt idx="51">
                  <c:v>95.268000000000001</c:v>
                </c:pt>
                <c:pt idx="52">
                  <c:v>95.268000000000001</c:v>
                </c:pt>
                <c:pt idx="53">
                  <c:v>95.268000000000001</c:v>
                </c:pt>
                <c:pt idx="54">
                  <c:v>94.985000000000014</c:v>
                </c:pt>
                <c:pt idx="55">
                  <c:v>94.415000000000006</c:v>
                </c:pt>
                <c:pt idx="56">
                  <c:v>94.319000000000003</c:v>
                </c:pt>
                <c:pt idx="57">
                  <c:v>94.271000000000001</c:v>
                </c:pt>
                <c:pt idx="58">
                  <c:v>94.221999999999994</c:v>
                </c:pt>
                <c:pt idx="59">
                  <c:v>94.221999999999994</c:v>
                </c:pt>
                <c:pt idx="60">
                  <c:v>94.221999999999994</c:v>
                </c:pt>
                <c:pt idx="61">
                  <c:v>94.221999999999994</c:v>
                </c:pt>
                <c:pt idx="62">
                  <c:v>94.221999999999994</c:v>
                </c:pt>
                <c:pt idx="63">
                  <c:v>94.221999999999994</c:v>
                </c:pt>
                <c:pt idx="64">
                  <c:v>94.221999999999994</c:v>
                </c:pt>
                <c:pt idx="65">
                  <c:v>94.054000000000002</c:v>
                </c:pt>
                <c:pt idx="66">
                  <c:v>93.884999999999991</c:v>
                </c:pt>
                <c:pt idx="67">
                  <c:v>93.265000000000001</c:v>
                </c:pt>
                <c:pt idx="68">
                  <c:v>93.095000000000013</c:v>
                </c:pt>
                <c:pt idx="69">
                  <c:v>93.037999999999997</c:v>
                </c:pt>
                <c:pt idx="70">
                  <c:v>93.037999999999997</c:v>
                </c:pt>
                <c:pt idx="71">
                  <c:v>93.037999999999997</c:v>
                </c:pt>
                <c:pt idx="72">
                  <c:v>93.037999999999997</c:v>
                </c:pt>
                <c:pt idx="73">
                  <c:v>93.037999999999997</c:v>
                </c:pt>
                <c:pt idx="74">
                  <c:v>93.037999999999997</c:v>
                </c:pt>
                <c:pt idx="75">
                  <c:v>93.037999999999997</c:v>
                </c:pt>
                <c:pt idx="76">
                  <c:v>92.902000000000001</c:v>
                </c:pt>
                <c:pt idx="77">
                  <c:v>92.766000000000005</c:v>
                </c:pt>
                <c:pt idx="78">
                  <c:v>92.494000000000113</c:v>
                </c:pt>
                <c:pt idx="79">
                  <c:v>92.494000000000113</c:v>
                </c:pt>
                <c:pt idx="80">
                  <c:v>92.494000000000113</c:v>
                </c:pt>
                <c:pt idx="81">
                  <c:v>92.494000000000113</c:v>
                </c:pt>
                <c:pt idx="82">
                  <c:v>92.494000000000113</c:v>
                </c:pt>
                <c:pt idx="83">
                  <c:v>92.494000000000113</c:v>
                </c:pt>
                <c:pt idx="84">
                  <c:v>92.494000000000113</c:v>
                </c:pt>
                <c:pt idx="85">
                  <c:v>92.494000000000113</c:v>
                </c:pt>
                <c:pt idx="86">
                  <c:v>92.494000000000113</c:v>
                </c:pt>
                <c:pt idx="87">
                  <c:v>92.411000000000129</c:v>
                </c:pt>
                <c:pt idx="88">
                  <c:v>92.161000000000001</c:v>
                </c:pt>
                <c:pt idx="89">
                  <c:v>91.66</c:v>
                </c:pt>
                <c:pt idx="90">
                  <c:v>91.410000000000025</c:v>
                </c:pt>
                <c:pt idx="91">
                  <c:v>91.242000000000004</c:v>
                </c:pt>
                <c:pt idx="92">
                  <c:v>91.156999999999982</c:v>
                </c:pt>
                <c:pt idx="93">
                  <c:v>91.156999999999982</c:v>
                </c:pt>
                <c:pt idx="94">
                  <c:v>91.156999999999982</c:v>
                </c:pt>
                <c:pt idx="95">
                  <c:v>91.156999999999982</c:v>
                </c:pt>
                <c:pt idx="96">
                  <c:v>91.156999999999982</c:v>
                </c:pt>
                <c:pt idx="97">
                  <c:v>91.156999999999982</c:v>
                </c:pt>
                <c:pt idx="98">
                  <c:v>91.156999999999982</c:v>
                </c:pt>
                <c:pt idx="99">
                  <c:v>91.156999999999982</c:v>
                </c:pt>
                <c:pt idx="100">
                  <c:v>91.054999999999993</c:v>
                </c:pt>
                <c:pt idx="101">
                  <c:v>90.952000000000012</c:v>
                </c:pt>
                <c:pt idx="102">
                  <c:v>90.747000000000114</c:v>
                </c:pt>
                <c:pt idx="103">
                  <c:v>90.440000000000026</c:v>
                </c:pt>
                <c:pt idx="104">
                  <c:v>90.440000000000026</c:v>
                </c:pt>
                <c:pt idx="105">
                  <c:v>90.440000000000026</c:v>
                </c:pt>
                <c:pt idx="106">
                  <c:v>90.440000000000026</c:v>
                </c:pt>
                <c:pt idx="107">
                  <c:v>90.440000000000026</c:v>
                </c:pt>
                <c:pt idx="108">
                  <c:v>90.440000000000026</c:v>
                </c:pt>
                <c:pt idx="109">
                  <c:v>90.440000000000026</c:v>
                </c:pt>
                <c:pt idx="110">
                  <c:v>90.440000000000026</c:v>
                </c:pt>
                <c:pt idx="111">
                  <c:v>90.440000000000026</c:v>
                </c:pt>
                <c:pt idx="112">
                  <c:v>89.935000000000002</c:v>
                </c:pt>
                <c:pt idx="113">
                  <c:v>89.680999999999983</c:v>
                </c:pt>
                <c:pt idx="114">
                  <c:v>89.3</c:v>
                </c:pt>
                <c:pt idx="115">
                  <c:v>88.915000000000006</c:v>
                </c:pt>
                <c:pt idx="116">
                  <c:v>88.786000000000001</c:v>
                </c:pt>
                <c:pt idx="117">
                  <c:v>88.786000000000001</c:v>
                </c:pt>
                <c:pt idx="118">
                  <c:v>88.786000000000001</c:v>
                </c:pt>
                <c:pt idx="119">
                  <c:v>88.786000000000001</c:v>
                </c:pt>
                <c:pt idx="120">
                  <c:v>88.786000000000001</c:v>
                </c:pt>
                <c:pt idx="121">
                  <c:v>88.786000000000001</c:v>
                </c:pt>
                <c:pt idx="122">
                  <c:v>88.786000000000001</c:v>
                </c:pt>
                <c:pt idx="123">
                  <c:v>88.786000000000001</c:v>
                </c:pt>
                <c:pt idx="124">
                  <c:v>88.786000000000001</c:v>
                </c:pt>
                <c:pt idx="125">
                  <c:v>88.786000000000001</c:v>
                </c:pt>
                <c:pt idx="126">
                  <c:v>88.311000000000007</c:v>
                </c:pt>
                <c:pt idx="127">
                  <c:v>88.151999999999987</c:v>
                </c:pt>
                <c:pt idx="128">
                  <c:v>87.989000000000004</c:v>
                </c:pt>
                <c:pt idx="129">
                  <c:v>87.989000000000004</c:v>
                </c:pt>
                <c:pt idx="130">
                  <c:v>87.989000000000004</c:v>
                </c:pt>
                <c:pt idx="131">
                  <c:v>87.989000000000004</c:v>
                </c:pt>
                <c:pt idx="132">
                  <c:v>87.989000000000004</c:v>
                </c:pt>
                <c:pt idx="133">
                  <c:v>87.989000000000004</c:v>
                </c:pt>
                <c:pt idx="134">
                  <c:v>87.989000000000004</c:v>
                </c:pt>
                <c:pt idx="135">
                  <c:v>87.989000000000004</c:v>
                </c:pt>
                <c:pt idx="136">
                  <c:v>87.989000000000004</c:v>
                </c:pt>
                <c:pt idx="137">
                  <c:v>87.795000000000002</c:v>
                </c:pt>
                <c:pt idx="138">
                  <c:v>87.211000000000027</c:v>
                </c:pt>
                <c:pt idx="139">
                  <c:v>86.820999999999998</c:v>
                </c:pt>
                <c:pt idx="140">
                  <c:v>86.820999999999998</c:v>
                </c:pt>
                <c:pt idx="141">
                  <c:v>86.820999999999998</c:v>
                </c:pt>
                <c:pt idx="142">
                  <c:v>86.820999999999998</c:v>
                </c:pt>
                <c:pt idx="143">
                  <c:v>86.820999999999998</c:v>
                </c:pt>
                <c:pt idx="144">
                  <c:v>86.820999999999998</c:v>
                </c:pt>
                <c:pt idx="145">
                  <c:v>86.820999999999998</c:v>
                </c:pt>
                <c:pt idx="146">
                  <c:v>86.820999999999998</c:v>
                </c:pt>
                <c:pt idx="147">
                  <c:v>86.820999999999998</c:v>
                </c:pt>
                <c:pt idx="148">
                  <c:v>86.573999999999998</c:v>
                </c:pt>
                <c:pt idx="149">
                  <c:v>86.078999999999979</c:v>
                </c:pt>
                <c:pt idx="150">
                  <c:v>85.831999999999994</c:v>
                </c:pt>
                <c:pt idx="151">
                  <c:v>85.337000000000003</c:v>
                </c:pt>
                <c:pt idx="152">
                  <c:v>85.337000000000003</c:v>
                </c:pt>
                <c:pt idx="153">
                  <c:v>85.337000000000003</c:v>
                </c:pt>
                <c:pt idx="154">
                  <c:v>85.337000000000003</c:v>
                </c:pt>
                <c:pt idx="155">
                  <c:v>85.337000000000003</c:v>
                </c:pt>
                <c:pt idx="156">
                  <c:v>85.337000000000003</c:v>
                </c:pt>
                <c:pt idx="157">
                  <c:v>85.337000000000003</c:v>
                </c:pt>
                <c:pt idx="158">
                  <c:v>85.337000000000003</c:v>
                </c:pt>
                <c:pt idx="159">
                  <c:v>85.337000000000003</c:v>
                </c:pt>
                <c:pt idx="160">
                  <c:v>85.337000000000003</c:v>
                </c:pt>
                <c:pt idx="161">
                  <c:v>85.337000000000003</c:v>
                </c:pt>
                <c:pt idx="162">
                  <c:v>84.712000000000003</c:v>
                </c:pt>
                <c:pt idx="163">
                  <c:v>84.397000000000006</c:v>
                </c:pt>
                <c:pt idx="164">
                  <c:v>84.397000000000006</c:v>
                </c:pt>
                <c:pt idx="165">
                  <c:v>84.397000000000006</c:v>
                </c:pt>
                <c:pt idx="166">
                  <c:v>84.397000000000006</c:v>
                </c:pt>
                <c:pt idx="167">
                  <c:v>84.397000000000006</c:v>
                </c:pt>
                <c:pt idx="168">
                  <c:v>84.397000000000006</c:v>
                </c:pt>
                <c:pt idx="169">
                  <c:v>84.397000000000006</c:v>
                </c:pt>
                <c:pt idx="170">
                  <c:v>84.397000000000006</c:v>
                </c:pt>
                <c:pt idx="171">
                  <c:v>84.397000000000006</c:v>
                </c:pt>
                <c:pt idx="172">
                  <c:v>84.397000000000006</c:v>
                </c:pt>
                <c:pt idx="173">
                  <c:v>83.572999999999979</c:v>
                </c:pt>
                <c:pt idx="174">
                  <c:v>83.572999999999979</c:v>
                </c:pt>
                <c:pt idx="175">
                  <c:v>83.16</c:v>
                </c:pt>
                <c:pt idx="176">
                  <c:v>83.16</c:v>
                </c:pt>
                <c:pt idx="177">
                  <c:v>83.16</c:v>
                </c:pt>
                <c:pt idx="178">
                  <c:v>83.16</c:v>
                </c:pt>
                <c:pt idx="179">
                  <c:v>83.16</c:v>
                </c:pt>
                <c:pt idx="180">
                  <c:v>83.16</c:v>
                </c:pt>
              </c:numCache>
            </c:numRef>
          </c:yVal>
          <c:smooth val="0"/>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99.93</c:v>
                </c:pt>
                <c:pt idx="4">
                  <c:v>99.86</c:v>
                </c:pt>
                <c:pt idx="5">
                  <c:v>99.789000000000001</c:v>
                </c:pt>
                <c:pt idx="6">
                  <c:v>99.313999999999993</c:v>
                </c:pt>
                <c:pt idx="7">
                  <c:v>98.551000000000002</c:v>
                </c:pt>
                <c:pt idx="8">
                  <c:v>98.382999999999981</c:v>
                </c:pt>
                <c:pt idx="9">
                  <c:v>98.334999999999994</c:v>
                </c:pt>
                <c:pt idx="10">
                  <c:v>98.334999999999994</c:v>
                </c:pt>
                <c:pt idx="11">
                  <c:v>98.334999999999994</c:v>
                </c:pt>
                <c:pt idx="12">
                  <c:v>98.334999999999994</c:v>
                </c:pt>
                <c:pt idx="13">
                  <c:v>98.334999999999994</c:v>
                </c:pt>
                <c:pt idx="14">
                  <c:v>98.334999999999994</c:v>
                </c:pt>
                <c:pt idx="15">
                  <c:v>98.334999999999994</c:v>
                </c:pt>
                <c:pt idx="16">
                  <c:v>98.334999999999994</c:v>
                </c:pt>
                <c:pt idx="17">
                  <c:v>98.307000000000002</c:v>
                </c:pt>
                <c:pt idx="18">
                  <c:v>98.08</c:v>
                </c:pt>
                <c:pt idx="19">
                  <c:v>97.566999999999993</c:v>
                </c:pt>
                <c:pt idx="20">
                  <c:v>97.394999999999996</c:v>
                </c:pt>
                <c:pt idx="21">
                  <c:v>97.394999999999996</c:v>
                </c:pt>
                <c:pt idx="22">
                  <c:v>97.394999999999996</c:v>
                </c:pt>
                <c:pt idx="23">
                  <c:v>97.394999999999996</c:v>
                </c:pt>
                <c:pt idx="24">
                  <c:v>97.394999999999996</c:v>
                </c:pt>
                <c:pt idx="25">
                  <c:v>97.394999999999996</c:v>
                </c:pt>
                <c:pt idx="26">
                  <c:v>97.394999999999996</c:v>
                </c:pt>
                <c:pt idx="27">
                  <c:v>97.394999999999996</c:v>
                </c:pt>
                <c:pt idx="28">
                  <c:v>97.394999999999996</c:v>
                </c:pt>
                <c:pt idx="29">
                  <c:v>97.293999999999997</c:v>
                </c:pt>
                <c:pt idx="30">
                  <c:v>97.125999999999948</c:v>
                </c:pt>
                <c:pt idx="31">
                  <c:v>96.822999999999979</c:v>
                </c:pt>
                <c:pt idx="32">
                  <c:v>96.721999999999994</c:v>
                </c:pt>
                <c:pt idx="33">
                  <c:v>96.721999999999994</c:v>
                </c:pt>
                <c:pt idx="34">
                  <c:v>96.721999999999994</c:v>
                </c:pt>
                <c:pt idx="35">
                  <c:v>96.721999999999994</c:v>
                </c:pt>
                <c:pt idx="36">
                  <c:v>96.721999999999994</c:v>
                </c:pt>
                <c:pt idx="37">
                  <c:v>96.721999999999994</c:v>
                </c:pt>
                <c:pt idx="38">
                  <c:v>96.721999999999994</c:v>
                </c:pt>
                <c:pt idx="39">
                  <c:v>96.682000000000002</c:v>
                </c:pt>
                <c:pt idx="40">
                  <c:v>96.52</c:v>
                </c:pt>
                <c:pt idx="41">
                  <c:v>96.438999999999993</c:v>
                </c:pt>
                <c:pt idx="42">
                  <c:v>96.114999999999995</c:v>
                </c:pt>
                <c:pt idx="43">
                  <c:v>95.748000000000005</c:v>
                </c:pt>
                <c:pt idx="44">
                  <c:v>95.706999999999994</c:v>
                </c:pt>
                <c:pt idx="45">
                  <c:v>95.665999999999983</c:v>
                </c:pt>
                <c:pt idx="46">
                  <c:v>95.665999999999983</c:v>
                </c:pt>
                <c:pt idx="47">
                  <c:v>95.665999999999983</c:v>
                </c:pt>
                <c:pt idx="48">
                  <c:v>95.665999999999983</c:v>
                </c:pt>
                <c:pt idx="49">
                  <c:v>95.665999999999983</c:v>
                </c:pt>
                <c:pt idx="50">
                  <c:v>95.617000000000004</c:v>
                </c:pt>
                <c:pt idx="51">
                  <c:v>95.617000000000004</c:v>
                </c:pt>
                <c:pt idx="52">
                  <c:v>95.617000000000004</c:v>
                </c:pt>
                <c:pt idx="53">
                  <c:v>95.617000000000004</c:v>
                </c:pt>
                <c:pt idx="54">
                  <c:v>95.318000000000012</c:v>
                </c:pt>
                <c:pt idx="55">
                  <c:v>94.769000000000005</c:v>
                </c:pt>
                <c:pt idx="56">
                  <c:v>94.667999999999992</c:v>
                </c:pt>
                <c:pt idx="57">
                  <c:v>94.667999999999992</c:v>
                </c:pt>
                <c:pt idx="58">
                  <c:v>94.617000000000004</c:v>
                </c:pt>
                <c:pt idx="59">
                  <c:v>94.617000000000004</c:v>
                </c:pt>
                <c:pt idx="60">
                  <c:v>94.617000000000004</c:v>
                </c:pt>
                <c:pt idx="61">
                  <c:v>94.617000000000004</c:v>
                </c:pt>
                <c:pt idx="62">
                  <c:v>94.617000000000004</c:v>
                </c:pt>
                <c:pt idx="63">
                  <c:v>94.617000000000004</c:v>
                </c:pt>
                <c:pt idx="64">
                  <c:v>94.617000000000004</c:v>
                </c:pt>
                <c:pt idx="65">
                  <c:v>94.438000000000002</c:v>
                </c:pt>
                <c:pt idx="66">
                  <c:v>94.26</c:v>
                </c:pt>
                <c:pt idx="67">
                  <c:v>93.603999999999999</c:v>
                </c:pt>
                <c:pt idx="68">
                  <c:v>93.424000000000007</c:v>
                </c:pt>
                <c:pt idx="69">
                  <c:v>93.363</c:v>
                </c:pt>
                <c:pt idx="70">
                  <c:v>93.363</c:v>
                </c:pt>
                <c:pt idx="71">
                  <c:v>93.363</c:v>
                </c:pt>
                <c:pt idx="72">
                  <c:v>93.363</c:v>
                </c:pt>
                <c:pt idx="73">
                  <c:v>93.363</c:v>
                </c:pt>
                <c:pt idx="74">
                  <c:v>93.363</c:v>
                </c:pt>
                <c:pt idx="75">
                  <c:v>93.363</c:v>
                </c:pt>
                <c:pt idx="76">
                  <c:v>93.290999999999997</c:v>
                </c:pt>
                <c:pt idx="77">
                  <c:v>93.218000000000004</c:v>
                </c:pt>
                <c:pt idx="78">
                  <c:v>92.998999999999995</c:v>
                </c:pt>
                <c:pt idx="79">
                  <c:v>92.998999999999995</c:v>
                </c:pt>
                <c:pt idx="80">
                  <c:v>92.998999999999995</c:v>
                </c:pt>
                <c:pt idx="81">
                  <c:v>92.998999999999995</c:v>
                </c:pt>
                <c:pt idx="82">
                  <c:v>92.998999999999995</c:v>
                </c:pt>
                <c:pt idx="83">
                  <c:v>92.998999999999995</c:v>
                </c:pt>
                <c:pt idx="84">
                  <c:v>92.998999999999995</c:v>
                </c:pt>
                <c:pt idx="85">
                  <c:v>92.998999999999995</c:v>
                </c:pt>
                <c:pt idx="86">
                  <c:v>92.998999999999995</c:v>
                </c:pt>
                <c:pt idx="87">
                  <c:v>92.909000000000006</c:v>
                </c:pt>
                <c:pt idx="88">
                  <c:v>92.634999999999991</c:v>
                </c:pt>
                <c:pt idx="89">
                  <c:v>92.178999999999988</c:v>
                </c:pt>
                <c:pt idx="90">
                  <c:v>91.997000000000114</c:v>
                </c:pt>
                <c:pt idx="91">
                  <c:v>91.905000000000001</c:v>
                </c:pt>
                <c:pt idx="92">
                  <c:v>91.811000000000007</c:v>
                </c:pt>
                <c:pt idx="93">
                  <c:v>91.811000000000007</c:v>
                </c:pt>
                <c:pt idx="94">
                  <c:v>91.811000000000007</c:v>
                </c:pt>
                <c:pt idx="95">
                  <c:v>91.811000000000007</c:v>
                </c:pt>
                <c:pt idx="96">
                  <c:v>91.811000000000007</c:v>
                </c:pt>
                <c:pt idx="97">
                  <c:v>91.811000000000007</c:v>
                </c:pt>
                <c:pt idx="98">
                  <c:v>91.811000000000007</c:v>
                </c:pt>
                <c:pt idx="99">
                  <c:v>91.811000000000007</c:v>
                </c:pt>
                <c:pt idx="100">
                  <c:v>91.698999999999998</c:v>
                </c:pt>
                <c:pt idx="101">
                  <c:v>91.585999999999999</c:v>
                </c:pt>
                <c:pt idx="102">
                  <c:v>91.36</c:v>
                </c:pt>
                <c:pt idx="103">
                  <c:v>91.02</c:v>
                </c:pt>
                <c:pt idx="104">
                  <c:v>91.02</c:v>
                </c:pt>
                <c:pt idx="105">
                  <c:v>91.02</c:v>
                </c:pt>
                <c:pt idx="106">
                  <c:v>91.02</c:v>
                </c:pt>
                <c:pt idx="107">
                  <c:v>91.02</c:v>
                </c:pt>
                <c:pt idx="108">
                  <c:v>91.02</c:v>
                </c:pt>
                <c:pt idx="109">
                  <c:v>91.02</c:v>
                </c:pt>
                <c:pt idx="110">
                  <c:v>91.02</c:v>
                </c:pt>
                <c:pt idx="111">
                  <c:v>91.02</c:v>
                </c:pt>
                <c:pt idx="112">
                  <c:v>90.453999999999994</c:v>
                </c:pt>
                <c:pt idx="113">
                  <c:v>90.169999999999987</c:v>
                </c:pt>
                <c:pt idx="114">
                  <c:v>89.884999999999991</c:v>
                </c:pt>
                <c:pt idx="115">
                  <c:v>89.453999999999994</c:v>
                </c:pt>
                <c:pt idx="116">
                  <c:v>89.308999999999983</c:v>
                </c:pt>
                <c:pt idx="117">
                  <c:v>89.308999999999983</c:v>
                </c:pt>
                <c:pt idx="118">
                  <c:v>89.308999999999983</c:v>
                </c:pt>
                <c:pt idx="119">
                  <c:v>89.308999999999983</c:v>
                </c:pt>
                <c:pt idx="120">
                  <c:v>89.308999999999983</c:v>
                </c:pt>
                <c:pt idx="121">
                  <c:v>89.308999999999983</c:v>
                </c:pt>
                <c:pt idx="122">
                  <c:v>89.308999999999983</c:v>
                </c:pt>
                <c:pt idx="123">
                  <c:v>89.308999999999983</c:v>
                </c:pt>
                <c:pt idx="124">
                  <c:v>89.308999999999983</c:v>
                </c:pt>
                <c:pt idx="125">
                  <c:v>89.308999999999983</c:v>
                </c:pt>
                <c:pt idx="126">
                  <c:v>88.771000000000001</c:v>
                </c:pt>
                <c:pt idx="127">
                  <c:v>88.590999999999994</c:v>
                </c:pt>
                <c:pt idx="128">
                  <c:v>88.406000000000006</c:v>
                </c:pt>
                <c:pt idx="129">
                  <c:v>88.406000000000006</c:v>
                </c:pt>
                <c:pt idx="130">
                  <c:v>88.406000000000006</c:v>
                </c:pt>
                <c:pt idx="131">
                  <c:v>88.406000000000006</c:v>
                </c:pt>
                <c:pt idx="132">
                  <c:v>88.406000000000006</c:v>
                </c:pt>
                <c:pt idx="133">
                  <c:v>88.406000000000006</c:v>
                </c:pt>
                <c:pt idx="134">
                  <c:v>88.406000000000006</c:v>
                </c:pt>
                <c:pt idx="135">
                  <c:v>88.406000000000006</c:v>
                </c:pt>
                <c:pt idx="136">
                  <c:v>88.406000000000006</c:v>
                </c:pt>
                <c:pt idx="137">
                  <c:v>88.185999999999979</c:v>
                </c:pt>
                <c:pt idx="138">
                  <c:v>87.522999999999982</c:v>
                </c:pt>
                <c:pt idx="139">
                  <c:v>87.301999999999992</c:v>
                </c:pt>
                <c:pt idx="140">
                  <c:v>87.301999999999992</c:v>
                </c:pt>
                <c:pt idx="141">
                  <c:v>87.301999999999992</c:v>
                </c:pt>
                <c:pt idx="142">
                  <c:v>87.301999999999992</c:v>
                </c:pt>
                <c:pt idx="143">
                  <c:v>87.301999999999992</c:v>
                </c:pt>
                <c:pt idx="144">
                  <c:v>87.301999999999992</c:v>
                </c:pt>
                <c:pt idx="145">
                  <c:v>87.301999999999992</c:v>
                </c:pt>
                <c:pt idx="146">
                  <c:v>87.301999999999992</c:v>
                </c:pt>
                <c:pt idx="147">
                  <c:v>87.301999999999992</c:v>
                </c:pt>
                <c:pt idx="148">
                  <c:v>87.01</c:v>
                </c:pt>
                <c:pt idx="149">
                  <c:v>86.426000000000002</c:v>
                </c:pt>
                <c:pt idx="150">
                  <c:v>86.134</c:v>
                </c:pt>
                <c:pt idx="151">
                  <c:v>85.55</c:v>
                </c:pt>
                <c:pt idx="152">
                  <c:v>85.55</c:v>
                </c:pt>
                <c:pt idx="153">
                  <c:v>85.55</c:v>
                </c:pt>
                <c:pt idx="154">
                  <c:v>85.55</c:v>
                </c:pt>
                <c:pt idx="155">
                  <c:v>85.55</c:v>
                </c:pt>
                <c:pt idx="156">
                  <c:v>85.55</c:v>
                </c:pt>
                <c:pt idx="157">
                  <c:v>85.55</c:v>
                </c:pt>
                <c:pt idx="158">
                  <c:v>85.55</c:v>
                </c:pt>
                <c:pt idx="159">
                  <c:v>85.55</c:v>
                </c:pt>
                <c:pt idx="160">
                  <c:v>85.55</c:v>
                </c:pt>
                <c:pt idx="161">
                  <c:v>85.55</c:v>
                </c:pt>
                <c:pt idx="162">
                  <c:v>84.805999999999983</c:v>
                </c:pt>
                <c:pt idx="163">
                  <c:v>84.433000000000007</c:v>
                </c:pt>
                <c:pt idx="164">
                  <c:v>84.433000000000007</c:v>
                </c:pt>
                <c:pt idx="165">
                  <c:v>84.433000000000007</c:v>
                </c:pt>
                <c:pt idx="166">
                  <c:v>84.433000000000007</c:v>
                </c:pt>
                <c:pt idx="167">
                  <c:v>84.433000000000007</c:v>
                </c:pt>
                <c:pt idx="168">
                  <c:v>84.433000000000007</c:v>
                </c:pt>
                <c:pt idx="169">
                  <c:v>84.433000000000007</c:v>
                </c:pt>
                <c:pt idx="170">
                  <c:v>84.433000000000007</c:v>
                </c:pt>
                <c:pt idx="171">
                  <c:v>84.433000000000007</c:v>
                </c:pt>
                <c:pt idx="172">
                  <c:v>84.433000000000007</c:v>
                </c:pt>
                <c:pt idx="173">
                  <c:v>83.438999999999993</c:v>
                </c:pt>
                <c:pt idx="174">
                  <c:v>83.438999999999993</c:v>
                </c:pt>
                <c:pt idx="175">
                  <c:v>82.940000000000026</c:v>
                </c:pt>
                <c:pt idx="176">
                  <c:v>82.940000000000026</c:v>
                </c:pt>
                <c:pt idx="177">
                  <c:v>82.940000000000026</c:v>
                </c:pt>
                <c:pt idx="178">
                  <c:v>82.940000000000026</c:v>
                </c:pt>
                <c:pt idx="179">
                  <c:v>82.940000000000026</c:v>
                </c:pt>
                <c:pt idx="180">
                  <c:v>82.940000000000026</c:v>
                </c:pt>
              </c:numCache>
            </c:numRef>
          </c:yVal>
          <c:smooth val="0"/>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99.959000000000003</c:v>
                </c:pt>
                <c:pt idx="44">
                  <c:v>99.959000000000003</c:v>
                </c:pt>
                <c:pt idx="45">
                  <c:v>99.959000000000003</c:v>
                </c:pt>
                <c:pt idx="46">
                  <c:v>99.959000000000003</c:v>
                </c:pt>
                <c:pt idx="47">
                  <c:v>99.959000000000003</c:v>
                </c:pt>
                <c:pt idx="48">
                  <c:v>99.959000000000003</c:v>
                </c:pt>
                <c:pt idx="49">
                  <c:v>99.959000000000003</c:v>
                </c:pt>
                <c:pt idx="50">
                  <c:v>99.959000000000003</c:v>
                </c:pt>
                <c:pt idx="51">
                  <c:v>99.959000000000003</c:v>
                </c:pt>
                <c:pt idx="52">
                  <c:v>99.959000000000003</c:v>
                </c:pt>
                <c:pt idx="53">
                  <c:v>99.959000000000003</c:v>
                </c:pt>
                <c:pt idx="54">
                  <c:v>99.959000000000003</c:v>
                </c:pt>
                <c:pt idx="55">
                  <c:v>99.959000000000003</c:v>
                </c:pt>
                <c:pt idx="56">
                  <c:v>99.959000000000003</c:v>
                </c:pt>
                <c:pt idx="57">
                  <c:v>99.959000000000003</c:v>
                </c:pt>
                <c:pt idx="58">
                  <c:v>99.959000000000003</c:v>
                </c:pt>
                <c:pt idx="59">
                  <c:v>99.959000000000003</c:v>
                </c:pt>
                <c:pt idx="60">
                  <c:v>99.959000000000003</c:v>
                </c:pt>
                <c:pt idx="61">
                  <c:v>99.959000000000003</c:v>
                </c:pt>
                <c:pt idx="62">
                  <c:v>99.959000000000003</c:v>
                </c:pt>
                <c:pt idx="63">
                  <c:v>99.959000000000003</c:v>
                </c:pt>
                <c:pt idx="64">
                  <c:v>99.959000000000003</c:v>
                </c:pt>
                <c:pt idx="65">
                  <c:v>99.959000000000003</c:v>
                </c:pt>
                <c:pt idx="66">
                  <c:v>99.959000000000003</c:v>
                </c:pt>
                <c:pt idx="67">
                  <c:v>99.959000000000003</c:v>
                </c:pt>
                <c:pt idx="68">
                  <c:v>99.899000000000001</c:v>
                </c:pt>
                <c:pt idx="69">
                  <c:v>99.899000000000001</c:v>
                </c:pt>
                <c:pt idx="70">
                  <c:v>99.899000000000001</c:v>
                </c:pt>
                <c:pt idx="71">
                  <c:v>99.899000000000001</c:v>
                </c:pt>
                <c:pt idx="72">
                  <c:v>99.899000000000001</c:v>
                </c:pt>
                <c:pt idx="73">
                  <c:v>99.899000000000001</c:v>
                </c:pt>
                <c:pt idx="74">
                  <c:v>99.899000000000001</c:v>
                </c:pt>
                <c:pt idx="75">
                  <c:v>99.899000000000001</c:v>
                </c:pt>
                <c:pt idx="76">
                  <c:v>99.899000000000001</c:v>
                </c:pt>
                <c:pt idx="77">
                  <c:v>99.899000000000001</c:v>
                </c:pt>
                <c:pt idx="78">
                  <c:v>99.899000000000001</c:v>
                </c:pt>
                <c:pt idx="79">
                  <c:v>99.899000000000001</c:v>
                </c:pt>
                <c:pt idx="80">
                  <c:v>99.899000000000001</c:v>
                </c:pt>
                <c:pt idx="81">
                  <c:v>99.899000000000001</c:v>
                </c:pt>
                <c:pt idx="82">
                  <c:v>99.899000000000001</c:v>
                </c:pt>
                <c:pt idx="83">
                  <c:v>99.899000000000001</c:v>
                </c:pt>
                <c:pt idx="84">
                  <c:v>99.899000000000001</c:v>
                </c:pt>
                <c:pt idx="85">
                  <c:v>99.899000000000001</c:v>
                </c:pt>
                <c:pt idx="86">
                  <c:v>99.899000000000001</c:v>
                </c:pt>
                <c:pt idx="87">
                  <c:v>99.899000000000001</c:v>
                </c:pt>
                <c:pt idx="88">
                  <c:v>99.899000000000001</c:v>
                </c:pt>
                <c:pt idx="89">
                  <c:v>99.899000000000001</c:v>
                </c:pt>
                <c:pt idx="90">
                  <c:v>99.899000000000001</c:v>
                </c:pt>
                <c:pt idx="91">
                  <c:v>99.899000000000001</c:v>
                </c:pt>
                <c:pt idx="92">
                  <c:v>99.899000000000001</c:v>
                </c:pt>
                <c:pt idx="93">
                  <c:v>99.899000000000001</c:v>
                </c:pt>
                <c:pt idx="94">
                  <c:v>99.899000000000001</c:v>
                </c:pt>
                <c:pt idx="95">
                  <c:v>99.899000000000001</c:v>
                </c:pt>
                <c:pt idx="96">
                  <c:v>99.899000000000001</c:v>
                </c:pt>
                <c:pt idx="97">
                  <c:v>99.899000000000001</c:v>
                </c:pt>
                <c:pt idx="98">
                  <c:v>99.899000000000001</c:v>
                </c:pt>
                <c:pt idx="99">
                  <c:v>99.899000000000001</c:v>
                </c:pt>
                <c:pt idx="100">
                  <c:v>99.899000000000001</c:v>
                </c:pt>
                <c:pt idx="101">
                  <c:v>99.899000000000001</c:v>
                </c:pt>
                <c:pt idx="102">
                  <c:v>99.899000000000001</c:v>
                </c:pt>
                <c:pt idx="103">
                  <c:v>99.899000000000001</c:v>
                </c:pt>
                <c:pt idx="104">
                  <c:v>99.899000000000001</c:v>
                </c:pt>
                <c:pt idx="105">
                  <c:v>99.899000000000001</c:v>
                </c:pt>
                <c:pt idx="106">
                  <c:v>99.899000000000001</c:v>
                </c:pt>
                <c:pt idx="107">
                  <c:v>99.899000000000001</c:v>
                </c:pt>
                <c:pt idx="108">
                  <c:v>99.899000000000001</c:v>
                </c:pt>
                <c:pt idx="109">
                  <c:v>99.899000000000001</c:v>
                </c:pt>
                <c:pt idx="110">
                  <c:v>99.899000000000001</c:v>
                </c:pt>
                <c:pt idx="111">
                  <c:v>99.899000000000001</c:v>
                </c:pt>
                <c:pt idx="112">
                  <c:v>99.899000000000001</c:v>
                </c:pt>
                <c:pt idx="113">
                  <c:v>99.899000000000001</c:v>
                </c:pt>
                <c:pt idx="114">
                  <c:v>99.899000000000001</c:v>
                </c:pt>
                <c:pt idx="115">
                  <c:v>99.899000000000001</c:v>
                </c:pt>
                <c:pt idx="116">
                  <c:v>99.899000000000001</c:v>
                </c:pt>
                <c:pt idx="117">
                  <c:v>99.899000000000001</c:v>
                </c:pt>
                <c:pt idx="118">
                  <c:v>99.899000000000001</c:v>
                </c:pt>
                <c:pt idx="119">
                  <c:v>99.899000000000001</c:v>
                </c:pt>
                <c:pt idx="120">
                  <c:v>99.899000000000001</c:v>
                </c:pt>
                <c:pt idx="121">
                  <c:v>99.899000000000001</c:v>
                </c:pt>
                <c:pt idx="122">
                  <c:v>99.899000000000001</c:v>
                </c:pt>
                <c:pt idx="123">
                  <c:v>99.899000000000001</c:v>
                </c:pt>
                <c:pt idx="124">
                  <c:v>99.899000000000001</c:v>
                </c:pt>
                <c:pt idx="125">
                  <c:v>99.899000000000001</c:v>
                </c:pt>
                <c:pt idx="126">
                  <c:v>99.899000000000001</c:v>
                </c:pt>
                <c:pt idx="127">
                  <c:v>99.899000000000001</c:v>
                </c:pt>
                <c:pt idx="128">
                  <c:v>99.899000000000001</c:v>
                </c:pt>
                <c:pt idx="129">
                  <c:v>99.899000000000001</c:v>
                </c:pt>
                <c:pt idx="130">
                  <c:v>99.899000000000001</c:v>
                </c:pt>
                <c:pt idx="131">
                  <c:v>99.899000000000001</c:v>
                </c:pt>
                <c:pt idx="132">
                  <c:v>99.899000000000001</c:v>
                </c:pt>
                <c:pt idx="133">
                  <c:v>99.899000000000001</c:v>
                </c:pt>
                <c:pt idx="134">
                  <c:v>99.899000000000001</c:v>
                </c:pt>
                <c:pt idx="135">
                  <c:v>99.899000000000001</c:v>
                </c:pt>
                <c:pt idx="136">
                  <c:v>99.899000000000001</c:v>
                </c:pt>
                <c:pt idx="137">
                  <c:v>99.899000000000001</c:v>
                </c:pt>
                <c:pt idx="138">
                  <c:v>99.899000000000001</c:v>
                </c:pt>
                <c:pt idx="139">
                  <c:v>99.899000000000001</c:v>
                </c:pt>
                <c:pt idx="140">
                  <c:v>99.899000000000001</c:v>
                </c:pt>
                <c:pt idx="141">
                  <c:v>99.899000000000001</c:v>
                </c:pt>
                <c:pt idx="142">
                  <c:v>99.899000000000001</c:v>
                </c:pt>
                <c:pt idx="143">
                  <c:v>99.899000000000001</c:v>
                </c:pt>
                <c:pt idx="144">
                  <c:v>99.899000000000001</c:v>
                </c:pt>
                <c:pt idx="145">
                  <c:v>99.899000000000001</c:v>
                </c:pt>
                <c:pt idx="146">
                  <c:v>99.899000000000001</c:v>
                </c:pt>
                <c:pt idx="147">
                  <c:v>99.899000000000001</c:v>
                </c:pt>
                <c:pt idx="148">
                  <c:v>99.899000000000001</c:v>
                </c:pt>
                <c:pt idx="149">
                  <c:v>99.899000000000001</c:v>
                </c:pt>
                <c:pt idx="150">
                  <c:v>99.899000000000001</c:v>
                </c:pt>
                <c:pt idx="151">
                  <c:v>99.899000000000001</c:v>
                </c:pt>
                <c:pt idx="152">
                  <c:v>99.899000000000001</c:v>
                </c:pt>
                <c:pt idx="153">
                  <c:v>99.899000000000001</c:v>
                </c:pt>
                <c:pt idx="154">
                  <c:v>99.899000000000001</c:v>
                </c:pt>
                <c:pt idx="155">
                  <c:v>99.899000000000001</c:v>
                </c:pt>
                <c:pt idx="156">
                  <c:v>99.899000000000001</c:v>
                </c:pt>
                <c:pt idx="157">
                  <c:v>99.899000000000001</c:v>
                </c:pt>
                <c:pt idx="158">
                  <c:v>99.899000000000001</c:v>
                </c:pt>
                <c:pt idx="159">
                  <c:v>99.899000000000001</c:v>
                </c:pt>
                <c:pt idx="160">
                  <c:v>99.899000000000001</c:v>
                </c:pt>
                <c:pt idx="161">
                  <c:v>99.899000000000001</c:v>
                </c:pt>
                <c:pt idx="162">
                  <c:v>99.899000000000001</c:v>
                </c:pt>
                <c:pt idx="163">
                  <c:v>99.899000000000001</c:v>
                </c:pt>
                <c:pt idx="164">
                  <c:v>99.899000000000001</c:v>
                </c:pt>
                <c:pt idx="165">
                  <c:v>99.899000000000001</c:v>
                </c:pt>
                <c:pt idx="166">
                  <c:v>99.899000000000001</c:v>
                </c:pt>
                <c:pt idx="167">
                  <c:v>99.899000000000001</c:v>
                </c:pt>
                <c:pt idx="168">
                  <c:v>99.899000000000001</c:v>
                </c:pt>
                <c:pt idx="169">
                  <c:v>99.899000000000001</c:v>
                </c:pt>
                <c:pt idx="170">
                  <c:v>99.899000000000001</c:v>
                </c:pt>
                <c:pt idx="171">
                  <c:v>99.899000000000001</c:v>
                </c:pt>
                <c:pt idx="172">
                  <c:v>99.899000000000001</c:v>
                </c:pt>
                <c:pt idx="173">
                  <c:v>99.899000000000001</c:v>
                </c:pt>
                <c:pt idx="174">
                  <c:v>99.899000000000001</c:v>
                </c:pt>
                <c:pt idx="175">
                  <c:v>99.899000000000001</c:v>
                </c:pt>
                <c:pt idx="176">
                  <c:v>99.899000000000001</c:v>
                </c:pt>
                <c:pt idx="177">
                  <c:v>99.899000000000001</c:v>
                </c:pt>
                <c:pt idx="178">
                  <c:v>99.899000000000001</c:v>
                </c:pt>
                <c:pt idx="179">
                  <c:v>99.899000000000001</c:v>
                </c:pt>
                <c:pt idx="180">
                  <c:v>99.899000000000001</c:v>
                </c:pt>
              </c:numCache>
            </c:numRef>
          </c:yVal>
          <c:smooth val="0"/>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100</c:v>
                </c:pt>
                <c:pt idx="3">
                  <c:v>100</c:v>
                </c:pt>
                <c:pt idx="4">
                  <c:v>100</c:v>
                </c:pt>
                <c:pt idx="5">
                  <c:v>100</c:v>
                </c:pt>
                <c:pt idx="6">
                  <c:v>99.903999999999996</c:v>
                </c:pt>
                <c:pt idx="7">
                  <c:v>99.807000000000002</c:v>
                </c:pt>
                <c:pt idx="8">
                  <c:v>99.807000000000002</c:v>
                </c:pt>
                <c:pt idx="9">
                  <c:v>99.807000000000002</c:v>
                </c:pt>
                <c:pt idx="10">
                  <c:v>99.807000000000002</c:v>
                </c:pt>
                <c:pt idx="11">
                  <c:v>99.807000000000002</c:v>
                </c:pt>
                <c:pt idx="12">
                  <c:v>99.807000000000002</c:v>
                </c:pt>
                <c:pt idx="13">
                  <c:v>99.807000000000002</c:v>
                </c:pt>
                <c:pt idx="14">
                  <c:v>99.807000000000002</c:v>
                </c:pt>
                <c:pt idx="15">
                  <c:v>99.807000000000002</c:v>
                </c:pt>
                <c:pt idx="16">
                  <c:v>99.807000000000002</c:v>
                </c:pt>
                <c:pt idx="17">
                  <c:v>99.777999999999992</c:v>
                </c:pt>
                <c:pt idx="18">
                  <c:v>99.777999999999992</c:v>
                </c:pt>
                <c:pt idx="19">
                  <c:v>99.748000000000005</c:v>
                </c:pt>
                <c:pt idx="20">
                  <c:v>99.748000000000005</c:v>
                </c:pt>
                <c:pt idx="21">
                  <c:v>99.748000000000005</c:v>
                </c:pt>
                <c:pt idx="22">
                  <c:v>99.748000000000005</c:v>
                </c:pt>
                <c:pt idx="23">
                  <c:v>99.748000000000005</c:v>
                </c:pt>
                <c:pt idx="24">
                  <c:v>99.748000000000005</c:v>
                </c:pt>
                <c:pt idx="25">
                  <c:v>99.748000000000005</c:v>
                </c:pt>
                <c:pt idx="26">
                  <c:v>99.748000000000005</c:v>
                </c:pt>
                <c:pt idx="27">
                  <c:v>99.748000000000005</c:v>
                </c:pt>
                <c:pt idx="28">
                  <c:v>99.748000000000005</c:v>
                </c:pt>
                <c:pt idx="29">
                  <c:v>99.748000000000005</c:v>
                </c:pt>
                <c:pt idx="30">
                  <c:v>99.748000000000005</c:v>
                </c:pt>
                <c:pt idx="31">
                  <c:v>99.714000000000027</c:v>
                </c:pt>
                <c:pt idx="32">
                  <c:v>99.678999999999988</c:v>
                </c:pt>
                <c:pt idx="33">
                  <c:v>99.678999999999988</c:v>
                </c:pt>
                <c:pt idx="34">
                  <c:v>99.678999999999988</c:v>
                </c:pt>
                <c:pt idx="35">
                  <c:v>99.678999999999988</c:v>
                </c:pt>
                <c:pt idx="36">
                  <c:v>99.678999999999988</c:v>
                </c:pt>
                <c:pt idx="37">
                  <c:v>99.678999999999988</c:v>
                </c:pt>
                <c:pt idx="38">
                  <c:v>99.678999999999988</c:v>
                </c:pt>
                <c:pt idx="39">
                  <c:v>99.678999999999988</c:v>
                </c:pt>
                <c:pt idx="40">
                  <c:v>99.678999999999988</c:v>
                </c:pt>
                <c:pt idx="41">
                  <c:v>99.678999999999988</c:v>
                </c:pt>
                <c:pt idx="42">
                  <c:v>99.637</c:v>
                </c:pt>
                <c:pt idx="43">
                  <c:v>99.637</c:v>
                </c:pt>
                <c:pt idx="44">
                  <c:v>99.637</c:v>
                </c:pt>
                <c:pt idx="45">
                  <c:v>99.637</c:v>
                </c:pt>
                <c:pt idx="46">
                  <c:v>99.637</c:v>
                </c:pt>
                <c:pt idx="47">
                  <c:v>99.637</c:v>
                </c:pt>
                <c:pt idx="48">
                  <c:v>99.637</c:v>
                </c:pt>
                <c:pt idx="49">
                  <c:v>99.637</c:v>
                </c:pt>
                <c:pt idx="50">
                  <c:v>99.637</c:v>
                </c:pt>
                <c:pt idx="51">
                  <c:v>99.637</c:v>
                </c:pt>
                <c:pt idx="52">
                  <c:v>99.637</c:v>
                </c:pt>
                <c:pt idx="53">
                  <c:v>99.637</c:v>
                </c:pt>
                <c:pt idx="54">
                  <c:v>99.637</c:v>
                </c:pt>
                <c:pt idx="55">
                  <c:v>99.584000000000003</c:v>
                </c:pt>
                <c:pt idx="56">
                  <c:v>99.584000000000003</c:v>
                </c:pt>
                <c:pt idx="57">
                  <c:v>99.584000000000003</c:v>
                </c:pt>
                <c:pt idx="58">
                  <c:v>99.584000000000003</c:v>
                </c:pt>
                <c:pt idx="59">
                  <c:v>99.584000000000003</c:v>
                </c:pt>
                <c:pt idx="60">
                  <c:v>99.584000000000003</c:v>
                </c:pt>
                <c:pt idx="61">
                  <c:v>99.584000000000003</c:v>
                </c:pt>
                <c:pt idx="62">
                  <c:v>99.584000000000003</c:v>
                </c:pt>
                <c:pt idx="63">
                  <c:v>99.584000000000003</c:v>
                </c:pt>
                <c:pt idx="64">
                  <c:v>99.584000000000003</c:v>
                </c:pt>
                <c:pt idx="65">
                  <c:v>99.584000000000003</c:v>
                </c:pt>
                <c:pt idx="66">
                  <c:v>99.584000000000003</c:v>
                </c:pt>
                <c:pt idx="67">
                  <c:v>99.584000000000003</c:v>
                </c:pt>
                <c:pt idx="68">
                  <c:v>99.584000000000003</c:v>
                </c:pt>
                <c:pt idx="69">
                  <c:v>99.584000000000003</c:v>
                </c:pt>
                <c:pt idx="70">
                  <c:v>99.584000000000003</c:v>
                </c:pt>
                <c:pt idx="71">
                  <c:v>99.584000000000003</c:v>
                </c:pt>
                <c:pt idx="72">
                  <c:v>99.584000000000003</c:v>
                </c:pt>
                <c:pt idx="73">
                  <c:v>99.584000000000003</c:v>
                </c:pt>
                <c:pt idx="74">
                  <c:v>99.584000000000003</c:v>
                </c:pt>
                <c:pt idx="75">
                  <c:v>99.584000000000003</c:v>
                </c:pt>
                <c:pt idx="76">
                  <c:v>99.506</c:v>
                </c:pt>
                <c:pt idx="77">
                  <c:v>99.506</c:v>
                </c:pt>
                <c:pt idx="78">
                  <c:v>99.506</c:v>
                </c:pt>
                <c:pt idx="79">
                  <c:v>99.506</c:v>
                </c:pt>
                <c:pt idx="80">
                  <c:v>99.506</c:v>
                </c:pt>
                <c:pt idx="81">
                  <c:v>99.506</c:v>
                </c:pt>
                <c:pt idx="82">
                  <c:v>99.506</c:v>
                </c:pt>
                <c:pt idx="83">
                  <c:v>99.506</c:v>
                </c:pt>
                <c:pt idx="84">
                  <c:v>99.506</c:v>
                </c:pt>
                <c:pt idx="85">
                  <c:v>99.506</c:v>
                </c:pt>
                <c:pt idx="86">
                  <c:v>99.506</c:v>
                </c:pt>
                <c:pt idx="87">
                  <c:v>99.506</c:v>
                </c:pt>
                <c:pt idx="88">
                  <c:v>99.506</c:v>
                </c:pt>
                <c:pt idx="89">
                  <c:v>99.506</c:v>
                </c:pt>
                <c:pt idx="90">
                  <c:v>99.506</c:v>
                </c:pt>
                <c:pt idx="91">
                  <c:v>99.506</c:v>
                </c:pt>
                <c:pt idx="92">
                  <c:v>99.506</c:v>
                </c:pt>
                <c:pt idx="93">
                  <c:v>99.506</c:v>
                </c:pt>
                <c:pt idx="94">
                  <c:v>99.506</c:v>
                </c:pt>
                <c:pt idx="95">
                  <c:v>99.506</c:v>
                </c:pt>
                <c:pt idx="96">
                  <c:v>99.506</c:v>
                </c:pt>
                <c:pt idx="97">
                  <c:v>99.506</c:v>
                </c:pt>
                <c:pt idx="98">
                  <c:v>99.506</c:v>
                </c:pt>
                <c:pt idx="99">
                  <c:v>99.506</c:v>
                </c:pt>
                <c:pt idx="100">
                  <c:v>99.506</c:v>
                </c:pt>
                <c:pt idx="101">
                  <c:v>99.506</c:v>
                </c:pt>
                <c:pt idx="102">
                  <c:v>99.506</c:v>
                </c:pt>
                <c:pt idx="103">
                  <c:v>99.506</c:v>
                </c:pt>
                <c:pt idx="104">
                  <c:v>99.506</c:v>
                </c:pt>
                <c:pt idx="105">
                  <c:v>99.506</c:v>
                </c:pt>
                <c:pt idx="106">
                  <c:v>99.506</c:v>
                </c:pt>
                <c:pt idx="107">
                  <c:v>99.506</c:v>
                </c:pt>
                <c:pt idx="108">
                  <c:v>99.506</c:v>
                </c:pt>
                <c:pt idx="109">
                  <c:v>99.506</c:v>
                </c:pt>
                <c:pt idx="110">
                  <c:v>99.506</c:v>
                </c:pt>
                <c:pt idx="111">
                  <c:v>99.506</c:v>
                </c:pt>
                <c:pt idx="112">
                  <c:v>99.506</c:v>
                </c:pt>
                <c:pt idx="113">
                  <c:v>99.506</c:v>
                </c:pt>
                <c:pt idx="114">
                  <c:v>99.506</c:v>
                </c:pt>
                <c:pt idx="115">
                  <c:v>99.506</c:v>
                </c:pt>
                <c:pt idx="116">
                  <c:v>99.506</c:v>
                </c:pt>
                <c:pt idx="117">
                  <c:v>99.506</c:v>
                </c:pt>
                <c:pt idx="118">
                  <c:v>99.506</c:v>
                </c:pt>
                <c:pt idx="119">
                  <c:v>99.506</c:v>
                </c:pt>
                <c:pt idx="120">
                  <c:v>99.506</c:v>
                </c:pt>
                <c:pt idx="121">
                  <c:v>99.506</c:v>
                </c:pt>
                <c:pt idx="122">
                  <c:v>99.506</c:v>
                </c:pt>
                <c:pt idx="123">
                  <c:v>99.506</c:v>
                </c:pt>
                <c:pt idx="124">
                  <c:v>99.506</c:v>
                </c:pt>
                <c:pt idx="125">
                  <c:v>99.506</c:v>
                </c:pt>
                <c:pt idx="126">
                  <c:v>99.506</c:v>
                </c:pt>
                <c:pt idx="127">
                  <c:v>99.506</c:v>
                </c:pt>
                <c:pt idx="128">
                  <c:v>99.506</c:v>
                </c:pt>
                <c:pt idx="129">
                  <c:v>99.506</c:v>
                </c:pt>
                <c:pt idx="130">
                  <c:v>99.506</c:v>
                </c:pt>
                <c:pt idx="131">
                  <c:v>99.506</c:v>
                </c:pt>
                <c:pt idx="132">
                  <c:v>99.506</c:v>
                </c:pt>
                <c:pt idx="133">
                  <c:v>99.506</c:v>
                </c:pt>
                <c:pt idx="134">
                  <c:v>99.506</c:v>
                </c:pt>
                <c:pt idx="135">
                  <c:v>99.506</c:v>
                </c:pt>
                <c:pt idx="136">
                  <c:v>99.506</c:v>
                </c:pt>
                <c:pt idx="137">
                  <c:v>99.506</c:v>
                </c:pt>
                <c:pt idx="138">
                  <c:v>99.506</c:v>
                </c:pt>
                <c:pt idx="139">
                  <c:v>99.506</c:v>
                </c:pt>
                <c:pt idx="140">
                  <c:v>99.506</c:v>
                </c:pt>
                <c:pt idx="141">
                  <c:v>99.506</c:v>
                </c:pt>
                <c:pt idx="142">
                  <c:v>99.506</c:v>
                </c:pt>
                <c:pt idx="143">
                  <c:v>99.506</c:v>
                </c:pt>
                <c:pt idx="144">
                  <c:v>99.506</c:v>
                </c:pt>
                <c:pt idx="145">
                  <c:v>99.506</c:v>
                </c:pt>
                <c:pt idx="146">
                  <c:v>99.506</c:v>
                </c:pt>
                <c:pt idx="147">
                  <c:v>99.506</c:v>
                </c:pt>
                <c:pt idx="148">
                  <c:v>99.506</c:v>
                </c:pt>
                <c:pt idx="149">
                  <c:v>99.506</c:v>
                </c:pt>
                <c:pt idx="150">
                  <c:v>99.506</c:v>
                </c:pt>
                <c:pt idx="151">
                  <c:v>99.506</c:v>
                </c:pt>
                <c:pt idx="152">
                  <c:v>99.506</c:v>
                </c:pt>
                <c:pt idx="153">
                  <c:v>99.506</c:v>
                </c:pt>
                <c:pt idx="154">
                  <c:v>99.506</c:v>
                </c:pt>
                <c:pt idx="155">
                  <c:v>99.506</c:v>
                </c:pt>
                <c:pt idx="156">
                  <c:v>99.506</c:v>
                </c:pt>
                <c:pt idx="157">
                  <c:v>99.506</c:v>
                </c:pt>
                <c:pt idx="158">
                  <c:v>99.506</c:v>
                </c:pt>
                <c:pt idx="159">
                  <c:v>99.506</c:v>
                </c:pt>
                <c:pt idx="160">
                  <c:v>99.506</c:v>
                </c:pt>
                <c:pt idx="161">
                  <c:v>99.506</c:v>
                </c:pt>
                <c:pt idx="162">
                  <c:v>99.506</c:v>
                </c:pt>
                <c:pt idx="163">
                  <c:v>99.506</c:v>
                </c:pt>
                <c:pt idx="164">
                  <c:v>99.506</c:v>
                </c:pt>
                <c:pt idx="165">
                  <c:v>99.506</c:v>
                </c:pt>
                <c:pt idx="166">
                  <c:v>99.506</c:v>
                </c:pt>
                <c:pt idx="167">
                  <c:v>99.506</c:v>
                </c:pt>
                <c:pt idx="168">
                  <c:v>99.506</c:v>
                </c:pt>
                <c:pt idx="169">
                  <c:v>99.506</c:v>
                </c:pt>
                <c:pt idx="170">
                  <c:v>99.506</c:v>
                </c:pt>
                <c:pt idx="171">
                  <c:v>99.506</c:v>
                </c:pt>
                <c:pt idx="172">
                  <c:v>99.506</c:v>
                </c:pt>
                <c:pt idx="173">
                  <c:v>99.506</c:v>
                </c:pt>
                <c:pt idx="174">
                  <c:v>99.506</c:v>
                </c:pt>
                <c:pt idx="175">
                  <c:v>99.506</c:v>
                </c:pt>
                <c:pt idx="176">
                  <c:v>99.506</c:v>
                </c:pt>
                <c:pt idx="177">
                  <c:v>99.506</c:v>
                </c:pt>
                <c:pt idx="178">
                  <c:v>99.506</c:v>
                </c:pt>
                <c:pt idx="179">
                  <c:v>99.506</c:v>
                </c:pt>
                <c:pt idx="180">
                  <c:v>99.506</c:v>
                </c:pt>
              </c:numCache>
            </c:numRef>
          </c:yVal>
          <c:smooth val="0"/>
        </c:ser>
        <c:dLbls>
          <c:showLegendKey val="0"/>
          <c:showVal val="0"/>
          <c:showCatName val="0"/>
          <c:showSerName val="0"/>
          <c:showPercent val="0"/>
          <c:showBubbleSize val="0"/>
        </c:dLbls>
        <c:axId val="668310304"/>
        <c:axId val="668310696"/>
      </c:scatterChart>
      <c:valAx>
        <c:axId val="66831030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8310696"/>
        <c:crosses val="autoZero"/>
        <c:crossBetween val="midCat"/>
        <c:majorUnit val="1"/>
      </c:valAx>
      <c:valAx>
        <c:axId val="66831069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8310304"/>
        <c:crosses val="autoZero"/>
        <c:crossBetween val="midCat"/>
        <c:majorUnit val="10"/>
      </c:valAx>
      <c:spPr>
        <a:solidFill>
          <a:schemeClr val="bg2"/>
        </a:solidFill>
        <a:ln>
          <a:solidFill>
            <a:schemeClr val="tx1"/>
          </a:solidFill>
        </a:ln>
      </c:spPr>
    </c:plotArea>
    <c:legend>
      <c:legendPos val="r"/>
      <c:layout>
        <c:manualLayout>
          <c:xMode val="edge"/>
          <c:yMode val="edge"/>
          <c:x val="0.1237241307225994"/>
          <c:y val="0.60772548317824848"/>
          <c:w val="0.76270654774348712"/>
          <c:h val="0.1473968026723964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853006759110862"/>
          <c:h val="0.83794682922699193"/>
        </c:manualLayout>
      </c:layout>
      <c:scatterChart>
        <c:scatterStyle val="lineMarker"/>
        <c:varyColors val="0"/>
        <c:ser>
          <c:idx val="0"/>
          <c:order val="0"/>
          <c:tx>
            <c:strRef>
              <c:f>Sheet1!$B$1</c:f>
              <c:strCache>
                <c:ptCount val="1"/>
                <c:pt idx="0">
                  <c:v>Cyclosporine use at discharge and 1 year (N = 841)</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99.405000000000001</c:v>
                </c:pt>
                <c:pt idx="7">
                  <c:v>99.049000000000007</c:v>
                </c:pt>
                <c:pt idx="8">
                  <c:v>98.93</c:v>
                </c:pt>
                <c:pt idx="9">
                  <c:v>98.93</c:v>
                </c:pt>
                <c:pt idx="10">
                  <c:v>98.93</c:v>
                </c:pt>
                <c:pt idx="11">
                  <c:v>98.93</c:v>
                </c:pt>
                <c:pt idx="12">
                  <c:v>98.93</c:v>
                </c:pt>
                <c:pt idx="13">
                  <c:v>98.93</c:v>
                </c:pt>
                <c:pt idx="14">
                  <c:v>98.93</c:v>
                </c:pt>
                <c:pt idx="15">
                  <c:v>98.93</c:v>
                </c:pt>
                <c:pt idx="16">
                  <c:v>98.93</c:v>
                </c:pt>
                <c:pt idx="17">
                  <c:v>98.801999999999992</c:v>
                </c:pt>
                <c:pt idx="18">
                  <c:v>98.673999999999978</c:v>
                </c:pt>
                <c:pt idx="19">
                  <c:v>98.418000000000006</c:v>
                </c:pt>
                <c:pt idx="20">
                  <c:v>98.418000000000006</c:v>
                </c:pt>
                <c:pt idx="21">
                  <c:v>98.418000000000006</c:v>
                </c:pt>
                <c:pt idx="22">
                  <c:v>98.418000000000006</c:v>
                </c:pt>
                <c:pt idx="23">
                  <c:v>98.418000000000006</c:v>
                </c:pt>
                <c:pt idx="24">
                  <c:v>98.418000000000006</c:v>
                </c:pt>
                <c:pt idx="25">
                  <c:v>98.418000000000006</c:v>
                </c:pt>
                <c:pt idx="26">
                  <c:v>98.418000000000006</c:v>
                </c:pt>
                <c:pt idx="27">
                  <c:v>98.418000000000006</c:v>
                </c:pt>
                <c:pt idx="28">
                  <c:v>98.418000000000006</c:v>
                </c:pt>
                <c:pt idx="29">
                  <c:v>98.418000000000006</c:v>
                </c:pt>
                <c:pt idx="30">
                  <c:v>98.418000000000006</c:v>
                </c:pt>
                <c:pt idx="31">
                  <c:v>98.137</c:v>
                </c:pt>
                <c:pt idx="32">
                  <c:v>98.137</c:v>
                </c:pt>
                <c:pt idx="33">
                  <c:v>98.137</c:v>
                </c:pt>
                <c:pt idx="34">
                  <c:v>98.137</c:v>
                </c:pt>
                <c:pt idx="35">
                  <c:v>98.137</c:v>
                </c:pt>
                <c:pt idx="36">
                  <c:v>98.137</c:v>
                </c:pt>
                <c:pt idx="37">
                  <c:v>98.137</c:v>
                </c:pt>
                <c:pt idx="38">
                  <c:v>98.137</c:v>
                </c:pt>
                <c:pt idx="39">
                  <c:v>98.137</c:v>
                </c:pt>
                <c:pt idx="40">
                  <c:v>98.137</c:v>
                </c:pt>
                <c:pt idx="41">
                  <c:v>98.137</c:v>
                </c:pt>
                <c:pt idx="42">
                  <c:v>97.816999999999993</c:v>
                </c:pt>
                <c:pt idx="43">
                  <c:v>97.495000000000005</c:v>
                </c:pt>
                <c:pt idx="44">
                  <c:v>97.495000000000005</c:v>
                </c:pt>
                <c:pt idx="45">
                  <c:v>97.495000000000005</c:v>
                </c:pt>
                <c:pt idx="46">
                  <c:v>97.495000000000005</c:v>
                </c:pt>
                <c:pt idx="47">
                  <c:v>97.495000000000005</c:v>
                </c:pt>
                <c:pt idx="48">
                  <c:v>97.495000000000005</c:v>
                </c:pt>
                <c:pt idx="49">
                  <c:v>97.495000000000005</c:v>
                </c:pt>
                <c:pt idx="50">
                  <c:v>97.495000000000005</c:v>
                </c:pt>
                <c:pt idx="51">
                  <c:v>97.495000000000005</c:v>
                </c:pt>
                <c:pt idx="52">
                  <c:v>97.495000000000005</c:v>
                </c:pt>
                <c:pt idx="53">
                  <c:v>97.495000000000005</c:v>
                </c:pt>
                <c:pt idx="54">
                  <c:v>97.135999999999981</c:v>
                </c:pt>
                <c:pt idx="55">
                  <c:v>96.774999999999991</c:v>
                </c:pt>
                <c:pt idx="56">
                  <c:v>96.774999999999991</c:v>
                </c:pt>
                <c:pt idx="57">
                  <c:v>96.593000000000004</c:v>
                </c:pt>
                <c:pt idx="58">
                  <c:v>96.593000000000004</c:v>
                </c:pt>
                <c:pt idx="59">
                  <c:v>96.593000000000004</c:v>
                </c:pt>
                <c:pt idx="60">
                  <c:v>96.593000000000004</c:v>
                </c:pt>
                <c:pt idx="61">
                  <c:v>96.593000000000004</c:v>
                </c:pt>
                <c:pt idx="62">
                  <c:v>96.593000000000004</c:v>
                </c:pt>
                <c:pt idx="63">
                  <c:v>96.593000000000004</c:v>
                </c:pt>
                <c:pt idx="64">
                  <c:v>96.593000000000004</c:v>
                </c:pt>
                <c:pt idx="65">
                  <c:v>96.593000000000004</c:v>
                </c:pt>
                <c:pt idx="66">
                  <c:v>96.391000000000005</c:v>
                </c:pt>
                <c:pt idx="67">
                  <c:v>95.587000000000003</c:v>
                </c:pt>
                <c:pt idx="68">
                  <c:v>95.587000000000003</c:v>
                </c:pt>
                <c:pt idx="69">
                  <c:v>95.587000000000003</c:v>
                </c:pt>
                <c:pt idx="70">
                  <c:v>95.587000000000003</c:v>
                </c:pt>
                <c:pt idx="71">
                  <c:v>95.587000000000003</c:v>
                </c:pt>
                <c:pt idx="72">
                  <c:v>95.587000000000003</c:v>
                </c:pt>
                <c:pt idx="73">
                  <c:v>95.587000000000003</c:v>
                </c:pt>
                <c:pt idx="74">
                  <c:v>95.587000000000003</c:v>
                </c:pt>
                <c:pt idx="75">
                  <c:v>95.587000000000003</c:v>
                </c:pt>
                <c:pt idx="76">
                  <c:v>95.587000000000003</c:v>
                </c:pt>
                <c:pt idx="77">
                  <c:v>95.587000000000003</c:v>
                </c:pt>
                <c:pt idx="78">
                  <c:v>94.888999999999982</c:v>
                </c:pt>
                <c:pt idx="79">
                  <c:v>94.888999999999982</c:v>
                </c:pt>
                <c:pt idx="80">
                  <c:v>94.888999999999982</c:v>
                </c:pt>
                <c:pt idx="81">
                  <c:v>94.888999999999982</c:v>
                </c:pt>
                <c:pt idx="82">
                  <c:v>94.888999999999982</c:v>
                </c:pt>
                <c:pt idx="83">
                  <c:v>94.888999999999982</c:v>
                </c:pt>
                <c:pt idx="84">
                  <c:v>94.888999999999982</c:v>
                </c:pt>
                <c:pt idx="85">
                  <c:v>94.888999999999982</c:v>
                </c:pt>
                <c:pt idx="86">
                  <c:v>94.888999999999982</c:v>
                </c:pt>
                <c:pt idx="87">
                  <c:v>94.888999999999982</c:v>
                </c:pt>
                <c:pt idx="88">
                  <c:v>94.60299999999998</c:v>
                </c:pt>
                <c:pt idx="89">
                  <c:v>93.460000000000022</c:v>
                </c:pt>
                <c:pt idx="90">
                  <c:v>93.173999999999978</c:v>
                </c:pt>
                <c:pt idx="91">
                  <c:v>92.885999999999981</c:v>
                </c:pt>
                <c:pt idx="92">
                  <c:v>92.885999999999981</c:v>
                </c:pt>
                <c:pt idx="93">
                  <c:v>92.885999999999981</c:v>
                </c:pt>
                <c:pt idx="94">
                  <c:v>92.885999999999981</c:v>
                </c:pt>
                <c:pt idx="95">
                  <c:v>92.885999999999981</c:v>
                </c:pt>
                <c:pt idx="96">
                  <c:v>92.885999999999981</c:v>
                </c:pt>
                <c:pt idx="97">
                  <c:v>92.885999999999981</c:v>
                </c:pt>
                <c:pt idx="98">
                  <c:v>92.885999999999981</c:v>
                </c:pt>
                <c:pt idx="99">
                  <c:v>92.885999999999981</c:v>
                </c:pt>
                <c:pt idx="100">
                  <c:v>92.533000000000001</c:v>
                </c:pt>
                <c:pt idx="101">
                  <c:v>92.179999999999978</c:v>
                </c:pt>
                <c:pt idx="102">
                  <c:v>91.474000000000004</c:v>
                </c:pt>
                <c:pt idx="103">
                  <c:v>91.474000000000004</c:v>
                </c:pt>
                <c:pt idx="104">
                  <c:v>91.474000000000004</c:v>
                </c:pt>
                <c:pt idx="105">
                  <c:v>91.474000000000004</c:v>
                </c:pt>
                <c:pt idx="106">
                  <c:v>91.474000000000004</c:v>
                </c:pt>
                <c:pt idx="107">
                  <c:v>91.474000000000004</c:v>
                </c:pt>
                <c:pt idx="108">
                  <c:v>91.474000000000004</c:v>
                </c:pt>
                <c:pt idx="109">
                  <c:v>91.474000000000004</c:v>
                </c:pt>
                <c:pt idx="110">
                  <c:v>91.474000000000004</c:v>
                </c:pt>
                <c:pt idx="111">
                  <c:v>91.474000000000004</c:v>
                </c:pt>
                <c:pt idx="112">
                  <c:v>90.522999999999982</c:v>
                </c:pt>
                <c:pt idx="113">
                  <c:v>90.522999999999982</c:v>
                </c:pt>
                <c:pt idx="114">
                  <c:v>89.57</c:v>
                </c:pt>
                <c:pt idx="115">
                  <c:v>89.085999999999999</c:v>
                </c:pt>
                <c:pt idx="116">
                  <c:v>88.599000000000004</c:v>
                </c:pt>
                <c:pt idx="117">
                  <c:v>88.599000000000004</c:v>
                </c:pt>
                <c:pt idx="118">
                  <c:v>88.599000000000004</c:v>
                </c:pt>
                <c:pt idx="119">
                  <c:v>88.599000000000004</c:v>
                </c:pt>
                <c:pt idx="120">
                  <c:v>88.599000000000004</c:v>
                </c:pt>
              </c:numCache>
            </c:numRef>
          </c:yVal>
          <c:smooth val="0"/>
        </c:ser>
        <c:ser>
          <c:idx val="1"/>
          <c:order val="1"/>
          <c:tx>
            <c:strRef>
              <c:f>Sheet1!$C$1</c:f>
              <c:strCache>
                <c:ptCount val="1"/>
                <c:pt idx="0">
                  <c:v>Tacrolimus use at discharge and 1 year (N = 1,856)</c:v>
                </c:pt>
              </c:strCache>
            </c:strRef>
          </c:tx>
          <c:spPr>
            <a:ln w="41275">
              <a:solidFill>
                <a:srgbClr val="00FF00"/>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99.946000000000026</c:v>
                </c:pt>
                <c:pt idx="5">
                  <c:v>99.891999999999996</c:v>
                </c:pt>
                <c:pt idx="6">
                  <c:v>99.515000000000001</c:v>
                </c:pt>
                <c:pt idx="7">
                  <c:v>98.706999999999994</c:v>
                </c:pt>
                <c:pt idx="8">
                  <c:v>98.491000000000099</c:v>
                </c:pt>
                <c:pt idx="9">
                  <c:v>98.437000000000026</c:v>
                </c:pt>
                <c:pt idx="10">
                  <c:v>98.437000000000026</c:v>
                </c:pt>
                <c:pt idx="11">
                  <c:v>98.437000000000026</c:v>
                </c:pt>
                <c:pt idx="12">
                  <c:v>98.381999999999991</c:v>
                </c:pt>
                <c:pt idx="13">
                  <c:v>98.381999999999991</c:v>
                </c:pt>
                <c:pt idx="14">
                  <c:v>98.381999999999991</c:v>
                </c:pt>
                <c:pt idx="15">
                  <c:v>98.381999999999991</c:v>
                </c:pt>
                <c:pt idx="16">
                  <c:v>98.381999999999991</c:v>
                </c:pt>
                <c:pt idx="17">
                  <c:v>98.381999999999991</c:v>
                </c:pt>
                <c:pt idx="18">
                  <c:v>98.007000000000005</c:v>
                </c:pt>
                <c:pt idx="19">
                  <c:v>97.38</c:v>
                </c:pt>
                <c:pt idx="20">
                  <c:v>97.19</c:v>
                </c:pt>
                <c:pt idx="21">
                  <c:v>97.19</c:v>
                </c:pt>
                <c:pt idx="22">
                  <c:v>97.19</c:v>
                </c:pt>
                <c:pt idx="23">
                  <c:v>97.19</c:v>
                </c:pt>
                <c:pt idx="24">
                  <c:v>97.19</c:v>
                </c:pt>
                <c:pt idx="25">
                  <c:v>97.19</c:v>
                </c:pt>
                <c:pt idx="26">
                  <c:v>97.19</c:v>
                </c:pt>
                <c:pt idx="27">
                  <c:v>97.19</c:v>
                </c:pt>
                <c:pt idx="28">
                  <c:v>97.19</c:v>
                </c:pt>
                <c:pt idx="29">
                  <c:v>97.111999999999995</c:v>
                </c:pt>
                <c:pt idx="30">
                  <c:v>96.874999999999986</c:v>
                </c:pt>
                <c:pt idx="31">
                  <c:v>96.637</c:v>
                </c:pt>
                <c:pt idx="32">
                  <c:v>96.399000000000001</c:v>
                </c:pt>
                <c:pt idx="33">
                  <c:v>96.399000000000001</c:v>
                </c:pt>
                <c:pt idx="34">
                  <c:v>96.399000000000001</c:v>
                </c:pt>
                <c:pt idx="35">
                  <c:v>96.313999999999993</c:v>
                </c:pt>
                <c:pt idx="36">
                  <c:v>96.313999999999993</c:v>
                </c:pt>
                <c:pt idx="37">
                  <c:v>96.313999999999993</c:v>
                </c:pt>
                <c:pt idx="38">
                  <c:v>96.313999999999993</c:v>
                </c:pt>
                <c:pt idx="39">
                  <c:v>96.212000000000003</c:v>
                </c:pt>
                <c:pt idx="40">
                  <c:v>95.902000000000001</c:v>
                </c:pt>
                <c:pt idx="41">
                  <c:v>95.694999999999993</c:v>
                </c:pt>
                <c:pt idx="42">
                  <c:v>95.174999999999983</c:v>
                </c:pt>
                <c:pt idx="43">
                  <c:v>94.757000000000005</c:v>
                </c:pt>
                <c:pt idx="44">
                  <c:v>94.650999999999982</c:v>
                </c:pt>
                <c:pt idx="45">
                  <c:v>94.650999999999982</c:v>
                </c:pt>
                <c:pt idx="46">
                  <c:v>94.650999999999982</c:v>
                </c:pt>
                <c:pt idx="47">
                  <c:v>94.650999999999982</c:v>
                </c:pt>
                <c:pt idx="48">
                  <c:v>94.650999999999982</c:v>
                </c:pt>
                <c:pt idx="49">
                  <c:v>94.650999999999982</c:v>
                </c:pt>
                <c:pt idx="50">
                  <c:v>94.650999999999982</c:v>
                </c:pt>
                <c:pt idx="51">
                  <c:v>94.650999999999982</c:v>
                </c:pt>
                <c:pt idx="52">
                  <c:v>94.650999999999982</c:v>
                </c:pt>
                <c:pt idx="53">
                  <c:v>94.650999999999982</c:v>
                </c:pt>
                <c:pt idx="54">
                  <c:v>94.224000000000004</c:v>
                </c:pt>
                <c:pt idx="55">
                  <c:v>93.647000000000006</c:v>
                </c:pt>
                <c:pt idx="56">
                  <c:v>93.501999999999995</c:v>
                </c:pt>
                <c:pt idx="57">
                  <c:v>93.501999999999995</c:v>
                </c:pt>
                <c:pt idx="58">
                  <c:v>93.501999999999995</c:v>
                </c:pt>
                <c:pt idx="59">
                  <c:v>93.501999999999995</c:v>
                </c:pt>
                <c:pt idx="60">
                  <c:v>93.501999999999995</c:v>
                </c:pt>
                <c:pt idx="61">
                  <c:v>93.501999999999995</c:v>
                </c:pt>
                <c:pt idx="62">
                  <c:v>93.501999999999995</c:v>
                </c:pt>
                <c:pt idx="63">
                  <c:v>93.501999999999995</c:v>
                </c:pt>
                <c:pt idx="64">
                  <c:v>93.501999999999995</c:v>
                </c:pt>
                <c:pt idx="65">
                  <c:v>93.501999999999995</c:v>
                </c:pt>
                <c:pt idx="66">
                  <c:v>93.117000000000004</c:v>
                </c:pt>
                <c:pt idx="67">
                  <c:v>92.924000000000007</c:v>
                </c:pt>
                <c:pt idx="68">
                  <c:v>92.730999999999995</c:v>
                </c:pt>
                <c:pt idx="69">
                  <c:v>92.730999999999995</c:v>
                </c:pt>
                <c:pt idx="70">
                  <c:v>92.730999999999995</c:v>
                </c:pt>
                <c:pt idx="71">
                  <c:v>92.730999999999995</c:v>
                </c:pt>
                <c:pt idx="72">
                  <c:v>92.730999999999995</c:v>
                </c:pt>
                <c:pt idx="73">
                  <c:v>92.730999999999995</c:v>
                </c:pt>
                <c:pt idx="74">
                  <c:v>92.730999999999995</c:v>
                </c:pt>
                <c:pt idx="75">
                  <c:v>92.730999999999995</c:v>
                </c:pt>
                <c:pt idx="76">
                  <c:v>92.449000000000026</c:v>
                </c:pt>
                <c:pt idx="77">
                  <c:v>91.884999999999991</c:v>
                </c:pt>
                <c:pt idx="78">
                  <c:v>91.884999999999991</c:v>
                </c:pt>
                <c:pt idx="79">
                  <c:v>91.884999999999991</c:v>
                </c:pt>
                <c:pt idx="80">
                  <c:v>91.884999999999991</c:v>
                </c:pt>
                <c:pt idx="81">
                  <c:v>91.884999999999991</c:v>
                </c:pt>
                <c:pt idx="82">
                  <c:v>91.884999999999991</c:v>
                </c:pt>
                <c:pt idx="83">
                  <c:v>91.884999999999991</c:v>
                </c:pt>
                <c:pt idx="84">
                  <c:v>91.884999999999991</c:v>
                </c:pt>
                <c:pt idx="85">
                  <c:v>91.884999999999991</c:v>
                </c:pt>
                <c:pt idx="86">
                  <c:v>91.884999999999991</c:v>
                </c:pt>
                <c:pt idx="87">
                  <c:v>91.488</c:v>
                </c:pt>
                <c:pt idx="88">
                  <c:v>91.488</c:v>
                </c:pt>
                <c:pt idx="89">
                  <c:v>90.681999999999988</c:v>
                </c:pt>
                <c:pt idx="90">
                  <c:v>90.681999999999988</c:v>
                </c:pt>
                <c:pt idx="91">
                  <c:v>90.681999999999988</c:v>
                </c:pt>
                <c:pt idx="92">
                  <c:v>90.681999999999988</c:v>
                </c:pt>
                <c:pt idx="93">
                  <c:v>90.681999999999988</c:v>
                </c:pt>
                <c:pt idx="94">
                  <c:v>90.681999999999988</c:v>
                </c:pt>
                <c:pt idx="95">
                  <c:v>90.681999999999988</c:v>
                </c:pt>
                <c:pt idx="96">
                  <c:v>90.681999999999988</c:v>
                </c:pt>
                <c:pt idx="97">
                  <c:v>90.681999999999988</c:v>
                </c:pt>
                <c:pt idx="98">
                  <c:v>90.681999999999988</c:v>
                </c:pt>
                <c:pt idx="99">
                  <c:v>90.681999999999988</c:v>
                </c:pt>
                <c:pt idx="100">
                  <c:v>90.681999999999988</c:v>
                </c:pt>
                <c:pt idx="101">
                  <c:v>90.681999999999988</c:v>
                </c:pt>
                <c:pt idx="102">
                  <c:v>90.681999999999988</c:v>
                </c:pt>
                <c:pt idx="103">
                  <c:v>90.681999999999988</c:v>
                </c:pt>
                <c:pt idx="104">
                  <c:v>90.681999999999988</c:v>
                </c:pt>
                <c:pt idx="105">
                  <c:v>90.681999999999988</c:v>
                </c:pt>
                <c:pt idx="106">
                  <c:v>90.681999999999988</c:v>
                </c:pt>
                <c:pt idx="107">
                  <c:v>90.681999999999988</c:v>
                </c:pt>
                <c:pt idx="108">
                  <c:v>90.681999999999988</c:v>
                </c:pt>
                <c:pt idx="109">
                  <c:v>90.681999999999988</c:v>
                </c:pt>
                <c:pt idx="110">
                  <c:v>90.681999999999988</c:v>
                </c:pt>
                <c:pt idx="111">
                  <c:v>90.681999999999988</c:v>
                </c:pt>
                <c:pt idx="112">
                  <c:v>90.681999999999988</c:v>
                </c:pt>
                <c:pt idx="113">
                  <c:v>90.681999999999988</c:v>
                </c:pt>
                <c:pt idx="114">
                  <c:v>90.681999999999988</c:v>
                </c:pt>
                <c:pt idx="115">
                  <c:v>90.681999999999988</c:v>
                </c:pt>
                <c:pt idx="116">
                  <c:v>90.681999999999988</c:v>
                </c:pt>
                <c:pt idx="117">
                  <c:v>90.681999999999988</c:v>
                </c:pt>
                <c:pt idx="118">
                  <c:v>90.681999999999988</c:v>
                </c:pt>
                <c:pt idx="119">
                  <c:v>90.681999999999988</c:v>
                </c:pt>
                <c:pt idx="120">
                  <c:v>90.681999999999988</c:v>
                </c:pt>
              </c:numCache>
            </c:numRef>
          </c:yVal>
          <c:smooth val="0"/>
        </c:ser>
        <c:ser>
          <c:idx val="2"/>
          <c:order val="2"/>
          <c:tx>
            <c:strRef>
              <c:f>Sheet1!$D$1</c:f>
              <c:strCache>
                <c:ptCount val="1"/>
                <c:pt idx="0">
                  <c:v>Cyclosporine use at discharge/ Tacrolimus use at 1 year (N = 265)</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0.33330000000000065</c:v>
                </c:pt>
                <c:pt idx="5">
                  <c:v>0.41670000000000001</c:v>
                </c:pt>
                <c:pt idx="6">
                  <c:v>0.5</c:v>
                </c:pt>
                <c:pt idx="7">
                  <c:v>0.58329999999999949</c:v>
                </c:pt>
                <c:pt idx="8">
                  <c:v>0.66670000000000118</c:v>
                </c:pt>
                <c:pt idx="9">
                  <c:v>0.75000000000000089</c:v>
                </c:pt>
                <c:pt idx="10">
                  <c:v>0.83330000000000004</c:v>
                </c:pt>
                <c:pt idx="11">
                  <c:v>0.91670000000000063</c:v>
                </c:pt>
                <c:pt idx="12">
                  <c:v>1</c:v>
                </c:pt>
                <c:pt idx="13">
                  <c:v>1.0832999999999984</c:v>
                </c:pt>
                <c:pt idx="14">
                  <c:v>1.1667000000000001</c:v>
                </c:pt>
                <c:pt idx="15">
                  <c:v>1.25</c:v>
                </c:pt>
                <c:pt idx="16">
                  <c:v>1.3332999999999984</c:v>
                </c:pt>
                <c:pt idx="17">
                  <c:v>1.4166999999999983</c:v>
                </c:pt>
                <c:pt idx="18">
                  <c:v>1.5</c:v>
                </c:pt>
                <c:pt idx="19">
                  <c:v>1.5832999999999984</c:v>
                </c:pt>
                <c:pt idx="20">
                  <c:v>1.6667000000000001</c:v>
                </c:pt>
                <c:pt idx="21">
                  <c:v>1.75</c:v>
                </c:pt>
                <c:pt idx="22">
                  <c:v>1.8332999999999984</c:v>
                </c:pt>
                <c:pt idx="23">
                  <c:v>1.9167000000000001</c:v>
                </c:pt>
                <c:pt idx="24">
                  <c:v>2</c:v>
                </c:pt>
                <c:pt idx="25">
                  <c:v>2.0832999999999999</c:v>
                </c:pt>
                <c:pt idx="26">
                  <c:v>2.1667000000000001</c:v>
                </c:pt>
                <c:pt idx="27">
                  <c:v>2.25</c:v>
                </c:pt>
                <c:pt idx="28">
                  <c:v>2.3332999999999977</c:v>
                </c:pt>
                <c:pt idx="29">
                  <c:v>2.4166999999999965</c:v>
                </c:pt>
                <c:pt idx="30">
                  <c:v>2.5</c:v>
                </c:pt>
                <c:pt idx="31">
                  <c:v>2.5832999999999999</c:v>
                </c:pt>
                <c:pt idx="32">
                  <c:v>2.6667000000000001</c:v>
                </c:pt>
                <c:pt idx="33">
                  <c:v>2.75</c:v>
                </c:pt>
                <c:pt idx="34">
                  <c:v>2.8332999999999977</c:v>
                </c:pt>
                <c:pt idx="35">
                  <c:v>2.9166999999999965</c:v>
                </c:pt>
                <c:pt idx="36">
                  <c:v>3</c:v>
                </c:pt>
                <c:pt idx="37">
                  <c:v>3.0832999999999999</c:v>
                </c:pt>
                <c:pt idx="38">
                  <c:v>3.1667000000000001</c:v>
                </c:pt>
                <c:pt idx="39">
                  <c:v>3.25</c:v>
                </c:pt>
                <c:pt idx="40">
                  <c:v>3.3332999999999977</c:v>
                </c:pt>
                <c:pt idx="41">
                  <c:v>3.4166999999999965</c:v>
                </c:pt>
                <c:pt idx="42">
                  <c:v>3.5</c:v>
                </c:pt>
                <c:pt idx="43">
                  <c:v>3.5832999999999999</c:v>
                </c:pt>
                <c:pt idx="44">
                  <c:v>3.6667000000000001</c:v>
                </c:pt>
                <c:pt idx="45">
                  <c:v>3.75</c:v>
                </c:pt>
                <c:pt idx="46">
                  <c:v>3.8332999999999977</c:v>
                </c:pt>
                <c:pt idx="47">
                  <c:v>3.9166999999999965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99.622999999999948</c:v>
                </c:pt>
                <c:pt idx="7">
                  <c:v>98.491000000000099</c:v>
                </c:pt>
                <c:pt idx="8">
                  <c:v>98.113</c:v>
                </c:pt>
                <c:pt idx="9">
                  <c:v>98.113</c:v>
                </c:pt>
                <c:pt idx="10">
                  <c:v>98.113</c:v>
                </c:pt>
                <c:pt idx="11">
                  <c:v>98.113</c:v>
                </c:pt>
                <c:pt idx="12">
                  <c:v>98.113</c:v>
                </c:pt>
                <c:pt idx="13">
                  <c:v>98.113</c:v>
                </c:pt>
                <c:pt idx="14">
                  <c:v>98.113</c:v>
                </c:pt>
                <c:pt idx="15">
                  <c:v>98.113</c:v>
                </c:pt>
                <c:pt idx="16">
                  <c:v>98.113</c:v>
                </c:pt>
                <c:pt idx="17">
                  <c:v>98.113</c:v>
                </c:pt>
                <c:pt idx="18">
                  <c:v>98.113</c:v>
                </c:pt>
                <c:pt idx="19">
                  <c:v>97.700999999999993</c:v>
                </c:pt>
                <c:pt idx="20">
                  <c:v>97.287000000000006</c:v>
                </c:pt>
                <c:pt idx="21">
                  <c:v>97.287000000000006</c:v>
                </c:pt>
                <c:pt idx="22">
                  <c:v>97.287000000000006</c:v>
                </c:pt>
                <c:pt idx="23">
                  <c:v>97.287000000000006</c:v>
                </c:pt>
                <c:pt idx="24">
                  <c:v>97.287000000000006</c:v>
                </c:pt>
                <c:pt idx="25">
                  <c:v>97.287000000000006</c:v>
                </c:pt>
                <c:pt idx="26">
                  <c:v>97.287000000000006</c:v>
                </c:pt>
                <c:pt idx="27">
                  <c:v>97.287000000000006</c:v>
                </c:pt>
                <c:pt idx="28">
                  <c:v>97.287000000000006</c:v>
                </c:pt>
                <c:pt idx="29">
                  <c:v>97.287000000000006</c:v>
                </c:pt>
                <c:pt idx="30">
                  <c:v>97.287000000000006</c:v>
                </c:pt>
                <c:pt idx="31">
                  <c:v>97.287000000000006</c:v>
                </c:pt>
                <c:pt idx="32">
                  <c:v>97.287000000000006</c:v>
                </c:pt>
                <c:pt idx="33">
                  <c:v>97.287000000000006</c:v>
                </c:pt>
                <c:pt idx="34">
                  <c:v>97.287000000000006</c:v>
                </c:pt>
                <c:pt idx="35">
                  <c:v>97.287000000000006</c:v>
                </c:pt>
                <c:pt idx="36">
                  <c:v>97.287000000000006</c:v>
                </c:pt>
                <c:pt idx="37">
                  <c:v>97.287000000000006</c:v>
                </c:pt>
                <c:pt idx="38">
                  <c:v>97.287000000000006</c:v>
                </c:pt>
                <c:pt idx="39">
                  <c:v>97.287000000000006</c:v>
                </c:pt>
                <c:pt idx="40">
                  <c:v>96.777999999999992</c:v>
                </c:pt>
                <c:pt idx="41">
                  <c:v>96.777999999999992</c:v>
                </c:pt>
                <c:pt idx="42">
                  <c:v>95.759</c:v>
                </c:pt>
                <c:pt idx="43">
                  <c:v>95.759</c:v>
                </c:pt>
                <c:pt idx="44">
                  <c:v>95.759</c:v>
                </c:pt>
                <c:pt idx="45">
                  <c:v>95.759</c:v>
                </c:pt>
                <c:pt idx="46">
                  <c:v>95.759</c:v>
                </c:pt>
                <c:pt idx="47">
                  <c:v>95.759</c:v>
                </c:pt>
                <c:pt idx="48">
                  <c:v>95.759</c:v>
                </c:pt>
                <c:pt idx="49">
                  <c:v>95.759</c:v>
                </c:pt>
                <c:pt idx="50">
                  <c:v>95.759</c:v>
                </c:pt>
                <c:pt idx="51">
                  <c:v>95.759</c:v>
                </c:pt>
                <c:pt idx="52">
                  <c:v>95.759</c:v>
                </c:pt>
                <c:pt idx="53">
                  <c:v>95.759</c:v>
                </c:pt>
                <c:pt idx="54">
                  <c:v>95.759</c:v>
                </c:pt>
                <c:pt idx="55">
                  <c:v>94.546999999999997</c:v>
                </c:pt>
                <c:pt idx="56">
                  <c:v>94.546999999999997</c:v>
                </c:pt>
                <c:pt idx="57">
                  <c:v>94.546999999999997</c:v>
                </c:pt>
                <c:pt idx="58">
                  <c:v>94.546999999999997</c:v>
                </c:pt>
                <c:pt idx="59">
                  <c:v>94.546999999999997</c:v>
                </c:pt>
                <c:pt idx="60">
                  <c:v>94.546999999999997</c:v>
                </c:pt>
                <c:pt idx="61">
                  <c:v>94.546999999999997</c:v>
                </c:pt>
                <c:pt idx="62">
                  <c:v>94.546999999999997</c:v>
                </c:pt>
                <c:pt idx="63">
                  <c:v>94.546999999999997</c:v>
                </c:pt>
                <c:pt idx="64">
                  <c:v>94.546999999999997</c:v>
                </c:pt>
                <c:pt idx="65">
                  <c:v>94.546999999999997</c:v>
                </c:pt>
                <c:pt idx="66">
                  <c:v>94.546999999999997</c:v>
                </c:pt>
                <c:pt idx="67">
                  <c:v>93.831000000000003</c:v>
                </c:pt>
                <c:pt idx="68">
                  <c:v>93.831000000000003</c:v>
                </c:pt>
                <c:pt idx="69">
                  <c:v>93.831000000000003</c:v>
                </c:pt>
                <c:pt idx="70">
                  <c:v>93.831000000000003</c:v>
                </c:pt>
                <c:pt idx="71">
                  <c:v>93.831000000000003</c:v>
                </c:pt>
                <c:pt idx="72">
                  <c:v>93.831000000000003</c:v>
                </c:pt>
                <c:pt idx="73">
                  <c:v>93.831000000000003</c:v>
                </c:pt>
                <c:pt idx="74">
                  <c:v>93.831000000000003</c:v>
                </c:pt>
                <c:pt idx="75">
                  <c:v>93.831000000000003</c:v>
                </c:pt>
                <c:pt idx="76">
                  <c:v>93.831000000000003</c:v>
                </c:pt>
                <c:pt idx="77">
                  <c:v>93.831000000000003</c:v>
                </c:pt>
                <c:pt idx="78">
                  <c:v>93.831000000000003</c:v>
                </c:pt>
                <c:pt idx="79">
                  <c:v>93.831000000000003</c:v>
                </c:pt>
                <c:pt idx="80">
                  <c:v>93.831000000000003</c:v>
                </c:pt>
                <c:pt idx="81">
                  <c:v>93.831000000000003</c:v>
                </c:pt>
                <c:pt idx="82">
                  <c:v>93.831000000000003</c:v>
                </c:pt>
                <c:pt idx="83">
                  <c:v>93.831000000000003</c:v>
                </c:pt>
                <c:pt idx="84">
                  <c:v>93.831000000000003</c:v>
                </c:pt>
                <c:pt idx="85">
                  <c:v>93.831000000000003</c:v>
                </c:pt>
                <c:pt idx="86">
                  <c:v>93.831000000000003</c:v>
                </c:pt>
                <c:pt idx="87">
                  <c:v>93.831000000000003</c:v>
                </c:pt>
                <c:pt idx="88">
                  <c:v>93.831000000000003</c:v>
                </c:pt>
                <c:pt idx="89">
                  <c:v>93.831000000000003</c:v>
                </c:pt>
                <c:pt idx="90">
                  <c:v>93.831000000000003</c:v>
                </c:pt>
                <c:pt idx="91">
                  <c:v>93.831000000000003</c:v>
                </c:pt>
                <c:pt idx="92">
                  <c:v>93.831000000000003</c:v>
                </c:pt>
                <c:pt idx="93">
                  <c:v>93.831000000000003</c:v>
                </c:pt>
                <c:pt idx="94">
                  <c:v>93.831000000000003</c:v>
                </c:pt>
                <c:pt idx="95">
                  <c:v>93.831000000000003</c:v>
                </c:pt>
                <c:pt idx="96">
                  <c:v>93.831000000000003</c:v>
                </c:pt>
                <c:pt idx="97">
                  <c:v>93.831000000000003</c:v>
                </c:pt>
                <c:pt idx="98">
                  <c:v>93.831000000000003</c:v>
                </c:pt>
                <c:pt idx="99">
                  <c:v>93.831000000000003</c:v>
                </c:pt>
                <c:pt idx="100">
                  <c:v>93.831000000000003</c:v>
                </c:pt>
                <c:pt idx="101">
                  <c:v>93.831000000000003</c:v>
                </c:pt>
                <c:pt idx="102">
                  <c:v>93.831000000000003</c:v>
                </c:pt>
                <c:pt idx="103">
                  <c:v>92.611999999999995</c:v>
                </c:pt>
                <c:pt idx="104">
                  <c:v>92.611999999999995</c:v>
                </c:pt>
                <c:pt idx="105">
                  <c:v>92.611999999999995</c:v>
                </c:pt>
                <c:pt idx="106">
                  <c:v>92.611999999999995</c:v>
                </c:pt>
                <c:pt idx="107">
                  <c:v>92.611999999999995</c:v>
                </c:pt>
                <c:pt idx="108">
                  <c:v>92.611999999999995</c:v>
                </c:pt>
                <c:pt idx="109">
                  <c:v>92.611999999999995</c:v>
                </c:pt>
                <c:pt idx="110">
                  <c:v>92.611999999999995</c:v>
                </c:pt>
                <c:pt idx="111">
                  <c:v>92.611999999999995</c:v>
                </c:pt>
                <c:pt idx="112">
                  <c:v>92.611999999999995</c:v>
                </c:pt>
                <c:pt idx="113">
                  <c:v>92.611999999999995</c:v>
                </c:pt>
                <c:pt idx="114">
                  <c:v>92.611999999999995</c:v>
                </c:pt>
                <c:pt idx="115">
                  <c:v>90.986999999999995</c:v>
                </c:pt>
                <c:pt idx="116">
                  <c:v>90.986999999999995</c:v>
                </c:pt>
                <c:pt idx="117">
                  <c:v>90.986999999999995</c:v>
                </c:pt>
                <c:pt idx="118">
                  <c:v>90.986999999999995</c:v>
                </c:pt>
                <c:pt idx="119">
                  <c:v>90.986999999999995</c:v>
                </c:pt>
                <c:pt idx="120">
                  <c:v>90.986999999999995</c:v>
                </c:pt>
              </c:numCache>
            </c:numRef>
          </c:yVal>
          <c:smooth val="0"/>
        </c:ser>
        <c:dLbls>
          <c:showLegendKey val="0"/>
          <c:showVal val="0"/>
          <c:showCatName val="0"/>
          <c:showSerName val="0"/>
          <c:showPercent val="0"/>
          <c:showBubbleSize val="0"/>
        </c:dLbls>
        <c:axId val="668311480"/>
        <c:axId val="668311872"/>
      </c:scatterChart>
      <c:valAx>
        <c:axId val="66831148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8311872"/>
        <c:crosses val="autoZero"/>
        <c:crossBetween val="midCat"/>
        <c:majorUnit val="1"/>
      </c:valAx>
      <c:valAx>
        <c:axId val="66831187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8311480"/>
        <c:crosses val="autoZero"/>
        <c:crossBetween val="midCat"/>
        <c:majorUnit val="10"/>
      </c:valAx>
      <c:spPr>
        <a:solidFill>
          <a:schemeClr val="bg2"/>
        </a:solidFill>
        <a:ln>
          <a:solidFill>
            <a:schemeClr val="tx1"/>
          </a:solidFill>
        </a:ln>
      </c:spPr>
    </c:plotArea>
    <c:legend>
      <c:legendPos val="r"/>
      <c:layout>
        <c:manualLayout>
          <c:xMode val="edge"/>
          <c:yMode val="edge"/>
          <c:x val="0.12224920446891221"/>
          <c:y val="0.58011070188807046"/>
          <c:w val="0.73303834808259583"/>
          <c:h val="0.1998725764118176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70056"/>
          <c:h val="0.82543020013123347"/>
        </c:manualLayout>
      </c:layout>
      <c:scatterChart>
        <c:scatterStyle val="lineMarker"/>
        <c:varyColors val="0"/>
        <c:ser>
          <c:idx val="0"/>
          <c:order val="0"/>
          <c:tx>
            <c:strRef>
              <c:f>Sheet1!$B$1</c:f>
              <c:strCache>
                <c:ptCount val="1"/>
                <c:pt idx="0">
                  <c:v>Induction (N = 2,277)</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100</c:v>
                </c:pt>
                <c:pt idx="4">
                  <c:v>99.956000000000003</c:v>
                </c:pt>
                <c:pt idx="5">
                  <c:v>99.912000000000006</c:v>
                </c:pt>
                <c:pt idx="6">
                  <c:v>99.287999999999997</c:v>
                </c:pt>
                <c:pt idx="7">
                  <c:v>98.617000000000004</c:v>
                </c:pt>
                <c:pt idx="8">
                  <c:v>98.527000000000001</c:v>
                </c:pt>
                <c:pt idx="9">
                  <c:v>98.482000000000014</c:v>
                </c:pt>
                <c:pt idx="10">
                  <c:v>98.482000000000014</c:v>
                </c:pt>
                <c:pt idx="11">
                  <c:v>98.482000000000014</c:v>
                </c:pt>
                <c:pt idx="12">
                  <c:v>98.482000000000014</c:v>
                </c:pt>
                <c:pt idx="13">
                  <c:v>98.482000000000014</c:v>
                </c:pt>
                <c:pt idx="14">
                  <c:v>98.482000000000014</c:v>
                </c:pt>
                <c:pt idx="15">
                  <c:v>98.482000000000014</c:v>
                </c:pt>
                <c:pt idx="16">
                  <c:v>98.482000000000014</c:v>
                </c:pt>
                <c:pt idx="17">
                  <c:v>98.427000000000007</c:v>
                </c:pt>
                <c:pt idx="18">
                  <c:v>98.152999999999949</c:v>
                </c:pt>
                <c:pt idx="19">
                  <c:v>97.60199999999999</c:v>
                </c:pt>
                <c:pt idx="20">
                  <c:v>97.491000000000113</c:v>
                </c:pt>
                <c:pt idx="21">
                  <c:v>97.491000000000113</c:v>
                </c:pt>
                <c:pt idx="22">
                  <c:v>97.491000000000113</c:v>
                </c:pt>
                <c:pt idx="23">
                  <c:v>97.491000000000113</c:v>
                </c:pt>
                <c:pt idx="24">
                  <c:v>97.491000000000113</c:v>
                </c:pt>
                <c:pt idx="25">
                  <c:v>97.491000000000113</c:v>
                </c:pt>
                <c:pt idx="26">
                  <c:v>97.491000000000113</c:v>
                </c:pt>
                <c:pt idx="27">
                  <c:v>97.491000000000113</c:v>
                </c:pt>
                <c:pt idx="28">
                  <c:v>97.491000000000113</c:v>
                </c:pt>
                <c:pt idx="29">
                  <c:v>97.424999999999997</c:v>
                </c:pt>
                <c:pt idx="30">
                  <c:v>97.35899999999998</c:v>
                </c:pt>
                <c:pt idx="31">
                  <c:v>97.093999999999994</c:v>
                </c:pt>
                <c:pt idx="32">
                  <c:v>97.093999999999994</c:v>
                </c:pt>
                <c:pt idx="33">
                  <c:v>97.093999999999994</c:v>
                </c:pt>
                <c:pt idx="34">
                  <c:v>97.093999999999994</c:v>
                </c:pt>
                <c:pt idx="35">
                  <c:v>97.093999999999994</c:v>
                </c:pt>
                <c:pt idx="36">
                  <c:v>97.093999999999994</c:v>
                </c:pt>
                <c:pt idx="37">
                  <c:v>97.093999999999994</c:v>
                </c:pt>
                <c:pt idx="38">
                  <c:v>97.093999999999994</c:v>
                </c:pt>
                <c:pt idx="39">
                  <c:v>97.093999999999994</c:v>
                </c:pt>
                <c:pt idx="40">
                  <c:v>96.768000000000001</c:v>
                </c:pt>
                <c:pt idx="41">
                  <c:v>96.686999999999998</c:v>
                </c:pt>
                <c:pt idx="42">
                  <c:v>96.442000000000007</c:v>
                </c:pt>
                <c:pt idx="43">
                  <c:v>96.113</c:v>
                </c:pt>
                <c:pt idx="44">
                  <c:v>96.113</c:v>
                </c:pt>
                <c:pt idx="45">
                  <c:v>96.113</c:v>
                </c:pt>
                <c:pt idx="46">
                  <c:v>96.113</c:v>
                </c:pt>
                <c:pt idx="47">
                  <c:v>96.113</c:v>
                </c:pt>
                <c:pt idx="48">
                  <c:v>96.113</c:v>
                </c:pt>
                <c:pt idx="49">
                  <c:v>96.113</c:v>
                </c:pt>
                <c:pt idx="50">
                  <c:v>96.113</c:v>
                </c:pt>
                <c:pt idx="51">
                  <c:v>96.113</c:v>
                </c:pt>
                <c:pt idx="52">
                  <c:v>96.113</c:v>
                </c:pt>
                <c:pt idx="53">
                  <c:v>96.113</c:v>
                </c:pt>
                <c:pt idx="54">
                  <c:v>95.796000000000006</c:v>
                </c:pt>
                <c:pt idx="55">
                  <c:v>95.054999999999993</c:v>
                </c:pt>
                <c:pt idx="56">
                  <c:v>94.948000000000022</c:v>
                </c:pt>
                <c:pt idx="57">
                  <c:v>94.948000000000022</c:v>
                </c:pt>
                <c:pt idx="58">
                  <c:v>94.837999999999994</c:v>
                </c:pt>
                <c:pt idx="59">
                  <c:v>94.837999999999994</c:v>
                </c:pt>
                <c:pt idx="60">
                  <c:v>94.837999999999994</c:v>
                </c:pt>
                <c:pt idx="61">
                  <c:v>94.837999999999994</c:v>
                </c:pt>
                <c:pt idx="62">
                  <c:v>94.837999999999994</c:v>
                </c:pt>
                <c:pt idx="63">
                  <c:v>94.837999999999994</c:v>
                </c:pt>
                <c:pt idx="64">
                  <c:v>94.837999999999994</c:v>
                </c:pt>
                <c:pt idx="65">
                  <c:v>94.837999999999994</c:v>
                </c:pt>
                <c:pt idx="66">
                  <c:v>94.709000000000003</c:v>
                </c:pt>
                <c:pt idx="67">
                  <c:v>93.93</c:v>
                </c:pt>
                <c:pt idx="68">
                  <c:v>93.93</c:v>
                </c:pt>
                <c:pt idx="69">
                  <c:v>93.93</c:v>
                </c:pt>
                <c:pt idx="70">
                  <c:v>93.93</c:v>
                </c:pt>
                <c:pt idx="71">
                  <c:v>93.93</c:v>
                </c:pt>
                <c:pt idx="72">
                  <c:v>93.93</c:v>
                </c:pt>
                <c:pt idx="73">
                  <c:v>93.93</c:v>
                </c:pt>
                <c:pt idx="74">
                  <c:v>93.93</c:v>
                </c:pt>
                <c:pt idx="75">
                  <c:v>93.93</c:v>
                </c:pt>
                <c:pt idx="76">
                  <c:v>93.93</c:v>
                </c:pt>
                <c:pt idx="77">
                  <c:v>93.93</c:v>
                </c:pt>
                <c:pt idx="78">
                  <c:v>93.763999999999996</c:v>
                </c:pt>
                <c:pt idx="79">
                  <c:v>93.763999999999996</c:v>
                </c:pt>
                <c:pt idx="80">
                  <c:v>93.763999999999996</c:v>
                </c:pt>
                <c:pt idx="81">
                  <c:v>93.763999999999996</c:v>
                </c:pt>
                <c:pt idx="82">
                  <c:v>93.763999999999996</c:v>
                </c:pt>
                <c:pt idx="83">
                  <c:v>93.763999999999996</c:v>
                </c:pt>
                <c:pt idx="84">
                  <c:v>93.763999999999996</c:v>
                </c:pt>
                <c:pt idx="85">
                  <c:v>93.763999999999996</c:v>
                </c:pt>
                <c:pt idx="86">
                  <c:v>93.763999999999996</c:v>
                </c:pt>
                <c:pt idx="87">
                  <c:v>93.763999999999996</c:v>
                </c:pt>
                <c:pt idx="88">
                  <c:v>93.54</c:v>
                </c:pt>
                <c:pt idx="89">
                  <c:v>92.870999999999981</c:v>
                </c:pt>
                <c:pt idx="90">
                  <c:v>92.647000000000006</c:v>
                </c:pt>
                <c:pt idx="91">
                  <c:v>92.423000000000002</c:v>
                </c:pt>
                <c:pt idx="92">
                  <c:v>92.194999999999993</c:v>
                </c:pt>
                <c:pt idx="93">
                  <c:v>92.194999999999993</c:v>
                </c:pt>
                <c:pt idx="94">
                  <c:v>92.194999999999993</c:v>
                </c:pt>
                <c:pt idx="95">
                  <c:v>92.194999999999993</c:v>
                </c:pt>
                <c:pt idx="96">
                  <c:v>92.194999999999993</c:v>
                </c:pt>
                <c:pt idx="97">
                  <c:v>92.194999999999993</c:v>
                </c:pt>
                <c:pt idx="98">
                  <c:v>92.194999999999993</c:v>
                </c:pt>
                <c:pt idx="99">
                  <c:v>92.194999999999993</c:v>
                </c:pt>
                <c:pt idx="100">
                  <c:v>92.194999999999993</c:v>
                </c:pt>
                <c:pt idx="101">
                  <c:v>91.910000000000025</c:v>
                </c:pt>
                <c:pt idx="102">
                  <c:v>91.338999999999999</c:v>
                </c:pt>
                <c:pt idx="103">
                  <c:v>91.052999999999983</c:v>
                </c:pt>
                <c:pt idx="104">
                  <c:v>91.052999999999983</c:v>
                </c:pt>
                <c:pt idx="105">
                  <c:v>91.052999999999983</c:v>
                </c:pt>
                <c:pt idx="106">
                  <c:v>91.052999999999983</c:v>
                </c:pt>
                <c:pt idx="107">
                  <c:v>91.052999999999983</c:v>
                </c:pt>
                <c:pt idx="108">
                  <c:v>91.052999999999983</c:v>
                </c:pt>
                <c:pt idx="109">
                  <c:v>91.052999999999983</c:v>
                </c:pt>
                <c:pt idx="110">
                  <c:v>91.052999999999983</c:v>
                </c:pt>
                <c:pt idx="111">
                  <c:v>91.052999999999983</c:v>
                </c:pt>
                <c:pt idx="112">
                  <c:v>90.298000000000002</c:v>
                </c:pt>
                <c:pt idx="113">
                  <c:v>89.918000000000006</c:v>
                </c:pt>
                <c:pt idx="114">
                  <c:v>89.918000000000006</c:v>
                </c:pt>
                <c:pt idx="115">
                  <c:v>89.534000000000006</c:v>
                </c:pt>
                <c:pt idx="116">
                  <c:v>89.534000000000006</c:v>
                </c:pt>
                <c:pt idx="117">
                  <c:v>89.534000000000006</c:v>
                </c:pt>
                <c:pt idx="118">
                  <c:v>89.534000000000006</c:v>
                </c:pt>
                <c:pt idx="119">
                  <c:v>89.534000000000006</c:v>
                </c:pt>
                <c:pt idx="120">
                  <c:v>89.534000000000006</c:v>
                </c:pt>
                <c:pt idx="121">
                  <c:v>89.534000000000006</c:v>
                </c:pt>
                <c:pt idx="122">
                  <c:v>89.534000000000006</c:v>
                </c:pt>
                <c:pt idx="123">
                  <c:v>89.534000000000006</c:v>
                </c:pt>
                <c:pt idx="124">
                  <c:v>89.534000000000006</c:v>
                </c:pt>
                <c:pt idx="125">
                  <c:v>89.534000000000006</c:v>
                </c:pt>
                <c:pt idx="126">
                  <c:v>89.046999999999997</c:v>
                </c:pt>
                <c:pt idx="127">
                  <c:v>89.046999999999997</c:v>
                </c:pt>
                <c:pt idx="128">
                  <c:v>88.546999999999997</c:v>
                </c:pt>
                <c:pt idx="129">
                  <c:v>88.546999999999997</c:v>
                </c:pt>
                <c:pt idx="130">
                  <c:v>88.546999999999997</c:v>
                </c:pt>
                <c:pt idx="131">
                  <c:v>88.546999999999997</c:v>
                </c:pt>
                <c:pt idx="132">
                  <c:v>88.546999999999997</c:v>
                </c:pt>
                <c:pt idx="133">
                  <c:v>88.546999999999997</c:v>
                </c:pt>
                <c:pt idx="134">
                  <c:v>88.546999999999997</c:v>
                </c:pt>
                <c:pt idx="135">
                  <c:v>88.546999999999997</c:v>
                </c:pt>
                <c:pt idx="136">
                  <c:v>88.546999999999997</c:v>
                </c:pt>
                <c:pt idx="137">
                  <c:v>87.932000000000002</c:v>
                </c:pt>
                <c:pt idx="138">
                  <c:v>87.316999999999993</c:v>
                </c:pt>
                <c:pt idx="139">
                  <c:v>87.316999999999993</c:v>
                </c:pt>
                <c:pt idx="140">
                  <c:v>87.316999999999993</c:v>
                </c:pt>
                <c:pt idx="141">
                  <c:v>87.316999999999993</c:v>
                </c:pt>
                <c:pt idx="142">
                  <c:v>87.316999999999993</c:v>
                </c:pt>
                <c:pt idx="143">
                  <c:v>87.316999999999993</c:v>
                </c:pt>
                <c:pt idx="144">
                  <c:v>87.316999999999993</c:v>
                </c:pt>
                <c:pt idx="145">
                  <c:v>87.316999999999993</c:v>
                </c:pt>
                <c:pt idx="146">
                  <c:v>87.316999999999993</c:v>
                </c:pt>
                <c:pt idx="147">
                  <c:v>87.316999999999993</c:v>
                </c:pt>
                <c:pt idx="148">
                  <c:v>87.316999999999993</c:v>
                </c:pt>
                <c:pt idx="149">
                  <c:v>85.685000000000002</c:v>
                </c:pt>
                <c:pt idx="150">
                  <c:v>85.685000000000002</c:v>
                </c:pt>
                <c:pt idx="151">
                  <c:v>84.869</c:v>
                </c:pt>
                <c:pt idx="152">
                  <c:v>84.869</c:v>
                </c:pt>
                <c:pt idx="153">
                  <c:v>84.869</c:v>
                </c:pt>
                <c:pt idx="154">
                  <c:v>84.869</c:v>
                </c:pt>
                <c:pt idx="155">
                  <c:v>84.869</c:v>
                </c:pt>
                <c:pt idx="156">
                  <c:v>84.869</c:v>
                </c:pt>
                <c:pt idx="157">
                  <c:v>84.869</c:v>
                </c:pt>
                <c:pt idx="158">
                  <c:v>84.869</c:v>
                </c:pt>
                <c:pt idx="159">
                  <c:v>84.869</c:v>
                </c:pt>
                <c:pt idx="160">
                  <c:v>84.869</c:v>
                </c:pt>
                <c:pt idx="161">
                  <c:v>84.869</c:v>
                </c:pt>
                <c:pt idx="162">
                  <c:v>84.869</c:v>
                </c:pt>
                <c:pt idx="163">
                  <c:v>83.781000000000006</c:v>
                </c:pt>
                <c:pt idx="164">
                  <c:v>83.781000000000006</c:v>
                </c:pt>
                <c:pt idx="165">
                  <c:v>83.781000000000006</c:v>
                </c:pt>
                <c:pt idx="166">
                  <c:v>83.781000000000006</c:v>
                </c:pt>
                <c:pt idx="167">
                  <c:v>83.781000000000006</c:v>
                </c:pt>
                <c:pt idx="168">
                  <c:v>83.781000000000006</c:v>
                </c:pt>
                <c:pt idx="169">
                  <c:v>83.781000000000006</c:v>
                </c:pt>
                <c:pt idx="170">
                  <c:v>83.781000000000006</c:v>
                </c:pt>
                <c:pt idx="171">
                  <c:v>83.781000000000006</c:v>
                </c:pt>
                <c:pt idx="172">
                  <c:v>83.781000000000006</c:v>
                </c:pt>
                <c:pt idx="173">
                  <c:v>82.284999999999997</c:v>
                </c:pt>
                <c:pt idx="174">
                  <c:v>82.284999999999997</c:v>
                </c:pt>
                <c:pt idx="175">
                  <c:v>82.284999999999997</c:v>
                </c:pt>
                <c:pt idx="176">
                  <c:v>82.284999999999997</c:v>
                </c:pt>
                <c:pt idx="177">
                  <c:v>82.284999999999997</c:v>
                </c:pt>
                <c:pt idx="178">
                  <c:v>82.284999999999997</c:v>
                </c:pt>
                <c:pt idx="179">
                  <c:v>82.284999999999997</c:v>
                </c:pt>
                <c:pt idx="180">
                  <c:v>82.284999999999997</c:v>
                </c:pt>
              </c:numCache>
            </c:numRef>
          </c:yVal>
          <c:smooth val="0"/>
        </c:ser>
        <c:ser>
          <c:idx val="1"/>
          <c:order val="1"/>
          <c:tx>
            <c:strRef>
              <c:f>Sheet1!$C$1</c:f>
              <c:strCache>
                <c:ptCount val="1"/>
                <c:pt idx="0">
                  <c:v>No Induction (N = 1,990)</c:v>
                </c:pt>
              </c:strCache>
            </c:strRef>
          </c:tx>
          <c:spPr>
            <a:ln w="41275">
              <a:solidFill>
                <a:srgbClr val="00FF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99.899000000000001</c:v>
                </c:pt>
                <c:pt idx="4">
                  <c:v>99.799000000000007</c:v>
                </c:pt>
                <c:pt idx="5">
                  <c:v>99.697000000000003</c:v>
                </c:pt>
                <c:pt idx="6">
                  <c:v>99.39</c:v>
                </c:pt>
                <c:pt idx="7">
                  <c:v>98.516000000000005</c:v>
                </c:pt>
                <c:pt idx="8">
                  <c:v>98.257999999999996</c:v>
                </c:pt>
                <c:pt idx="9">
                  <c:v>98.257999999999996</c:v>
                </c:pt>
                <c:pt idx="10">
                  <c:v>98.257999999999996</c:v>
                </c:pt>
                <c:pt idx="11">
                  <c:v>98.257999999999996</c:v>
                </c:pt>
                <c:pt idx="12">
                  <c:v>98.257999999999996</c:v>
                </c:pt>
                <c:pt idx="13">
                  <c:v>98.257999999999996</c:v>
                </c:pt>
                <c:pt idx="14">
                  <c:v>98.257999999999996</c:v>
                </c:pt>
                <c:pt idx="15">
                  <c:v>98.257999999999996</c:v>
                </c:pt>
                <c:pt idx="16">
                  <c:v>98.257999999999996</c:v>
                </c:pt>
                <c:pt idx="17">
                  <c:v>98.257999999999996</c:v>
                </c:pt>
                <c:pt idx="18">
                  <c:v>98.08</c:v>
                </c:pt>
                <c:pt idx="19">
                  <c:v>97.60499999999999</c:v>
                </c:pt>
                <c:pt idx="20">
                  <c:v>97.367000000000004</c:v>
                </c:pt>
                <c:pt idx="21">
                  <c:v>97.367000000000004</c:v>
                </c:pt>
                <c:pt idx="22">
                  <c:v>97.367000000000004</c:v>
                </c:pt>
                <c:pt idx="23">
                  <c:v>97.367000000000004</c:v>
                </c:pt>
                <c:pt idx="24">
                  <c:v>97.367000000000004</c:v>
                </c:pt>
                <c:pt idx="25">
                  <c:v>97.367000000000004</c:v>
                </c:pt>
                <c:pt idx="26">
                  <c:v>97.367000000000004</c:v>
                </c:pt>
                <c:pt idx="27">
                  <c:v>97.367000000000004</c:v>
                </c:pt>
                <c:pt idx="28">
                  <c:v>97.367000000000004</c:v>
                </c:pt>
                <c:pt idx="29">
                  <c:v>97.23</c:v>
                </c:pt>
                <c:pt idx="30">
                  <c:v>96.956000000000003</c:v>
                </c:pt>
                <c:pt idx="31">
                  <c:v>96.613</c:v>
                </c:pt>
                <c:pt idx="32">
                  <c:v>96.406999999999996</c:v>
                </c:pt>
                <c:pt idx="33">
                  <c:v>96.406999999999996</c:v>
                </c:pt>
                <c:pt idx="34">
                  <c:v>96.406999999999996</c:v>
                </c:pt>
                <c:pt idx="35">
                  <c:v>96.406999999999996</c:v>
                </c:pt>
                <c:pt idx="36">
                  <c:v>96.406999999999996</c:v>
                </c:pt>
                <c:pt idx="37">
                  <c:v>96.406999999999996</c:v>
                </c:pt>
                <c:pt idx="38">
                  <c:v>96.406999999999996</c:v>
                </c:pt>
                <c:pt idx="39">
                  <c:v>96.326999999999998</c:v>
                </c:pt>
                <c:pt idx="40">
                  <c:v>96.326999999999998</c:v>
                </c:pt>
                <c:pt idx="41">
                  <c:v>96.245999999999995</c:v>
                </c:pt>
                <c:pt idx="42">
                  <c:v>95.842000000000013</c:v>
                </c:pt>
                <c:pt idx="43">
                  <c:v>95.438000000000002</c:v>
                </c:pt>
                <c:pt idx="44">
                  <c:v>95.35599999999998</c:v>
                </c:pt>
                <c:pt idx="45">
                  <c:v>95.272999999999982</c:v>
                </c:pt>
                <c:pt idx="46">
                  <c:v>95.272999999999982</c:v>
                </c:pt>
                <c:pt idx="47">
                  <c:v>95.272999999999982</c:v>
                </c:pt>
                <c:pt idx="48">
                  <c:v>95.272999999999982</c:v>
                </c:pt>
                <c:pt idx="49">
                  <c:v>95.272999999999982</c:v>
                </c:pt>
                <c:pt idx="50">
                  <c:v>95.180999999999983</c:v>
                </c:pt>
                <c:pt idx="51">
                  <c:v>95.180999999999983</c:v>
                </c:pt>
                <c:pt idx="52">
                  <c:v>95.180999999999983</c:v>
                </c:pt>
                <c:pt idx="53">
                  <c:v>95.180999999999983</c:v>
                </c:pt>
                <c:pt idx="54">
                  <c:v>94.897999999999996</c:v>
                </c:pt>
                <c:pt idx="55">
                  <c:v>94.518000000000001</c:v>
                </c:pt>
                <c:pt idx="56">
                  <c:v>94.421999999999997</c:v>
                </c:pt>
                <c:pt idx="57">
                  <c:v>94.421999999999997</c:v>
                </c:pt>
                <c:pt idx="58">
                  <c:v>94.421999999999997</c:v>
                </c:pt>
                <c:pt idx="59">
                  <c:v>94.421999999999997</c:v>
                </c:pt>
                <c:pt idx="60">
                  <c:v>94.421999999999997</c:v>
                </c:pt>
                <c:pt idx="61">
                  <c:v>94.421999999999997</c:v>
                </c:pt>
                <c:pt idx="62">
                  <c:v>94.421999999999997</c:v>
                </c:pt>
                <c:pt idx="63">
                  <c:v>94.421999999999997</c:v>
                </c:pt>
                <c:pt idx="64">
                  <c:v>94.421999999999997</c:v>
                </c:pt>
                <c:pt idx="65">
                  <c:v>94.090999999999994</c:v>
                </c:pt>
                <c:pt idx="66">
                  <c:v>93.870999999999981</c:v>
                </c:pt>
                <c:pt idx="67">
                  <c:v>93.319000000000003</c:v>
                </c:pt>
                <c:pt idx="68">
                  <c:v>92.985000000000014</c:v>
                </c:pt>
                <c:pt idx="69">
                  <c:v>92.871999999999986</c:v>
                </c:pt>
                <c:pt idx="70">
                  <c:v>92.871999999999986</c:v>
                </c:pt>
                <c:pt idx="71">
                  <c:v>92.871999999999986</c:v>
                </c:pt>
                <c:pt idx="72">
                  <c:v>92.871999999999986</c:v>
                </c:pt>
                <c:pt idx="73">
                  <c:v>92.871999999999986</c:v>
                </c:pt>
                <c:pt idx="74">
                  <c:v>92.871999999999986</c:v>
                </c:pt>
                <c:pt idx="75">
                  <c:v>92.871999999999986</c:v>
                </c:pt>
                <c:pt idx="76">
                  <c:v>92.742999999999995</c:v>
                </c:pt>
                <c:pt idx="77">
                  <c:v>92.613</c:v>
                </c:pt>
                <c:pt idx="78">
                  <c:v>92.35299999999998</c:v>
                </c:pt>
                <c:pt idx="79">
                  <c:v>92.35299999999998</c:v>
                </c:pt>
                <c:pt idx="80">
                  <c:v>92.35299999999998</c:v>
                </c:pt>
                <c:pt idx="81">
                  <c:v>92.35299999999998</c:v>
                </c:pt>
                <c:pt idx="82">
                  <c:v>92.35299999999998</c:v>
                </c:pt>
                <c:pt idx="83">
                  <c:v>92.35299999999998</c:v>
                </c:pt>
                <c:pt idx="84">
                  <c:v>92.35299999999998</c:v>
                </c:pt>
                <c:pt idx="85">
                  <c:v>92.35299999999998</c:v>
                </c:pt>
                <c:pt idx="86">
                  <c:v>92.35299999999998</c:v>
                </c:pt>
                <c:pt idx="87">
                  <c:v>92.2</c:v>
                </c:pt>
                <c:pt idx="88">
                  <c:v>91.891999999999996</c:v>
                </c:pt>
                <c:pt idx="89">
                  <c:v>91.582999999999998</c:v>
                </c:pt>
                <c:pt idx="90">
                  <c:v>91.427999999999997</c:v>
                </c:pt>
                <c:pt idx="91">
                  <c:v>91.427999999999997</c:v>
                </c:pt>
                <c:pt idx="92">
                  <c:v>91.427999999999997</c:v>
                </c:pt>
                <c:pt idx="93">
                  <c:v>91.427999999999997</c:v>
                </c:pt>
                <c:pt idx="94">
                  <c:v>91.427999999999997</c:v>
                </c:pt>
                <c:pt idx="95">
                  <c:v>91.427999999999997</c:v>
                </c:pt>
                <c:pt idx="96">
                  <c:v>91.427999999999997</c:v>
                </c:pt>
                <c:pt idx="97">
                  <c:v>91.427999999999997</c:v>
                </c:pt>
                <c:pt idx="98">
                  <c:v>91.427999999999997</c:v>
                </c:pt>
                <c:pt idx="99">
                  <c:v>91.427999999999997</c:v>
                </c:pt>
                <c:pt idx="100">
                  <c:v>91.242000000000004</c:v>
                </c:pt>
                <c:pt idx="101">
                  <c:v>91.242000000000004</c:v>
                </c:pt>
                <c:pt idx="102">
                  <c:v>91.242000000000004</c:v>
                </c:pt>
                <c:pt idx="103">
                  <c:v>90.867000000000004</c:v>
                </c:pt>
                <c:pt idx="104">
                  <c:v>90.867000000000004</c:v>
                </c:pt>
                <c:pt idx="105">
                  <c:v>90.867000000000004</c:v>
                </c:pt>
                <c:pt idx="106">
                  <c:v>90.867000000000004</c:v>
                </c:pt>
                <c:pt idx="107">
                  <c:v>90.867000000000004</c:v>
                </c:pt>
                <c:pt idx="108">
                  <c:v>90.867000000000004</c:v>
                </c:pt>
                <c:pt idx="109">
                  <c:v>90.867000000000004</c:v>
                </c:pt>
                <c:pt idx="110">
                  <c:v>90.867000000000004</c:v>
                </c:pt>
                <c:pt idx="111">
                  <c:v>90.867000000000004</c:v>
                </c:pt>
                <c:pt idx="112">
                  <c:v>90.414000000000129</c:v>
                </c:pt>
                <c:pt idx="113">
                  <c:v>90.185999999999979</c:v>
                </c:pt>
                <c:pt idx="114">
                  <c:v>89.73</c:v>
                </c:pt>
                <c:pt idx="115">
                  <c:v>89.271000000000001</c:v>
                </c:pt>
                <c:pt idx="116">
                  <c:v>89.04</c:v>
                </c:pt>
                <c:pt idx="117">
                  <c:v>89.04</c:v>
                </c:pt>
                <c:pt idx="118">
                  <c:v>89.04</c:v>
                </c:pt>
                <c:pt idx="119">
                  <c:v>89.04</c:v>
                </c:pt>
                <c:pt idx="120">
                  <c:v>89.04</c:v>
                </c:pt>
                <c:pt idx="121">
                  <c:v>89.04</c:v>
                </c:pt>
                <c:pt idx="122">
                  <c:v>89.04</c:v>
                </c:pt>
                <c:pt idx="123">
                  <c:v>89.04</c:v>
                </c:pt>
                <c:pt idx="124">
                  <c:v>89.04</c:v>
                </c:pt>
                <c:pt idx="125">
                  <c:v>89.04</c:v>
                </c:pt>
                <c:pt idx="126">
                  <c:v>88.471000000000004</c:v>
                </c:pt>
                <c:pt idx="127">
                  <c:v>88.185999999999979</c:v>
                </c:pt>
                <c:pt idx="128">
                  <c:v>88.185999999999979</c:v>
                </c:pt>
                <c:pt idx="129">
                  <c:v>88.185999999999979</c:v>
                </c:pt>
                <c:pt idx="130">
                  <c:v>88.185999999999979</c:v>
                </c:pt>
                <c:pt idx="131">
                  <c:v>88.185999999999979</c:v>
                </c:pt>
                <c:pt idx="132">
                  <c:v>88.185999999999979</c:v>
                </c:pt>
                <c:pt idx="133">
                  <c:v>88.185999999999979</c:v>
                </c:pt>
                <c:pt idx="134">
                  <c:v>88.185999999999979</c:v>
                </c:pt>
                <c:pt idx="135">
                  <c:v>88.185999999999979</c:v>
                </c:pt>
                <c:pt idx="136">
                  <c:v>88.185999999999979</c:v>
                </c:pt>
                <c:pt idx="137">
                  <c:v>88.185999999999979</c:v>
                </c:pt>
                <c:pt idx="138">
                  <c:v>87.494000000000113</c:v>
                </c:pt>
                <c:pt idx="139">
                  <c:v>87.147999999999996</c:v>
                </c:pt>
                <c:pt idx="140">
                  <c:v>87.147999999999996</c:v>
                </c:pt>
                <c:pt idx="141">
                  <c:v>87.147999999999996</c:v>
                </c:pt>
                <c:pt idx="142">
                  <c:v>87.147999999999996</c:v>
                </c:pt>
                <c:pt idx="143">
                  <c:v>87.147999999999996</c:v>
                </c:pt>
                <c:pt idx="144">
                  <c:v>87.147999999999996</c:v>
                </c:pt>
                <c:pt idx="145">
                  <c:v>87.147999999999996</c:v>
                </c:pt>
                <c:pt idx="146">
                  <c:v>87.147999999999996</c:v>
                </c:pt>
                <c:pt idx="147">
                  <c:v>87.147999999999996</c:v>
                </c:pt>
                <c:pt idx="148">
                  <c:v>86.691999999999993</c:v>
                </c:pt>
                <c:pt idx="149">
                  <c:v>86.691999999999993</c:v>
                </c:pt>
                <c:pt idx="150">
                  <c:v>86.236000000000004</c:v>
                </c:pt>
                <c:pt idx="151">
                  <c:v>85.778999999999982</c:v>
                </c:pt>
                <c:pt idx="152">
                  <c:v>85.778999999999982</c:v>
                </c:pt>
                <c:pt idx="153">
                  <c:v>85.778999999999982</c:v>
                </c:pt>
                <c:pt idx="154">
                  <c:v>85.778999999999982</c:v>
                </c:pt>
                <c:pt idx="155">
                  <c:v>85.778999999999982</c:v>
                </c:pt>
                <c:pt idx="156">
                  <c:v>85.778999999999982</c:v>
                </c:pt>
                <c:pt idx="157">
                  <c:v>85.778999999999982</c:v>
                </c:pt>
                <c:pt idx="158">
                  <c:v>85.778999999999982</c:v>
                </c:pt>
                <c:pt idx="159">
                  <c:v>85.778999999999982</c:v>
                </c:pt>
                <c:pt idx="160">
                  <c:v>85.778999999999982</c:v>
                </c:pt>
                <c:pt idx="161">
                  <c:v>85.778999999999982</c:v>
                </c:pt>
                <c:pt idx="162">
                  <c:v>84.643000000000001</c:v>
                </c:pt>
                <c:pt idx="163">
                  <c:v>84.643000000000001</c:v>
                </c:pt>
                <c:pt idx="164">
                  <c:v>84.643000000000001</c:v>
                </c:pt>
                <c:pt idx="165">
                  <c:v>84.643000000000001</c:v>
                </c:pt>
                <c:pt idx="166">
                  <c:v>84.643000000000001</c:v>
                </c:pt>
                <c:pt idx="167">
                  <c:v>84.643000000000001</c:v>
                </c:pt>
                <c:pt idx="168">
                  <c:v>84.643000000000001</c:v>
                </c:pt>
                <c:pt idx="169">
                  <c:v>84.643000000000001</c:v>
                </c:pt>
                <c:pt idx="170">
                  <c:v>84.643000000000001</c:v>
                </c:pt>
                <c:pt idx="171">
                  <c:v>84.643000000000001</c:v>
                </c:pt>
                <c:pt idx="172">
                  <c:v>84.643000000000001</c:v>
                </c:pt>
                <c:pt idx="173">
                  <c:v>83.894000000000005</c:v>
                </c:pt>
                <c:pt idx="174">
                  <c:v>83.894000000000005</c:v>
                </c:pt>
                <c:pt idx="175">
                  <c:v>83.137999999999991</c:v>
                </c:pt>
                <c:pt idx="176">
                  <c:v>83.137999999999991</c:v>
                </c:pt>
                <c:pt idx="177">
                  <c:v>83.137999999999991</c:v>
                </c:pt>
                <c:pt idx="178">
                  <c:v>83.137999999999991</c:v>
                </c:pt>
                <c:pt idx="179">
                  <c:v>83.137999999999991</c:v>
                </c:pt>
                <c:pt idx="180">
                  <c:v>83.137999999999991</c:v>
                </c:pt>
              </c:numCache>
            </c:numRef>
          </c:yVal>
          <c:smooth val="0"/>
        </c:ser>
        <c:dLbls>
          <c:showLegendKey val="0"/>
          <c:showVal val="0"/>
          <c:showCatName val="0"/>
          <c:showSerName val="0"/>
          <c:showPercent val="0"/>
          <c:showBubbleSize val="0"/>
        </c:dLbls>
        <c:axId val="668312656"/>
        <c:axId val="587909032"/>
      </c:scatterChart>
      <c:valAx>
        <c:axId val="66831265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7909032"/>
        <c:crosses val="autoZero"/>
        <c:crossBetween val="midCat"/>
        <c:majorUnit val="1"/>
      </c:valAx>
      <c:valAx>
        <c:axId val="58790903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8312656"/>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2705"/>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3.8461538461538464E-2"/>
          <c:w val="0.87922221204909956"/>
          <c:h val="0.83621834432858755"/>
        </c:manualLayout>
      </c:layout>
      <c:lineChart>
        <c:grouping val="standard"/>
        <c:varyColors val="0"/>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312)</c:v>
                </c:pt>
                <c:pt idx="1">
                  <c:v>31 Days - 1 Year
(N = 338)</c:v>
                </c:pt>
                <c:pt idx="2">
                  <c:v>&gt;1 Year - 3 Years (N = 284)</c:v>
                </c:pt>
                <c:pt idx="3">
                  <c:v>&gt;3 Years - 5 Years (N = 235)</c:v>
                </c:pt>
                <c:pt idx="4">
                  <c:v>&gt;5 Years - 10 Years (N = 416)</c:v>
                </c:pt>
                <c:pt idx="5">
                  <c:v>&gt;10 Years
(N = 366)</c:v>
                </c:pt>
              </c:strCache>
            </c:strRef>
          </c:cat>
          <c:val>
            <c:numRef>
              <c:f>Sheet1!$B$2:$G$2</c:f>
              <c:numCache>
                <c:formatCode>General</c:formatCode>
                <c:ptCount val="6"/>
                <c:pt idx="0">
                  <c:v>1.3</c:v>
                </c:pt>
                <c:pt idx="1">
                  <c:v>5</c:v>
                </c:pt>
                <c:pt idx="2">
                  <c:v>15.8</c:v>
                </c:pt>
                <c:pt idx="3">
                  <c:v>23.4</c:v>
                </c:pt>
                <c:pt idx="4">
                  <c:v>22.8</c:v>
                </c:pt>
                <c:pt idx="5">
                  <c:v>25.7</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312)</c:v>
                </c:pt>
                <c:pt idx="1">
                  <c:v>31 Days - 1 Year
(N = 338)</c:v>
                </c:pt>
                <c:pt idx="2">
                  <c:v>&gt;1 Year - 3 Years (N = 284)</c:v>
                </c:pt>
                <c:pt idx="3">
                  <c:v>&gt;3 Years - 5 Years (N = 235)</c:v>
                </c:pt>
                <c:pt idx="4">
                  <c:v>&gt;5 Years - 10 Years (N = 416)</c:v>
                </c:pt>
                <c:pt idx="5">
                  <c:v>&gt;10 Years
(N = 366)</c:v>
                </c:pt>
              </c:strCache>
            </c:strRef>
          </c:cat>
          <c:val>
            <c:numRef>
              <c:f>Sheet1!$B$3:$G$3</c:f>
              <c:numCache>
                <c:formatCode>General</c:formatCode>
                <c:ptCount val="6"/>
                <c:pt idx="0">
                  <c:v>7.7</c:v>
                </c:pt>
                <c:pt idx="1">
                  <c:v>16</c:v>
                </c:pt>
                <c:pt idx="2">
                  <c:v>19.399999999999999</c:v>
                </c:pt>
                <c:pt idx="3">
                  <c:v>13.6</c:v>
                </c:pt>
                <c:pt idx="4">
                  <c:v>12.7</c:v>
                </c:pt>
                <c:pt idx="5">
                  <c:v>4.4000000000000004</c:v>
                </c:pt>
              </c:numCache>
            </c:numRef>
          </c:val>
          <c:smooth val="0"/>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312)</c:v>
                </c:pt>
                <c:pt idx="1">
                  <c:v>31 Days - 1 Year
(N = 338)</c:v>
                </c:pt>
                <c:pt idx="2">
                  <c:v>&gt;1 Year - 3 Years (N = 284)</c:v>
                </c:pt>
                <c:pt idx="3">
                  <c:v>&gt;3 Years - 5 Years (N = 235)</c:v>
                </c:pt>
                <c:pt idx="4">
                  <c:v>&gt;5 Years - 10 Years (N = 416)</c:v>
                </c:pt>
                <c:pt idx="5">
                  <c:v>&gt;10 Years
(N = 366)</c:v>
                </c:pt>
              </c:strCache>
            </c:strRef>
          </c:cat>
          <c:val>
            <c:numRef>
              <c:f>Sheet1!$B$4:$G$4</c:f>
              <c:numCache>
                <c:formatCode>General</c:formatCode>
                <c:ptCount val="6"/>
                <c:pt idx="0">
                  <c:v>11.5</c:v>
                </c:pt>
                <c:pt idx="1">
                  <c:v>11.8</c:v>
                </c:pt>
                <c:pt idx="2">
                  <c:v>6</c:v>
                </c:pt>
                <c:pt idx="3">
                  <c:v>4.7</c:v>
                </c:pt>
                <c:pt idx="4">
                  <c:v>4.5999999999999996</c:v>
                </c:pt>
                <c:pt idx="5">
                  <c:v>6.6</c:v>
                </c:pt>
              </c:numCache>
            </c:numRef>
          </c:val>
          <c:smooth val="0"/>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312)</c:v>
                </c:pt>
                <c:pt idx="1">
                  <c:v>31 Days - 1 Year
(N = 338)</c:v>
                </c:pt>
                <c:pt idx="2">
                  <c:v>&gt;1 Year - 3 Years (N = 284)</c:v>
                </c:pt>
                <c:pt idx="3">
                  <c:v>&gt;3 Years - 5 Years (N = 235)</c:v>
                </c:pt>
                <c:pt idx="4">
                  <c:v>&gt;5 Years - 10 Years (N = 416)</c:v>
                </c:pt>
                <c:pt idx="5">
                  <c:v>&gt;10 Years
(N = 366)</c:v>
                </c:pt>
              </c:strCache>
            </c:strRef>
          </c:cat>
          <c:val>
            <c:numRef>
              <c:f>Sheet1!$B$5:$G$5</c:f>
              <c:numCache>
                <c:formatCode>General</c:formatCode>
                <c:ptCount val="6"/>
                <c:pt idx="0">
                  <c:v>35.6</c:v>
                </c:pt>
                <c:pt idx="1">
                  <c:v>18.3</c:v>
                </c:pt>
                <c:pt idx="2">
                  <c:v>33.800000000000004</c:v>
                </c:pt>
                <c:pt idx="3">
                  <c:v>35.700000000000003</c:v>
                </c:pt>
                <c:pt idx="4">
                  <c:v>34.9</c:v>
                </c:pt>
                <c:pt idx="5">
                  <c:v>32.5</c:v>
                </c:pt>
              </c:numCache>
            </c:numRef>
          </c:val>
          <c:smooth val="0"/>
        </c:ser>
        <c:dLbls>
          <c:showLegendKey val="0"/>
          <c:showVal val="0"/>
          <c:showCatName val="0"/>
          <c:showSerName val="0"/>
          <c:showPercent val="0"/>
          <c:showBubbleSize val="0"/>
        </c:dLbls>
        <c:marker val="1"/>
        <c:smooth val="0"/>
        <c:axId val="668309128"/>
        <c:axId val="668308736"/>
      </c:lineChart>
      <c:catAx>
        <c:axId val="668309128"/>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668308736"/>
        <c:crosses val="autoZero"/>
        <c:auto val="1"/>
        <c:lblAlgn val="ctr"/>
        <c:lblOffset val="100"/>
        <c:tickLblSkip val="1"/>
        <c:tickMarkSkip val="1"/>
        <c:noMultiLvlLbl val="0"/>
      </c:catAx>
      <c:valAx>
        <c:axId val="668308736"/>
        <c:scaling>
          <c:orientation val="minMax"/>
          <c:max val="50"/>
          <c:min val="0"/>
        </c:scaling>
        <c:delete val="0"/>
        <c:axPos val="l"/>
        <c:majorGridlines>
          <c:spPr>
            <a:ln w="3175">
              <a:solidFill>
                <a:schemeClr val="tx1"/>
              </a:solidFill>
              <a:prstDash val="sysDash"/>
            </a:ln>
          </c:spPr>
        </c:majorGridlines>
        <c:numFmt formatCode="0" sourceLinked="0"/>
        <c:majorTickMark val="out"/>
        <c:minorTickMark val="none"/>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668309128"/>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3878959897454668"/>
          <c:y val="4.6613321983400804E-2"/>
          <c:w val="0.81974649789415865"/>
          <c:h val="0.12416024686103762"/>
        </c:manualLayout>
      </c:layout>
      <c:overlay val="0"/>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92"/>
          <c:y val="3.3590508847684365E-2"/>
          <c:w val="0.84050646877103785"/>
          <c:h val="0.77074260114041182"/>
        </c:manualLayout>
      </c:layout>
      <c:scatterChart>
        <c:scatterStyle val="smoothMarker"/>
        <c:varyColors val="0"/>
        <c:ser>
          <c:idx val="0"/>
          <c:order val="0"/>
          <c:tx>
            <c:strRef>
              <c:f>Sheet1!$A$1</c:f>
              <c:strCache>
                <c:ptCount val="1"/>
                <c:pt idx="0">
                  <c:v>recipient height</c:v>
                </c:pt>
              </c:strCache>
            </c:strRef>
          </c:tx>
          <c:spPr>
            <a:ln w="38100">
              <a:solidFill>
                <a:srgbClr val="00FF00"/>
              </a:solidFill>
            </a:ln>
          </c:spPr>
          <c:marker>
            <c:symbol val="none"/>
          </c:marker>
          <c:xVal>
            <c:numRef>
              <c:f>Sheet1!$A$2:$A$132</c:f>
              <c:numCache>
                <c:formatCode>General</c:formatCode>
                <c:ptCount val="13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numCache>
            </c:numRef>
          </c:xVal>
          <c:yVal>
            <c:numRef>
              <c:f>Sheet1!$B$2:$B$132</c:f>
              <c:numCache>
                <c:formatCode>General</c:formatCode>
                <c:ptCount val="131"/>
                <c:pt idx="0">
                  <c:v>1.60448674040201</c:v>
                </c:pt>
                <c:pt idx="1">
                  <c:v>1.5922976688898201</c:v>
                </c:pt>
                <c:pt idx="2">
                  <c:v>1.5802011961262501</c:v>
                </c:pt>
                <c:pt idx="3">
                  <c:v>1.5681966186509588</c:v>
                </c:pt>
                <c:pt idx="4">
                  <c:v>1.5562832383477301</c:v>
                </c:pt>
                <c:pt idx="5">
                  <c:v>1.54446036240381</c:v>
                </c:pt>
                <c:pt idx="6">
                  <c:v>1.5327273032696698</c:v>
                </c:pt>
                <c:pt idx="7">
                  <c:v>1.5210833786189999</c:v>
                </c:pt>
                <c:pt idx="8">
                  <c:v>1.5095279113090398</c:v>
                </c:pt>
                <c:pt idx="9">
                  <c:v>1.49806022934117</c:v>
                </c:pt>
                <c:pt idx="10">
                  <c:v>1.4866796658218799</c:v>
                </c:pt>
                <c:pt idx="11">
                  <c:v>1.47538555892395</c:v>
                </c:pt>
                <c:pt idx="12">
                  <c:v>1.4641772518479599</c:v>
                </c:pt>
                <c:pt idx="13">
                  <c:v>1.453054092784138</c:v>
                </c:pt>
                <c:pt idx="14">
                  <c:v>1.4420154348743901</c:v>
                </c:pt>
                <c:pt idx="15">
                  <c:v>1.4310606361747398</c:v>
                </c:pt>
                <c:pt idx="16">
                  <c:v>1.4201890596179698</c:v>
                </c:pt>
                <c:pt idx="17">
                  <c:v>1.4094000729765599</c:v>
                </c:pt>
                <c:pt idx="18">
                  <c:v>1.3986930488259699</c:v>
                </c:pt>
                <c:pt idx="19">
                  <c:v>1.3880673645080917</c:v>
                </c:pt>
                <c:pt idx="20">
                  <c:v>1.3775224020950698</c:v>
                </c:pt>
                <c:pt idx="21">
                  <c:v>1.3670575483533911</c:v>
                </c:pt>
                <c:pt idx="22">
                  <c:v>1.3566721947081601</c:v>
                </c:pt>
                <c:pt idx="23">
                  <c:v>1.34636573720777</c:v>
                </c:pt>
                <c:pt idx="24">
                  <c:v>1.3361375764887424</c:v>
                </c:pt>
                <c:pt idx="25">
                  <c:v>1.32598711774088</c:v>
                </c:pt>
                <c:pt idx="26">
                  <c:v>1.3159137706726798</c:v>
                </c:pt>
                <c:pt idx="27">
                  <c:v>1.30591694947703</c:v>
                </c:pt>
                <c:pt idx="28">
                  <c:v>1.2959960727970687</c:v>
                </c:pt>
                <c:pt idx="29">
                  <c:v>1.286150563692471</c:v>
                </c:pt>
                <c:pt idx="30">
                  <c:v>1.2763798496058201</c:v>
                </c:pt>
                <c:pt idx="31">
                  <c:v>1.2666833623293599</c:v>
                </c:pt>
                <c:pt idx="32">
                  <c:v>1.25706053797192</c:v>
                </c:pt>
                <c:pt idx="33">
                  <c:v>1.24751081692614</c:v>
                </c:pt>
                <c:pt idx="34">
                  <c:v>1.2380336438359298</c:v>
                </c:pt>
                <c:pt idx="35">
                  <c:v>1.2286284675641488</c:v>
                </c:pt>
                <c:pt idx="36">
                  <c:v>1.2192947411605988</c:v>
                </c:pt>
                <c:pt idx="37">
                  <c:v>1.2100319218301501</c:v>
                </c:pt>
                <c:pt idx="38">
                  <c:v>1.20083947090125</c:v>
                </c:pt>
                <c:pt idx="39">
                  <c:v>1.19171685379454</c:v>
                </c:pt>
                <c:pt idx="40">
                  <c:v>1.1826635399918122</c:v>
                </c:pt>
                <c:pt idx="41">
                  <c:v>1.1736790030051099</c:v>
                </c:pt>
                <c:pt idx="42">
                  <c:v>1.1647627203461501</c:v>
                </c:pt>
                <c:pt idx="43">
                  <c:v>1.15591417349591</c:v>
                </c:pt>
                <c:pt idx="44">
                  <c:v>1.14713284787451</c:v>
                </c:pt>
                <c:pt idx="45">
                  <c:v>1.1384182328112411</c:v>
                </c:pt>
                <c:pt idx="46">
                  <c:v>1.1297698215149099</c:v>
                </c:pt>
                <c:pt idx="47">
                  <c:v>1.1211871110443301</c:v>
                </c:pt>
                <c:pt idx="48">
                  <c:v>1.1126696022790985</c:v>
                </c:pt>
                <c:pt idx="49">
                  <c:v>1.1042167998905801</c:v>
                </c:pt>
                <c:pt idx="50">
                  <c:v>1.0958282123130683</c:v>
                </c:pt>
                <c:pt idx="51">
                  <c:v>1.08750335171521</c:v>
                </c:pt>
                <c:pt idx="52">
                  <c:v>1.07924173397166</c:v>
                </c:pt>
                <c:pt idx="53">
                  <c:v>1.07104287863489</c:v>
                </c:pt>
                <c:pt idx="54">
                  <c:v>1.0629063089072799</c:v>
                </c:pt>
                <c:pt idx="55">
                  <c:v>1.0548315516133799</c:v>
                </c:pt>
                <c:pt idx="56">
                  <c:v>1.0468181371723899</c:v>
                </c:pt>
                <c:pt idx="57">
                  <c:v>1.03886559957083</c:v>
                </c:pt>
                <c:pt idx="58">
                  <c:v>1.0309734763354899</c:v>
                </c:pt>
                <c:pt idx="59">
                  <c:v>1.0231413085065</c:v>
                </c:pt>
                <c:pt idx="60">
                  <c:v>1.0153686406106388</c:v>
                </c:pt>
                <c:pt idx="61">
                  <c:v>1.00765502063486</c:v>
                </c:pt>
                <c:pt idx="62">
                  <c:v>1</c:v>
                </c:pt>
                <c:pt idx="63">
                  <c:v>0.992403133534695</c:v>
                </c:pt>
                <c:pt idx="64">
                  <c:v>0.98486397944948101</c:v>
                </c:pt>
                <c:pt idx="65">
                  <c:v>0.97738209931111397</c:v>
                </c:pt>
                <c:pt idx="66">
                  <c:v>0.969957058017068</c:v>
                </c:pt>
                <c:pt idx="67">
                  <c:v>0.96258842377023157</c:v>
                </c:pt>
                <c:pt idx="68">
                  <c:v>0.95527576805380054</c:v>
                </c:pt>
                <c:pt idx="69">
                  <c:v>0.94801866560635351</c:v>
                </c:pt>
                <c:pt idx="70">
                  <c:v>0.94081669439712501</c:v>
                </c:pt>
                <c:pt idx="71">
                  <c:v>0.93366943560146054</c:v>
                </c:pt>
                <c:pt idx="72">
                  <c:v>0.926576473576459</c:v>
                </c:pt>
                <c:pt idx="73">
                  <c:v>0.91953739583680416</c:v>
                </c:pt>
                <c:pt idx="74">
                  <c:v>0.91255179303077805</c:v>
                </c:pt>
                <c:pt idx="75">
                  <c:v>0.90561925891644801</c:v>
                </c:pt>
                <c:pt idx="76">
                  <c:v>0.89873939033805095</c:v>
                </c:pt>
                <c:pt idx="77">
                  <c:v>0.89191178720254249</c:v>
                </c:pt>
                <c:pt idx="78">
                  <c:v>0.88513605245633298</c:v>
                </c:pt>
                <c:pt idx="79">
                  <c:v>0.87841179206219555</c:v>
                </c:pt>
                <c:pt idx="80">
                  <c:v>0.87173861497634952</c:v>
                </c:pt>
                <c:pt idx="81">
                  <c:v>0.865116133125724</c:v>
                </c:pt>
                <c:pt idx="82">
                  <c:v>0.85854396138538602</c:v>
                </c:pt>
                <c:pt idx="83">
                  <c:v>0.85202171755614786</c:v>
                </c:pt>
                <c:pt idx="84">
                  <c:v>0.84554902234233353</c:v>
                </c:pt>
                <c:pt idx="85">
                  <c:v>0.83912549932972968</c:v>
                </c:pt>
                <c:pt idx="86">
                  <c:v>0.83275077496368854</c:v>
                </c:pt>
                <c:pt idx="87">
                  <c:v>0.82642447852740952</c:v>
                </c:pt>
                <c:pt idx="88">
                  <c:v>0.82014624212037768</c:v>
                </c:pt>
                <c:pt idx="89">
                  <c:v>0.8139157006369665</c:v>
                </c:pt>
                <c:pt idx="90">
                  <c:v>0.80773249174521156</c:v>
                </c:pt>
                <c:pt idx="91">
                  <c:v>0.80159625586573457</c:v>
                </c:pt>
                <c:pt idx="92">
                  <c:v>0.79550663615083395</c:v>
                </c:pt>
                <c:pt idx="93">
                  <c:v>0.78946327846373199</c:v>
                </c:pt>
                <c:pt idx="94">
                  <c:v>0.78346583135798098</c:v>
                </c:pt>
                <c:pt idx="95">
                  <c:v>0.77751394605702451</c:v>
                </c:pt>
                <c:pt idx="96">
                  <c:v>0.77160727643391824</c:v>
                </c:pt>
                <c:pt idx="97">
                  <c:v>0.76574547899119227</c:v>
                </c:pt>
                <c:pt idx="98">
                  <c:v>0.75992821284088541</c:v>
                </c:pt>
                <c:pt idx="99">
                  <c:v>0.75415513968471382</c:v>
                </c:pt>
                <c:pt idx="100">
                  <c:v>0.74842592379440553</c:v>
                </c:pt>
                <c:pt idx="101">
                  <c:v>0.74274023199216654</c:v>
                </c:pt>
                <c:pt idx="102">
                  <c:v>0.73709773363131181</c:v>
                </c:pt>
                <c:pt idx="103">
                  <c:v>0.73149810057703502</c:v>
                </c:pt>
                <c:pt idx="104">
                  <c:v>0.72594100718732768</c:v>
                </c:pt>
                <c:pt idx="105">
                  <c:v>0.72042613029403502</c:v>
                </c:pt>
                <c:pt idx="106">
                  <c:v>0.71495314918407504</c:v>
                </c:pt>
                <c:pt idx="107">
                  <c:v>0.70952174558077452</c:v>
                </c:pt>
                <c:pt idx="108">
                  <c:v>0.70413160362536653</c:v>
                </c:pt>
                <c:pt idx="109">
                  <c:v>0.6987824098586225</c:v>
                </c:pt>
                <c:pt idx="110">
                  <c:v>0.693473853202623</c:v>
                </c:pt>
                <c:pt idx="111">
                  <c:v>0.68820562494266158</c:v>
                </c:pt>
                <c:pt idx="112">
                  <c:v>0.68297741870929995</c:v>
                </c:pt>
                <c:pt idx="113">
                  <c:v>0.67778893046054811</c:v>
                </c:pt>
                <c:pt idx="114">
                  <c:v>0.67263985846417795</c:v>
                </c:pt>
                <c:pt idx="115">
                  <c:v>0.66752990328018325</c:v>
                </c:pt>
                <c:pt idx="116">
                  <c:v>0.66245876774336399</c:v>
                </c:pt>
                <c:pt idx="117">
                  <c:v>0.657426156946047</c:v>
                </c:pt>
                <c:pt idx="118">
                  <c:v>0.65243177822092902</c:v>
                </c:pt>
                <c:pt idx="119">
                  <c:v>0.64747534112406302</c:v>
                </c:pt>
                <c:pt idx="120">
                  <c:v>0.64255655741796458</c:v>
                </c:pt>
                <c:pt idx="121">
                  <c:v>0.63767514105485557</c:v>
                </c:pt>
                <c:pt idx="122">
                  <c:v>0.6328308081600168</c:v>
                </c:pt>
                <c:pt idx="123">
                  <c:v>0.62802327701529381</c:v>
                </c:pt>
                <c:pt idx="124">
                  <c:v>0.6232522680427045</c:v>
                </c:pt>
                <c:pt idx="125">
                  <c:v>0.61851750378818504</c:v>
                </c:pt>
                <c:pt idx="126">
                  <c:v>0.61381870890545298</c:v>
                </c:pt>
                <c:pt idx="127">
                  <c:v>0.60915561013999286</c:v>
                </c:pt>
                <c:pt idx="128">
                  <c:v>0.60452793631316781</c:v>
                </c:pt>
                <c:pt idx="129">
                  <c:v>0.59993541830644903</c:v>
                </c:pt>
                <c:pt idx="130">
                  <c:v>0.59537778904576688</c:v>
                </c:pt>
              </c:numCache>
            </c:numRef>
          </c:yVal>
          <c:smooth val="0"/>
        </c:ser>
        <c:ser>
          <c:idx val="1"/>
          <c:order val="1"/>
          <c:tx>
            <c:strRef>
              <c:f>Sheet1!$C$1</c:f>
              <c:strCache>
                <c:ptCount val="1"/>
                <c:pt idx="0">
                  <c:v>Column2</c:v>
                </c:pt>
              </c:strCache>
            </c:strRef>
          </c:tx>
          <c:spPr>
            <a:ln w="41275">
              <a:solidFill>
                <a:srgbClr val="00FF00"/>
              </a:solidFill>
              <a:prstDash val="sysDot"/>
            </a:ln>
          </c:spPr>
          <c:marker>
            <c:symbol val="none"/>
          </c:marker>
          <c:xVal>
            <c:numRef>
              <c:f>Sheet1!$A$2:$A$132</c:f>
              <c:numCache>
                <c:formatCode>General</c:formatCode>
                <c:ptCount val="13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numCache>
            </c:numRef>
          </c:xVal>
          <c:yVal>
            <c:numRef>
              <c:f>Sheet1!$C$2:$C$132</c:f>
              <c:numCache>
                <c:formatCode>General</c:formatCode>
                <c:ptCount val="131"/>
                <c:pt idx="0">
                  <c:v>1.1779256829359788</c:v>
                </c:pt>
                <c:pt idx="1">
                  <c:v>1.1748186392867019</c:v>
                </c:pt>
                <c:pt idx="2">
                  <c:v>1.1717197911631398</c:v>
                </c:pt>
                <c:pt idx="3">
                  <c:v>1.1686291169477701</c:v>
                </c:pt>
                <c:pt idx="4">
                  <c:v>1.1655465950800599</c:v>
                </c:pt>
                <c:pt idx="5">
                  <c:v>1.1624722040563811</c:v>
                </c:pt>
                <c:pt idx="6">
                  <c:v>1.1594059224297801</c:v>
                </c:pt>
                <c:pt idx="7">
                  <c:v>1.1563477288099211</c:v>
                </c:pt>
                <c:pt idx="8">
                  <c:v>1.15329760186285</c:v>
                </c:pt>
                <c:pt idx="9">
                  <c:v>1.1502555203109222</c:v>
                </c:pt>
                <c:pt idx="10">
                  <c:v>1.1472214629325899</c:v>
                </c:pt>
                <c:pt idx="11">
                  <c:v>1.1441954085623001</c:v>
                </c:pt>
                <c:pt idx="12">
                  <c:v>1.1411773360903101</c:v>
                </c:pt>
                <c:pt idx="13">
                  <c:v>1.1381672244625811</c:v>
                </c:pt>
                <c:pt idx="14">
                  <c:v>1.1351650526805899</c:v>
                </c:pt>
                <c:pt idx="15">
                  <c:v>1.1321707998012212</c:v>
                </c:pt>
                <c:pt idx="16">
                  <c:v>1.1291844449365711</c:v>
                </c:pt>
                <c:pt idx="17">
                  <c:v>1.1262059672538711</c:v>
                </c:pt>
                <c:pt idx="18">
                  <c:v>1.12323534597526</c:v>
                </c:pt>
                <c:pt idx="19">
                  <c:v>1.1202725603777322</c:v>
                </c:pt>
                <c:pt idx="20">
                  <c:v>1.1173175897929011</c:v>
                </c:pt>
                <c:pt idx="21">
                  <c:v>1.1143704136069301</c:v>
                </c:pt>
                <c:pt idx="22">
                  <c:v>1.1114310112603198</c:v>
                </c:pt>
                <c:pt idx="23">
                  <c:v>1.1084993622478398</c:v>
                </c:pt>
                <c:pt idx="24">
                  <c:v>1.10557544611833</c:v>
                </c:pt>
                <c:pt idx="25">
                  <c:v>1.1026592424745598</c:v>
                </c:pt>
                <c:pt idx="26">
                  <c:v>1.09975073097312</c:v>
                </c:pt>
                <c:pt idx="27">
                  <c:v>1.0968498913242699</c:v>
                </c:pt>
                <c:pt idx="28">
                  <c:v>1.0939567032917601</c:v>
                </c:pt>
                <c:pt idx="29">
                  <c:v>1.0910711466927301</c:v>
                </c:pt>
                <c:pt idx="30">
                  <c:v>1.0881932013975799</c:v>
                </c:pt>
                <c:pt idx="31">
                  <c:v>1.0853228473297598</c:v>
                </c:pt>
                <c:pt idx="32">
                  <c:v>1.0824600644657214</c:v>
                </c:pt>
                <c:pt idx="33">
                  <c:v>1.0796048328347099</c:v>
                </c:pt>
                <c:pt idx="34">
                  <c:v>1.0767571325186511</c:v>
                </c:pt>
                <c:pt idx="35">
                  <c:v>1.073916943652</c:v>
                </c:pt>
                <c:pt idx="36">
                  <c:v>1.0710842464216299</c:v>
                </c:pt>
                <c:pt idx="37">
                  <c:v>1.0682590210666711</c:v>
                </c:pt>
                <c:pt idx="38">
                  <c:v>1.0654412478783588</c:v>
                </c:pt>
                <c:pt idx="39">
                  <c:v>1.0626309071999398</c:v>
                </c:pt>
                <c:pt idx="40">
                  <c:v>1.0598279794265011</c:v>
                </c:pt>
                <c:pt idx="41">
                  <c:v>1.0570324450048398</c:v>
                </c:pt>
                <c:pt idx="42">
                  <c:v>1.05424428443332</c:v>
                </c:pt>
                <c:pt idx="43">
                  <c:v>1.05146347826176</c:v>
                </c:pt>
                <c:pt idx="44">
                  <c:v>1.0486900070912899</c:v>
                </c:pt>
                <c:pt idx="45">
                  <c:v>1.045923851574168</c:v>
                </c:pt>
                <c:pt idx="46">
                  <c:v>1.0431649924137498</c:v>
                </c:pt>
                <c:pt idx="47">
                  <c:v>1.04041341036423</c:v>
                </c:pt>
                <c:pt idx="48">
                  <c:v>1.0376690862305988</c:v>
                </c:pt>
                <c:pt idx="49">
                  <c:v>1.0349320008684799</c:v>
                </c:pt>
                <c:pt idx="50">
                  <c:v>1.0322021351839801</c:v>
                </c:pt>
                <c:pt idx="51">
                  <c:v>1.0294794701335699</c:v>
                </c:pt>
                <c:pt idx="52">
                  <c:v>1.0267639867239799</c:v>
                </c:pt>
                <c:pt idx="53">
                  <c:v>1.024055666012001</c:v>
                </c:pt>
                <c:pt idx="54">
                  <c:v>1.0213544891044188</c:v>
                </c:pt>
                <c:pt idx="55">
                  <c:v>1.0186604371578398</c:v>
                </c:pt>
                <c:pt idx="56">
                  <c:v>1.0159734913785798</c:v>
                </c:pt>
                <c:pt idx="57">
                  <c:v>1.0132936330225188</c:v>
                </c:pt>
                <c:pt idx="58">
                  <c:v>1.0106208433949988</c:v>
                </c:pt>
                <c:pt idx="59">
                  <c:v>1.00795510385065</c:v>
                </c:pt>
                <c:pt idx="60">
                  <c:v>1.0052963957932988</c:v>
                </c:pt>
                <c:pt idx="61">
                  <c:v>1.0026447006758199</c:v>
                </c:pt>
                <c:pt idx="62">
                  <c:v>1</c:v>
                </c:pt>
                <c:pt idx="63">
                  <c:v>0.98746864988151928</c:v>
                </c:pt>
                <c:pt idx="64">
                  <c:v>0.97509433449883198</c:v>
                </c:pt>
                <c:pt idx="65">
                  <c:v>0.96287508599467952</c:v>
                </c:pt>
                <c:pt idx="66">
                  <c:v>0.95080896117171698</c:v>
                </c:pt>
                <c:pt idx="67">
                  <c:v>0.93889404118348685</c:v>
                </c:pt>
                <c:pt idx="68">
                  <c:v>0.92712843122926003</c:v>
                </c:pt>
                <c:pt idx="69">
                  <c:v>0.9155102602527283</c:v>
                </c:pt>
                <c:pt idx="70">
                  <c:v>0.90403768064444101</c:v>
                </c:pt>
                <c:pt idx="71">
                  <c:v>0.89270886794798598</c:v>
                </c:pt>
                <c:pt idx="72">
                  <c:v>0.88152202056985696</c:v>
                </c:pt>
                <c:pt idx="73">
                  <c:v>0.87047535949294597</c:v>
                </c:pt>
                <c:pt idx="74">
                  <c:v>0.85956712799362844</c:v>
                </c:pt>
                <c:pt idx="75">
                  <c:v>0.84879559136240468</c:v>
                </c:pt>
                <c:pt idx="76">
                  <c:v>0.83815903662802027</c:v>
                </c:pt>
                <c:pt idx="77">
                  <c:v>0.82765577228506582</c:v>
                </c:pt>
                <c:pt idx="78">
                  <c:v>0.81728412802497896</c:v>
                </c:pt>
                <c:pt idx="79">
                  <c:v>0.80704245447042156</c:v>
                </c:pt>
                <c:pt idx="80">
                  <c:v>0.79692912291297402</c:v>
                </c:pt>
                <c:pt idx="81">
                  <c:v>0.78694252505413798</c:v>
                </c:pt>
                <c:pt idx="82">
                  <c:v>0.77708107274956484</c:v>
                </c:pt>
                <c:pt idx="83">
                  <c:v>0.76734319775649451</c:v>
                </c:pt>
                <c:pt idx="84">
                  <c:v>0.75772735148437398</c:v>
                </c:pt>
                <c:pt idx="85">
                  <c:v>0.74823200474857354</c:v>
                </c:pt>
                <c:pt idx="86">
                  <c:v>0.73885564752721655</c:v>
                </c:pt>
                <c:pt idx="87">
                  <c:v>0.72959678872103517</c:v>
                </c:pt>
                <c:pt idx="88">
                  <c:v>0.72045395591625316</c:v>
                </c:pt>
                <c:pt idx="89">
                  <c:v>0.71142569515042353</c:v>
                </c:pt>
                <c:pt idx="90">
                  <c:v>0.70251057068120859</c:v>
                </c:pt>
                <c:pt idx="91">
                  <c:v>0.69370716475806848</c:v>
                </c:pt>
                <c:pt idx="92">
                  <c:v>0.68501407739678755</c:v>
                </c:pt>
                <c:pt idx="93">
                  <c:v>0.67642992615684083</c:v>
                </c:pt>
                <c:pt idx="94">
                  <c:v>0.66795334592155098</c:v>
                </c:pt>
                <c:pt idx="95">
                  <c:v>0.65958298868099696</c:v>
                </c:pt>
                <c:pt idx="96">
                  <c:v>0.65131752331764159</c:v>
                </c:pt>
                <c:pt idx="97">
                  <c:v>0.64315563539464782</c:v>
                </c:pt>
                <c:pt idx="98">
                  <c:v>0.63509602694684353</c:v>
                </c:pt>
                <c:pt idx="99">
                  <c:v>0.62713741627431685</c:v>
                </c:pt>
                <c:pt idx="100">
                  <c:v>0.6192785377385841</c:v>
                </c:pt>
                <c:pt idx="101">
                  <c:v>0.61151814156131956</c:v>
                </c:pt>
                <c:pt idx="102">
                  <c:v>0.60385499362561368</c:v>
                </c:pt>
                <c:pt idx="103">
                  <c:v>0.59628787527969696</c:v>
                </c:pt>
                <c:pt idx="104">
                  <c:v>0.58881558314316196</c:v>
                </c:pt>
                <c:pt idx="105">
                  <c:v>0.5814369289155773</c:v>
                </c:pt>
                <c:pt idx="106">
                  <c:v>0.57415073918752302</c:v>
                </c:pt>
                <c:pt idx="107">
                  <c:v>0.56695585525398084</c:v>
                </c:pt>
                <c:pt idx="108">
                  <c:v>0.55985113293006905</c:v>
                </c:pt>
                <c:pt idx="109">
                  <c:v>0.55283544236909599</c:v>
                </c:pt>
                <c:pt idx="110">
                  <c:v>0.54590766788286149</c:v>
                </c:pt>
                <c:pt idx="111">
                  <c:v>0.53906670776425825</c:v>
                </c:pt>
                <c:pt idx="112">
                  <c:v>0.53231147411204749</c:v>
                </c:pt>
                <c:pt idx="113">
                  <c:v>0.52564089265786684</c:v>
                </c:pt>
                <c:pt idx="114">
                  <c:v>0.51905390259537953</c:v>
                </c:pt>
                <c:pt idx="115">
                  <c:v>0.51254945641159411</c:v>
                </c:pt>
                <c:pt idx="116">
                  <c:v>0.50612651972026113</c:v>
                </c:pt>
                <c:pt idx="117">
                  <c:v>0.49978407109739942</c:v>
                </c:pt>
                <c:pt idx="118">
                  <c:v>0.49352110191883841</c:v>
                </c:pt>
                <c:pt idx="119">
                  <c:v>0.48733661619983543</c:v>
                </c:pt>
                <c:pt idx="120">
                  <c:v>0.48122963043667899</c:v>
                </c:pt>
                <c:pt idx="121">
                  <c:v>0.47519917345029</c:v>
                </c:pt>
                <c:pt idx="122">
                  <c:v>0.469244286231772</c:v>
                </c:pt>
                <c:pt idx="123">
                  <c:v>0.46336402178990543</c:v>
                </c:pt>
                <c:pt idx="124">
                  <c:v>0.45755744500054901</c:v>
                </c:pt>
                <c:pt idx="125">
                  <c:v>0.451823632457929</c:v>
                </c:pt>
                <c:pt idx="126">
                  <c:v>0.44616167232779502</c:v>
                </c:pt>
                <c:pt idx="127">
                  <c:v>0.44057066420240942</c:v>
                </c:pt>
                <c:pt idx="128">
                  <c:v>0.43504971895735728</c:v>
                </c:pt>
                <c:pt idx="129">
                  <c:v>0.42959795861015493</c:v>
                </c:pt>
                <c:pt idx="130">
                  <c:v>0.42421451618062728</c:v>
                </c:pt>
              </c:numCache>
            </c:numRef>
          </c:yVal>
          <c:smooth val="0"/>
        </c:ser>
        <c:ser>
          <c:idx val="2"/>
          <c:order val="2"/>
          <c:tx>
            <c:strRef>
              <c:f>Sheet1!$D$1</c:f>
              <c:strCache>
                <c:ptCount val="1"/>
                <c:pt idx="0">
                  <c:v>Column3</c:v>
                </c:pt>
              </c:strCache>
            </c:strRef>
          </c:tx>
          <c:spPr>
            <a:ln w="41275">
              <a:solidFill>
                <a:srgbClr val="00FF00"/>
              </a:solidFill>
              <a:prstDash val="sysDot"/>
            </a:ln>
          </c:spPr>
          <c:marker>
            <c:symbol val="none"/>
          </c:marker>
          <c:xVal>
            <c:numRef>
              <c:f>Sheet1!$A$2:$A$132</c:f>
              <c:numCache>
                <c:formatCode>General</c:formatCode>
                <c:ptCount val="13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pt idx="81">
                  <c:v>131</c:v>
                </c:pt>
                <c:pt idx="82">
                  <c:v>132</c:v>
                </c:pt>
                <c:pt idx="83">
                  <c:v>133</c:v>
                </c:pt>
                <c:pt idx="84">
                  <c:v>134</c:v>
                </c:pt>
                <c:pt idx="85">
                  <c:v>135</c:v>
                </c:pt>
                <c:pt idx="86">
                  <c:v>136</c:v>
                </c:pt>
                <c:pt idx="87">
                  <c:v>137</c:v>
                </c:pt>
                <c:pt idx="88">
                  <c:v>138</c:v>
                </c:pt>
                <c:pt idx="89">
                  <c:v>139</c:v>
                </c:pt>
                <c:pt idx="90">
                  <c:v>140</c:v>
                </c:pt>
                <c:pt idx="91">
                  <c:v>141</c:v>
                </c:pt>
                <c:pt idx="92">
                  <c:v>142</c:v>
                </c:pt>
                <c:pt idx="93">
                  <c:v>143</c:v>
                </c:pt>
                <c:pt idx="94">
                  <c:v>144</c:v>
                </c:pt>
                <c:pt idx="95">
                  <c:v>145</c:v>
                </c:pt>
                <c:pt idx="96">
                  <c:v>146</c:v>
                </c:pt>
                <c:pt idx="97">
                  <c:v>147</c:v>
                </c:pt>
                <c:pt idx="98">
                  <c:v>148</c:v>
                </c:pt>
                <c:pt idx="99">
                  <c:v>149</c:v>
                </c:pt>
                <c:pt idx="100">
                  <c:v>150</c:v>
                </c:pt>
                <c:pt idx="101">
                  <c:v>151</c:v>
                </c:pt>
                <c:pt idx="102">
                  <c:v>152</c:v>
                </c:pt>
                <c:pt idx="103">
                  <c:v>153</c:v>
                </c:pt>
                <c:pt idx="104">
                  <c:v>154</c:v>
                </c:pt>
                <c:pt idx="105">
                  <c:v>155</c:v>
                </c:pt>
                <c:pt idx="106">
                  <c:v>156</c:v>
                </c:pt>
                <c:pt idx="107">
                  <c:v>157</c:v>
                </c:pt>
                <c:pt idx="108">
                  <c:v>158</c:v>
                </c:pt>
                <c:pt idx="109">
                  <c:v>159</c:v>
                </c:pt>
                <c:pt idx="110">
                  <c:v>160</c:v>
                </c:pt>
                <c:pt idx="111">
                  <c:v>161</c:v>
                </c:pt>
                <c:pt idx="112">
                  <c:v>162</c:v>
                </c:pt>
                <c:pt idx="113">
                  <c:v>163</c:v>
                </c:pt>
                <c:pt idx="114">
                  <c:v>164</c:v>
                </c:pt>
                <c:pt idx="115">
                  <c:v>165</c:v>
                </c:pt>
                <c:pt idx="116">
                  <c:v>166</c:v>
                </c:pt>
                <c:pt idx="117">
                  <c:v>167</c:v>
                </c:pt>
                <c:pt idx="118">
                  <c:v>168</c:v>
                </c:pt>
                <c:pt idx="119">
                  <c:v>169</c:v>
                </c:pt>
                <c:pt idx="120">
                  <c:v>170</c:v>
                </c:pt>
                <c:pt idx="121">
                  <c:v>171</c:v>
                </c:pt>
                <c:pt idx="122">
                  <c:v>172</c:v>
                </c:pt>
                <c:pt idx="123">
                  <c:v>173</c:v>
                </c:pt>
                <c:pt idx="124">
                  <c:v>174</c:v>
                </c:pt>
                <c:pt idx="125">
                  <c:v>175</c:v>
                </c:pt>
                <c:pt idx="126">
                  <c:v>176</c:v>
                </c:pt>
                <c:pt idx="127">
                  <c:v>177</c:v>
                </c:pt>
                <c:pt idx="128">
                  <c:v>178</c:v>
                </c:pt>
                <c:pt idx="129">
                  <c:v>179</c:v>
                </c:pt>
                <c:pt idx="130">
                  <c:v>180</c:v>
                </c:pt>
              </c:numCache>
            </c:numRef>
          </c:xVal>
          <c:yVal>
            <c:numRef>
              <c:f>Sheet1!$D$2:$D$132</c:f>
              <c:numCache>
                <c:formatCode>General</c:formatCode>
                <c:ptCount val="131"/>
                <c:pt idx="0">
                  <c:v>2.1855179298826699</c:v>
                </c:pt>
                <c:pt idx="1">
                  <c:v>2.1581304395130876</c:v>
                </c:pt>
                <c:pt idx="2">
                  <c:v>2.1310861513741997</c:v>
                </c:pt>
                <c:pt idx="3">
                  <c:v>2.1043807646786812</c:v>
                </c:pt>
                <c:pt idx="4">
                  <c:v>2.0780100325338977</c:v>
                </c:pt>
                <c:pt idx="5">
                  <c:v>2.0519697612665002</c:v>
                </c:pt>
                <c:pt idx="6">
                  <c:v>2.0262558097555377</c:v>
                </c:pt>
                <c:pt idx="7">
                  <c:v>2.0008640887738798</c:v>
                </c:pt>
                <c:pt idx="8">
                  <c:v>1.97579056033796</c:v>
                </c:pt>
                <c:pt idx="9">
                  <c:v>1.9510312370655798</c:v>
                </c:pt>
                <c:pt idx="10">
                  <c:v>1.9265821815418225</c:v>
                </c:pt>
                <c:pt idx="11">
                  <c:v>1.90243950569289</c:v>
                </c:pt>
                <c:pt idx="12">
                  <c:v>1.8785993701678199</c:v>
                </c:pt>
                <c:pt idx="13">
                  <c:v>1.8550579837278911</c:v>
                </c:pt>
                <c:pt idx="14">
                  <c:v>1.8318116026437199</c:v>
                </c:pt>
                <c:pt idx="15">
                  <c:v>1.80885653009989</c:v>
                </c:pt>
                <c:pt idx="16">
                  <c:v>1.7861891156071099</c:v>
                </c:pt>
                <c:pt idx="17">
                  <c:v>1.7638057544216199</c:v>
                </c:pt>
                <c:pt idx="18">
                  <c:v>1.74170288697197</c:v>
                </c:pt>
                <c:pt idx="19">
                  <c:v>1.7198769982929583</c:v>
                </c:pt>
                <c:pt idx="20">
                  <c:v>1.6983246174666298</c:v>
                </c:pt>
                <c:pt idx="21">
                  <c:v>1.6770423170703199</c:v>
                </c:pt>
                <c:pt idx="22">
                  <c:v>1.6560267126316</c:v>
                </c:pt>
                <c:pt idx="23">
                  <c:v>1.6352744620900599</c:v>
                </c:pt>
                <c:pt idx="24">
                  <c:v>1.614782265265801</c:v>
                </c:pt>
                <c:pt idx="25">
                  <c:v>1.59454686333464</c:v>
                </c:pt>
                <c:pt idx="26">
                  <c:v>1.5745650383098699</c:v>
                </c:pt>
                <c:pt idx="27">
                  <c:v>1.5548336125304882</c:v>
                </c:pt>
                <c:pt idx="28">
                  <c:v>1.5353494481558898</c:v>
                </c:pt>
                <c:pt idx="29">
                  <c:v>1.5161094466668301</c:v>
                </c:pt>
                <c:pt idx="30">
                  <c:v>1.4971105483727101</c:v>
                </c:pt>
                <c:pt idx="31">
                  <c:v>1.4783497319249799</c:v>
                </c:pt>
                <c:pt idx="32">
                  <c:v>1.4598240138366685</c:v>
                </c:pt>
                <c:pt idx="33">
                  <c:v>1.4415304480079087</c:v>
                </c:pt>
                <c:pt idx="34">
                  <c:v>1.4234661252574787</c:v>
                </c:pt>
                <c:pt idx="35">
                  <c:v>1.4056281728600788</c:v>
                </c:pt>
                <c:pt idx="36">
                  <c:v>1.3880137540895701</c:v>
                </c:pt>
                <c:pt idx="37">
                  <c:v>1.37062006776781</c:v>
                </c:pt>
                <c:pt idx="38">
                  <c:v>1.3534443478191878</c:v>
                </c:pt>
                <c:pt idx="39">
                  <c:v>1.3364838628307911</c:v>
                </c:pt>
                <c:pt idx="40">
                  <c:v>1.3197359156179598</c:v>
                </c:pt>
                <c:pt idx="41">
                  <c:v>1.3031978427954198</c:v>
                </c:pt>
                <c:pt idx="42">
                  <c:v>1.2868670143537011</c:v>
                </c:pt>
                <c:pt idx="43">
                  <c:v>1.27074083324091</c:v>
                </c:pt>
                <c:pt idx="44">
                  <c:v>1.2548167349497201</c:v>
                </c:pt>
                <c:pt idx="45">
                  <c:v>1.2390921871095288</c:v>
                </c:pt>
                <c:pt idx="46">
                  <c:v>1.2235646890837888</c:v>
                </c:pt>
                <c:pt idx="47">
                  <c:v>1.2082317715722699</c:v>
                </c:pt>
                <c:pt idx="48">
                  <c:v>1.19309099621843</c:v>
                </c:pt>
                <c:pt idx="49">
                  <c:v>1.1781399552216101</c:v>
                </c:pt>
                <c:pt idx="50">
                  <c:v>1.1633762709541489</c:v>
                </c:pt>
                <c:pt idx="51">
                  <c:v>1.1487975955832901</c:v>
                </c:pt>
                <c:pt idx="52">
                  <c:v>1.1344016106977699</c:v>
                </c:pt>
                <c:pt idx="53">
                  <c:v>1.1201860269391501</c:v>
                </c:pt>
                <c:pt idx="54">
                  <c:v>1.1061485836377511</c:v>
                </c:pt>
                <c:pt idx="55">
                  <c:v>1.0922870484531211</c:v>
                </c:pt>
                <c:pt idx="56">
                  <c:v>1.0785992170190675</c:v>
                </c:pt>
                <c:pt idx="57">
                  <c:v>1.0650829125930901</c:v>
                </c:pt>
                <c:pt idx="58">
                  <c:v>1.0517359857101698</c:v>
                </c:pt>
                <c:pt idx="59">
                  <c:v>1.0385563138410301</c:v>
                </c:pt>
                <c:pt idx="60">
                  <c:v>1.0255418010545299</c:v>
                </c:pt>
                <c:pt idx="61">
                  <c:v>1.0126903776843788</c:v>
                </c:pt>
                <c:pt idx="62">
                  <c:v>1</c:v>
                </c:pt>
                <c:pt idx="63">
                  <c:v>0.99736227531643518</c:v>
                </c:pt>
                <c:pt idx="64">
                  <c:v>0.99473150822437795</c:v>
                </c:pt>
                <c:pt idx="65">
                  <c:v>0.99210768037161456</c:v>
                </c:pt>
                <c:pt idx="66">
                  <c:v>0.989490773454345</c:v>
                </c:pt>
                <c:pt idx="67">
                  <c:v>0.98688076921704526</c:v>
                </c:pt>
                <c:pt idx="68">
                  <c:v>0.9842776494523463</c:v>
                </c:pt>
                <c:pt idx="69">
                  <c:v>0.98168139600090598</c:v>
                </c:pt>
                <c:pt idx="70">
                  <c:v>0.97909199075127795</c:v>
                </c:pt>
                <c:pt idx="71">
                  <c:v>0.97650941563979399</c:v>
                </c:pt>
                <c:pt idx="72">
                  <c:v>0.97393365265042786</c:v>
                </c:pt>
                <c:pt idx="73">
                  <c:v>0.971364683814677</c:v>
                </c:pt>
                <c:pt idx="74">
                  <c:v>0.96880249121143702</c:v>
                </c:pt>
                <c:pt idx="75">
                  <c:v>0.96624705696687085</c:v>
                </c:pt>
                <c:pt idx="76">
                  <c:v>0.96369836325428782</c:v>
                </c:pt>
                <c:pt idx="77">
                  <c:v>0.96115639229401995</c:v>
                </c:pt>
                <c:pt idx="78">
                  <c:v>0.9586211263533021</c:v>
                </c:pt>
                <c:pt idx="79">
                  <c:v>0.9560925477461325</c:v>
                </c:pt>
                <c:pt idx="80">
                  <c:v>0.95357063883317184</c:v>
                </c:pt>
                <c:pt idx="81">
                  <c:v>0.95105538202159856</c:v>
                </c:pt>
                <c:pt idx="82">
                  <c:v>0.94854675976500258</c:v>
                </c:pt>
                <c:pt idx="83">
                  <c:v>0.94604475456325654</c:v>
                </c:pt>
                <c:pt idx="84">
                  <c:v>0.94354934896238796</c:v>
                </c:pt>
                <c:pt idx="85">
                  <c:v>0.94106052555446851</c:v>
                </c:pt>
                <c:pt idx="86">
                  <c:v>0.93857826697748603</c:v>
                </c:pt>
                <c:pt idx="87">
                  <c:v>0.93610255591522118</c:v>
                </c:pt>
                <c:pt idx="88">
                  <c:v>0.93363337509713651</c:v>
                </c:pt>
                <c:pt idx="89">
                  <c:v>0.93117070729824403</c:v>
                </c:pt>
                <c:pt idx="90">
                  <c:v>0.92871453533899095</c:v>
                </c:pt>
                <c:pt idx="91">
                  <c:v>0.92626484208514304</c:v>
                </c:pt>
                <c:pt idx="92">
                  <c:v>0.92382161044765754</c:v>
                </c:pt>
                <c:pt idx="93">
                  <c:v>0.921384823382569</c:v>
                </c:pt>
                <c:pt idx="94">
                  <c:v>0.91895446389087154</c:v>
                </c:pt>
                <c:pt idx="95">
                  <c:v>0.916530515018395</c:v>
                </c:pt>
                <c:pt idx="96">
                  <c:v>0.91411295985569019</c:v>
                </c:pt>
                <c:pt idx="97">
                  <c:v>0.91170178153791259</c:v>
                </c:pt>
                <c:pt idx="98">
                  <c:v>0.909296963244701</c:v>
                </c:pt>
                <c:pt idx="99">
                  <c:v>0.90689848820006103</c:v>
                </c:pt>
                <c:pt idx="100">
                  <c:v>0.90450633967224725</c:v>
                </c:pt>
                <c:pt idx="101">
                  <c:v>0.90212050097365359</c:v>
                </c:pt>
                <c:pt idx="102">
                  <c:v>0.89974095546068755</c:v>
                </c:pt>
                <c:pt idx="103">
                  <c:v>0.89736768653365351</c:v>
                </c:pt>
                <c:pt idx="104">
                  <c:v>0.89500067763665203</c:v>
                </c:pt>
                <c:pt idx="105">
                  <c:v>0.89263991225744355</c:v>
                </c:pt>
                <c:pt idx="106">
                  <c:v>0.8902853739273453</c:v>
                </c:pt>
                <c:pt idx="107">
                  <c:v>0.88793704622112202</c:v>
                </c:pt>
                <c:pt idx="108">
                  <c:v>0.88559491275685298</c:v>
                </c:pt>
                <c:pt idx="109">
                  <c:v>0.88325895719583603</c:v>
                </c:pt>
                <c:pt idx="110">
                  <c:v>0.88092916324246096</c:v>
                </c:pt>
                <c:pt idx="111">
                  <c:v>0.87860551464410552</c:v>
                </c:pt>
                <c:pt idx="112">
                  <c:v>0.87628799519101197</c:v>
                </c:pt>
                <c:pt idx="113">
                  <c:v>0.873976588716186</c:v>
                </c:pt>
                <c:pt idx="114">
                  <c:v>0.87167127909527298</c:v>
                </c:pt>
                <c:pt idx="115">
                  <c:v>0.86937205024644804</c:v>
                </c:pt>
                <c:pt idx="116">
                  <c:v>0.86707888613031281</c:v>
                </c:pt>
                <c:pt idx="117">
                  <c:v>0.86479177074976954</c:v>
                </c:pt>
                <c:pt idx="118">
                  <c:v>0.86251068814991849</c:v>
                </c:pt>
                <c:pt idx="119">
                  <c:v>0.86023562241794704</c:v>
                </c:pt>
                <c:pt idx="120">
                  <c:v>0.85796655768301455</c:v>
                </c:pt>
                <c:pt idx="121">
                  <c:v>0.85570347811614156</c:v>
                </c:pt>
                <c:pt idx="122">
                  <c:v>0.85344636793010198</c:v>
                </c:pt>
                <c:pt idx="123">
                  <c:v>0.85119521137931586</c:v>
                </c:pt>
                <c:pt idx="124">
                  <c:v>0.84894999275972882</c:v>
                </c:pt>
                <c:pt idx="125">
                  <c:v>0.8467106964087151</c:v>
                </c:pt>
                <c:pt idx="126">
                  <c:v>0.84447730670495857</c:v>
                </c:pt>
                <c:pt idx="127">
                  <c:v>0.84224980806835381</c:v>
                </c:pt>
                <c:pt idx="128">
                  <c:v>0.84002818495988452</c:v>
                </c:pt>
                <c:pt idx="129">
                  <c:v>0.83781242188152549</c:v>
                </c:pt>
                <c:pt idx="130">
                  <c:v>0.83560250337613251</c:v>
                </c:pt>
              </c:numCache>
            </c:numRef>
          </c:yVal>
          <c:smooth val="1"/>
        </c:ser>
        <c:dLbls>
          <c:showLegendKey val="0"/>
          <c:showVal val="0"/>
          <c:showCatName val="0"/>
          <c:showSerName val="0"/>
          <c:showPercent val="0"/>
          <c:showBubbleSize val="0"/>
        </c:dLbls>
        <c:axId val="587910208"/>
        <c:axId val="587910600"/>
      </c:scatterChart>
      <c:valAx>
        <c:axId val="587910208"/>
        <c:scaling>
          <c:orientation val="minMax"/>
          <c:max val="180"/>
          <c:min val="50"/>
        </c:scaling>
        <c:delete val="0"/>
        <c:axPos val="b"/>
        <c:title>
          <c:tx>
            <c:rich>
              <a:bodyPr/>
              <a:lstStyle/>
              <a:p>
                <a:pPr>
                  <a:defRPr sz="1700"/>
                </a:pPr>
                <a:r>
                  <a:rPr lang="en-US" sz="1700" dirty="0" smtClean="0"/>
                  <a:t>Recipient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7910600"/>
        <c:crosses val="autoZero"/>
        <c:crossBetween val="midCat"/>
        <c:majorUnit val="10"/>
      </c:valAx>
      <c:valAx>
        <c:axId val="587910600"/>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58791020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75"/>
          <c:y val="3.3590508847684365E-2"/>
          <c:w val="0.8405064687710373"/>
          <c:h val="0.77074260114041215"/>
        </c:manualLayout>
      </c:layout>
      <c:scatterChart>
        <c:scatterStyle val="smoothMarker"/>
        <c:varyColors val="0"/>
        <c:ser>
          <c:idx val="0"/>
          <c:order val="0"/>
          <c:tx>
            <c:strRef>
              <c:f>Sheet1!$A$1</c:f>
              <c:strCache>
                <c:ptCount val="1"/>
                <c:pt idx="0">
                  <c:v>Ischemia time</c:v>
                </c:pt>
              </c:strCache>
            </c:strRef>
          </c:tx>
          <c:spPr>
            <a:ln w="38100">
              <a:solidFill>
                <a:srgbClr val="00FF00"/>
              </a:solidFill>
            </a:ln>
          </c:spPr>
          <c:marker>
            <c:symbol val="none"/>
          </c:marker>
          <c:xVal>
            <c:numRef>
              <c:f>Sheet1!$A$2:$A$42</c:f>
              <c:numCache>
                <c:formatCode>General</c:formatCode>
                <c:ptCount val="41"/>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numCache>
            </c:numRef>
          </c:xVal>
          <c:yVal>
            <c:numRef>
              <c:f>Sheet1!$B$2:$B$42</c:f>
              <c:numCache>
                <c:formatCode>General</c:formatCode>
                <c:ptCount val="41"/>
                <c:pt idx="0">
                  <c:v>1.0405510251119601</c:v>
                </c:pt>
                <c:pt idx="1">
                  <c:v>1.0324021449025711</c:v>
                </c:pt>
                <c:pt idx="2">
                  <c:v>1.0243170619196711</c:v>
                </c:pt>
                <c:pt idx="3">
                  <c:v>1.01629550073282</c:v>
                </c:pt>
                <c:pt idx="4">
                  <c:v>1.00839834481113</c:v>
                </c:pt>
                <c:pt idx="5">
                  <c:v>1.0008330862616199</c:v>
                </c:pt>
                <c:pt idx="6">
                  <c:v>0.99382313343214701</c:v>
                </c:pt>
                <c:pt idx="7">
                  <c:v>0.98758611532075025</c:v>
                </c:pt>
                <c:pt idx="8">
                  <c:v>0.98233543139979151</c:v>
                </c:pt>
                <c:pt idx="9">
                  <c:v>0.97828208873635625</c:v>
                </c:pt>
                <c:pt idx="10">
                  <c:v>0.97563728526310156</c:v>
                </c:pt>
                <c:pt idx="11">
                  <c:v>0.97461519491139903</c:v>
                </c:pt>
                <c:pt idx="12">
                  <c:v>0.97543644335873503</c:v>
                </c:pt>
                <c:pt idx="13">
                  <c:v>0.97833214041559902</c:v>
                </c:pt>
                <c:pt idx="14">
                  <c:v>0.98354833920849505</c:v>
                </c:pt>
                <c:pt idx="15">
                  <c:v>0.991351518210141</c:v>
                </c:pt>
                <c:pt idx="16">
                  <c:v>1.0020254675161699</c:v>
                </c:pt>
                <c:pt idx="17">
                  <c:v>1.0156756443229098</c:v>
                </c:pt>
                <c:pt idx="18">
                  <c:v>1.03222082306597</c:v>
                </c:pt>
                <c:pt idx="19">
                  <c:v>1.0515833118564699</c:v>
                </c:pt>
                <c:pt idx="20">
                  <c:v>1.0736938581169388</c:v>
                </c:pt>
                <c:pt idx="21">
                  <c:v>1.0984876208459711</c:v>
                </c:pt>
                <c:pt idx="22">
                  <c:v>1.1259004513821889</c:v>
                </c:pt>
                <c:pt idx="23">
                  <c:v>1.1558650224449698</c:v>
                </c:pt>
                <c:pt idx="24">
                  <c:v>1.1883074510643201</c:v>
                </c:pt>
                <c:pt idx="25">
                  <c:v>1.2231431028274198</c:v>
                </c:pt>
                <c:pt idx="26">
                  <c:v>1.26027309226673</c:v>
                </c:pt>
                <c:pt idx="27">
                  <c:v>1.2995806453023588</c:v>
                </c:pt>
                <c:pt idx="28">
                  <c:v>1.3409271147762412</c:v>
                </c:pt>
                <c:pt idx="29">
                  <c:v>1.3841484996917122</c:v>
                </c:pt>
                <c:pt idx="30">
                  <c:v>1.4290519244392701</c:v>
                </c:pt>
                <c:pt idx="31">
                  <c:v>1.4754617472980185</c:v>
                </c:pt>
                <c:pt idx="32">
                  <c:v>1.5233788250791798</c:v>
                </c:pt>
                <c:pt idx="33">
                  <c:v>1.5728519983306199</c:v>
                </c:pt>
                <c:pt idx="34">
                  <c:v>1.6239318104845988</c:v>
                </c:pt>
                <c:pt idx="35">
                  <c:v>1.6766706002341698</c:v>
                </c:pt>
                <c:pt idx="36">
                  <c:v>1.7311220167660299</c:v>
                </c:pt>
                <c:pt idx="37">
                  <c:v>1.7873419143526399</c:v>
                </c:pt>
                <c:pt idx="38">
                  <c:v>1.8453875394674111</c:v>
                </c:pt>
                <c:pt idx="39">
                  <c:v>1.9053181934433401</c:v>
                </c:pt>
                <c:pt idx="40">
                  <c:v>1.9671952839475599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numCache>
            </c:numRef>
          </c:xVal>
          <c:yVal>
            <c:numRef>
              <c:f>Sheet1!$C$2:$C$42</c:f>
              <c:numCache>
                <c:formatCode>General</c:formatCode>
                <c:ptCount val="41"/>
                <c:pt idx="0">
                  <c:v>0.74316448040482652</c:v>
                </c:pt>
                <c:pt idx="1">
                  <c:v>0.75628264456819383</c:v>
                </c:pt>
                <c:pt idx="2">
                  <c:v>0.76961720967653269</c:v>
                </c:pt>
                <c:pt idx="3">
                  <c:v>0.7831669214847875</c:v>
                </c:pt>
                <c:pt idx="4">
                  <c:v>0.79694051031181656</c:v>
                </c:pt>
                <c:pt idx="5">
                  <c:v>0.81097608605143501</c:v>
                </c:pt>
                <c:pt idx="6">
                  <c:v>0.82532042658777383</c:v>
                </c:pt>
                <c:pt idx="7">
                  <c:v>0.84002597461231554</c:v>
                </c:pt>
                <c:pt idx="8">
                  <c:v>0.85515235562088654</c:v>
                </c:pt>
                <c:pt idx="9">
                  <c:v>0.87076887394767555</c:v>
                </c:pt>
                <c:pt idx="10">
                  <c:v>0.88695743014434902</c:v>
                </c:pt>
                <c:pt idx="11">
                  <c:v>0.90381736558835757</c:v>
                </c:pt>
                <c:pt idx="12">
                  <c:v>0.92147208458938101</c:v>
                </c:pt>
                <c:pt idx="13">
                  <c:v>0.94007890000670502</c:v>
                </c:pt>
                <c:pt idx="14">
                  <c:v>0.95984409585302655</c:v>
                </c:pt>
                <c:pt idx="15">
                  <c:v>0.98104469122859583</c:v>
                </c:pt>
                <c:pt idx="16">
                  <c:v>0.99999925770516895</c:v>
                </c:pt>
                <c:pt idx="17">
                  <c:v>1.0022705219199211</c:v>
                </c:pt>
                <c:pt idx="18">
                  <c:v>1.0080327496536101</c:v>
                </c:pt>
                <c:pt idx="19">
                  <c:v>1.01676501912194</c:v>
                </c:pt>
                <c:pt idx="20">
                  <c:v>1.0279896733397698</c:v>
                </c:pt>
                <c:pt idx="21">
                  <c:v>1.0412781180279898</c:v>
                </c:pt>
                <c:pt idx="22">
                  <c:v>1.0562567876687701</c:v>
                </c:pt>
                <c:pt idx="23">
                  <c:v>1.07260914253322</c:v>
                </c:pt>
                <c:pt idx="24">
                  <c:v>1.0900736956903199</c:v>
                </c:pt>
                <c:pt idx="25">
                  <c:v>1.1084370025930101</c:v>
                </c:pt>
                <c:pt idx="26">
                  <c:v>1.1275255093707501</c:v>
                </c:pt>
                <c:pt idx="27">
                  <c:v>1.1471964360789</c:v>
                </c:pt>
                <c:pt idx="28">
                  <c:v>1.1673290616665901</c:v>
                </c:pt>
                <c:pt idx="29">
                  <c:v>1.1878175299250324</c:v>
                </c:pt>
                <c:pt idx="30">
                  <c:v>1.2085646507558188</c:v>
                </c:pt>
                <c:pt idx="31">
                  <c:v>1.2294997358844078</c:v>
                </c:pt>
                <c:pt idx="32">
                  <c:v>1.2506403851827999</c:v>
                </c:pt>
                <c:pt idx="33">
                  <c:v>1.2720183975160599</c:v>
                </c:pt>
                <c:pt idx="34">
                  <c:v>1.2936589589129299</c:v>
                </c:pt>
                <c:pt idx="35">
                  <c:v>1.3155826533475898</c:v>
                </c:pt>
                <c:pt idx="36">
                  <c:v>1.3378065904806198</c:v>
                </c:pt>
                <c:pt idx="37">
                  <c:v>1.3603456523666999</c:v>
                </c:pt>
                <c:pt idx="38">
                  <c:v>1.3832128130291299</c:v>
                </c:pt>
                <c:pt idx="39">
                  <c:v>1.4064197798790199</c:v>
                </c:pt>
                <c:pt idx="40">
                  <c:v>1.4299773737089598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2</c:v>
                </c:pt>
                <c:pt idx="1">
                  <c:v>2.1</c:v>
                </c:pt>
                <c:pt idx="2">
                  <c:v>2.2000000000000002</c:v>
                </c:pt>
                <c:pt idx="3">
                  <c:v>2.2999999999999998</c:v>
                </c:pt>
                <c:pt idx="4">
                  <c:v>2.4</c:v>
                </c:pt>
                <c:pt idx="5">
                  <c:v>2.5</c:v>
                </c:pt>
                <c:pt idx="6">
                  <c:v>2.6</c:v>
                </c:pt>
                <c:pt idx="7">
                  <c:v>2.7</c:v>
                </c:pt>
                <c:pt idx="8">
                  <c:v>2.8</c:v>
                </c:pt>
                <c:pt idx="9">
                  <c:v>2.9</c:v>
                </c:pt>
                <c:pt idx="10">
                  <c:v>3</c:v>
                </c:pt>
                <c:pt idx="11">
                  <c:v>3.1</c:v>
                </c:pt>
                <c:pt idx="12">
                  <c:v>3.2</c:v>
                </c:pt>
                <c:pt idx="13">
                  <c:v>3.3</c:v>
                </c:pt>
                <c:pt idx="14">
                  <c:v>3.4</c:v>
                </c:pt>
                <c:pt idx="15">
                  <c:v>3.5</c:v>
                </c:pt>
                <c:pt idx="16">
                  <c:v>3.6</c:v>
                </c:pt>
                <c:pt idx="17">
                  <c:v>3.7</c:v>
                </c:pt>
                <c:pt idx="18">
                  <c:v>3.8</c:v>
                </c:pt>
                <c:pt idx="19">
                  <c:v>3.9</c:v>
                </c:pt>
                <c:pt idx="20">
                  <c:v>4</c:v>
                </c:pt>
                <c:pt idx="21">
                  <c:v>4.0999999999999996</c:v>
                </c:pt>
                <c:pt idx="22">
                  <c:v>4.2</c:v>
                </c:pt>
                <c:pt idx="23">
                  <c:v>4.3</c:v>
                </c:pt>
                <c:pt idx="24">
                  <c:v>4.4000000000000004</c:v>
                </c:pt>
                <c:pt idx="25">
                  <c:v>4.5</c:v>
                </c:pt>
                <c:pt idx="26">
                  <c:v>4.5999999999999996</c:v>
                </c:pt>
                <c:pt idx="27">
                  <c:v>4.7</c:v>
                </c:pt>
                <c:pt idx="28">
                  <c:v>4.8</c:v>
                </c:pt>
                <c:pt idx="29">
                  <c:v>4.9000000000000004</c:v>
                </c:pt>
                <c:pt idx="30">
                  <c:v>5</c:v>
                </c:pt>
                <c:pt idx="31">
                  <c:v>5.0999999999999996</c:v>
                </c:pt>
                <c:pt idx="32">
                  <c:v>5.2</c:v>
                </c:pt>
                <c:pt idx="33">
                  <c:v>5.3</c:v>
                </c:pt>
                <c:pt idx="34">
                  <c:v>5.4</c:v>
                </c:pt>
                <c:pt idx="35">
                  <c:v>5.5</c:v>
                </c:pt>
                <c:pt idx="36">
                  <c:v>5.6</c:v>
                </c:pt>
                <c:pt idx="37">
                  <c:v>5.7</c:v>
                </c:pt>
                <c:pt idx="38">
                  <c:v>5.8</c:v>
                </c:pt>
                <c:pt idx="39">
                  <c:v>5.9</c:v>
                </c:pt>
                <c:pt idx="40">
                  <c:v>6</c:v>
                </c:pt>
              </c:numCache>
            </c:numRef>
          </c:xVal>
          <c:yVal>
            <c:numRef>
              <c:f>Sheet1!$D$2:$D$42</c:f>
              <c:numCache>
                <c:formatCode>General</c:formatCode>
                <c:ptCount val="41"/>
                <c:pt idx="0">
                  <c:v>1.4569405083404099</c:v>
                </c:pt>
                <c:pt idx="1">
                  <c:v>1.4093331328632799</c:v>
                </c:pt>
                <c:pt idx="2">
                  <c:v>1.36330818769078</c:v>
                </c:pt>
                <c:pt idx="3">
                  <c:v>1.3188204410518201</c:v>
                </c:pt>
                <c:pt idx="4">
                  <c:v>1.2759637747866099</c:v>
                </c:pt>
                <c:pt idx="5">
                  <c:v>1.23513736568114</c:v>
                </c:pt>
                <c:pt idx="6">
                  <c:v>1.19672843265058</c:v>
                </c:pt>
                <c:pt idx="7">
                  <c:v>1.16106687727657</c:v>
                </c:pt>
                <c:pt idx="8">
                  <c:v>1.12843389068698</c:v>
                </c:pt>
                <c:pt idx="9">
                  <c:v>1.0990698838413899</c:v>
                </c:pt>
                <c:pt idx="10">
                  <c:v>1.073183537388761</c:v>
                </c:pt>
                <c:pt idx="11">
                  <c:v>1.0509587603839001</c:v>
                </c:pt>
                <c:pt idx="12">
                  <c:v>1.0325611279438001</c:v>
                </c:pt>
                <c:pt idx="13">
                  <c:v>1.0181419633642901</c:v>
                </c:pt>
                <c:pt idx="14">
                  <c:v>1.0078379809171798</c:v>
                </c:pt>
                <c:pt idx="15">
                  <c:v>1.0017666284160698</c:v>
                </c:pt>
                <c:pt idx="16">
                  <c:v>1.0040557828564101</c:v>
                </c:pt>
                <c:pt idx="17">
                  <c:v>1.0292600569501598</c:v>
                </c:pt>
                <c:pt idx="18">
                  <c:v>1.0569892971603585</c:v>
                </c:pt>
                <c:pt idx="19">
                  <c:v>1.0875939287624099</c:v>
                </c:pt>
                <c:pt idx="20">
                  <c:v>1.1214300404523798</c:v>
                </c:pt>
                <c:pt idx="21">
                  <c:v>1.1588403062162611</c:v>
                </c:pt>
                <c:pt idx="22">
                  <c:v>1.20013602868334</c:v>
                </c:pt>
                <c:pt idx="23">
                  <c:v>1.24558322051626</c:v>
                </c:pt>
                <c:pt idx="24">
                  <c:v>1.2953937002954288</c:v>
                </c:pt>
                <c:pt idx="25">
                  <c:v>1.3497195117940399</c:v>
                </c:pt>
                <c:pt idx="26">
                  <c:v>1.4086495195819899</c:v>
                </c:pt>
                <c:pt idx="27">
                  <c:v>1.47220632886307</c:v>
                </c:pt>
                <c:pt idx="28">
                  <c:v>1.54034161076656</c:v>
                </c:pt>
                <c:pt idx="29">
                  <c:v>1.6129304551682599</c:v>
                </c:pt>
                <c:pt idx="30">
                  <c:v>1.6897643013689199</c:v>
                </c:pt>
                <c:pt idx="31">
                  <c:v>1.7706285769746599</c:v>
                </c:pt>
                <c:pt idx="32">
                  <c:v>1.8555957989157998</c:v>
                </c:pt>
                <c:pt idx="33">
                  <c:v>1.9448330413172101</c:v>
                </c:pt>
                <c:pt idx="34">
                  <c:v>2.0385237600177128</c:v>
                </c:pt>
                <c:pt idx="35">
                  <c:v>2.1368663493215476</c:v>
                </c:pt>
                <c:pt idx="36">
                  <c:v>2.2400722632525523</c:v>
                </c:pt>
                <c:pt idx="37">
                  <c:v>2.3483672059699612</c:v>
                </c:pt>
                <c:pt idx="38">
                  <c:v>2.4619893184504922</c:v>
                </c:pt>
                <c:pt idx="39">
                  <c:v>2.5811905308800802</c:v>
                </c:pt>
                <c:pt idx="40">
                  <c:v>2.7062367253743211</c:v>
                </c:pt>
              </c:numCache>
            </c:numRef>
          </c:yVal>
          <c:smooth val="1"/>
        </c:ser>
        <c:dLbls>
          <c:showLegendKey val="0"/>
          <c:showVal val="0"/>
          <c:showCatName val="0"/>
          <c:showSerName val="0"/>
          <c:showPercent val="0"/>
          <c:showBubbleSize val="0"/>
        </c:dLbls>
        <c:axId val="587911384"/>
        <c:axId val="587911776"/>
      </c:scatterChart>
      <c:valAx>
        <c:axId val="587911384"/>
        <c:scaling>
          <c:orientation val="minMax"/>
          <c:max val="6"/>
          <c:min val="2"/>
        </c:scaling>
        <c:delete val="0"/>
        <c:axPos val="b"/>
        <c:title>
          <c:tx>
            <c:rich>
              <a:bodyPr/>
              <a:lstStyle/>
              <a:p>
                <a:pPr>
                  <a:defRPr sz="1700"/>
                </a:pPr>
                <a:r>
                  <a:rPr lang="en-US" sz="1700" dirty="0" smtClean="0"/>
                  <a:t>Ischemia time (hours)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7911776"/>
        <c:crosses val="autoZero"/>
        <c:crossBetween val="midCat"/>
        <c:majorUnit val="1"/>
      </c:valAx>
      <c:valAx>
        <c:axId val="587911776"/>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5879113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86"/>
          <c:y val="3.3590508847684365E-2"/>
          <c:w val="0.84050646877103763"/>
          <c:h val="0.77074260114041193"/>
        </c:manualLayout>
      </c:layout>
      <c:scatterChart>
        <c:scatterStyle val="smoothMarker"/>
        <c:varyColors val="0"/>
        <c:ser>
          <c:idx val="0"/>
          <c:order val="0"/>
          <c:tx>
            <c:strRef>
              <c:f>Sheet1!$A$1</c:f>
              <c:strCache>
                <c:ptCount val="1"/>
                <c:pt idx="0">
                  <c:v>Recipient creatinine</c:v>
                </c:pt>
              </c:strCache>
            </c:strRef>
          </c:tx>
          <c:spPr>
            <a:ln w="38100">
              <a:solidFill>
                <a:srgbClr val="00FF00"/>
              </a:solidFill>
            </a:ln>
          </c:spPr>
          <c:marker>
            <c:symbol val="none"/>
          </c:marker>
          <c:xVal>
            <c:numRef>
              <c:f>Sheet1!$A$2:$A$26</c:f>
              <c:numCache>
                <c:formatCode>General</c:formatCode>
                <c:ptCount val="25"/>
                <c:pt idx="0">
                  <c:v>0.1</c:v>
                </c:pt>
                <c:pt idx="1">
                  <c:v>0.2</c:v>
                </c:pt>
                <c:pt idx="2">
                  <c:v>0.30000000000000027</c:v>
                </c:pt>
                <c:pt idx="3">
                  <c:v>0.4</c:v>
                </c:pt>
                <c:pt idx="4">
                  <c:v>0.5</c:v>
                </c:pt>
                <c:pt idx="5">
                  <c:v>0.60000000000000053</c:v>
                </c:pt>
                <c:pt idx="6">
                  <c:v>0.70000000000000051</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Sheet1!$B$2:$B$26</c:f>
              <c:numCache>
                <c:formatCode>General</c:formatCode>
                <c:ptCount val="25"/>
                <c:pt idx="0">
                  <c:v>0.58017528611851255</c:v>
                </c:pt>
                <c:pt idx="1">
                  <c:v>0.66768913923900985</c:v>
                </c:pt>
                <c:pt idx="2">
                  <c:v>0.76840362213079183</c:v>
                </c:pt>
                <c:pt idx="3">
                  <c:v>0.882372652941804</c:v>
                </c:pt>
                <c:pt idx="4">
                  <c:v>1</c:v>
                </c:pt>
                <c:pt idx="5">
                  <c:v>1.1072662172855687</c:v>
                </c:pt>
                <c:pt idx="6">
                  <c:v>1.20049562416589</c:v>
                </c:pt>
                <c:pt idx="7">
                  <c:v>1.2811840862395498</c:v>
                </c:pt>
                <c:pt idx="8">
                  <c:v>1.3529779399726114</c:v>
                </c:pt>
                <c:pt idx="9">
                  <c:v>1.4212944421540175</c:v>
                </c:pt>
                <c:pt idx="10">
                  <c:v>1.4917513060157199</c:v>
                </c:pt>
                <c:pt idx="11">
                  <c:v>1.5657008299835211</c:v>
                </c:pt>
                <c:pt idx="12">
                  <c:v>1.6433159783877611</c:v>
                </c:pt>
                <c:pt idx="13">
                  <c:v>1.72477896504065</c:v>
                </c:pt>
                <c:pt idx="14">
                  <c:v>1.810280260991131</c:v>
                </c:pt>
                <c:pt idx="15">
                  <c:v>1.90002005460269</c:v>
                </c:pt>
                <c:pt idx="16">
                  <c:v>1.9942084580405801</c:v>
                </c:pt>
                <c:pt idx="17">
                  <c:v>2.0930655146060477</c:v>
                </c:pt>
                <c:pt idx="18">
                  <c:v>2.1968237702031077</c:v>
                </c:pt>
                <c:pt idx="19">
                  <c:v>2.3057252749224499</c:v>
                </c:pt>
                <c:pt idx="20">
                  <c:v>2.42002517734343</c:v>
                </c:pt>
                <c:pt idx="21">
                  <c:v>2.5399917041855402</c:v>
                </c:pt>
                <c:pt idx="22">
                  <c:v>2.6659047117307524</c:v>
                </c:pt>
                <c:pt idx="23">
                  <c:v>2.79806008439073</c:v>
                </c:pt>
                <c:pt idx="24">
                  <c:v>2.9367661124211679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Sheet1!$A$2:$A$26</c:f>
              <c:numCache>
                <c:formatCode>General</c:formatCode>
                <c:ptCount val="25"/>
                <c:pt idx="0">
                  <c:v>0.1</c:v>
                </c:pt>
                <c:pt idx="1">
                  <c:v>0.2</c:v>
                </c:pt>
                <c:pt idx="2">
                  <c:v>0.30000000000000027</c:v>
                </c:pt>
                <c:pt idx="3">
                  <c:v>0.4</c:v>
                </c:pt>
                <c:pt idx="4">
                  <c:v>0.5</c:v>
                </c:pt>
                <c:pt idx="5">
                  <c:v>0.60000000000000053</c:v>
                </c:pt>
                <c:pt idx="6">
                  <c:v>0.70000000000000051</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Sheet1!$C$2:$C$26</c:f>
              <c:numCache>
                <c:formatCode>General</c:formatCode>
                <c:ptCount val="25"/>
                <c:pt idx="0">
                  <c:v>0.38452739534505276</c:v>
                </c:pt>
                <c:pt idx="1">
                  <c:v>0.49339933348364035</c:v>
                </c:pt>
                <c:pt idx="2">
                  <c:v>0.63305527694025254</c:v>
                </c:pt>
                <c:pt idx="3">
                  <c:v>0.8079108811992215</c:v>
                </c:pt>
                <c:pt idx="4">
                  <c:v>1</c:v>
                </c:pt>
                <c:pt idx="5">
                  <c:v>1.0418867667904399</c:v>
                </c:pt>
                <c:pt idx="6">
                  <c:v>1.0820535135058611</c:v>
                </c:pt>
                <c:pt idx="7">
                  <c:v>1.1110139889216901</c:v>
                </c:pt>
                <c:pt idx="8">
                  <c:v>1.1232348469261999</c:v>
                </c:pt>
                <c:pt idx="9">
                  <c:v>1.1213560510943299</c:v>
                </c:pt>
                <c:pt idx="10">
                  <c:v>1.1130989379007601</c:v>
                </c:pt>
                <c:pt idx="11">
                  <c:v>1.1021145006242201</c:v>
                </c:pt>
                <c:pt idx="12">
                  <c:v>1.08965455829879</c:v>
                </c:pt>
                <c:pt idx="13">
                  <c:v>1.0763658916391798</c:v>
                </c:pt>
                <c:pt idx="14">
                  <c:v>1.0626089022362901</c:v>
                </c:pt>
                <c:pt idx="15">
                  <c:v>1.0485979681462116</c:v>
                </c:pt>
                <c:pt idx="16">
                  <c:v>1.0344672814665401</c:v>
                </c:pt>
                <c:pt idx="17">
                  <c:v>1.0203040701702799</c:v>
                </c:pt>
                <c:pt idx="18">
                  <c:v>1.0061680784598499</c:v>
                </c:pt>
                <c:pt idx="19">
                  <c:v>0.99209946602243704</c:v>
                </c:pt>
                <c:pt idx="20">
                  <c:v>0.97812733865097456</c:v>
                </c:pt>
                <c:pt idx="21">
                  <c:v>0.96427242175687899</c:v>
                </c:pt>
                <c:pt idx="22">
                  <c:v>0.9505493800659045</c:v>
                </c:pt>
                <c:pt idx="23">
                  <c:v>0.9369693326035774</c:v>
                </c:pt>
                <c:pt idx="24">
                  <c:v>0.92353989714683504</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Sheet1!$A$2:$A$26</c:f>
              <c:numCache>
                <c:formatCode>General</c:formatCode>
                <c:ptCount val="25"/>
                <c:pt idx="0">
                  <c:v>0.1</c:v>
                </c:pt>
                <c:pt idx="1">
                  <c:v>0.2</c:v>
                </c:pt>
                <c:pt idx="2">
                  <c:v>0.30000000000000027</c:v>
                </c:pt>
                <c:pt idx="3">
                  <c:v>0.4</c:v>
                </c:pt>
                <c:pt idx="4">
                  <c:v>0.5</c:v>
                </c:pt>
                <c:pt idx="5">
                  <c:v>0.60000000000000053</c:v>
                </c:pt>
                <c:pt idx="6">
                  <c:v>0.70000000000000051</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numCache>
            </c:numRef>
          </c:xVal>
          <c:yVal>
            <c:numRef>
              <c:f>Sheet1!$D$2:$D$26</c:f>
              <c:numCache>
                <c:formatCode>General</c:formatCode>
                <c:ptCount val="25"/>
                <c:pt idx="0">
                  <c:v>0.87536900282657482</c:v>
                </c:pt>
                <c:pt idx="1">
                  <c:v>0.903545579419617</c:v>
                </c:pt>
                <c:pt idx="2">
                  <c:v>0.93268968447354983</c:v>
                </c:pt>
                <c:pt idx="3">
                  <c:v>0.96369725520204752</c:v>
                </c:pt>
                <c:pt idx="4">
                  <c:v>1</c:v>
                </c:pt>
                <c:pt idx="5">
                  <c:v>1.1767482945567511</c:v>
                </c:pt>
                <c:pt idx="6">
                  <c:v>1.33190246660906</c:v>
                </c:pt>
                <c:pt idx="7">
                  <c:v>1.4774185376608999</c:v>
                </c:pt>
                <c:pt idx="8">
                  <c:v>1.6297119975060699</c:v>
                </c:pt>
                <c:pt idx="9">
                  <c:v>1.80145983902841</c:v>
                </c:pt>
                <c:pt idx="10">
                  <c:v>1.9992130827080201</c:v>
                </c:pt>
                <c:pt idx="11">
                  <c:v>2.2242871204603722</c:v>
                </c:pt>
                <c:pt idx="12">
                  <c:v>2.47829679989648</c:v>
                </c:pt>
                <c:pt idx="13">
                  <c:v>2.7638022547484322</c:v>
                </c:pt>
                <c:pt idx="14">
                  <c:v>3.0840270737778801</c:v>
                </c:pt>
                <c:pt idx="15">
                  <c:v>3.44276483224029</c:v>
                </c:pt>
                <c:pt idx="16">
                  <c:v>3.8443626447833998</c:v>
                </c:pt>
                <c:pt idx="17">
                  <c:v>4.2937427934615489</c:v>
                </c:pt>
                <c:pt idx="18">
                  <c:v>4.7964497986426489</c:v>
                </c:pt>
                <c:pt idx="19">
                  <c:v>5.3587056797145465</c:v>
                </c:pt>
                <c:pt idx="20">
                  <c:v>5.9874840703801953</c:v>
                </c:pt>
                <c:pt idx="21">
                  <c:v>6.6905966734761355</c:v>
                </c:pt>
                <c:pt idx="22">
                  <c:v>7.4767793037069348</c:v>
                </c:pt>
                <c:pt idx="23">
                  <c:v>8.3558126861054092</c:v>
                </c:pt>
                <c:pt idx="24">
                  <c:v>9.3386276280104639</c:v>
                </c:pt>
              </c:numCache>
            </c:numRef>
          </c:yVal>
          <c:smooth val="1"/>
        </c:ser>
        <c:dLbls>
          <c:showLegendKey val="0"/>
          <c:showVal val="0"/>
          <c:showCatName val="0"/>
          <c:showSerName val="0"/>
          <c:showPercent val="0"/>
          <c:showBubbleSize val="0"/>
        </c:dLbls>
        <c:axId val="587912560"/>
        <c:axId val="587912952"/>
      </c:scatterChart>
      <c:valAx>
        <c:axId val="587912560"/>
        <c:scaling>
          <c:orientation val="minMax"/>
          <c:max val="2.5"/>
          <c:min val="0"/>
        </c:scaling>
        <c:delete val="0"/>
        <c:axPos val="b"/>
        <c:title>
          <c:tx>
            <c:rich>
              <a:bodyPr/>
              <a:lstStyle/>
              <a:p>
                <a:pPr>
                  <a:defRPr sz="1700"/>
                </a:pPr>
                <a:r>
                  <a:rPr lang="en-US" sz="1700" dirty="0" smtClean="0"/>
                  <a:t>Recipient creatinine</a:t>
                </a:r>
                <a:r>
                  <a:rPr lang="en-US" sz="1700" baseline="0" dirty="0" smtClean="0"/>
                  <a:t> (mg/dl)</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87912952"/>
        <c:crosses val="autoZero"/>
        <c:crossBetween val="midCat"/>
        <c:majorUnit val="0.5"/>
      </c:valAx>
      <c:valAx>
        <c:axId val="587912952"/>
        <c:scaling>
          <c:orientation val="minMax"/>
          <c:max val="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587912560"/>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75"/>
          <c:y val="3.3590508847684365E-2"/>
          <c:w val="0.8405064687710373"/>
          <c:h val="0.77074260114041215"/>
        </c:manualLayout>
      </c:layout>
      <c:scatterChart>
        <c:scatterStyle val="smoothMarker"/>
        <c:varyColors val="0"/>
        <c:ser>
          <c:idx val="0"/>
          <c:order val="0"/>
          <c:tx>
            <c:strRef>
              <c:f>Sheet1!$A$1</c:f>
              <c:strCache>
                <c:ptCount val="1"/>
                <c:pt idx="0">
                  <c:v>Recipient</c:v>
                </c:pt>
              </c:strCache>
            </c:strRef>
          </c:tx>
          <c:spPr>
            <a:ln w="38100">
              <a:solidFill>
                <a:srgbClr val="00FF00"/>
              </a:solidFill>
            </a:ln>
          </c:spPr>
          <c:marker>
            <c:symbol val="none"/>
          </c:marker>
          <c:xVal>
            <c:numRef>
              <c:f>Sheet1!$A$2:$A$12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Sheet1!$B$2:$B$12</c:f>
              <c:numCache>
                <c:formatCode>General</c:formatCode>
                <c:ptCount val="11"/>
                <c:pt idx="0">
                  <c:v>0.54710563452188699</c:v>
                </c:pt>
                <c:pt idx="1">
                  <c:v>0.64486133176127403</c:v>
                </c:pt>
                <c:pt idx="2">
                  <c:v>0.76008381373065304</c:v>
                </c:pt>
                <c:pt idx="3">
                  <c:v>0.89589400920879902</c:v>
                </c:pt>
                <c:pt idx="4">
                  <c:v>1.0559704880396801</c:v>
                </c:pt>
                <c:pt idx="5">
                  <c:v>1.24464909927852</c:v>
                </c:pt>
                <c:pt idx="6">
                  <c:v>1.4670404124746901</c:v>
                </c:pt>
                <c:pt idx="7">
                  <c:v>1.72916814311879</c:v>
                </c:pt>
                <c:pt idx="8">
                  <c:v>2.0381323116608199</c:v>
                </c:pt>
                <c:pt idx="9">
                  <c:v>2.4023015554424898</c:v>
                </c:pt>
                <c:pt idx="10">
                  <c:v>2.8315398025257501</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Sheet1!$C$2:$C$12</c:f>
              <c:numCache>
                <c:formatCode>General</c:formatCode>
                <c:ptCount val="11"/>
                <c:pt idx="0">
                  <c:v>0.351457182875063</c:v>
                </c:pt>
                <c:pt idx="1">
                  <c:v>0.46736488423738498</c:v>
                </c:pt>
                <c:pt idx="2">
                  <c:v>0.62149799651661297</c:v>
                </c:pt>
                <c:pt idx="3">
                  <c:v>0.826462947263222</c:v>
                </c:pt>
                <c:pt idx="4">
                  <c:v>1.01460388121471</c:v>
                </c:pt>
                <c:pt idx="5">
                  <c:v>1.0599934003162901</c:v>
                </c:pt>
                <c:pt idx="6">
                  <c:v>1.1074134738859001</c:v>
                </c:pt>
                <c:pt idx="7">
                  <c:v>1.1569549412082101</c:v>
                </c:pt>
                <c:pt idx="8">
                  <c:v>1.2087127053720601</c:v>
                </c:pt>
                <c:pt idx="9">
                  <c:v>1.26278591506955</c:v>
                </c:pt>
                <c:pt idx="10">
                  <c:v>1.3192781545282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Sheet1!$A$2:$A$12</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Sheet1!$D$2:$D$12</c:f>
              <c:numCache>
                <c:formatCode>General</c:formatCode>
                <c:ptCount val="11"/>
                <c:pt idx="0">
                  <c:v>0.85166725823327805</c:v>
                </c:pt>
                <c:pt idx="1">
                  <c:v>0.88976761247151603</c:v>
                </c:pt>
                <c:pt idx="2">
                  <c:v>0.92957243166252201</c:v>
                </c:pt>
                <c:pt idx="3">
                  <c:v>0.97115796708619495</c:v>
                </c:pt>
                <c:pt idx="4">
                  <c:v>1.0990236606189201</c:v>
                </c:pt>
                <c:pt idx="5">
                  <c:v>1.4614726656529899</c:v>
                </c:pt>
                <c:pt idx="6">
                  <c:v>1.94345438500206</c:v>
                </c:pt>
                <c:pt idx="7">
                  <c:v>2.5843897291751001</c:v>
                </c:pt>
                <c:pt idx="8">
                  <c:v>3.43670030220887</c:v>
                </c:pt>
                <c:pt idx="9">
                  <c:v>4.5700959239504604</c:v>
                </c:pt>
                <c:pt idx="10">
                  <c:v>6.0772761420845196</c:v>
                </c:pt>
              </c:numCache>
            </c:numRef>
          </c:yVal>
          <c:smooth val="1"/>
        </c:ser>
        <c:dLbls>
          <c:showLegendKey val="0"/>
          <c:showVal val="0"/>
          <c:showCatName val="0"/>
          <c:showSerName val="0"/>
          <c:showPercent val="0"/>
          <c:showBubbleSize val="0"/>
        </c:dLbls>
        <c:axId val="587913736"/>
        <c:axId val="587914128"/>
      </c:scatterChart>
      <c:valAx>
        <c:axId val="587913736"/>
        <c:scaling>
          <c:orientation val="minMax"/>
          <c:max val="1"/>
          <c:min val="0"/>
        </c:scaling>
        <c:delete val="0"/>
        <c:axPos val="b"/>
        <c:title>
          <c:tx>
            <c:rich>
              <a:bodyPr/>
              <a:lstStyle/>
              <a:p>
                <a:pPr>
                  <a:defRPr sz="1700"/>
                </a:pPr>
                <a:r>
                  <a:rPr lang="en-US" sz="1700" dirty="0" smtClean="0"/>
                  <a:t>Recipient </a:t>
                </a:r>
                <a:r>
                  <a:rPr lang="en-US" sz="1700" baseline="0" dirty="0" smtClean="0"/>
                  <a:t>age (years)</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587914128"/>
        <c:crosses val="autoZero"/>
        <c:crossBetween val="midCat"/>
        <c:majorUnit val="0.2"/>
      </c:valAx>
      <c:valAx>
        <c:axId val="587914128"/>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587913736"/>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8892992357764"/>
          <c:y val="3.3590508847684365E-2"/>
          <c:w val="0.84050646877103707"/>
          <c:h val="0.77074260114041249"/>
        </c:manualLayout>
      </c:layout>
      <c:scatterChart>
        <c:scatterStyle val="smoothMarker"/>
        <c:varyColors val="0"/>
        <c:ser>
          <c:idx val="0"/>
          <c:order val="0"/>
          <c:tx>
            <c:strRef>
              <c:f>Sheet1!$A$1</c:f>
              <c:strCache>
                <c:ptCount val="1"/>
                <c:pt idx="0">
                  <c:v>Donor height</c:v>
                </c:pt>
              </c:strCache>
            </c:strRef>
          </c:tx>
          <c:spPr>
            <a:ln w="38100">
              <a:solidFill>
                <a:srgbClr val="00FF00"/>
              </a:solidFill>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Sheet1!$B$2:$B$52</c:f>
              <c:numCache>
                <c:formatCode>General</c:formatCode>
                <c:ptCount val="51"/>
                <c:pt idx="0">
                  <c:v>3.2511427420469001</c:v>
                </c:pt>
                <c:pt idx="1">
                  <c:v>3.02018666252693</c:v>
                </c:pt>
                <c:pt idx="2">
                  <c:v>2.8056373405379098</c:v>
                </c:pt>
                <c:pt idx="3">
                  <c:v>2.6063292657661798</c:v>
                </c:pt>
                <c:pt idx="4">
                  <c:v>2.42117972392216</c:v>
                </c:pt>
                <c:pt idx="5">
                  <c:v>2.2491829150406701</c:v>
                </c:pt>
                <c:pt idx="6">
                  <c:v>2.0894044896080102</c:v>
                </c:pt>
                <c:pt idx="7">
                  <c:v>1.94097647283398</c:v>
                </c:pt>
                <c:pt idx="8">
                  <c:v>1.8030925494957</c:v>
                </c:pt>
                <c:pt idx="9">
                  <c:v>1.67500368373861</c:v>
                </c:pt>
                <c:pt idx="10">
                  <c:v>1.5560140500400901</c:v>
                </c:pt>
                <c:pt idx="11">
                  <c:v>1.4454772532309199</c:v>
                </c:pt>
                <c:pt idx="12">
                  <c:v>1.3427928170405501</c:v>
                </c:pt>
                <c:pt idx="13">
                  <c:v>1.24740292209057</c:v>
                </c:pt>
                <c:pt idx="14">
                  <c:v>1.1587893756160099</c:v>
                </c:pt>
                <c:pt idx="15">
                  <c:v>1.0764707964529301</c:v>
                </c:pt>
                <c:pt idx="16">
                  <c:v>1</c:v>
                </c:pt>
                <c:pt idx="17">
                  <c:v>0.92896156894835202</c:v>
                </c:pt>
                <c:pt idx="18">
                  <c:v>0.862969596582985</c:v>
                </c:pt>
                <c:pt idx="19">
                  <c:v>0.80166559039645602</c:v>
                </c:pt>
                <c:pt idx="20">
                  <c:v>0.74471652462659899</c:v>
                </c:pt>
                <c:pt idx="21">
                  <c:v>0.69181303113889003</c:v>
                </c:pt>
                <c:pt idx="22">
                  <c:v>0.64266771882569895</c:v>
                </c:pt>
                <c:pt idx="23">
                  <c:v>0.59701361239277995</c:v>
                </c:pt>
                <c:pt idx="24">
                  <c:v>0.55460270205191997</c:v>
                </c:pt>
                <c:pt idx="25">
                  <c:v>0.51520459624114801</c:v>
                </c:pt>
                <c:pt idx="26">
                  <c:v>0.478605270053579</c:v>
                </c:pt>
                <c:pt idx="27">
                  <c:v>0.44460590257592297</c:v>
                </c:pt>
                <c:pt idx="28">
                  <c:v>0.41302179682062801</c:v>
                </c:pt>
                <c:pt idx="29">
                  <c:v>0.38368137638435801</c:v>
                </c:pt>
                <c:pt idx="30">
                  <c:v>0.35642525338227599</c:v>
                </c:pt>
                <c:pt idx="31">
                  <c:v>0.33110536259481399</c:v>
                </c:pt>
                <c:pt idx="32">
                  <c:v>0.30758415712329101</c:v>
                </c:pt>
                <c:pt idx="33">
                  <c:v>0.28573386118490901</c:v>
                </c:pt>
                <c:pt idx="34">
                  <c:v>0.265435775988004</c:v>
                </c:pt>
                <c:pt idx="35">
                  <c:v>0.24657963491684001</c:v>
                </c:pt>
                <c:pt idx="36">
                  <c:v>0.229063004523059</c:v>
                </c:pt>
                <c:pt idx="37">
                  <c:v>0.21279072806976501</c:v>
                </c:pt>
                <c:pt idx="38">
                  <c:v>0.19767440860535099</c:v>
                </c:pt>
                <c:pt idx="39">
                  <c:v>0.183631928758964</c:v>
                </c:pt>
                <c:pt idx="40">
                  <c:v>0.17058700464894</c:v>
                </c:pt>
                <c:pt idx="41">
                  <c:v>0.15846877148087901</c:v>
                </c:pt>
                <c:pt idx="42">
                  <c:v>0.14721139858419499</c:v>
                </c:pt>
                <c:pt idx="43">
                  <c:v>0.13675373179585501</c:v>
                </c:pt>
                <c:pt idx="44">
                  <c:v>0.12703896124861999</c:v>
                </c:pt>
                <c:pt idx="45">
                  <c:v>0.118014312759087</c:v>
                </c:pt>
                <c:pt idx="46">
                  <c:v>0.10963076113904301</c:v>
                </c:pt>
                <c:pt idx="47">
                  <c:v>0.101842763872727</c:v>
                </c:pt>
                <c:pt idx="48">
                  <c:v>9.4608013713245495E-2</c:v>
                </c:pt>
                <c:pt idx="49">
                  <c:v>8.7887208854143806E-2</c:v>
                </c:pt>
                <c:pt idx="50">
                  <c:v>8.1643839427637005E-2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Sheet1!$C$2:$C$52</c:f>
              <c:numCache>
                <c:formatCode>General</c:formatCode>
                <c:ptCount val="51"/>
                <c:pt idx="0">
                  <c:v>1.66520813616188</c:v>
                </c:pt>
                <c:pt idx="1">
                  <c:v>1.6129716768320399</c:v>
                </c:pt>
                <c:pt idx="2">
                  <c:v>1.56237384010082</c:v>
                </c:pt>
                <c:pt idx="3">
                  <c:v>1.51336322347932</c:v>
                </c:pt>
                <c:pt idx="4">
                  <c:v>1.46589003694016</c:v>
                </c:pt>
                <c:pt idx="5">
                  <c:v>1.41990605233561</c:v>
                </c:pt>
                <c:pt idx="6">
                  <c:v>1.3753645544025199</c:v>
                </c:pt>
                <c:pt idx="7">
                  <c:v>1.3322202933041201</c:v>
                </c:pt>
                <c:pt idx="8">
                  <c:v>1.2904294386605899</c:v>
                </c:pt>
                <c:pt idx="9">
                  <c:v>1.2499495350216401</c:v>
                </c:pt>
                <c:pt idx="10">
                  <c:v>1.2107394587359199</c:v>
                </c:pt>
                <c:pt idx="11">
                  <c:v>1.1727593761733499</c:v>
                </c:pt>
                <c:pt idx="12">
                  <c:v>1.1359707032580499</c:v>
                </c:pt>
                <c:pt idx="13">
                  <c:v>1.1003360662706301</c:v>
                </c:pt>
                <c:pt idx="14">
                  <c:v>1.06581926388016</c:v>
                </c:pt>
                <c:pt idx="15">
                  <c:v>1.0323852303671199</c:v>
                </c:pt>
                <c:pt idx="16">
                  <c:v>1</c:v>
                </c:pt>
                <c:pt idx="17">
                  <c:v>0.890917065768141</c:v>
                </c:pt>
                <c:pt idx="18">
                  <c:v>0.79373321807691399</c:v>
                </c:pt>
                <c:pt idx="19">
                  <c:v>0.70715046965178796</c:v>
                </c:pt>
                <c:pt idx="20">
                  <c:v>0.63001242147873404</c:v>
                </c:pt>
                <c:pt idx="21">
                  <c:v>0.56128881794131502</c:v>
                </c:pt>
                <c:pt idx="22">
                  <c:v>0.50006178672874502</c:v>
                </c:pt>
                <c:pt idx="23">
                  <c:v>0.44551357973514699</c:v>
                </c:pt>
                <c:pt idx="24">
                  <c:v>0.396915651217498</c:v>
                </c:pt>
                <c:pt idx="25">
                  <c:v>0.353618927340145</c:v>
                </c:pt>
                <c:pt idx="26">
                  <c:v>0.315045137145959</c:v>
                </c:pt>
                <c:pt idx="27">
                  <c:v>0.28067908917059903</c:v>
                </c:pt>
                <c:pt idx="28">
                  <c:v>0.25006179054634498</c:v>
                </c:pt>
                <c:pt idx="29">
                  <c:v>0.22278431669427701</c:v>
                </c:pt>
                <c:pt idx="30">
                  <c:v>0.19848234972842599</c:v>
                </c:pt>
                <c:pt idx="31">
                  <c:v>0.17683131262681501</c:v>
                </c:pt>
                <c:pt idx="32">
                  <c:v>0.15754203418141099</c:v>
                </c:pt>
                <c:pt idx="33">
                  <c:v>0.14035688682804701</c:v>
                </c:pt>
                <c:pt idx="34">
                  <c:v>0.12504634577319401</c:v>
                </c:pt>
                <c:pt idx="35">
                  <c:v>0.111405923461283</c:v>
                </c:pt>
                <c:pt idx="36">
                  <c:v>9.9253438439316194E-2</c:v>
                </c:pt>
                <c:pt idx="37">
                  <c:v>8.8426582141754403E-2</c:v>
                </c:pt>
                <c:pt idx="38">
                  <c:v>7.8780751097637297E-2</c:v>
                </c:pt>
                <c:pt idx="39">
                  <c:v>7.0187115606917302E-2</c:v>
                </c:pt>
                <c:pt idx="40">
                  <c:v>6.2530899091243999E-2</c:v>
                </c:pt>
                <c:pt idx="41">
                  <c:v>5.5709845138214899E-2</c:v>
                </c:pt>
                <c:pt idx="42">
                  <c:v>4.9632851764935898E-2</c:v>
                </c:pt>
                <c:pt idx="43">
                  <c:v>4.4218754660121803E-2</c:v>
                </c:pt>
                <c:pt idx="44">
                  <c:v>3.9395243153717001E-2</c:v>
                </c:pt>
                <c:pt idx="45">
                  <c:v>3.5097894435731997E-2</c:v>
                </c:pt>
                <c:pt idx="46">
                  <c:v>3.1269313125322398E-2</c:v>
                </c:pt>
                <c:pt idx="47">
                  <c:v>2.7858364698197399E-2</c:v>
                </c:pt>
                <c:pt idx="48">
                  <c:v>2.4819492534016802E-2</c:v>
                </c:pt>
                <c:pt idx="49">
                  <c:v>2.2112109462260499E-2</c:v>
                </c:pt>
                <c:pt idx="50">
                  <c:v>1.9700055680061099E-2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Sheet1!$D$2:$D$52</c:f>
              <c:numCache>
                <c:formatCode>General</c:formatCode>
                <c:ptCount val="51"/>
                <c:pt idx="0">
                  <c:v>6.3475123016914496</c:v>
                </c:pt>
                <c:pt idx="1">
                  <c:v>5.65510703475013</c:v>
                </c:pt>
                <c:pt idx="2">
                  <c:v>5.0382313660043598</c:v>
                </c:pt>
                <c:pt idx="3">
                  <c:v>4.4886463052616099</c:v>
                </c:pt>
                <c:pt idx="4">
                  <c:v>3.9990115955546801</c:v>
                </c:pt>
                <c:pt idx="5">
                  <c:v>3.56278767668435</c:v>
                </c:pt>
                <c:pt idx="6">
                  <c:v>3.1741483428665198</c:v>
                </c:pt>
                <c:pt idx="7">
                  <c:v>2.8279029279394399</c:v>
                </c:pt>
                <c:pt idx="8">
                  <c:v>2.5194269788369401</c:v>
                </c:pt>
                <c:pt idx="9">
                  <c:v>2.2446004914025002</c:v>
                </c:pt>
                <c:pt idx="10">
                  <c:v>1.9997528836220499</c:v>
                </c:pt>
                <c:pt idx="11">
                  <c:v>1.78161397133793</c:v>
                </c:pt>
                <c:pt idx="12">
                  <c:v>1.58727029167591</c:v>
                </c:pt>
                <c:pt idx="13">
                  <c:v>1.41412619084085</c:v>
                </c:pt>
                <c:pt idx="14">
                  <c:v>1.2598691565698099</c:v>
                </c:pt>
                <c:pt idx="15">
                  <c:v>1.12243893222295</c:v>
                </c:pt>
                <c:pt idx="16">
                  <c:v>1</c:v>
                </c:pt>
                <c:pt idx="17">
                  <c:v>0.96863067252947899</c:v>
                </c:pt>
                <c:pt idx="18">
                  <c:v>0.93824537976491096</c:v>
                </c:pt>
                <c:pt idx="19">
                  <c:v>0.90881325319936201</c:v>
                </c:pt>
                <c:pt idx="20">
                  <c:v>0.88030439265020199</c:v>
                </c:pt>
                <c:pt idx="21">
                  <c:v>0.85268983588341996</c:v>
                </c:pt>
                <c:pt idx="22">
                  <c:v>0.82594152919080799</c:v>
                </c:pt>
                <c:pt idx="23">
                  <c:v>0.80003229889011895</c:v>
                </c:pt>
                <c:pt idx="24">
                  <c:v>0.77493582371924097</c:v>
                </c:pt>
                <c:pt idx="25">
                  <c:v>0.75062660809635495</c:v>
                </c:pt>
                <c:pt idx="26">
                  <c:v>0.72707995621889399</c:v>
                </c:pt>
                <c:pt idx="27">
                  <c:v>0.70427194697501105</c:v>
                </c:pt>
                <c:pt idx="28">
                  <c:v>0.68217940964205104</c:v>
                </c:pt>
                <c:pt idx="29">
                  <c:v>0.66077990034734302</c:v>
                </c:pt>
                <c:pt idx="30">
                  <c:v>0.64005167926740902</c:v>
                </c:pt>
                <c:pt idx="31">
                  <c:v>0.61997368854241297</c:v>
                </c:pt>
                <c:pt idx="32">
                  <c:v>0.60052553088341898</c:v>
                </c:pt>
                <c:pt idx="33">
                  <c:v>0.58168744885072898</c:v>
                </c:pt>
                <c:pt idx="34">
                  <c:v>0.56344030478223806</c:v>
                </c:pt>
                <c:pt idx="35">
                  <c:v>0.54576556135143395</c:v>
                </c:pt>
                <c:pt idx="36">
                  <c:v>0.52864526273526902</c:v>
                </c:pt>
                <c:pt idx="37">
                  <c:v>0.51206201637278703</c:v>
                </c:pt>
                <c:pt idx="38">
                  <c:v>0.49599897529597298</c:v>
                </c:pt>
                <c:pt idx="39">
                  <c:v>0.48043982101487098</c:v>
                </c:pt>
                <c:pt idx="40">
                  <c:v>0.46536874693957703</c:v>
                </c:pt>
                <c:pt idx="41">
                  <c:v>0.45077044232228403</c:v>
                </c:pt>
                <c:pt idx="42">
                  <c:v>0.43663007670304399</c:v>
                </c:pt>
                <c:pt idx="43">
                  <c:v>0.42293328484346798</c:v>
                </c:pt>
                <c:pt idx="44">
                  <c:v>0.40966615213302998</c:v>
                </c:pt>
                <c:pt idx="45">
                  <c:v>0.39681520045318103</c:v>
                </c:pt>
                <c:pt idx="46">
                  <c:v>0.384367374484885</c:v>
                </c:pt>
                <c:pt idx="47">
                  <c:v>0.372310028445684</c:v>
                </c:pt>
                <c:pt idx="48">
                  <c:v>0.36063091324281199</c:v>
                </c:pt>
                <c:pt idx="49">
                  <c:v>0.34931816402930599</c:v>
                </c:pt>
                <c:pt idx="50">
                  <c:v>0.33836028815046898</c:v>
                </c:pt>
              </c:numCache>
            </c:numRef>
          </c:yVal>
          <c:smooth val="1"/>
        </c:ser>
        <c:dLbls>
          <c:showLegendKey val="0"/>
          <c:showVal val="0"/>
          <c:showCatName val="0"/>
          <c:showSerName val="0"/>
          <c:showPercent val="0"/>
          <c:showBubbleSize val="0"/>
        </c:dLbls>
        <c:axId val="587914912"/>
        <c:axId val="587915304"/>
      </c:scatterChart>
      <c:valAx>
        <c:axId val="587914912"/>
        <c:scaling>
          <c:orientation val="minMax"/>
          <c:max val="100"/>
          <c:min val="50"/>
        </c:scaling>
        <c:delete val="0"/>
        <c:axPos val="b"/>
        <c:title>
          <c:tx>
            <c:rich>
              <a:bodyPr/>
              <a:lstStyle/>
              <a:p>
                <a:pPr>
                  <a:defRPr sz="1700"/>
                </a:pPr>
                <a:r>
                  <a:rPr lang="en-US" sz="1700" dirty="0" smtClean="0"/>
                  <a:t>Donor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87915304"/>
        <c:crosses val="autoZero"/>
        <c:crossBetween val="midCat"/>
        <c:majorUnit val="10"/>
      </c:valAx>
      <c:valAx>
        <c:axId val="587915304"/>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0062713399763301E-2"/>
              <c:y val="9.544026754720171E-2"/>
            </c:manualLayout>
          </c:layout>
          <c:overlay val="0"/>
        </c:title>
        <c:numFmt formatCode="#,##0.0" sourceLinked="0"/>
        <c:majorTickMark val="out"/>
        <c:minorTickMark val="none"/>
        <c:tickLblPos val="nextTo"/>
        <c:txPr>
          <a:bodyPr/>
          <a:lstStyle/>
          <a:p>
            <a:pPr>
              <a:defRPr sz="1500" b="1"/>
            </a:pPr>
            <a:endParaRPr lang="en-US"/>
          </a:p>
        </c:txPr>
        <c:crossAx val="587914912"/>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2000-2005</a:t>
          </a:r>
          <a:endParaRPr lang="en-US" sz="1500" b="1" dirty="0">
            <a:solidFill>
              <a:srgbClr val="FFFF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2006-6/2013</a:t>
          </a:r>
          <a:endParaRPr lang="en-US" sz="1500" b="1"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2000-2005</a:t>
          </a:r>
          <a:endParaRPr lang="en-US" sz="1500" b="1" dirty="0">
            <a:solidFill>
              <a:srgbClr val="FFFF00"/>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0.10619</cdr:x>
      <cdr:y>0.74194</cdr:y>
    </cdr:from>
    <cdr:to>
      <cdr:x>0.76106</cdr:x>
      <cdr:y>0.8</cdr:y>
    </cdr:to>
    <cdr:sp macro="" textlink="">
      <cdr:nvSpPr>
        <cdr:cNvPr id="5" name="TextBox 4"/>
        <cdr:cNvSpPr txBox="1"/>
      </cdr:nvSpPr>
      <cdr:spPr>
        <a:xfrm xmlns:a="http://schemas.openxmlformats.org/drawingml/2006/main">
          <a:off x="914360" y="3674829"/>
          <a:ext cx="5638840" cy="28757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&lt;1=20.6; 1-5=17.3; 6-10=14.6; 11-17=12.9</a:t>
          </a:r>
          <a:endParaRPr lang="en-US" sz="14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0.51327</cdr:x>
      <cdr:y>0.06452</cdr:y>
    </cdr:from>
    <cdr:to>
      <cdr:x>0.96461</cdr:x>
      <cdr:y>0.17188</cdr:y>
    </cdr:to>
    <cdr:sp macro="" textlink="">
      <cdr:nvSpPr>
        <cdr:cNvPr id="5" name="TextBox 4"/>
        <cdr:cNvSpPr txBox="1"/>
      </cdr:nvSpPr>
      <cdr:spPr>
        <a:xfrm xmlns:a="http://schemas.openxmlformats.org/drawingml/2006/main">
          <a:off x="4419600" y="314651"/>
          <a:ext cx="3886271" cy="52354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&lt;1 = NA; 1-5 = 21.5; 6-10 = 16.7; 11-17 = 16.1</a:t>
          </a:r>
          <a:endParaRPr lang="en-US" sz="1400" b="1"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0.10619</cdr:x>
      <cdr:y>0.70968</cdr:y>
    </cdr:from>
    <cdr:to>
      <cdr:x>0.67257</cdr:x>
      <cdr:y>0.82258</cdr:y>
    </cdr:to>
    <cdr:sp macro="" textlink="">
      <cdr:nvSpPr>
        <cdr:cNvPr id="5" name="TextBox 4"/>
        <cdr:cNvSpPr txBox="1"/>
      </cdr:nvSpPr>
      <cdr:spPr>
        <a:xfrm xmlns:a="http://schemas.openxmlformats.org/drawingml/2006/main">
          <a:off x="914361" y="3352812"/>
          <a:ext cx="4876840" cy="53338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1982-1989=9.9; 1990-1999=14.1;  2000-2004=NA; 2005-6/2012=NA</a:t>
          </a:r>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0.44348</cdr:x>
      <cdr:y>0.22222</cdr:y>
    </cdr:from>
    <cdr:to>
      <cdr:x>0.93913</cdr:x>
      <cdr:y>0.37609</cdr:y>
    </cdr:to>
    <cdr:sp macro="" textlink="">
      <cdr:nvSpPr>
        <cdr:cNvPr id="2" name="TextBox 10"/>
        <cdr:cNvSpPr txBox="1"/>
      </cdr:nvSpPr>
      <cdr:spPr>
        <a:xfrm xmlns:a="http://schemas.openxmlformats.org/drawingml/2006/main">
          <a:off x="3886200" y="1066800"/>
          <a:ext cx="4343400"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between eras were significant at p &lt; 0.0001.</a:t>
          </a:r>
        </a:p>
        <a:p xmlns:a="http://schemas.openxmlformats.org/drawingml/2006/main">
          <a:endParaRPr lang="en-US" sz="1400" dirty="0"/>
        </a:p>
      </cdr:txBody>
    </cdr:sp>
  </cdr:relSizeAnchor>
</c:userShapes>
</file>

<file path=ppt/drawings/drawing18.xml><?xml version="1.0" encoding="utf-8"?>
<c:userShapes xmlns:c="http://schemas.openxmlformats.org/drawingml/2006/chart">
  <cdr:relSizeAnchor xmlns:cdr="http://schemas.openxmlformats.org/drawingml/2006/chartDrawing">
    <cdr:from>
      <cdr:x>0.0991</cdr:x>
      <cdr:y>0.85246</cdr:y>
    </cdr:from>
    <cdr:to>
      <cdr:x>0.34234</cdr:x>
      <cdr:y>0.91804</cdr:y>
    </cdr:to>
    <cdr:sp macro="" textlink="">
      <cdr:nvSpPr>
        <cdr:cNvPr id="2" name="TextBox 1"/>
        <cdr:cNvSpPr txBox="1"/>
      </cdr:nvSpPr>
      <cdr:spPr>
        <a:xfrm xmlns:a="http://schemas.openxmlformats.org/drawingml/2006/main">
          <a:off x="838200" y="3962400"/>
          <a:ext cx="2057372" cy="304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0.37838</cdr:x>
      <cdr:y>0.85246</cdr:y>
    </cdr:from>
    <cdr:to>
      <cdr:x>0.66667</cdr:x>
      <cdr:y>0.91804</cdr:y>
    </cdr:to>
    <cdr:sp macro="" textlink="">
      <cdr:nvSpPr>
        <cdr:cNvPr id="3" name="TextBox 1"/>
        <cdr:cNvSpPr txBox="1"/>
      </cdr:nvSpPr>
      <cdr:spPr>
        <a:xfrm xmlns:a="http://schemas.openxmlformats.org/drawingml/2006/main">
          <a:off x="3200400" y="3962400"/>
          <a:ext cx="2438414" cy="304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0.69369</cdr:x>
      <cdr:y>0.85246</cdr:y>
    </cdr:from>
    <cdr:to>
      <cdr:x>0.93694</cdr:x>
      <cdr:y>0.91804</cdr:y>
    </cdr:to>
    <cdr:sp macro="" textlink="">
      <cdr:nvSpPr>
        <cdr:cNvPr id="4" name="TextBox 1"/>
        <cdr:cNvSpPr txBox="1"/>
      </cdr:nvSpPr>
      <cdr:spPr>
        <a:xfrm xmlns:a="http://schemas.openxmlformats.org/drawingml/2006/main">
          <a:off x="5867400" y="3962400"/>
          <a:ext cx="2057457" cy="304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0.53982</cdr:x>
      <cdr:y>0.08065</cdr:y>
    </cdr:from>
    <cdr:to>
      <cdr:x>0.93805</cdr:x>
      <cdr:y>0.23911</cdr:y>
    </cdr:to>
    <cdr:sp macro="" textlink="">
      <cdr:nvSpPr>
        <cdr:cNvPr id="2" name="TextBox 8"/>
        <cdr:cNvSpPr txBox="1"/>
      </cdr:nvSpPr>
      <cdr:spPr>
        <a:xfrm xmlns:a="http://schemas.openxmlformats.org/drawingml/2006/main">
          <a:off x="4648174" y="399459"/>
          <a:ext cx="3428999" cy="784830"/>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Polyclonal vs. IL-2R: p=0.0407</a:t>
          </a:r>
        </a:p>
        <a:p xmlns:a="http://schemas.openxmlformats.org/drawingml/2006/main">
          <a:r>
            <a:rPr lang="en-US" sz="1500" b="1" dirty="0" smtClean="0">
              <a:solidFill>
                <a:srgbClr val="FFFF00"/>
              </a:solidFill>
            </a:rPr>
            <a:t>No other pair-wise comparisons were significant at p&lt;0.05.</a:t>
          </a:r>
          <a:endParaRPr lang="en-US" sz="15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2006-6/2013</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0.10619</cdr:x>
      <cdr:y>0.27273</cdr:y>
    </cdr:from>
    <cdr:to>
      <cdr:x>0.41593</cdr:x>
      <cdr:y>0.50038</cdr:y>
    </cdr:to>
    <cdr:sp macro="" textlink="">
      <cdr:nvSpPr>
        <cdr:cNvPr id="2" name="TextBox 8"/>
        <cdr:cNvSpPr txBox="1"/>
      </cdr:nvSpPr>
      <cdr:spPr>
        <a:xfrm xmlns:a="http://schemas.openxmlformats.org/drawingml/2006/main">
          <a:off x="914400" y="1143000"/>
          <a:ext cx="2667000" cy="954107"/>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No pair-wise comparisons of survival by induction were significant at p &lt; 0.05 within either rejection grouping.</a:t>
          </a:r>
          <a:endParaRPr lang="en-US" sz="1400" b="1" dirty="0">
            <a:solidFill>
              <a:srgbClr val="FF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0.23009</cdr:x>
      <cdr:y>0.91935</cdr:y>
    </cdr:from>
    <cdr:to>
      <cdr:x>0.86726</cdr:x>
      <cdr:y>0.98387</cdr:y>
    </cdr:to>
    <cdr:sp macro="" textlink="">
      <cdr:nvSpPr>
        <cdr:cNvPr id="2" name="TextBox 1"/>
        <cdr:cNvSpPr txBox="1"/>
      </cdr:nvSpPr>
      <cdr:spPr>
        <a:xfrm xmlns:a="http://schemas.openxmlformats.org/drawingml/2006/main">
          <a:off x="1981213" y="4343399"/>
          <a:ext cx="5486416" cy="304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b="1" dirty="0">
            <a:solidFill>
              <a:srgbClr val="FFFF00"/>
            </a:solidFill>
            <a:latin typeface="+mn-lt"/>
            <a:ea typeface="+mn-ea"/>
            <a:cs typeface="+mn-cs"/>
          </a:endParaRPr>
        </a:p>
        <a:p xmlns:a="http://schemas.openxmlformats.org/drawingml/2006/main">
          <a:pPr algn="ctr"/>
          <a:endParaRPr lang="en-US" sz="1400" dirty="0">
            <a:solidFill>
              <a:srgbClr val="FFFF00"/>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0.52212</cdr:x>
      <cdr:y>0.45</cdr:y>
    </cdr:from>
    <cdr:to>
      <cdr:x>0.67257</cdr:x>
      <cdr:y>0.52312</cdr:y>
    </cdr:to>
    <cdr:sp macro="" textlink="">
      <cdr:nvSpPr>
        <cdr:cNvPr id="2" name="TextBox 8"/>
        <cdr:cNvSpPr txBox="1"/>
      </cdr:nvSpPr>
      <cdr:spPr>
        <a:xfrm xmlns:a="http://schemas.openxmlformats.org/drawingml/2006/main">
          <a:off x="4495800" y="2057400"/>
          <a:ext cx="1295464" cy="33430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0.76106</cdr:x>
      <cdr:y>0.12069</cdr:y>
    </cdr:from>
    <cdr:to>
      <cdr:x>0.91151</cdr:x>
      <cdr:y>0.19381</cdr:y>
    </cdr:to>
    <cdr:sp macro="" textlink="">
      <cdr:nvSpPr>
        <cdr:cNvPr id="2" name="TextBox 8"/>
        <cdr:cNvSpPr txBox="1"/>
      </cdr:nvSpPr>
      <cdr:spPr>
        <a:xfrm xmlns:a="http://schemas.openxmlformats.org/drawingml/2006/main">
          <a:off x="6553200" y="533400"/>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p=0.2974</a:t>
          </a:r>
          <a:endParaRPr lang="en-US" sz="1500" b="1" dirty="0">
            <a:solidFill>
              <a:srgbClr val="FFFF00"/>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0.55752</cdr:x>
      <cdr:y>0.12069</cdr:y>
    </cdr:from>
    <cdr:to>
      <cdr:x>0.91151</cdr:x>
      <cdr:y>0.24604</cdr:y>
    </cdr:to>
    <cdr:sp macro="" textlink="">
      <cdr:nvSpPr>
        <cdr:cNvPr id="2" name="TextBox 8"/>
        <cdr:cNvSpPr txBox="1"/>
      </cdr:nvSpPr>
      <cdr:spPr>
        <a:xfrm xmlns:a="http://schemas.openxmlformats.org/drawingml/2006/main">
          <a:off x="4800601" y="533403"/>
          <a:ext cx="3048048" cy="553998"/>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p&lt;0.05.</a:t>
          </a:r>
          <a:endParaRPr lang="en-US" sz="1500" b="1" dirty="0">
            <a:solidFill>
              <a:srgbClr val="FFFF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0.76106</cdr:x>
      <cdr:y>0.12069</cdr:y>
    </cdr:from>
    <cdr:to>
      <cdr:x>0.91151</cdr:x>
      <cdr:y>0.19021</cdr:y>
    </cdr:to>
    <cdr:sp macro="" textlink="">
      <cdr:nvSpPr>
        <cdr:cNvPr id="2" name="TextBox 8"/>
        <cdr:cNvSpPr txBox="1"/>
      </cdr:nvSpPr>
      <cdr:spPr>
        <a:xfrm xmlns:a="http://schemas.openxmlformats.org/drawingml/2006/main">
          <a:off x="6553183" y="560991"/>
          <a:ext cx="1295465"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0.1634</a:t>
          </a:r>
          <a:endParaRPr lang="en-US" sz="1500" b="1" dirty="0">
            <a:solidFill>
              <a:srgbClr val="FFFF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0.09735</cdr:x>
      <cdr:y>0.41379</cdr:y>
    </cdr:from>
    <cdr:to>
      <cdr:x>0.74336</cdr:x>
      <cdr:y>0.58545</cdr:y>
    </cdr:to>
    <cdr:sp macro="" textlink="">
      <cdr:nvSpPr>
        <cdr:cNvPr id="2" name="TextBox 8"/>
        <cdr:cNvSpPr txBox="1"/>
      </cdr:nvSpPr>
      <cdr:spPr>
        <a:xfrm xmlns:a="http://schemas.openxmlformats.org/drawingml/2006/main">
          <a:off x="838242" y="1891848"/>
          <a:ext cx="5562534" cy="784830"/>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Cyclosporine at discharge and 5 years vs. Cyclosporine at discharge/TAC at 5 years p=0.0036.</a:t>
          </a:r>
        </a:p>
        <a:p xmlns:a="http://schemas.openxmlformats.org/drawingml/2006/main">
          <a:r>
            <a:rPr lang="en-US" sz="1500" b="1" dirty="0" smtClean="0">
              <a:solidFill>
                <a:srgbClr val="FFFF00"/>
              </a:solidFill>
            </a:rPr>
            <a:t>No other pair-wise comparisons were significant at p&lt;0.05.</a:t>
          </a:r>
          <a:endParaRPr lang="en-US" sz="1500" b="1" dirty="0">
            <a:solidFill>
              <a:srgbClr val="FFFF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0.15044</cdr:x>
      <cdr:y>0.41379</cdr:y>
    </cdr:from>
    <cdr:to>
      <cdr:x>0.30089</cdr:x>
      <cdr:y>0.48331</cdr:y>
    </cdr:to>
    <cdr:sp macro="" textlink="">
      <cdr:nvSpPr>
        <cdr:cNvPr id="2" name="TextBox 8"/>
        <cdr:cNvSpPr txBox="1"/>
      </cdr:nvSpPr>
      <cdr:spPr>
        <a:xfrm xmlns:a="http://schemas.openxmlformats.org/drawingml/2006/main">
          <a:off x="1295379" y="1923379"/>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p&lt;0.0001</a:t>
          </a:r>
          <a:endParaRPr lang="en-US" sz="1500" b="1" dirty="0">
            <a:solidFill>
              <a:srgbClr val="FFFF00"/>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0.0095</a:t>
          </a:r>
          <a:endParaRPr lang="en-US" sz="1500" b="1" dirty="0">
            <a:solidFill>
              <a:srgbClr val="FFFF00"/>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0.0107</a:t>
          </a:r>
          <a:endParaRPr lang="en-US" sz="1500" b="1" dirty="0">
            <a:solidFill>
              <a:srgbClr val="FFFF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0.3500</a:t>
          </a:r>
          <a:endParaRPr lang="en-US" sz="1500" b="1" dirty="0">
            <a:solidFill>
              <a:srgbClr val="FFFF00"/>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0.15044</cdr:x>
      <cdr:y>0.41379</cdr:y>
    </cdr:from>
    <cdr:to>
      <cdr:x>0.30089</cdr:x>
      <cdr:y>0.48691</cdr:y>
    </cdr:to>
    <cdr:sp macro="" textlink="">
      <cdr:nvSpPr>
        <cdr:cNvPr id="2" name="TextBox 8"/>
        <cdr:cNvSpPr txBox="1"/>
      </cdr:nvSpPr>
      <cdr:spPr>
        <a:xfrm xmlns:a="http://schemas.openxmlformats.org/drawingml/2006/main">
          <a:off x="1295379" y="1828786"/>
          <a:ext cx="1295464"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p = 0.0163</a:t>
          </a:r>
          <a:endParaRPr lang="en-US" sz="1500" b="1" dirty="0">
            <a:solidFill>
              <a:srgbClr val="FFFF00"/>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0.10619</cdr:x>
      <cdr:y>0.38983</cdr:y>
    </cdr:from>
    <cdr:to>
      <cdr:x>0.53981</cdr:x>
      <cdr:y>0.60206</cdr:y>
    </cdr:to>
    <cdr:sp macro="" textlink="">
      <cdr:nvSpPr>
        <cdr:cNvPr id="2" name="TextBox 8"/>
        <cdr:cNvSpPr txBox="1"/>
      </cdr:nvSpPr>
      <cdr:spPr>
        <a:xfrm xmlns:a="http://schemas.openxmlformats.org/drawingml/2006/main">
          <a:off x="914400" y="1752600"/>
          <a:ext cx="3733728" cy="954143"/>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TAC: Rejection vs. no rejection p&lt;0.0001</a:t>
          </a:r>
        </a:p>
        <a:p xmlns:a="http://schemas.openxmlformats.org/drawingml/2006/main">
          <a:r>
            <a:rPr lang="en-US" sz="1400" b="1" dirty="0" smtClean="0">
              <a:solidFill>
                <a:srgbClr val="FFFF00"/>
              </a:solidFill>
            </a:rPr>
            <a:t>No other pair-wise comparisons within rejection or Calcineurin group were significant at p&lt;0.05.</a:t>
          </a: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0.52174</cdr:x>
      <cdr:y>0.0625</cdr:y>
    </cdr:from>
    <cdr:to>
      <cdr:x>0.95652</cdr:x>
      <cdr:y>0.16348</cdr:y>
    </cdr:to>
    <cdr:sp macro="" textlink="">
      <cdr:nvSpPr>
        <cdr:cNvPr id="4" name="TextBox 9"/>
        <cdr:cNvSpPr txBox="1"/>
      </cdr:nvSpPr>
      <cdr:spPr>
        <a:xfrm xmlns:a="http://schemas.openxmlformats.org/drawingml/2006/main">
          <a:off x="4572000" y="304800"/>
          <a:ext cx="3810000"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p&lt;0.05 except comparisons for 6-10  age group.</a:t>
          </a:r>
          <a:endParaRPr lang="en-US" sz="1300" dirty="0">
            <a:solidFill>
              <a:srgbClr val="FFFF0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0.53043</cdr:x>
      <cdr:y>0.0625</cdr:y>
    </cdr:from>
    <cdr:to>
      <cdr:x>0.93913</cdr:x>
      <cdr:y>0.16348</cdr:y>
    </cdr:to>
    <cdr:sp macro="" textlink="">
      <cdr:nvSpPr>
        <cdr:cNvPr id="4" name="TextBox 9"/>
        <cdr:cNvSpPr txBox="1"/>
      </cdr:nvSpPr>
      <cdr:spPr>
        <a:xfrm xmlns:a="http://schemas.openxmlformats.org/drawingml/2006/main">
          <a:off x="4648158" y="304800"/>
          <a:ext cx="3581438"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0.53043</cdr:x>
      <cdr:y>0.15625</cdr:y>
    </cdr:from>
    <cdr:to>
      <cdr:x>0.93913</cdr:x>
      <cdr:y>0.25723</cdr:y>
    </cdr:to>
    <cdr:sp macro="" textlink="">
      <cdr:nvSpPr>
        <cdr:cNvPr id="4" name="TextBox 9"/>
        <cdr:cNvSpPr txBox="1"/>
      </cdr:nvSpPr>
      <cdr:spPr>
        <a:xfrm xmlns:a="http://schemas.openxmlformats.org/drawingml/2006/main">
          <a:off x="4648200" y="762000"/>
          <a:ext cx="3581438" cy="492459"/>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cdr:x>
      <cdr:y>0.78333</cdr:y>
    </cdr:from>
    <cdr:to>
      <cdr:x>0.98261</cdr:x>
      <cdr:y>0.9247</cdr:y>
    </cdr:to>
    <cdr:sp macro="" textlink="">
      <cdr:nvSpPr>
        <cdr:cNvPr id="4" name="TextBox 9"/>
        <cdr:cNvSpPr txBox="1"/>
      </cdr:nvSpPr>
      <cdr:spPr>
        <a:xfrm xmlns:a="http://schemas.openxmlformats.org/drawingml/2006/main">
          <a:off x="-152400" y="3581400"/>
          <a:ext cx="8610600"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CyA + No Induction vs. TAC + No Induction (Overall), CyA + Induction vs. TAC + No Induction (Overall and 11-17 years) and CyA + Induction vs. TAC + Induction (Overall and 11-17 years) were significant at p &lt; 0.05. No other pair-wise comparisons were significant at p &lt; 0.05.</a:t>
          </a:r>
          <a:endParaRPr lang="en-US" sz="1200"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cdr:x>
      <cdr:y>0.81667</cdr:y>
    </cdr:from>
    <cdr:to>
      <cdr:x>0.98261</cdr:x>
      <cdr:y>0.91765</cdr:y>
    </cdr:to>
    <cdr:sp macro="" textlink="">
      <cdr:nvSpPr>
        <cdr:cNvPr id="4" name="TextBox 9"/>
        <cdr:cNvSpPr txBox="1"/>
      </cdr:nvSpPr>
      <cdr:spPr>
        <a:xfrm xmlns:a="http://schemas.openxmlformats.org/drawingml/2006/main">
          <a:off x="-152400" y="3733800"/>
          <a:ext cx="8610611" cy="461680"/>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CyA + MMF/MPA vs. TAC + MMF/MPA for Overall, &lt;1 and 11-17 years were significant at p &lt; 0.05. No other pair-wise comparisons were significant at p &lt; 0.05.</a:t>
          </a:r>
          <a:endParaRPr lang="en-US" sz="1200" dirty="0">
            <a:solidFill>
              <a:srgbClr val="FFFF00"/>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0.49565</cdr:x>
      <cdr:y>0.0625</cdr:y>
    </cdr:from>
    <cdr:to>
      <cdr:x>0.95652</cdr:x>
      <cdr:y>0.25452</cdr:y>
    </cdr:to>
    <cdr:sp macro="" textlink="">
      <cdr:nvSpPr>
        <cdr:cNvPr id="4" name="TextBox 9"/>
        <cdr:cNvSpPr txBox="1"/>
      </cdr:nvSpPr>
      <cdr:spPr>
        <a:xfrm xmlns:a="http://schemas.openxmlformats.org/drawingml/2006/main">
          <a:off x="4343400" y="290513"/>
          <a:ext cx="4038600" cy="892552"/>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Pair-wise comparisons between Calcineurin Inhibitor groups were significant at p&lt;0.05 for Overall, 6-10 and 11-17 age groups. No other pair-wise comparisons were significant at p&lt;0.05.</a:t>
          </a:r>
          <a:endParaRPr lang="en-US" sz="1300" dirty="0">
            <a:solidFill>
              <a:srgbClr val="FFFF00"/>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0.15929</cdr:x>
      <cdr:y>0.48387</cdr:y>
    </cdr:from>
    <cdr:to>
      <cdr:x>0.33628</cdr:x>
      <cdr:y>0.54838</cdr:y>
    </cdr:to>
    <cdr:sp macro="" textlink="">
      <cdr:nvSpPr>
        <cdr:cNvPr id="2" name="TextBox 1"/>
        <cdr:cNvSpPr txBox="1"/>
      </cdr:nvSpPr>
      <cdr:spPr>
        <a:xfrm xmlns:a="http://schemas.openxmlformats.org/drawingml/2006/main">
          <a:off x="1371600" y="2286000"/>
          <a:ext cx="1523991"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0.2598</a:t>
          </a:r>
          <a:endParaRPr lang="en-US" sz="14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2000-2005</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0.1613</a:t>
          </a:r>
          <a:endParaRPr lang="en-US" sz="1400" b="1" dirty="0">
            <a:solidFill>
              <a:srgbClr val="FFFF00"/>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0.15929</cdr:x>
      <cdr:y>0.40323</cdr:y>
    </cdr:from>
    <cdr:to>
      <cdr:x>0.33628</cdr:x>
      <cdr:y>0.46774</cdr:y>
    </cdr:to>
    <cdr:sp macro="" textlink="">
      <cdr:nvSpPr>
        <cdr:cNvPr id="2" name="TextBox 1"/>
        <cdr:cNvSpPr txBox="1"/>
      </cdr:nvSpPr>
      <cdr:spPr>
        <a:xfrm xmlns:a="http://schemas.openxmlformats.org/drawingml/2006/main">
          <a:off x="1371600" y="19050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&lt; 0.0001</a:t>
          </a:r>
          <a:endParaRPr lang="en-US" sz="1400" b="1" dirty="0">
            <a:solidFill>
              <a:srgbClr val="FFFF00"/>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0.14159</cdr:x>
      <cdr:y>0.40323</cdr:y>
    </cdr:from>
    <cdr:to>
      <cdr:x>0.31858</cdr:x>
      <cdr:y>0.46774</cdr:y>
    </cdr:to>
    <cdr:sp macro="" textlink="">
      <cdr:nvSpPr>
        <cdr:cNvPr id="2" name="TextBox 1"/>
        <cdr:cNvSpPr txBox="1"/>
      </cdr:nvSpPr>
      <cdr:spPr>
        <a:xfrm xmlns:a="http://schemas.openxmlformats.org/drawingml/2006/main">
          <a:off x="1219200" y="1905000"/>
          <a:ext cx="1523991"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 0.0633</a:t>
          </a:r>
          <a:endParaRPr lang="en-US" sz="1400" b="1" dirty="0">
            <a:solidFill>
              <a:srgbClr val="FFFF00"/>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0.13274</cdr:x>
      <cdr:y>0.27273</cdr:y>
    </cdr:from>
    <cdr:to>
      <cdr:x>0.38053</cdr:x>
      <cdr:y>0.42424</cdr:y>
    </cdr:to>
    <cdr:sp macro="" textlink="">
      <cdr:nvSpPr>
        <cdr:cNvPr id="2" name="TextBox 1"/>
        <cdr:cNvSpPr txBox="1"/>
      </cdr:nvSpPr>
      <cdr:spPr>
        <a:xfrm xmlns:a="http://schemas.openxmlformats.org/drawingml/2006/main">
          <a:off x="1143000" y="1371600"/>
          <a:ext cx="2133600" cy="762000"/>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&lt;1 year: p = 0.6425</a:t>
          </a:r>
        </a:p>
        <a:p xmlns:a="http://schemas.openxmlformats.org/drawingml/2006/main">
          <a:r>
            <a:rPr lang="en-US" sz="1400" b="1" dirty="0" smtClean="0">
              <a:solidFill>
                <a:srgbClr val="FFFF00"/>
              </a:solidFill>
            </a:rPr>
            <a:t>1-10 years:   p = 0.4222</a:t>
          </a:r>
        </a:p>
        <a:p xmlns:a="http://schemas.openxmlformats.org/drawingml/2006/main">
          <a:r>
            <a:rPr lang="en-US" sz="1400" b="1" dirty="0" smtClean="0">
              <a:solidFill>
                <a:srgbClr val="FFFF00"/>
              </a:solidFill>
            </a:rPr>
            <a:t>11-17 years: p = 0.9212</a:t>
          </a:r>
          <a:endParaRPr lang="en-US" sz="1400" b="1" dirty="0">
            <a:solidFill>
              <a:srgbClr val="FFFF00"/>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0.14159</cdr:x>
      <cdr:y>0.69355</cdr:y>
    </cdr:from>
    <cdr:to>
      <cdr:x>0.31858</cdr:x>
      <cdr:y>0.75806</cdr:y>
    </cdr:to>
    <cdr:sp macro="" textlink="">
      <cdr:nvSpPr>
        <cdr:cNvPr id="2" name="TextBox 1"/>
        <cdr:cNvSpPr txBox="1"/>
      </cdr:nvSpPr>
      <cdr:spPr>
        <a:xfrm xmlns:a="http://schemas.openxmlformats.org/drawingml/2006/main">
          <a:off x="1219200" y="3276600"/>
          <a:ext cx="1523991" cy="304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p=0.5035</a:t>
          </a:r>
          <a:endParaRPr lang="en-US" sz="1400" b="1" dirty="0">
            <a:solidFill>
              <a:srgbClr val="FFFF00"/>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0.46018</cdr:x>
      <cdr:y>0.51613</cdr:y>
    </cdr:from>
    <cdr:to>
      <cdr:x>0.96461</cdr:x>
      <cdr:y>0.62903</cdr:y>
    </cdr:to>
    <cdr:sp macro="" textlink="">
      <cdr:nvSpPr>
        <cdr:cNvPr id="3" name="TextBox 2"/>
        <cdr:cNvSpPr txBox="1"/>
      </cdr:nvSpPr>
      <cdr:spPr>
        <a:xfrm xmlns:a="http://schemas.openxmlformats.org/drawingml/2006/main">
          <a:off x="3962400" y="2438400"/>
          <a:ext cx="4343445" cy="533385"/>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dr:relSizeAnchor xmlns:cdr="http://schemas.openxmlformats.org/drawingml/2006/chartDrawing">
    <cdr:from>
      <cdr:x>0.15929</cdr:x>
      <cdr:y>0.25806</cdr:y>
    </cdr:from>
    <cdr:to>
      <cdr:x>0.59292</cdr:x>
      <cdr:y>0.43548</cdr:y>
    </cdr:to>
    <cdr:sp macro="" textlink="">
      <cdr:nvSpPr>
        <cdr:cNvPr id="4" name="TextBox 3"/>
        <cdr:cNvSpPr txBox="1"/>
      </cdr:nvSpPr>
      <cdr:spPr>
        <a:xfrm xmlns:a="http://schemas.openxmlformats.org/drawingml/2006/main">
          <a:off x="1371600" y="1219200"/>
          <a:ext cx="3733800" cy="838200"/>
        </a:xfrm>
        <a:prstGeom xmlns:a="http://schemas.openxmlformats.org/drawingml/2006/main" prst="rect">
          <a:avLst/>
        </a:prstGeom>
        <a:solidFill xmlns:a="http://schemas.openxmlformats.org/drawingml/2006/main">
          <a:srgbClr val="000000"/>
        </a:solidFill>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No pair-wise comparisons were significant at p&lt;0.05 except &lt;1 vs. 11-17 (p=0.0003) and 1-5 vs. 11-17 (p=0.0001).</a:t>
          </a:r>
          <a:endParaRPr lang="en-US" sz="1400" b="1" dirty="0">
            <a:solidFill>
              <a:srgbClr val="FFFF00"/>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0.16814</cdr:x>
      <cdr:y>0.35484</cdr:y>
    </cdr:from>
    <cdr:to>
      <cdr:x>0.67257</cdr:x>
      <cdr:y>0.46774</cdr:y>
    </cdr:to>
    <cdr:sp macro="" textlink="">
      <cdr:nvSpPr>
        <cdr:cNvPr id="3" name="TextBox 2"/>
        <cdr:cNvSpPr txBox="1"/>
      </cdr:nvSpPr>
      <cdr:spPr>
        <a:xfrm xmlns:a="http://schemas.openxmlformats.org/drawingml/2006/main">
          <a:off x="1447800" y="1676400"/>
          <a:ext cx="4343400" cy="5334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dr:relSizeAnchor xmlns:cdr="http://schemas.openxmlformats.org/drawingml/2006/chartDrawing">
    <cdr:from>
      <cdr:x>0.14159</cdr:x>
      <cdr:y>0.24194</cdr:y>
    </cdr:from>
    <cdr:to>
      <cdr:x>0.31858</cdr:x>
      <cdr:y>0.30645</cdr:y>
    </cdr:to>
    <cdr:sp macro="" textlink="">
      <cdr:nvSpPr>
        <cdr:cNvPr id="5" name="TextBox 1"/>
        <cdr:cNvSpPr txBox="1"/>
      </cdr:nvSpPr>
      <cdr:spPr>
        <a:xfrm xmlns:a="http://schemas.openxmlformats.org/drawingml/2006/main">
          <a:off x="1219200" y="1143000"/>
          <a:ext cx="1523991" cy="3047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b="1" dirty="0">
              <a:solidFill>
                <a:srgbClr val="FFFF00"/>
              </a:solidFill>
            </a:rPr>
            <a:t>p</a:t>
          </a:r>
          <a:r>
            <a:rPr lang="en-US" sz="1400" b="1" dirty="0" smtClean="0">
              <a:solidFill>
                <a:srgbClr val="FFFF00"/>
              </a:solidFill>
            </a:rPr>
            <a:t> = 0.9049</a:t>
          </a:r>
          <a:endParaRPr lang="en-US" sz="1400" b="1" dirty="0">
            <a:solidFill>
              <a:srgbClr val="FFFF00"/>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48.xml><?xml version="1.0" encoding="utf-8"?>
<c:userShapes xmlns:c="http://schemas.openxmlformats.org/drawingml/2006/chart">
  <cdr:relSizeAnchor xmlns:cdr="http://schemas.openxmlformats.org/drawingml/2006/chartDrawing">
    <cdr:from>
      <cdr:x>0.18018</cdr:x>
      <cdr:y>0.09677</cdr:y>
    </cdr:from>
    <cdr:to>
      <cdr:x>0.36937</cdr:x>
      <cdr:y>0.17742</cdr:y>
    </cdr:to>
    <cdr:sp macro="" textlink="">
      <cdr:nvSpPr>
        <cdr:cNvPr id="2" name="TextBox 1"/>
        <cdr:cNvSpPr txBox="1"/>
      </cdr:nvSpPr>
      <cdr:spPr>
        <a:xfrm xmlns:a="http://schemas.openxmlformats.org/drawingml/2006/main">
          <a:off x="1524000" y="457200"/>
          <a:ext cx="1600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rgbClr val="FFFF00"/>
              </a:solidFill>
            </a:rPr>
            <a:t>p</a:t>
          </a:r>
          <a:r>
            <a:rPr lang="en-US" sz="1600" b="1" dirty="0" smtClean="0">
              <a:solidFill>
                <a:srgbClr val="FFFF00"/>
              </a:solidFill>
            </a:rPr>
            <a:t> = 0.0118</a:t>
          </a:r>
          <a:endParaRPr lang="en-US" sz="1600" b="1" dirty="0">
            <a:solidFill>
              <a:srgbClr val="FFFF00"/>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0.18018</cdr:x>
      <cdr:y>0.09677</cdr:y>
    </cdr:from>
    <cdr:to>
      <cdr:x>0.36937</cdr:x>
      <cdr:y>0.17742</cdr:y>
    </cdr:to>
    <cdr:sp macro="" textlink="">
      <cdr:nvSpPr>
        <cdr:cNvPr id="2" name="TextBox 1"/>
        <cdr:cNvSpPr txBox="1"/>
      </cdr:nvSpPr>
      <cdr:spPr>
        <a:xfrm xmlns:a="http://schemas.openxmlformats.org/drawingml/2006/main">
          <a:off x="1524000" y="457200"/>
          <a:ext cx="1600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rgbClr val="FFFF00"/>
              </a:solidFill>
            </a:rPr>
            <a:t>p</a:t>
          </a:r>
          <a:r>
            <a:rPr lang="en-US" sz="1600" b="1" dirty="0" smtClean="0">
              <a:solidFill>
                <a:srgbClr val="FFFF00"/>
              </a:solidFill>
            </a:rPr>
            <a:t> = 0.0597</a:t>
          </a:r>
          <a:endParaRPr lang="en-US" sz="16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2006-6/2013</a:t>
          </a:r>
          <a:endParaRPr lang="en-US" sz="1500" b="1" dirty="0">
            <a:solidFill>
              <a:srgbClr val="FFFF00"/>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0.2055</cdr:x>
      <cdr:y>0.901</cdr:y>
    </cdr:from>
    <cdr:to>
      <cdr:x>0.868</cdr:x>
      <cdr:y>0.98075</cdr:y>
    </cdr:to>
    <cdr:sp macro="" textlink="">
      <cdr:nvSpPr>
        <cdr:cNvPr id="1025" name="Text Box 9"/>
        <cdr:cNvSpPr txBox="1">
          <a:spLocks xmlns:a="http://schemas.openxmlformats.org/drawingml/2006/main" noChangeArrowheads="1"/>
        </cdr:cNvSpPr>
      </cdr:nvSpPr>
      <cdr:spPr bwMode="auto">
        <a:xfrm xmlns:a="http://schemas.openxmlformats.org/drawingml/2006/main">
          <a:off x="1763606" y="4848844"/>
          <a:ext cx="5685592" cy="429185"/>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Time Between Previous and Current 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0.53982</cdr:x>
      <cdr:y>0.60938</cdr:y>
    </cdr:from>
    <cdr:to>
      <cdr:x>0.97345</cdr:x>
      <cdr:y>0.76084</cdr:y>
    </cdr:to>
    <cdr:sp macro="" textlink="">
      <cdr:nvSpPr>
        <cdr:cNvPr id="2" name="TextBox 7"/>
        <cdr:cNvSpPr txBox="1"/>
      </cdr:nvSpPr>
      <cdr:spPr>
        <a:xfrm xmlns:a="http://schemas.openxmlformats.org/drawingml/2006/main">
          <a:off x="4648174" y="2971824"/>
          <a:ext cx="3733815" cy="738664"/>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No pair-wise comparisons were significant at p &lt; 0.05 except coronary artery disease vs. primary failure.</a:t>
          </a:r>
          <a:endParaRPr lang="en-US" sz="1400" b="1" dirty="0">
            <a:solidFill>
              <a:srgbClr val="FFFF00"/>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cdr:x>
      <cdr:y>0.04688</cdr:y>
    </cdr:from>
    <cdr:to>
      <cdr:x>0.08696</cdr:x>
      <cdr:y>0.78125</cdr:y>
    </cdr:to>
    <cdr:sp macro="" textlink="">
      <cdr:nvSpPr>
        <cdr:cNvPr id="3" name="TextBox 2"/>
        <cdr:cNvSpPr txBox="1"/>
      </cdr:nvSpPr>
      <cdr:spPr>
        <a:xfrm xmlns:a="http://schemas.openxmlformats.org/drawingml/2006/main">
          <a:off x="0" y="221480"/>
          <a:ext cx="762000" cy="3469458"/>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a:t>
          </a:r>
        </a:p>
        <a:p xmlns:a="http://schemas.openxmlformats.org/drawingml/2006/main">
          <a:pPr algn="ctr" rtl="0"/>
          <a:r>
            <a:rPr lang="en-US" sz="1400" b="1" dirty="0" smtClean="0">
              <a:solidFill>
                <a:schemeClr val="tx1"/>
              </a:solidFill>
            </a:rPr>
            <a:t>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0.32174</cdr:x>
      <cdr:y>0.04688</cdr:y>
    </cdr:from>
    <cdr:to>
      <cdr:x>0.97392</cdr:x>
      <cdr:y>0.15111</cdr:y>
    </cdr:to>
    <cdr:sp macro="" textlink="">
      <cdr:nvSpPr>
        <cdr:cNvPr id="4" name="TextBox 9"/>
        <cdr:cNvSpPr txBox="1"/>
      </cdr:nvSpPr>
      <cdr:spPr>
        <a:xfrm xmlns:a="http://schemas.openxmlformats.org/drawingml/2006/main">
          <a:off x="2819400" y="221480"/>
          <a:ext cx="5715061"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between different age groups or between genders were significant at p&lt;0.05.</a:t>
          </a:r>
          <a:endParaRPr lang="en-US" sz="1300" dirty="0">
            <a:solidFill>
              <a:srgbClr val="FFFF00"/>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0.57391</cdr:x>
      <cdr:y>0.0625</cdr:y>
    </cdr:from>
    <cdr:to>
      <cdr:x>0.95652</cdr:x>
      <cdr:y>0.16348</cdr:y>
    </cdr:to>
    <cdr:sp macro="" textlink="">
      <cdr:nvSpPr>
        <cdr:cNvPr id="4" name="TextBox 9"/>
        <cdr:cNvSpPr txBox="1"/>
      </cdr:nvSpPr>
      <cdr:spPr>
        <a:xfrm xmlns:a="http://schemas.openxmlformats.org/drawingml/2006/main">
          <a:off x="5029200" y="304800"/>
          <a:ext cx="3352785" cy="492443"/>
        </a:xfrm>
        <a:prstGeom xmlns:a="http://schemas.openxmlformats.org/drawingml/2006/main" prst="rect">
          <a:avLst/>
        </a:prstGeom>
        <a:solidFill xmlns:a="http://schemas.openxmlformats.org/drawingml/2006/main">
          <a:schemeClr val="bg2"/>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p&lt;0.05.</a:t>
          </a:r>
          <a:endParaRPr lang="en-US" sz="1300" dirty="0">
            <a:solidFill>
              <a:srgbClr val="FFFF00"/>
            </a:solidFill>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0.00885</cdr:x>
      <cdr:y>0.01613</cdr:y>
    </cdr:from>
    <cdr:to>
      <cdr:x>0.09735</cdr:x>
      <cdr:y>0.83871</cdr:y>
    </cdr:to>
    <cdr:sp macro="" textlink="">
      <cdr:nvSpPr>
        <cdr:cNvPr id="2" name="TextBox 1"/>
        <cdr:cNvSpPr txBox="1"/>
      </cdr:nvSpPr>
      <cdr:spPr>
        <a:xfrm xmlns:a="http://schemas.openxmlformats.org/drawingml/2006/main">
          <a:off x="76200" y="76200"/>
          <a:ext cx="762000" cy="38862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 Free from Severe Renal Dysfunction</a:t>
          </a:r>
        </a:p>
        <a:p xmlns:a="http://schemas.openxmlformats.org/drawingml/2006/main">
          <a:endParaRPr lang="en-US" sz="1700" b="1" dirty="0"/>
        </a:p>
      </cdr:txBody>
    </cdr:sp>
  </cdr:relSizeAnchor>
  <cdr:relSizeAnchor xmlns:cdr="http://schemas.openxmlformats.org/drawingml/2006/chartDrawing">
    <cdr:from>
      <cdr:x>0.38938</cdr:x>
      <cdr:y>0.33871</cdr:y>
    </cdr:from>
    <cdr:to>
      <cdr:x>0.89381</cdr:x>
      <cdr:y>0.45707</cdr:y>
    </cdr:to>
    <cdr:sp macro="" textlink="">
      <cdr:nvSpPr>
        <cdr:cNvPr id="3" name="TextBox 1"/>
        <cdr:cNvSpPr txBox="1"/>
      </cdr:nvSpPr>
      <cdr:spPr>
        <a:xfrm xmlns:a="http://schemas.openxmlformats.org/drawingml/2006/main">
          <a:off x="3352800" y="1600200"/>
          <a:ext cx="4343445" cy="559194"/>
        </a:xfrm>
        <a:prstGeom xmlns:a="http://schemas.openxmlformats.org/drawingml/2006/main" prst="rect">
          <a:avLst/>
        </a:prstGeom>
        <a:solidFill xmlns:a="http://schemas.openxmlformats.org/drawingml/2006/main">
          <a:srgbClr val="000000"/>
        </a:solidFill>
        <a:ln xmlns:a="http://schemas.openxmlformats.org/drawingml/2006/main">
          <a:solidFill>
            <a:srgbClr val="FFFFFF"/>
          </a:solidFill>
        </a:ln>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400" b="1" dirty="0">
              <a:solidFill>
                <a:srgbClr val="FFFFFF"/>
              </a:solidFill>
            </a:rPr>
            <a:t>* Severe renal dysfunction = Creatinine &gt; 2.5 mg/dl (221 μmol/L), dialysis or renal transplant</a:t>
          </a:r>
        </a:p>
      </cdr:txBody>
    </cdr:sp>
  </cdr:relSizeAnchor>
</c:userShapes>
</file>

<file path=ppt/drawings/drawing6.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2000-2005</a:t>
          </a:r>
          <a:endParaRPr lang="en-US" sz="1500" b="1"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0.19048</cdr:x>
      <cdr:y>0.72973</cdr:y>
    </cdr:from>
    <cdr:to>
      <cdr:x>0.52798</cdr:x>
      <cdr:y>0.83784</cdr:y>
    </cdr:to>
    <cdr:sp macro="" textlink="">
      <cdr:nvSpPr>
        <cdr:cNvPr id="2" name="TextBox 1"/>
        <cdr:cNvSpPr txBox="1"/>
      </cdr:nvSpPr>
      <cdr:spPr>
        <a:xfrm xmlns:a="http://schemas.openxmlformats.org/drawingml/2006/main">
          <a:off x="914400" y="2057400"/>
          <a:ext cx="1620202" cy="304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2006-6/2013</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10/1/2014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14111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183265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20531938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dirty="0"/>
          </a:p>
        </p:txBody>
      </p:sp>
    </p:spTree>
    <p:extLst>
      <p:ext uri="{BB962C8B-B14F-4D97-AF65-F5344CB8AC3E}">
        <p14:creationId xmlns:p14="http://schemas.microsoft.com/office/powerpoint/2010/main" val="166733351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dirty="0"/>
          </a:p>
        </p:txBody>
      </p:sp>
    </p:spTree>
    <p:extLst>
      <p:ext uri="{BB962C8B-B14F-4D97-AF65-F5344CB8AC3E}">
        <p14:creationId xmlns:p14="http://schemas.microsoft.com/office/powerpoint/2010/main" val="31696704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dirty="0"/>
          </a:p>
        </p:txBody>
      </p:sp>
    </p:spTree>
    <p:extLst>
      <p:ext uri="{BB962C8B-B14F-4D97-AF65-F5344CB8AC3E}">
        <p14:creationId xmlns:p14="http://schemas.microsoft.com/office/powerpoint/2010/main" val="5653819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254592667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dirty="0"/>
          </a:p>
        </p:txBody>
      </p:sp>
    </p:spTree>
    <p:extLst>
      <p:ext uri="{BB962C8B-B14F-4D97-AF65-F5344CB8AC3E}">
        <p14:creationId xmlns:p14="http://schemas.microsoft.com/office/powerpoint/2010/main" val="41988896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42609496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dirty="0"/>
          </a:p>
        </p:txBody>
      </p:sp>
    </p:spTree>
    <p:extLst>
      <p:ext uri="{BB962C8B-B14F-4D97-AF65-F5344CB8AC3E}">
        <p14:creationId xmlns:p14="http://schemas.microsoft.com/office/powerpoint/2010/main" val="23846128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32128247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40756987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dirty="0"/>
          </a:p>
        </p:txBody>
      </p:sp>
    </p:spTree>
    <p:extLst>
      <p:ext uri="{BB962C8B-B14F-4D97-AF65-F5344CB8AC3E}">
        <p14:creationId xmlns:p14="http://schemas.microsoft.com/office/powerpoint/2010/main" val="329881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35338609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dirty="0"/>
          </a:p>
        </p:txBody>
      </p:sp>
    </p:spTree>
    <p:extLst>
      <p:ext uri="{BB962C8B-B14F-4D97-AF65-F5344CB8AC3E}">
        <p14:creationId xmlns:p14="http://schemas.microsoft.com/office/powerpoint/2010/main" val="2063483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dirty="0"/>
          </a:p>
        </p:txBody>
      </p:sp>
    </p:spTree>
    <p:extLst>
      <p:ext uri="{BB962C8B-B14F-4D97-AF65-F5344CB8AC3E}">
        <p14:creationId xmlns:p14="http://schemas.microsoft.com/office/powerpoint/2010/main" val="27496265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dirty="0"/>
          </a:p>
        </p:txBody>
      </p:sp>
    </p:spTree>
    <p:extLst>
      <p:ext uri="{BB962C8B-B14F-4D97-AF65-F5344CB8AC3E}">
        <p14:creationId xmlns:p14="http://schemas.microsoft.com/office/powerpoint/2010/main" val="3417605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dirty="0"/>
          </a:p>
        </p:txBody>
      </p:sp>
    </p:spTree>
    <p:extLst>
      <p:ext uri="{BB962C8B-B14F-4D97-AF65-F5344CB8AC3E}">
        <p14:creationId xmlns:p14="http://schemas.microsoft.com/office/powerpoint/2010/main" val="34017767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dirty="0"/>
          </a:p>
        </p:txBody>
      </p:sp>
    </p:spTree>
    <p:extLst>
      <p:ext uri="{BB962C8B-B14F-4D97-AF65-F5344CB8AC3E}">
        <p14:creationId xmlns:p14="http://schemas.microsoft.com/office/powerpoint/2010/main" val="4521001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22214804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396750822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193292708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dirty="0"/>
          </a:p>
        </p:txBody>
      </p:sp>
    </p:spTree>
    <p:extLst>
      <p:ext uri="{BB962C8B-B14F-4D97-AF65-F5344CB8AC3E}">
        <p14:creationId xmlns:p14="http://schemas.microsoft.com/office/powerpoint/2010/main" val="405893959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dirty="0"/>
          </a:p>
        </p:txBody>
      </p:sp>
    </p:spTree>
    <p:extLst>
      <p:ext uri="{BB962C8B-B14F-4D97-AF65-F5344CB8AC3E}">
        <p14:creationId xmlns:p14="http://schemas.microsoft.com/office/powerpoint/2010/main" val="224217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40903084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dirty="0"/>
          </a:p>
        </p:txBody>
      </p:sp>
    </p:spTree>
    <p:extLst>
      <p:ext uri="{BB962C8B-B14F-4D97-AF65-F5344CB8AC3E}">
        <p14:creationId xmlns:p14="http://schemas.microsoft.com/office/powerpoint/2010/main" val="35359993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dirty="0"/>
          </a:p>
        </p:txBody>
      </p:sp>
    </p:spTree>
    <p:extLst>
      <p:ext uri="{BB962C8B-B14F-4D97-AF65-F5344CB8AC3E}">
        <p14:creationId xmlns:p14="http://schemas.microsoft.com/office/powerpoint/2010/main" val="4572377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dirty="0"/>
          </a:p>
        </p:txBody>
      </p:sp>
    </p:spTree>
    <p:extLst>
      <p:ext uri="{BB962C8B-B14F-4D97-AF65-F5344CB8AC3E}">
        <p14:creationId xmlns:p14="http://schemas.microsoft.com/office/powerpoint/2010/main" val="17172408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dirty="0"/>
          </a:p>
        </p:txBody>
      </p:sp>
    </p:spTree>
    <p:extLst>
      <p:ext uri="{BB962C8B-B14F-4D97-AF65-F5344CB8AC3E}">
        <p14:creationId xmlns:p14="http://schemas.microsoft.com/office/powerpoint/2010/main" val="6714162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dirty="0"/>
          </a:p>
        </p:txBody>
      </p:sp>
    </p:spTree>
    <p:extLst>
      <p:ext uri="{BB962C8B-B14F-4D97-AF65-F5344CB8AC3E}">
        <p14:creationId xmlns:p14="http://schemas.microsoft.com/office/powerpoint/2010/main" val="11638797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dirty="0"/>
          </a:p>
        </p:txBody>
      </p:sp>
    </p:spTree>
    <p:extLst>
      <p:ext uri="{BB962C8B-B14F-4D97-AF65-F5344CB8AC3E}">
        <p14:creationId xmlns:p14="http://schemas.microsoft.com/office/powerpoint/2010/main" val="24331759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dirty="0"/>
          </a:p>
        </p:txBody>
      </p:sp>
    </p:spTree>
    <p:extLst>
      <p:ext uri="{BB962C8B-B14F-4D97-AF65-F5344CB8AC3E}">
        <p14:creationId xmlns:p14="http://schemas.microsoft.com/office/powerpoint/2010/main" val="41695377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dirty="0"/>
          </a:p>
        </p:txBody>
      </p:sp>
    </p:spTree>
    <p:extLst>
      <p:ext uri="{BB962C8B-B14F-4D97-AF65-F5344CB8AC3E}">
        <p14:creationId xmlns:p14="http://schemas.microsoft.com/office/powerpoint/2010/main" val="162698376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dirty="0"/>
          </a:p>
        </p:txBody>
      </p:sp>
    </p:spTree>
    <p:extLst>
      <p:ext uri="{BB962C8B-B14F-4D97-AF65-F5344CB8AC3E}">
        <p14:creationId xmlns:p14="http://schemas.microsoft.com/office/powerpoint/2010/main" val="31499291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dirty="0"/>
          </a:p>
        </p:txBody>
      </p:sp>
    </p:spTree>
    <p:extLst>
      <p:ext uri="{BB962C8B-B14F-4D97-AF65-F5344CB8AC3E}">
        <p14:creationId xmlns:p14="http://schemas.microsoft.com/office/powerpoint/2010/main" val="150247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12739173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252958324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dirty="0"/>
          </a:p>
        </p:txBody>
      </p:sp>
    </p:spTree>
    <p:extLst>
      <p:ext uri="{BB962C8B-B14F-4D97-AF65-F5344CB8AC3E}">
        <p14:creationId xmlns:p14="http://schemas.microsoft.com/office/powerpoint/2010/main" val="304429633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dirty="0"/>
          </a:p>
        </p:txBody>
      </p:sp>
    </p:spTree>
    <p:extLst>
      <p:ext uri="{BB962C8B-B14F-4D97-AF65-F5344CB8AC3E}">
        <p14:creationId xmlns:p14="http://schemas.microsoft.com/office/powerpoint/2010/main" val="246715468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dirty="0"/>
          </a:p>
        </p:txBody>
      </p:sp>
    </p:spTree>
    <p:extLst>
      <p:ext uri="{BB962C8B-B14F-4D97-AF65-F5344CB8AC3E}">
        <p14:creationId xmlns:p14="http://schemas.microsoft.com/office/powerpoint/2010/main" val="273081637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dirty="0"/>
          </a:p>
        </p:txBody>
      </p:sp>
    </p:spTree>
    <p:extLst>
      <p:ext uri="{BB962C8B-B14F-4D97-AF65-F5344CB8AC3E}">
        <p14:creationId xmlns:p14="http://schemas.microsoft.com/office/powerpoint/2010/main" val="416439877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dirty="0"/>
          </a:p>
        </p:txBody>
      </p:sp>
    </p:spTree>
    <p:extLst>
      <p:ext uri="{BB962C8B-B14F-4D97-AF65-F5344CB8AC3E}">
        <p14:creationId xmlns:p14="http://schemas.microsoft.com/office/powerpoint/2010/main" val="103117256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dirty="0"/>
          </a:p>
        </p:txBody>
      </p:sp>
    </p:spTree>
    <p:extLst>
      <p:ext uri="{BB962C8B-B14F-4D97-AF65-F5344CB8AC3E}">
        <p14:creationId xmlns:p14="http://schemas.microsoft.com/office/powerpoint/2010/main" val="29867344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dirty="0"/>
          </a:p>
        </p:txBody>
      </p:sp>
    </p:spTree>
    <p:extLst>
      <p:ext uri="{BB962C8B-B14F-4D97-AF65-F5344CB8AC3E}">
        <p14:creationId xmlns:p14="http://schemas.microsoft.com/office/powerpoint/2010/main" val="186410346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dirty="0"/>
          </a:p>
        </p:txBody>
      </p:sp>
    </p:spTree>
    <p:extLst>
      <p:ext uri="{BB962C8B-B14F-4D97-AF65-F5344CB8AC3E}">
        <p14:creationId xmlns:p14="http://schemas.microsoft.com/office/powerpoint/2010/main" val="174910817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dirty="0"/>
          </a:p>
        </p:txBody>
      </p:sp>
    </p:spTree>
    <p:extLst>
      <p:ext uri="{BB962C8B-B14F-4D97-AF65-F5344CB8AC3E}">
        <p14:creationId xmlns:p14="http://schemas.microsoft.com/office/powerpoint/2010/main" val="407996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63626377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dirty="0"/>
          </a:p>
        </p:txBody>
      </p:sp>
    </p:spTree>
    <p:extLst>
      <p:ext uri="{BB962C8B-B14F-4D97-AF65-F5344CB8AC3E}">
        <p14:creationId xmlns:p14="http://schemas.microsoft.com/office/powerpoint/2010/main" val="269616370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dirty="0"/>
          </a:p>
        </p:txBody>
      </p:sp>
    </p:spTree>
    <p:extLst>
      <p:ext uri="{BB962C8B-B14F-4D97-AF65-F5344CB8AC3E}">
        <p14:creationId xmlns:p14="http://schemas.microsoft.com/office/powerpoint/2010/main" val="410952296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243476709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233542651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dirty="0"/>
          </a:p>
        </p:txBody>
      </p:sp>
    </p:spTree>
    <p:extLst>
      <p:ext uri="{BB962C8B-B14F-4D97-AF65-F5344CB8AC3E}">
        <p14:creationId xmlns:p14="http://schemas.microsoft.com/office/powerpoint/2010/main" val="14578212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165753602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61268664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dirty="0"/>
          </a:p>
        </p:txBody>
      </p:sp>
    </p:spTree>
    <p:extLst>
      <p:ext uri="{BB962C8B-B14F-4D97-AF65-F5344CB8AC3E}">
        <p14:creationId xmlns:p14="http://schemas.microsoft.com/office/powerpoint/2010/main" val="368043406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dirty="0"/>
          </a:p>
        </p:txBody>
      </p:sp>
    </p:spTree>
    <p:extLst>
      <p:ext uri="{BB962C8B-B14F-4D97-AF65-F5344CB8AC3E}">
        <p14:creationId xmlns:p14="http://schemas.microsoft.com/office/powerpoint/2010/main" val="344698140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70139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318791790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290024557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49526384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dirty="0"/>
          </a:p>
        </p:txBody>
      </p:sp>
    </p:spTree>
    <p:extLst>
      <p:ext uri="{BB962C8B-B14F-4D97-AF65-F5344CB8AC3E}">
        <p14:creationId xmlns:p14="http://schemas.microsoft.com/office/powerpoint/2010/main" val="171116000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dirty="0"/>
          </a:p>
        </p:txBody>
      </p:sp>
    </p:spTree>
    <p:extLst>
      <p:ext uri="{BB962C8B-B14F-4D97-AF65-F5344CB8AC3E}">
        <p14:creationId xmlns:p14="http://schemas.microsoft.com/office/powerpoint/2010/main" val="130485370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dirty="0"/>
          </a:p>
        </p:txBody>
      </p:sp>
    </p:spTree>
    <p:extLst>
      <p:ext uri="{BB962C8B-B14F-4D97-AF65-F5344CB8AC3E}">
        <p14:creationId xmlns:p14="http://schemas.microsoft.com/office/powerpoint/2010/main" val="359503443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dirty="0"/>
          </a:p>
        </p:txBody>
      </p:sp>
    </p:spTree>
    <p:extLst>
      <p:ext uri="{BB962C8B-B14F-4D97-AF65-F5344CB8AC3E}">
        <p14:creationId xmlns:p14="http://schemas.microsoft.com/office/powerpoint/2010/main" val="50524366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dirty="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dirty="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dirty="0"/>
          </a:p>
        </p:txBody>
      </p:sp>
    </p:spTree>
    <p:extLst>
      <p:ext uri="{BB962C8B-B14F-4D97-AF65-F5344CB8AC3E}">
        <p14:creationId xmlns:p14="http://schemas.microsoft.com/office/powerpoint/2010/main" val="14530774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dirty="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dirty="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157</a:t>
            </a:fld>
            <a:endParaRPr lang="en-US" dirty="0"/>
          </a:p>
        </p:txBody>
      </p:sp>
    </p:spTree>
    <p:extLst>
      <p:ext uri="{BB962C8B-B14F-4D97-AF65-F5344CB8AC3E}">
        <p14:creationId xmlns:p14="http://schemas.microsoft.com/office/powerpoint/2010/main" val="221245501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in both models 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dirty="0"/>
          </a:p>
        </p:txBody>
      </p:sp>
    </p:spTree>
    <p:extLst>
      <p:ext uri="{BB962C8B-B14F-4D97-AF65-F5344CB8AC3E}">
        <p14:creationId xmlns:p14="http://schemas.microsoft.com/office/powerpoint/2010/main" val="181665324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dirty="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dirty="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in both models but were retained only if significant.</a:t>
            </a:r>
          </a:p>
          <a:p>
            <a:endParaRPr lang="en-CA"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159</a:t>
            </a:fld>
            <a:endParaRPr lang="en-US" dirty="0"/>
          </a:p>
        </p:txBody>
      </p:sp>
    </p:spTree>
    <p:extLst>
      <p:ext uri="{BB962C8B-B14F-4D97-AF65-F5344CB8AC3E}">
        <p14:creationId xmlns:p14="http://schemas.microsoft.com/office/powerpoint/2010/main" val="202039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215460178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dirty="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dirty="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dirty="0"/>
          </a:p>
        </p:txBody>
      </p:sp>
    </p:spTree>
    <p:extLst>
      <p:ext uri="{BB962C8B-B14F-4D97-AF65-F5344CB8AC3E}">
        <p14:creationId xmlns:p14="http://schemas.microsoft.com/office/powerpoint/2010/main" val="8301283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dirty="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dirty="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but were retained only if significant.</a:t>
            </a:r>
          </a:p>
          <a:p>
            <a:endParaRPr lang="en-CA"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161</a:t>
            </a:fld>
            <a:endParaRPr lang="en-US" dirty="0"/>
          </a:p>
        </p:txBody>
      </p:sp>
    </p:spTree>
    <p:extLst>
      <p:ext uri="{BB962C8B-B14F-4D97-AF65-F5344CB8AC3E}">
        <p14:creationId xmlns:p14="http://schemas.microsoft.com/office/powerpoint/2010/main" val="411743862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in both models 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dirty="0"/>
          </a:p>
        </p:txBody>
      </p:sp>
    </p:spTree>
    <p:extLst>
      <p:ext uri="{BB962C8B-B14F-4D97-AF65-F5344CB8AC3E}">
        <p14:creationId xmlns:p14="http://schemas.microsoft.com/office/powerpoint/2010/main" val="120798649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Cox proportional hazards regression was performed for cardiomyopathy and congenital diagnosis groups, adjusting for the impact of recipient age, year of transplant, and geographic location. Additional risk factors for the type of cardiomyopathy (e.g., hypertrophic, restrictive) were included in the cardiomyopathy model. Further specification on the complexity of the congenital diagnosis is not available in the ISHLT Registry database so any differences seen by geography may be partially a function of differences in complexity. Due to different levels of reporting by geography, the models were not adjusted for other risk factors.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a:t>
            </a:r>
            <a:r>
              <a:rPr lang="x-none" sz="1200" kern="1200" dirty="0" smtClean="0">
                <a:solidFill>
                  <a:schemeClr val="tx1"/>
                </a:solidFill>
                <a:latin typeface="+mn-lt"/>
                <a:ea typeface="+mn-ea"/>
                <a:cs typeface="+mn-cs"/>
              </a:rPr>
              <a:t>n addition to differences in patient and donor characteristics and center volumes between the geographic regions</a:t>
            </a:r>
            <a:r>
              <a:rPr lang="en-US" sz="1200" kern="1200" dirty="0" smtClean="0">
                <a:solidFill>
                  <a:schemeClr val="tx1"/>
                </a:solidFill>
                <a:latin typeface="+mn-lt"/>
                <a:ea typeface="+mn-ea"/>
                <a:cs typeface="+mn-cs"/>
              </a:rPr>
              <a:t>, multivariable model results</a:t>
            </a:r>
            <a:r>
              <a:rPr lang="x-none" sz="1200" kern="1200" dirty="0" smtClean="0">
                <a:solidFill>
                  <a:schemeClr val="tx1"/>
                </a:solidFill>
                <a:latin typeface="+mn-lt"/>
                <a:ea typeface="+mn-ea"/>
                <a:cs typeface="+mn-cs"/>
              </a:rPr>
              <a:t> could also relate to differences in the organization of post transplant follow-up care and behavioral factors, including non-adherence.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between recipient age and geographic location were examined, but were retained only if significant.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163</a:t>
            </a:fld>
            <a:endParaRPr lang="en-US" dirty="0"/>
          </a:p>
        </p:txBody>
      </p:sp>
    </p:spTree>
    <p:extLst>
      <p:ext uri="{BB962C8B-B14F-4D97-AF65-F5344CB8AC3E}">
        <p14:creationId xmlns:p14="http://schemas.microsoft.com/office/powerpoint/2010/main" val="113819803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164</a:t>
            </a:fld>
            <a:endParaRPr lang="en-US" dirty="0"/>
          </a:p>
        </p:txBody>
      </p:sp>
    </p:spTree>
    <p:extLst>
      <p:ext uri="{BB962C8B-B14F-4D97-AF65-F5344CB8AC3E}">
        <p14:creationId xmlns:p14="http://schemas.microsoft.com/office/powerpoint/2010/main" val="358996502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43301257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ln/>
        </p:spPr>
        <p:txBody>
          <a:bodyPr/>
          <a:lstStyle/>
          <a:p>
            <a:endParaRPr lang="en-US" dirty="0" smtClean="0"/>
          </a:p>
        </p:txBody>
      </p:sp>
      <p:sp>
        <p:nvSpPr>
          <p:cNvPr id="302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0750860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dirty="0"/>
          </a:p>
        </p:txBody>
      </p:sp>
    </p:spTree>
    <p:extLst>
      <p:ext uri="{BB962C8B-B14F-4D97-AF65-F5344CB8AC3E}">
        <p14:creationId xmlns:p14="http://schemas.microsoft.com/office/powerpoint/2010/main" val="241811514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Survival rates were compared using the log-rank test statistic. A significant p-value means that at least one of the groups is different than the others but it doesn’t identify which group it is.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3061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4276106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dirty="0"/>
          </a:p>
        </p:txBody>
      </p:sp>
    </p:spTree>
    <p:extLst>
      <p:ext uri="{BB962C8B-B14F-4D97-AF65-F5344CB8AC3E}">
        <p14:creationId xmlns:p14="http://schemas.microsoft.com/office/powerpoint/2010/main" val="147793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166592985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dirty="0"/>
          </a:p>
        </p:txBody>
      </p:sp>
    </p:spTree>
    <p:extLst>
      <p:ext uri="{BB962C8B-B14F-4D97-AF65-F5344CB8AC3E}">
        <p14:creationId xmlns:p14="http://schemas.microsoft.com/office/powerpoint/2010/main" val="119990361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or Fisher's exact test . Adjustments </a:t>
            </a:r>
            <a:r>
              <a:rPr lang="en-US" sz="1200" kern="1200" baseline="0" dirty="0" smtClean="0">
                <a:solidFill>
                  <a:schemeClr val="tx1"/>
                </a:solidFill>
                <a:latin typeface="+mn-lt"/>
                <a:ea typeface="+mn-ea"/>
                <a:cs typeface="+mn-cs"/>
              </a:rPr>
              <a:t>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dirty="0"/>
          </a:p>
        </p:txBody>
      </p:sp>
    </p:spTree>
    <p:extLst>
      <p:ext uri="{BB962C8B-B14F-4D97-AF65-F5344CB8AC3E}">
        <p14:creationId xmlns:p14="http://schemas.microsoft.com/office/powerpoint/2010/main" val="199448606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32485378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159213328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293582162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dirty="0"/>
          </a:p>
        </p:txBody>
      </p:sp>
    </p:spTree>
    <p:extLst>
      <p:ext uri="{BB962C8B-B14F-4D97-AF65-F5344CB8AC3E}">
        <p14:creationId xmlns:p14="http://schemas.microsoft.com/office/powerpoint/2010/main" val="3198582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93917998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243317590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41695377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162698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155444781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dirty="0"/>
          </a:p>
        </p:txBody>
      </p:sp>
    </p:spTree>
    <p:extLst>
      <p:ext uri="{BB962C8B-B14F-4D97-AF65-F5344CB8AC3E}">
        <p14:creationId xmlns:p14="http://schemas.microsoft.com/office/powerpoint/2010/main" val="31499291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dirty="0"/>
          </a:p>
        </p:txBody>
      </p:sp>
    </p:spTree>
    <p:extLst>
      <p:ext uri="{BB962C8B-B14F-4D97-AF65-F5344CB8AC3E}">
        <p14:creationId xmlns:p14="http://schemas.microsoft.com/office/powerpoint/2010/main" val="150247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427024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2307213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Transplants with unknown diagnoses are excluded from this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1584811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300618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17750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190563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1677850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1420225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26</a:t>
            </a:fld>
            <a:endParaRPr lang="en-US" dirty="0"/>
          </a:p>
        </p:txBody>
      </p:sp>
    </p:spTree>
    <p:extLst>
      <p:ext uri="{BB962C8B-B14F-4D97-AF65-F5344CB8AC3E}">
        <p14:creationId xmlns:p14="http://schemas.microsoft.com/office/powerpoint/2010/main" val="2826893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2878297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495588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5 years for all patients who survived to 5 years.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125210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1611786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10 years for all patients who survived to 10 years.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1192450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3035019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349725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3626081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4199964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462199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4187192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58773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4112891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135442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758593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2285461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3351374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118409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3636789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2329801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2013 were included, the bars do not include the same patients.</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9536093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January 2000 and June 2013 were included, the bars do not include the same patients.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198789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47</a:t>
            </a:fld>
            <a:endParaRPr lang="en-US" dirty="0"/>
          </a:p>
        </p:txBody>
      </p:sp>
    </p:spTree>
    <p:extLst>
      <p:ext uri="{BB962C8B-B14F-4D97-AF65-F5344CB8AC3E}">
        <p14:creationId xmlns:p14="http://schemas.microsoft.com/office/powerpoint/2010/main" val="600329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904076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319472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2436069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2909193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4661394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798099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1523078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2001 and June 2013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6300563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between January 2001 and June 2013.</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3549795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between January 2001 and June 2013.</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8649084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39209310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23714072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240671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271515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cyclosporine vs. tacrolimus use during the first year could be used as a stratification factor.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3562586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32615602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62</a:t>
            </a:fld>
            <a:endParaRPr lang="en-US" dirty="0"/>
          </a:p>
        </p:txBody>
      </p:sp>
    </p:spTree>
    <p:extLst>
      <p:ext uri="{BB962C8B-B14F-4D97-AF65-F5344CB8AC3E}">
        <p14:creationId xmlns:p14="http://schemas.microsoft.com/office/powerpoint/2010/main" val="18882245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23355088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3651283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42097549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41980540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693560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34780394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335860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2031780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12075945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35436816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18751006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7496314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22020877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14020118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11956850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38114180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41004573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CAV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47880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2201100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CAV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922404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Survival was computed from this time point.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715359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severe renal dysfunction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3473994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severe renal dysfunction rates were compared using the log-rank test statistic. A significant p-value means that at least one of the groups is different than the others but it doesn’t identify which group it is.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24203599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renal r</a:t>
            </a:r>
            <a:r>
              <a:rPr lang="en-US" sz="1200" dirty="0" smtClean="0"/>
              <a:t>eplacement therapy </a:t>
            </a:r>
            <a:r>
              <a:rPr lang="en-US" sz="1200" kern="1200" dirty="0" smtClean="0">
                <a:solidFill>
                  <a:schemeClr val="tx1"/>
                </a:solidFill>
                <a:latin typeface="+mn-lt"/>
                <a:ea typeface="+mn-ea"/>
                <a:cs typeface="+mn-cs"/>
              </a:rPr>
              <a:t>rate was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renal r</a:t>
            </a:r>
            <a:r>
              <a:rPr lang="en-US" sz="1200" dirty="0" smtClean="0"/>
              <a:t>eplacement therapy </a:t>
            </a:r>
            <a:r>
              <a:rPr lang="en-US" sz="1200" kern="1200" dirty="0" smtClean="0">
                <a:solidFill>
                  <a:schemeClr val="tx1"/>
                </a:solidFill>
                <a:latin typeface="+mn-lt"/>
                <a:ea typeface="+mn-ea"/>
                <a:cs typeface="+mn-cs"/>
              </a:rPr>
              <a:t>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renal replacement therapy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r>
              <a:rPr lang="en-US" sz="1200" kern="1200" dirty="0" smtClean="0">
                <a:solidFill>
                  <a:schemeClr val="tx1"/>
                </a:solidFill>
                <a:latin typeface="+mn-lt"/>
                <a:ea typeface="+mn-ea"/>
                <a:cs typeface="+mn-cs"/>
              </a:rPr>
              <a:t>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42168039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27500492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rows.  Similarly, only patients with responses reported on every follow-up through the 10-year annual follow-up were included in the “10-Year Survivors” rows.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41864793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19082936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1380696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284953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1421762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ln/>
        </p:spPr>
        <p:txBody>
          <a:bodyPr/>
          <a:lstStyle/>
          <a:p>
            <a:r>
              <a:rPr lang="en-US" dirty="0" smtClean="0"/>
              <a:t>Percentages were compared using the chi-squared test statistic.  </a:t>
            </a:r>
          </a:p>
        </p:txBody>
      </p:sp>
    </p:spTree>
    <p:extLst>
      <p:ext uri="{BB962C8B-B14F-4D97-AF65-F5344CB8AC3E}">
        <p14:creationId xmlns:p14="http://schemas.microsoft.com/office/powerpoint/2010/main" val="30336844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ln/>
        </p:spPr>
        <p:txBody>
          <a:bodyPr/>
          <a:lstStyle/>
          <a:p>
            <a:r>
              <a:rPr lang="en-US" dirty="0" smtClean="0"/>
              <a:t>Percentages were compared using the chi-squared test statistic. </a:t>
            </a:r>
          </a:p>
          <a:p>
            <a:endParaRPr lang="en-US" dirty="0" smtClean="0"/>
          </a:p>
        </p:txBody>
      </p:sp>
    </p:spTree>
    <p:extLst>
      <p:ext uri="{BB962C8B-B14F-4D97-AF65-F5344CB8AC3E}">
        <p14:creationId xmlns:p14="http://schemas.microsoft.com/office/powerpoint/2010/main" val="26769636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ln/>
        </p:spPr>
        <p:txBody>
          <a:bodyPr/>
          <a:lstStyle/>
          <a:p>
            <a:r>
              <a:rPr lang="en-US" dirty="0" smtClean="0"/>
              <a:t>Because of a modification in the data collection, the analysis is limited to follow-ups occurring on or after July 2004.</a:t>
            </a:r>
          </a:p>
          <a:p>
            <a:endParaRPr lang="en-US" dirty="0" smtClean="0"/>
          </a:p>
          <a:p>
            <a:r>
              <a:rPr lang="en-US" dirty="0" smtClean="0"/>
              <a:t>Percentages were compared using the chi-squared test statistic.</a:t>
            </a:r>
          </a:p>
          <a:p>
            <a:endParaRPr lang="en-US" dirty="0" smtClean="0"/>
          </a:p>
        </p:txBody>
      </p:sp>
    </p:spTree>
    <p:extLst>
      <p:ext uri="{BB962C8B-B14F-4D97-AF65-F5344CB8AC3E}">
        <p14:creationId xmlns:p14="http://schemas.microsoft.com/office/powerpoint/2010/main" val="25632442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8408795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7283433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995080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8844891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3169023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46175" y="712788"/>
            <a:ext cx="4567238" cy="3425825"/>
          </a:xfrm>
          <a:ln/>
        </p:spPr>
      </p:sp>
      <p:sp>
        <p:nvSpPr>
          <p:cNvPr id="258051" name="Rectangle 3"/>
          <p:cNvSpPr>
            <a:spLocks noGrp="1" noChangeArrowheads="1"/>
          </p:cNvSpPr>
          <p:nvPr>
            <p:ph type="body" idx="1"/>
          </p:nvPr>
        </p:nvSpPr>
        <p:spPr>
          <a:ln/>
        </p:spPr>
        <p:txBody>
          <a:bodyPr/>
          <a:lstStyle/>
          <a:p>
            <a:pPr defTabSz="894283"/>
            <a:endParaRPr lang="en-US" dirty="0" smtClean="0"/>
          </a:p>
        </p:txBody>
      </p:sp>
    </p:spTree>
    <p:extLst>
      <p:ext uri="{BB962C8B-B14F-4D97-AF65-F5344CB8AC3E}">
        <p14:creationId xmlns:p14="http://schemas.microsoft.com/office/powerpoint/2010/main" val="20550809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4CF527-DB22-4A89-A796-D9BF6FBA4C61}" type="slidenum">
              <a:rPr lang="en-US" smtClean="0"/>
              <a:pPr/>
              <a:t>99</a:t>
            </a:fld>
            <a:endParaRPr lang="en-US" dirty="0"/>
          </a:p>
        </p:txBody>
      </p:sp>
    </p:spTree>
    <p:extLst>
      <p:ext uri="{BB962C8B-B14F-4D97-AF65-F5344CB8AC3E}">
        <p14:creationId xmlns:p14="http://schemas.microsoft.com/office/powerpoint/2010/main" val="94828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7.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9.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5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1.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3.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6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12.xml"/><Relationship Id="rId4" Type="http://schemas.openxmlformats.org/officeDocument/2006/relationships/chart" Target="../charts/chart131.xml"/></Relationships>
</file>

<file path=ppt/slides/_rels/slide166.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7.xml"/><Relationship Id="rId4" Type="http://schemas.openxmlformats.org/officeDocument/2006/relationships/chart" Target="../charts/chart134.xml"/></Relationships>
</file>

<file path=ppt/slides/_rels/slide169.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70.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80.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600" dirty="0" smtClean="0"/>
              <a:t>Pediatric Heart Transplants</a:t>
            </a:r>
            <a:r>
              <a:rPr lang="en-US" sz="2400" dirty="0" smtClean="0"/>
              <a:t/>
            </a:r>
            <a:br>
              <a:rPr lang="en-US" sz="24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6634824"/>
              </p:ext>
            </p:extLst>
          </p:nvPr>
        </p:nvGraphicFramePr>
        <p:xfrm>
          <a:off x="228600" y="1219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5715000"/>
            <a:ext cx="4038600" cy="977191"/>
          </a:xfrm>
          <a:prstGeom prst="rect">
            <a:avLst/>
          </a:prstGeom>
          <a:noFill/>
          <a:ln>
            <a:solidFill>
              <a:srgbClr val="FFFF00"/>
            </a:solidFill>
          </a:ln>
        </p:spPr>
        <p:txBody>
          <a:bodyPr wrap="square" lIns="45720" rIns="45720" rtlCol="0">
            <a:spAutoFit/>
          </a:bodyPr>
          <a:lstStyle/>
          <a:p>
            <a:r>
              <a:rPr lang="en-US" sz="1150" b="1" dirty="0" smtClean="0">
                <a:solidFill>
                  <a:srgbClr val="FFFF00"/>
                </a:solidFill>
              </a:rPr>
              <a:t>NOTE: This figure includes only the heart transplants that are reported to the ISHLT Transplant Registry.  As such, this should not be construed as evidence that the number of hearts transplanted worldwide has increased and/or decreased in recent years.</a:t>
            </a:r>
            <a:endParaRPr lang="en-US" sz="115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400" dirty="0" smtClean="0"/>
              <a:t>Risk Factors For 1 Year Mortality</a:t>
            </a:r>
            <a:endParaRPr lang="en-US" sz="2400" dirty="0"/>
          </a:p>
        </p:txBody>
      </p:sp>
      <p:sp>
        <p:nvSpPr>
          <p:cNvPr id="9" name="TextBox 8"/>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3,649</a:t>
            </a:r>
            <a:endParaRPr lang="en-US" sz="2400" b="1" dirty="0">
              <a:solidFill>
                <a:srgbClr val="FFFF00"/>
              </a:solidFill>
            </a:endParaRPr>
          </a:p>
        </p:txBody>
      </p:sp>
      <p:sp>
        <p:nvSpPr>
          <p:cNvPr id="11" name="TextBox 10"/>
          <p:cNvSpPr txBox="1"/>
          <p:nvPr/>
        </p:nvSpPr>
        <p:spPr>
          <a:xfrm>
            <a:off x="5181600" y="6514654"/>
            <a:ext cx="3886200" cy="276999"/>
          </a:xfrm>
          <a:prstGeom prst="rect">
            <a:avLst/>
          </a:prstGeom>
          <a:noFill/>
        </p:spPr>
        <p:txBody>
          <a:bodyPr wrap="square" rtlCol="0">
            <a:spAutoFit/>
          </a:bodyPr>
          <a:lstStyle/>
          <a:p>
            <a:r>
              <a:rPr lang="en-US" sz="1200" b="1" dirty="0" smtClean="0">
                <a:solidFill>
                  <a:srgbClr val="FFFF00"/>
                </a:solidFill>
              </a:rPr>
              <a:t>Reference group = Cardiomyopathy,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999116"/>
            <a:ext cx="6934200" cy="5200650"/>
          </a:xfrm>
          <a:prstGeom prst="rect">
            <a:avLst/>
          </a:prstGeom>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23211165"/>
              </p:ext>
            </p:extLst>
          </p:nvPr>
        </p:nvGraphicFramePr>
        <p:xfrm>
          <a:off x="304800" y="1676400"/>
          <a:ext cx="8305800" cy="1788905"/>
        </p:xfrm>
        <a:graphic>
          <a:graphicData uri="http://schemas.openxmlformats.org/drawingml/2006/table">
            <a:tbl>
              <a:tblPr firstRow="1" bandRow="1">
                <a:tableStyleId>{C083E6E3-FA7D-4D7B-A595-EF9225AFEA82}</a:tableStyleId>
              </a:tblPr>
              <a:tblGrid>
                <a:gridCol w="3733800"/>
                <a:gridCol w="4572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height</a:t>
                      </a:r>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creatinine</a:t>
                      </a:r>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Ischemia time</a:t>
                      </a:r>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362200"/>
            <a:ext cx="1828800" cy="323165"/>
          </a:xfrm>
          <a:prstGeom prst="rect">
            <a:avLst/>
          </a:prstGeom>
          <a:noFill/>
        </p:spPr>
        <p:txBody>
          <a:bodyPr wrap="square" rtlCol="0">
            <a:spAutoFit/>
          </a:bodyPr>
          <a:lstStyle/>
          <a:p>
            <a:r>
              <a:rPr lang="en-US" sz="1500" b="1" dirty="0" smtClean="0">
                <a:solidFill>
                  <a:srgbClr val="FFFF00"/>
                </a:solidFill>
              </a:rPr>
              <a:t>p = 0.0027</a:t>
            </a:r>
            <a:endParaRPr lang="en-US" sz="1500" b="1" dirty="0">
              <a:solidFill>
                <a:srgbClr val="FFFF00"/>
              </a:solidFill>
            </a:endParaRPr>
          </a:p>
        </p:txBody>
      </p:sp>
      <p:sp>
        <p:nvSpPr>
          <p:cNvPr id="14" name="TextBox 13"/>
          <p:cNvSpPr txBox="1"/>
          <p:nvPr/>
        </p:nvSpPr>
        <p:spPr>
          <a:xfrm>
            <a:off x="7010400" y="5562600"/>
            <a:ext cx="1828800" cy="461665"/>
          </a:xfrm>
          <a:prstGeom prst="rect">
            <a:avLst/>
          </a:prstGeom>
          <a:noFill/>
        </p:spPr>
        <p:txBody>
          <a:bodyPr wrap="square" rtlCol="0">
            <a:spAutoFit/>
          </a:bodyPr>
          <a:lstStyle/>
          <a:p>
            <a:pPr algn="ctr"/>
            <a:r>
              <a:rPr lang="en-US" sz="2400" b="1" dirty="0" smtClean="0">
                <a:solidFill>
                  <a:srgbClr val="FFFF00"/>
                </a:solidFill>
              </a:rPr>
              <a:t>(N = 3,649)</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7244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3,649)</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438400"/>
            <a:ext cx="1828800" cy="323165"/>
          </a:xfrm>
          <a:prstGeom prst="rect">
            <a:avLst/>
          </a:prstGeom>
          <a:noFill/>
        </p:spPr>
        <p:txBody>
          <a:bodyPr wrap="square" rtlCol="0">
            <a:spAutoFit/>
          </a:bodyPr>
          <a:lstStyle/>
          <a:p>
            <a:r>
              <a:rPr lang="en-US" sz="1500" b="1" dirty="0" smtClean="0">
                <a:solidFill>
                  <a:srgbClr val="FFFF00"/>
                </a:solidFill>
              </a:rPr>
              <a:t>p = 0.0025</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3,649)</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400" dirty="0" smtClean="0"/>
              <a:t>Age = &lt;1 Year</a:t>
            </a:r>
            <a:r>
              <a:rPr lang="en-US" sz="2000" dirty="0" smtClean="0"/>
              <a:t/>
            </a:r>
            <a:br>
              <a:rPr lang="en-US" sz="2000" dirty="0" smtClean="0"/>
            </a:br>
            <a:r>
              <a:rPr lang="en-US" sz="2400" dirty="0" smtClean="0"/>
              <a:t>Risk Factors For 1 Year Mortality</a:t>
            </a:r>
            <a:endParaRPr lang="en-US" sz="2400" dirty="0"/>
          </a:p>
        </p:txBody>
      </p:sp>
      <p:sp>
        <p:nvSpPr>
          <p:cNvPr id="9" name="TextBox 8"/>
          <p:cNvSpPr txBox="1"/>
          <p:nvPr/>
        </p:nvSpPr>
        <p:spPr>
          <a:xfrm>
            <a:off x="7315200" y="6171467"/>
            <a:ext cx="1828800" cy="461665"/>
          </a:xfrm>
          <a:prstGeom prst="rect">
            <a:avLst/>
          </a:prstGeom>
          <a:noFill/>
        </p:spPr>
        <p:txBody>
          <a:bodyPr wrap="square" rtlCol="0">
            <a:spAutoFit/>
          </a:bodyPr>
          <a:lstStyle/>
          <a:p>
            <a:pPr algn="ctr"/>
            <a:r>
              <a:rPr lang="en-US" sz="2400" b="1" dirty="0" smtClean="0">
                <a:solidFill>
                  <a:srgbClr val="FFFF00"/>
                </a:solidFill>
              </a:rPr>
              <a:t>N = 990</a:t>
            </a:r>
            <a:endParaRPr lang="en-US" sz="2400" b="1" dirty="0">
              <a:solidFill>
                <a:srgbClr val="FFFF00"/>
              </a:solidFill>
            </a:endParaRPr>
          </a:p>
        </p:txBody>
      </p:sp>
      <p:sp>
        <p:nvSpPr>
          <p:cNvPr id="11" name="TextBox 10"/>
          <p:cNvSpPr txBox="1"/>
          <p:nvPr/>
        </p:nvSpPr>
        <p:spPr>
          <a:xfrm>
            <a:off x="4991100" y="6504801"/>
            <a:ext cx="3886200" cy="276999"/>
          </a:xfrm>
          <a:prstGeom prst="rect">
            <a:avLst/>
          </a:prstGeom>
          <a:noFill/>
        </p:spPr>
        <p:txBody>
          <a:bodyPr wrap="square" rtlCol="0">
            <a:spAutoFit/>
          </a:bodyPr>
          <a:lstStyle/>
          <a:p>
            <a:r>
              <a:rPr lang="en-US" sz="1200" b="1" dirty="0" smtClean="0">
                <a:solidFill>
                  <a:srgbClr val="FFFF00"/>
                </a:solidFill>
              </a:rPr>
              <a:t>Reference group = Congenital, no devices</a:t>
            </a:r>
            <a:endParaRPr lang="en-US" sz="1200" dirty="0">
              <a:solidFill>
                <a:srgbClr val="FFFF00"/>
              </a:solidFill>
            </a:endParaRPr>
          </a:p>
        </p:txBody>
      </p:sp>
      <p:sp>
        <p:nvSpPr>
          <p:cNvPr id="12" name="TextBox 11"/>
          <p:cNvSpPr txBox="1"/>
          <p:nvPr/>
        </p:nvSpPr>
        <p:spPr>
          <a:xfrm>
            <a:off x="5372100" y="6326832"/>
            <a:ext cx="3505200" cy="381000"/>
          </a:xfrm>
          <a:prstGeom prst="rect">
            <a:avLst/>
          </a:prstGeom>
          <a:noFill/>
        </p:spPr>
        <p:txBody>
          <a:bodyPr wrap="square" rtlCol="0">
            <a:spAutoFit/>
          </a:bodyPr>
          <a:lstStyle/>
          <a:p>
            <a:endParaRPr lang="en-US" dirty="0"/>
          </a:p>
        </p:txBody>
      </p:sp>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613" y="1338562"/>
            <a:ext cx="6477000" cy="485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000" dirty="0" smtClean="0"/>
              <a:t> Age = &lt;1 Year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85725531"/>
              </p:ext>
            </p:extLst>
          </p:nvPr>
        </p:nvGraphicFramePr>
        <p:xfrm>
          <a:off x="304800" y="1676400"/>
          <a:ext cx="8534400" cy="2477610"/>
        </p:xfrm>
        <a:graphic>
          <a:graphicData uri="http://schemas.openxmlformats.org/drawingml/2006/table">
            <a:tbl>
              <a:tblPr firstRow="1" bandRow="1">
                <a:tableStyleId>{C083E6E3-FA7D-4D7B-A595-EF9225AFEA82}</a:tableStyleId>
              </a:tblPr>
              <a:tblGrid>
                <a:gridCol w="4876800"/>
                <a:gridCol w="3657600"/>
              </a:tblGrid>
              <a:tr h="533400">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648070">
                <a:tc>
                  <a:txBody>
                    <a:bodyPr/>
                    <a:lstStyle/>
                    <a:p>
                      <a:pPr rtl="0" fontAlgn="t"/>
                      <a:r>
                        <a:rPr lang="en-US" sz="1800" b="1" dirty="0" smtClean="0"/>
                        <a:t>Recipient age</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rtl="0" fontAlgn="t"/>
                      <a:r>
                        <a:rPr lang="en-US" sz="1800" b="1" dirty="0" smtClean="0"/>
                        <a:t>Ischemia time</a:t>
                      </a:r>
                      <a:endParaRPr lang="en-US" sz="1800" b="1" dirty="0"/>
                    </a:p>
                  </a:txBody>
                  <a:tcPr marL="45720" marR="0" marT="0" marB="0" anchor="ctr">
                    <a:lnT w="12700" cap="flat" cmpd="sng" algn="ctr">
                      <a:noFill/>
                      <a:prstDash val="solid"/>
                      <a:round/>
                      <a:headEnd type="none" w="med" len="med"/>
                      <a:tailEnd type="none" w="med" len="med"/>
                    </a:lnT>
                    <a:lnB>
                      <a:noFill/>
                    </a:lnB>
                    <a:solidFill>
                      <a:schemeClr val="bg2"/>
                    </a:solidFill>
                  </a:tcPr>
                </a:tc>
              </a:tr>
              <a:tr h="64807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creatinine</a:t>
                      </a:r>
                      <a:endParaRPr lang="en-US" sz="1800" b="1" dirty="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 height</a:t>
                      </a:r>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r h="64807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Donor/recipient</a:t>
                      </a:r>
                      <a:r>
                        <a:rPr lang="en-US" sz="1800" b="1" baseline="0" dirty="0" smtClean="0"/>
                        <a:t> h</a:t>
                      </a:r>
                      <a:r>
                        <a:rPr lang="en-US" sz="1800" b="1" dirty="0" smtClean="0"/>
                        <a:t>eight</a:t>
                      </a:r>
                      <a:r>
                        <a:rPr lang="en-US" sz="1800" b="1" baseline="0" dirty="0" smtClean="0"/>
                        <a:t> ratio</a:t>
                      </a:r>
                      <a:endParaRPr lang="en-US" sz="1800" b="1" dirty="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650508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1828800"/>
            <a:ext cx="1828800" cy="323165"/>
          </a:xfrm>
          <a:prstGeom prst="rect">
            <a:avLst/>
          </a:prstGeom>
          <a:noFill/>
        </p:spPr>
        <p:txBody>
          <a:bodyPr wrap="square" rtlCol="0">
            <a:spAutoFit/>
          </a:bodyPr>
          <a:lstStyle/>
          <a:p>
            <a:r>
              <a:rPr lang="en-US" sz="1500" b="1" dirty="0" smtClean="0">
                <a:solidFill>
                  <a:srgbClr val="FFFF00"/>
                </a:solidFill>
              </a:rPr>
              <a:t>p = 0.0076</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990)</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&lt;1 Year</a:t>
            </a:r>
            <a:br>
              <a:rPr lang="en-US" sz="2400" dirty="0" smtClean="0"/>
            </a:br>
            <a:r>
              <a:rPr lang="en-US" sz="2400" dirty="0">
                <a:solidFill>
                  <a:srgbClr val="FFFF00"/>
                </a:solidFill>
              </a:rPr>
              <a:t>D</a:t>
            </a:r>
            <a:r>
              <a:rPr lang="en-US" sz="2400" dirty="0" smtClean="0">
                <a:solidFill>
                  <a:srgbClr val="FFFF00"/>
                </a:solidFill>
              </a:rPr>
              <a:t>onor height</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812536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495800"/>
            <a:ext cx="1828800" cy="323165"/>
          </a:xfrm>
          <a:prstGeom prst="rect">
            <a:avLst/>
          </a:prstGeom>
          <a:noFill/>
        </p:spPr>
        <p:txBody>
          <a:bodyPr wrap="square" rtlCol="0">
            <a:spAutoFit/>
          </a:bodyPr>
          <a:lstStyle/>
          <a:p>
            <a:r>
              <a:rPr lang="en-US" sz="1500" b="1" dirty="0" smtClean="0">
                <a:solidFill>
                  <a:srgbClr val="FFFF00"/>
                </a:solidFill>
              </a:rPr>
              <a:t>p = 0.0006</a:t>
            </a:r>
            <a:endParaRPr lang="en-US" sz="1500" b="1" dirty="0">
              <a:solidFill>
                <a:srgbClr val="FFFF00"/>
              </a:solidFill>
            </a:endParaRPr>
          </a:p>
        </p:txBody>
      </p:sp>
      <p:sp>
        <p:nvSpPr>
          <p:cNvPr id="10" name="TextBox 9"/>
          <p:cNvSpPr txBox="1"/>
          <p:nvPr/>
        </p:nvSpPr>
        <p:spPr>
          <a:xfrm>
            <a:off x="6934200" y="6396335"/>
            <a:ext cx="1828800" cy="461665"/>
          </a:xfrm>
          <a:prstGeom prst="rect">
            <a:avLst/>
          </a:prstGeom>
          <a:noFill/>
        </p:spPr>
        <p:txBody>
          <a:bodyPr wrap="square" rtlCol="0">
            <a:spAutoFit/>
          </a:bodyPr>
          <a:lstStyle/>
          <a:p>
            <a:pPr algn="ctr"/>
            <a:r>
              <a:rPr lang="en-US" sz="2400" b="1" dirty="0" smtClean="0">
                <a:solidFill>
                  <a:srgbClr val="FFFF00"/>
                </a:solidFill>
              </a:rPr>
              <a:t>(N = 990)</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5638800" y="5867400"/>
            <a:ext cx="3276600" cy="461665"/>
          </a:xfrm>
          <a:prstGeom prst="rect">
            <a:avLst/>
          </a:prstGeom>
          <a:noFill/>
        </p:spPr>
        <p:txBody>
          <a:bodyPr wrap="square" rtlCol="0">
            <a:spAutoFit/>
          </a:bodyPr>
          <a:lstStyle/>
          <a:p>
            <a:r>
              <a:rPr lang="en-US" sz="1200" b="1" dirty="0" smtClean="0">
                <a:solidFill>
                  <a:srgbClr val="FFFF00"/>
                </a:solidFill>
              </a:rPr>
              <a:t>The impact of donor height must be considered in the context of height ratio.</a:t>
            </a:r>
            <a:endParaRPr lang="en-US" sz="12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Donor/recipient height ratio</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767675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3606504"/>
            <a:ext cx="1828800" cy="323165"/>
          </a:xfrm>
          <a:prstGeom prst="rect">
            <a:avLst/>
          </a:prstGeom>
          <a:noFill/>
        </p:spPr>
        <p:txBody>
          <a:bodyPr wrap="square" rtlCol="0">
            <a:spAutoFit/>
          </a:bodyPr>
          <a:lstStyle/>
          <a:p>
            <a:r>
              <a:rPr lang="en-US" sz="1500" b="1" dirty="0" smtClean="0">
                <a:solidFill>
                  <a:srgbClr val="FFFF00"/>
                </a:solidFill>
              </a:rPr>
              <a:t>p = 0.0038</a:t>
            </a:r>
            <a:endParaRPr lang="en-US" sz="1500" b="1" dirty="0">
              <a:solidFill>
                <a:srgbClr val="FFFF00"/>
              </a:solidFill>
            </a:endParaRPr>
          </a:p>
        </p:txBody>
      </p:sp>
      <p:sp>
        <p:nvSpPr>
          <p:cNvPr id="10" name="TextBox 9"/>
          <p:cNvSpPr txBox="1"/>
          <p:nvPr/>
        </p:nvSpPr>
        <p:spPr>
          <a:xfrm>
            <a:off x="6934200" y="6396335"/>
            <a:ext cx="1828800" cy="461665"/>
          </a:xfrm>
          <a:prstGeom prst="rect">
            <a:avLst/>
          </a:prstGeom>
          <a:noFill/>
        </p:spPr>
        <p:txBody>
          <a:bodyPr wrap="square" rtlCol="0">
            <a:spAutoFit/>
          </a:bodyPr>
          <a:lstStyle/>
          <a:p>
            <a:pPr algn="ctr"/>
            <a:r>
              <a:rPr lang="en-US" sz="2400" b="1" dirty="0" smtClean="0">
                <a:solidFill>
                  <a:srgbClr val="FFFF00"/>
                </a:solidFill>
              </a:rPr>
              <a:t>(N = 990)</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5638800" y="5867400"/>
            <a:ext cx="3276600" cy="461665"/>
          </a:xfrm>
          <a:prstGeom prst="rect">
            <a:avLst/>
          </a:prstGeom>
          <a:noFill/>
        </p:spPr>
        <p:txBody>
          <a:bodyPr wrap="square" rtlCol="0">
            <a:spAutoFit/>
          </a:bodyPr>
          <a:lstStyle/>
          <a:p>
            <a:r>
              <a:rPr lang="en-US" sz="1200" b="1" dirty="0" smtClean="0">
                <a:solidFill>
                  <a:srgbClr val="FFFF00"/>
                </a:solidFill>
              </a:rPr>
              <a:t>The impact of height ratio must be considered in the context of donor height.</a:t>
            </a:r>
            <a:endParaRPr lang="en-US" sz="12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1819943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3600" dirty="0" smtClean="0"/>
              <a:t/>
            </a:r>
            <a:br>
              <a:rPr lang="en-US" sz="3600" dirty="0" smtClean="0"/>
            </a:br>
            <a:r>
              <a:rPr lang="en-US" sz="2400" dirty="0" smtClean="0"/>
              <a:t>Recipient Age Distribution by Location </a:t>
            </a:r>
            <a:r>
              <a:rPr lang="en-US" sz="3600" dirty="0" smtClean="0"/>
              <a:t/>
            </a:r>
            <a:br>
              <a:rPr lang="en-US" sz="36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nvPr>
        </p:nvGraphicFramePr>
        <p:xfrm>
          <a:off x="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21731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0.0007</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990)</a:t>
            </a:r>
            <a:endParaRPr lang="en-US" sz="2400" b="1" dirty="0">
              <a:solidFill>
                <a:srgbClr val="FFFF00"/>
              </a:solidFil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&lt;1 Year</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0.0028</a:t>
            </a:r>
            <a:endParaRPr lang="en-US" sz="1500" b="1" dirty="0">
              <a:solidFill>
                <a:srgbClr val="FFFF00"/>
              </a:solidFill>
            </a:endParaRPr>
          </a:p>
        </p:txBody>
      </p:sp>
      <p:sp>
        <p:nvSpPr>
          <p:cNvPr id="14" name="TextBox 13"/>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990)</a:t>
            </a:r>
            <a:endParaRPr lang="en-US" sz="24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400" dirty="0" smtClean="0"/>
              <a:t>Age = 1-5 Years</a:t>
            </a:r>
            <a:r>
              <a:rPr lang="en-US" sz="2000" dirty="0" smtClean="0"/>
              <a:t/>
            </a:r>
            <a:br>
              <a:rPr lang="en-US" sz="2000" dirty="0" smtClean="0"/>
            </a:br>
            <a:r>
              <a:rPr lang="en-US" sz="2400" dirty="0" smtClean="0"/>
              <a:t>Risk Factors For 1 Year Mortality</a:t>
            </a:r>
            <a:endParaRPr lang="en-US" sz="2400" dirty="0"/>
          </a:p>
        </p:txBody>
      </p:sp>
      <p:sp>
        <p:nvSpPr>
          <p:cNvPr id="9" name="TextBox 8"/>
          <p:cNvSpPr txBox="1"/>
          <p:nvPr/>
        </p:nvSpPr>
        <p:spPr>
          <a:xfrm>
            <a:off x="7424192" y="6123708"/>
            <a:ext cx="1828800" cy="461665"/>
          </a:xfrm>
          <a:prstGeom prst="rect">
            <a:avLst/>
          </a:prstGeom>
          <a:noFill/>
        </p:spPr>
        <p:txBody>
          <a:bodyPr wrap="square" rtlCol="0">
            <a:spAutoFit/>
          </a:bodyPr>
          <a:lstStyle/>
          <a:p>
            <a:pPr algn="ctr"/>
            <a:r>
              <a:rPr lang="en-US" sz="2400" b="1" dirty="0" smtClean="0">
                <a:solidFill>
                  <a:srgbClr val="FFFF00"/>
                </a:solidFill>
              </a:rPr>
              <a:t>N = 852</a:t>
            </a:r>
            <a:endParaRPr lang="en-US" sz="2400" b="1" dirty="0">
              <a:solidFill>
                <a:srgbClr val="FFFF00"/>
              </a:solidFill>
            </a:endParaRPr>
          </a:p>
        </p:txBody>
      </p:sp>
      <p:sp>
        <p:nvSpPr>
          <p:cNvPr id="11" name="TextBox 10"/>
          <p:cNvSpPr txBox="1"/>
          <p:nvPr/>
        </p:nvSpPr>
        <p:spPr>
          <a:xfrm>
            <a:off x="4800600" y="6490900"/>
            <a:ext cx="3886200" cy="276999"/>
          </a:xfrm>
          <a:prstGeom prst="rect">
            <a:avLst/>
          </a:prstGeom>
          <a:noFill/>
        </p:spPr>
        <p:txBody>
          <a:bodyPr wrap="square" rtlCol="0">
            <a:spAutoFit/>
          </a:bodyPr>
          <a:lstStyle/>
          <a:p>
            <a:r>
              <a:rPr lang="en-US" sz="1200" b="1" dirty="0" smtClean="0">
                <a:solidFill>
                  <a:srgbClr val="FFFF00"/>
                </a:solidFill>
              </a:rPr>
              <a:t>Reference group = Cardiomyopathy,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796" y="1309300"/>
            <a:ext cx="6604407" cy="489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000" dirty="0" smtClean="0"/>
              <a:t> Age = 1-5 Years</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419100" y="1981200"/>
          <a:ext cx="8305800" cy="2342253"/>
        </p:xfrm>
        <a:graphic>
          <a:graphicData uri="http://schemas.openxmlformats.org/drawingml/2006/table">
            <a:tbl>
              <a:tblPr firstRow="1" bandRow="1">
                <a:tableStyleId>{C083E6E3-FA7D-4D7B-A595-EF9225AFEA82}</a:tableStyleId>
              </a:tblPr>
              <a:tblGrid>
                <a:gridCol w="4038600"/>
                <a:gridCol w="4267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 age</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r>
                        <a:rPr lang="en-US" b="1" dirty="0" smtClean="0"/>
                        <a:t>Donor/recipient</a:t>
                      </a:r>
                      <a:r>
                        <a:rPr lang="en-US" b="1" baseline="0" dirty="0" smtClean="0"/>
                        <a:t> </a:t>
                      </a:r>
                      <a:r>
                        <a:rPr lang="en-US" b="1" dirty="0" smtClean="0"/>
                        <a:t>BSA ratio</a:t>
                      </a:r>
                      <a:endParaRPr lang="en-US" b="1" dirty="0"/>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creatinine</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Volume</a:t>
                      </a:r>
                      <a:r>
                        <a:rPr lang="en-US" sz="1800" b="1" baseline="0" dirty="0" smtClean="0"/>
                        <a:t> of pediatric transplants</a:t>
                      </a:r>
                      <a:endParaRPr lang="en-US" sz="1800" b="1"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height</a:t>
                      </a:r>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Ratio of </a:t>
                      </a:r>
                      <a:r>
                        <a:rPr lang="en-US" sz="1800" b="1" baseline="0" dirty="0" smtClean="0"/>
                        <a:t>pediatric transplant volume to total transplant volume</a:t>
                      </a:r>
                      <a:endParaRPr lang="en-US" sz="1800" b="1"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bl>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1-5 Years</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1828800"/>
            <a:ext cx="1828800" cy="323165"/>
          </a:xfrm>
          <a:prstGeom prst="rect">
            <a:avLst/>
          </a:prstGeom>
          <a:noFill/>
        </p:spPr>
        <p:txBody>
          <a:bodyPr wrap="square" rtlCol="0">
            <a:spAutoFit/>
          </a:bodyPr>
          <a:lstStyle/>
          <a:p>
            <a:r>
              <a:rPr lang="en-US" sz="1500" b="1" dirty="0" smtClean="0">
                <a:solidFill>
                  <a:srgbClr val="FFFF00"/>
                </a:solidFill>
              </a:rPr>
              <a:t>p = 0.0434</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852)</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5181600" y="5867400"/>
            <a:ext cx="3733800" cy="461665"/>
          </a:xfrm>
          <a:prstGeom prst="rect">
            <a:avLst/>
          </a:prstGeom>
          <a:noFill/>
        </p:spPr>
        <p:txBody>
          <a:bodyPr wrap="square" rtlCol="0">
            <a:spAutoFit/>
          </a:bodyPr>
          <a:lstStyle/>
          <a:p>
            <a:r>
              <a:rPr lang="en-US" sz="1200" b="1" dirty="0" smtClean="0">
                <a:solidFill>
                  <a:srgbClr val="FFFF00"/>
                </a:solidFill>
              </a:rPr>
              <a:t>The impact of recipient age must be considered in the context of recipient height.</a:t>
            </a:r>
            <a:endParaRPr lang="en-US" sz="12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1-5 Year</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1752600"/>
            <a:ext cx="1828800" cy="323165"/>
          </a:xfrm>
          <a:prstGeom prst="rect">
            <a:avLst/>
          </a:prstGeom>
          <a:noFill/>
        </p:spPr>
        <p:txBody>
          <a:bodyPr wrap="square" rtlCol="0">
            <a:spAutoFit/>
          </a:bodyPr>
          <a:lstStyle/>
          <a:p>
            <a:r>
              <a:rPr lang="en-US" sz="1500" b="1" dirty="0" smtClean="0">
                <a:solidFill>
                  <a:srgbClr val="FFFF00"/>
                </a:solidFill>
              </a:rPr>
              <a:t>p = 0.0097</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852)</a:t>
            </a:r>
            <a:endParaRPr lang="en-US" sz="2400" b="1" dirty="0">
              <a:solidFill>
                <a:srgbClr val="FFFF00"/>
              </a:solidFill>
            </a:endParaRPr>
          </a:p>
        </p:txBody>
      </p:sp>
      <p:grpSp>
        <p:nvGrpSpPr>
          <p:cNvPr id="3"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1-5 Years</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2057400"/>
            <a:ext cx="1828800" cy="323165"/>
          </a:xfrm>
          <a:prstGeom prst="rect">
            <a:avLst/>
          </a:prstGeom>
          <a:noFill/>
        </p:spPr>
        <p:txBody>
          <a:bodyPr wrap="square" rtlCol="0">
            <a:spAutoFit/>
          </a:bodyPr>
          <a:lstStyle/>
          <a:p>
            <a:r>
              <a:rPr lang="en-US" sz="1500" b="1" dirty="0" smtClean="0">
                <a:solidFill>
                  <a:srgbClr val="FFFF00"/>
                </a:solidFill>
              </a:rPr>
              <a:t>p = 0.0049</a:t>
            </a:r>
            <a:endParaRPr lang="en-US" sz="1500" b="1" dirty="0">
              <a:solidFill>
                <a:srgbClr val="FFFF00"/>
              </a:solidFill>
            </a:endParaRPr>
          </a:p>
        </p:txBody>
      </p:sp>
      <p:sp>
        <p:nvSpPr>
          <p:cNvPr id="14" name="TextBox 13"/>
          <p:cNvSpPr txBox="1"/>
          <p:nvPr/>
        </p:nvSpPr>
        <p:spPr>
          <a:xfrm>
            <a:off x="7010400" y="5638800"/>
            <a:ext cx="1828800" cy="461665"/>
          </a:xfrm>
          <a:prstGeom prst="rect">
            <a:avLst/>
          </a:prstGeom>
          <a:noFill/>
        </p:spPr>
        <p:txBody>
          <a:bodyPr wrap="square" rtlCol="0">
            <a:spAutoFit/>
          </a:bodyPr>
          <a:lstStyle/>
          <a:p>
            <a:pPr algn="ctr"/>
            <a:r>
              <a:rPr lang="en-US" sz="2400" b="1" dirty="0" smtClean="0">
                <a:solidFill>
                  <a:srgbClr val="FFFF00"/>
                </a:solidFill>
              </a:rPr>
              <a:t>(N = 852)</a:t>
            </a:r>
            <a:endParaRPr lang="en-US" sz="2400" b="1" dirty="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5486400" y="6396335"/>
            <a:ext cx="3429000" cy="461665"/>
          </a:xfrm>
          <a:prstGeom prst="rect">
            <a:avLst/>
          </a:prstGeom>
          <a:noFill/>
        </p:spPr>
        <p:txBody>
          <a:bodyPr wrap="square" rtlCol="0">
            <a:spAutoFit/>
          </a:bodyPr>
          <a:lstStyle/>
          <a:p>
            <a:r>
              <a:rPr lang="en-US" sz="1200" b="1" dirty="0" smtClean="0">
                <a:solidFill>
                  <a:srgbClr val="FFFF00"/>
                </a:solidFill>
              </a:rPr>
              <a:t>The impact of recipient height must be considered in the context of recipient age.</a:t>
            </a:r>
            <a:endParaRPr lang="en-US" sz="1200" b="1" dirty="0">
              <a:solidFill>
                <a:srgbClr val="FFFF00"/>
              </a:solidFill>
            </a:endParaRPr>
          </a:p>
        </p:txBody>
      </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1-5 Years</a:t>
            </a:r>
            <a:br>
              <a:rPr lang="en-US" sz="2400" dirty="0" smtClean="0"/>
            </a:br>
            <a:r>
              <a:rPr lang="en-US" sz="2400" dirty="0" smtClean="0">
                <a:solidFill>
                  <a:srgbClr val="FFFF00"/>
                </a:solidFill>
              </a:rPr>
              <a:t>Donor/Recipient BSA Ratio</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1905000"/>
            <a:ext cx="1828800" cy="323165"/>
          </a:xfrm>
          <a:prstGeom prst="rect">
            <a:avLst/>
          </a:prstGeom>
          <a:noFill/>
        </p:spPr>
        <p:txBody>
          <a:bodyPr wrap="square" rtlCol="0">
            <a:spAutoFit/>
          </a:bodyPr>
          <a:lstStyle/>
          <a:p>
            <a:r>
              <a:rPr lang="en-US" sz="1500" b="1" dirty="0" smtClean="0">
                <a:solidFill>
                  <a:srgbClr val="FFFF00"/>
                </a:solidFill>
              </a:rPr>
              <a:t>p = 0.0357</a:t>
            </a:r>
            <a:endParaRPr lang="en-US" sz="1500" b="1" dirty="0">
              <a:solidFill>
                <a:srgbClr val="FFFF00"/>
              </a:solidFill>
            </a:endParaRPr>
          </a:p>
        </p:txBody>
      </p:sp>
      <p:sp>
        <p:nvSpPr>
          <p:cNvPr id="10" name="TextBox 9"/>
          <p:cNvSpPr txBox="1"/>
          <p:nvPr/>
        </p:nvSpPr>
        <p:spPr>
          <a:xfrm>
            <a:off x="6934200" y="6396335"/>
            <a:ext cx="1828800" cy="461665"/>
          </a:xfrm>
          <a:prstGeom prst="rect">
            <a:avLst/>
          </a:prstGeom>
          <a:noFill/>
        </p:spPr>
        <p:txBody>
          <a:bodyPr wrap="square" rtlCol="0">
            <a:spAutoFit/>
          </a:bodyPr>
          <a:lstStyle/>
          <a:p>
            <a:pPr algn="ctr"/>
            <a:r>
              <a:rPr lang="en-US" sz="2400" b="1" dirty="0" smtClean="0">
                <a:solidFill>
                  <a:srgbClr val="FFFF00"/>
                </a:solidFill>
              </a:rPr>
              <a:t>(N = 852)</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1-5 Years</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0.0091</a:t>
            </a:r>
            <a:endParaRPr lang="en-US" sz="1500" b="1" dirty="0">
              <a:solidFill>
                <a:srgbClr val="FFFF00"/>
              </a:solidFill>
            </a:endParaRPr>
          </a:p>
        </p:txBody>
      </p:sp>
      <p:sp>
        <p:nvSpPr>
          <p:cNvPr id="10" name="TextBox 9"/>
          <p:cNvSpPr txBox="1"/>
          <p:nvPr/>
        </p:nvSpPr>
        <p:spPr>
          <a:xfrm>
            <a:off x="6934200" y="5943600"/>
            <a:ext cx="1828800" cy="461665"/>
          </a:xfrm>
          <a:prstGeom prst="rect">
            <a:avLst/>
          </a:prstGeom>
          <a:noFill/>
        </p:spPr>
        <p:txBody>
          <a:bodyPr wrap="square" rtlCol="0">
            <a:spAutoFit/>
          </a:bodyPr>
          <a:lstStyle/>
          <a:p>
            <a:pPr algn="ctr"/>
            <a:r>
              <a:rPr lang="en-US" sz="2400" b="1" dirty="0" smtClean="0">
                <a:solidFill>
                  <a:srgbClr val="FFFF00"/>
                </a:solidFill>
              </a:rPr>
              <a:t>(N = 852)</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4953000" y="6396335"/>
            <a:ext cx="3962400" cy="461665"/>
          </a:xfrm>
          <a:prstGeom prst="rect">
            <a:avLst/>
          </a:prstGeom>
          <a:noFill/>
        </p:spPr>
        <p:txBody>
          <a:bodyPr wrap="square" rtlCol="0">
            <a:spAutoFit/>
          </a:bodyPr>
          <a:lstStyle/>
          <a:p>
            <a:r>
              <a:rPr lang="en-US" sz="1200" b="1" dirty="0" smtClean="0">
                <a:solidFill>
                  <a:srgbClr val="FFFF00"/>
                </a:solidFill>
              </a:rPr>
              <a:t>The impact of pediatric volume must be considered in the context of percentage of total volume.</a:t>
            </a:r>
            <a:endParaRPr lang="en-US" sz="12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1-5 Years</a:t>
            </a:r>
            <a:br>
              <a:rPr lang="en-US" sz="2400" dirty="0" smtClean="0"/>
            </a:br>
            <a:r>
              <a:rPr lang="en-US" sz="2200" dirty="0" smtClean="0">
                <a:solidFill>
                  <a:srgbClr val="FFFF00"/>
                </a:solidFill>
              </a:rPr>
              <a:t>Ratio of Pediatric Transplant Volume to Total Transplant Volume</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1905000"/>
            <a:ext cx="1828800" cy="323165"/>
          </a:xfrm>
          <a:prstGeom prst="rect">
            <a:avLst/>
          </a:prstGeom>
          <a:noFill/>
        </p:spPr>
        <p:txBody>
          <a:bodyPr wrap="square" rtlCol="0">
            <a:spAutoFit/>
          </a:bodyPr>
          <a:lstStyle/>
          <a:p>
            <a:r>
              <a:rPr lang="en-US" sz="1500" b="1" dirty="0" smtClean="0">
                <a:solidFill>
                  <a:srgbClr val="FFFF00"/>
                </a:solidFill>
              </a:rPr>
              <a:t>p = 0.0118</a:t>
            </a:r>
            <a:endParaRPr lang="en-US" sz="1500" b="1" dirty="0">
              <a:solidFill>
                <a:srgbClr val="FFFF00"/>
              </a:solidFill>
            </a:endParaRPr>
          </a:p>
        </p:txBody>
      </p:sp>
      <p:sp>
        <p:nvSpPr>
          <p:cNvPr id="10" name="TextBox 9"/>
          <p:cNvSpPr txBox="1"/>
          <p:nvPr/>
        </p:nvSpPr>
        <p:spPr>
          <a:xfrm>
            <a:off x="6934200" y="6019800"/>
            <a:ext cx="1828800" cy="461665"/>
          </a:xfrm>
          <a:prstGeom prst="rect">
            <a:avLst/>
          </a:prstGeom>
          <a:noFill/>
        </p:spPr>
        <p:txBody>
          <a:bodyPr wrap="square" rtlCol="0">
            <a:spAutoFit/>
          </a:bodyPr>
          <a:lstStyle/>
          <a:p>
            <a:pPr algn="ctr"/>
            <a:r>
              <a:rPr lang="en-US" sz="2400" b="1" dirty="0" smtClean="0">
                <a:solidFill>
                  <a:srgbClr val="FFFF00"/>
                </a:solidFill>
              </a:rPr>
              <a:t>(N = 852)</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5257800" y="6396335"/>
            <a:ext cx="3657600" cy="461665"/>
          </a:xfrm>
          <a:prstGeom prst="rect">
            <a:avLst/>
          </a:prstGeom>
          <a:noFill/>
        </p:spPr>
        <p:txBody>
          <a:bodyPr wrap="square" rtlCol="0">
            <a:spAutoFit/>
          </a:bodyPr>
          <a:lstStyle/>
          <a:p>
            <a:r>
              <a:rPr lang="en-US" sz="1200" b="1" dirty="0" smtClean="0">
                <a:solidFill>
                  <a:srgbClr val="FFFF00"/>
                </a:solidFill>
              </a:rPr>
              <a:t>The impact of percentage volume must be considered in the context of pediatric volume.</a:t>
            </a:r>
            <a:endParaRPr lang="en-US" sz="12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Donor Age Distribution </a:t>
            </a: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0565123"/>
              </p:ext>
            </p:extLst>
          </p:nvPr>
        </p:nvGraphicFramePr>
        <p:xfrm>
          <a:off x="228600" y="12192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400" dirty="0" smtClean="0"/>
              <a:t>Age = 6-10 Years</a:t>
            </a:r>
            <a:r>
              <a:rPr lang="en-US" sz="2000" dirty="0" smtClean="0"/>
              <a:t/>
            </a:r>
            <a:br>
              <a:rPr lang="en-US" sz="2000" dirty="0" smtClean="0"/>
            </a:br>
            <a:r>
              <a:rPr lang="en-US" sz="2400" dirty="0" smtClean="0"/>
              <a:t>Risk Factors For 1 Year Mortality</a:t>
            </a:r>
            <a:endParaRPr lang="en-US" sz="2400" dirty="0"/>
          </a:p>
        </p:txBody>
      </p:sp>
      <p:sp>
        <p:nvSpPr>
          <p:cNvPr id="9" name="TextBox 8"/>
          <p:cNvSpPr txBox="1"/>
          <p:nvPr/>
        </p:nvSpPr>
        <p:spPr>
          <a:xfrm>
            <a:off x="7485152" y="6137254"/>
            <a:ext cx="1828800" cy="461665"/>
          </a:xfrm>
          <a:prstGeom prst="rect">
            <a:avLst/>
          </a:prstGeom>
          <a:noFill/>
        </p:spPr>
        <p:txBody>
          <a:bodyPr wrap="square" rtlCol="0">
            <a:spAutoFit/>
          </a:bodyPr>
          <a:lstStyle/>
          <a:p>
            <a:pPr algn="ctr"/>
            <a:r>
              <a:rPr lang="en-US" sz="2400" b="1" dirty="0" smtClean="0">
                <a:solidFill>
                  <a:srgbClr val="FFFF00"/>
                </a:solidFill>
              </a:rPr>
              <a:t>N = 523</a:t>
            </a:r>
            <a:endParaRPr lang="en-US" sz="2400" b="1" dirty="0">
              <a:solidFill>
                <a:srgbClr val="FFFF00"/>
              </a:solidFill>
            </a:endParaRPr>
          </a:p>
        </p:txBody>
      </p:sp>
      <p:sp>
        <p:nvSpPr>
          <p:cNvPr id="11" name="TextBox 10"/>
          <p:cNvSpPr txBox="1"/>
          <p:nvPr/>
        </p:nvSpPr>
        <p:spPr>
          <a:xfrm>
            <a:off x="4831080" y="6490900"/>
            <a:ext cx="3886200" cy="276999"/>
          </a:xfrm>
          <a:prstGeom prst="rect">
            <a:avLst/>
          </a:prstGeom>
          <a:noFill/>
        </p:spPr>
        <p:txBody>
          <a:bodyPr wrap="square" rtlCol="0">
            <a:spAutoFit/>
          </a:bodyPr>
          <a:lstStyle/>
          <a:p>
            <a:r>
              <a:rPr lang="en-US" sz="1200" b="1" dirty="0" smtClean="0">
                <a:solidFill>
                  <a:srgbClr val="FFFF00"/>
                </a:solidFill>
              </a:rPr>
              <a:t>Reference group = Cardiomyopathy,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392" y="1309300"/>
            <a:ext cx="6419215" cy="481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000" dirty="0" smtClean="0"/>
              <a:t> Age = 6-10 Years</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84578669"/>
              </p:ext>
            </p:extLst>
          </p:nvPr>
        </p:nvGraphicFramePr>
        <p:xfrm>
          <a:off x="304800" y="1676400"/>
          <a:ext cx="8305800" cy="1235557"/>
        </p:xfrm>
        <a:graphic>
          <a:graphicData uri="http://schemas.openxmlformats.org/drawingml/2006/table">
            <a:tbl>
              <a:tblPr firstRow="1" bandRow="1">
                <a:tableStyleId>{C083E6E3-FA7D-4D7B-A595-EF9225AFEA82}</a:tableStyleId>
              </a:tblPr>
              <a:tblGrid>
                <a:gridCol w="5562600"/>
                <a:gridCol w="2743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pre-transplant bilirubin</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lnT w="12700" cap="flat" cmpd="sng" algn="ctr">
                      <a:noFill/>
                      <a:prstDash val="solid"/>
                      <a:round/>
                      <a:headEnd type="none" w="med" len="med"/>
                      <a:tailEnd type="none" w="med" len="med"/>
                    </a:lnT>
                    <a:lnB>
                      <a:noFill/>
                    </a:lnB>
                    <a:solidFill>
                      <a:schemeClr val="bg2"/>
                    </a:solidFill>
                  </a:tcPr>
                </a:tc>
              </a:tr>
            </a:tbl>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2002 – December 2011)</a:t>
            </a:r>
            <a:r>
              <a:rPr lang="en-US" sz="1800" dirty="0" smtClean="0"/>
              <a:t/>
            </a:r>
            <a:br>
              <a:rPr lang="en-US" sz="1800" dirty="0" smtClean="0"/>
            </a:br>
            <a:r>
              <a:rPr lang="en-US" sz="2400" dirty="0" smtClean="0"/>
              <a:t>Risk Factors For 1 Year Mortality in Age = 6-10 Years</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1905000"/>
            <a:ext cx="1828800" cy="323165"/>
          </a:xfrm>
          <a:prstGeom prst="rect">
            <a:avLst/>
          </a:prstGeom>
          <a:noFill/>
        </p:spPr>
        <p:txBody>
          <a:bodyPr wrap="square" rtlCol="0">
            <a:spAutoFit/>
          </a:bodyPr>
          <a:lstStyle/>
          <a:p>
            <a:r>
              <a:rPr lang="en-US" sz="1500" b="1" dirty="0" smtClean="0">
                <a:solidFill>
                  <a:srgbClr val="FFFF00"/>
                </a:solidFill>
              </a:rPr>
              <a:t>p = 0.0137</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523)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400" dirty="0" smtClean="0"/>
              <a:t>Age = 11-17 Years</a:t>
            </a:r>
            <a:r>
              <a:rPr lang="en-US" sz="2000" dirty="0" smtClean="0"/>
              <a:t/>
            </a:r>
            <a:br>
              <a:rPr lang="en-US" sz="2000" dirty="0" smtClean="0"/>
            </a:br>
            <a:r>
              <a:rPr lang="en-US" sz="2400" dirty="0" smtClean="0"/>
              <a:t>Risk Factors For 1 Year Mortality</a:t>
            </a:r>
            <a:endParaRPr lang="en-US" sz="2400" dirty="0"/>
          </a:p>
        </p:txBody>
      </p:sp>
      <p:sp>
        <p:nvSpPr>
          <p:cNvPr id="9" name="TextBox 8"/>
          <p:cNvSpPr txBox="1"/>
          <p:nvPr/>
        </p:nvSpPr>
        <p:spPr>
          <a:xfrm>
            <a:off x="7454672" y="5863399"/>
            <a:ext cx="1828800" cy="461665"/>
          </a:xfrm>
          <a:prstGeom prst="rect">
            <a:avLst/>
          </a:prstGeom>
          <a:noFill/>
        </p:spPr>
        <p:txBody>
          <a:bodyPr wrap="square" rtlCol="0">
            <a:spAutoFit/>
          </a:bodyPr>
          <a:lstStyle/>
          <a:p>
            <a:pPr algn="ctr"/>
            <a:r>
              <a:rPr lang="en-US" sz="2400" b="1" dirty="0" smtClean="0">
                <a:solidFill>
                  <a:srgbClr val="FFFF00"/>
                </a:solidFill>
              </a:rPr>
              <a:t>N = 1,275</a:t>
            </a:r>
            <a:endParaRPr lang="en-US" sz="2400" b="1" dirty="0">
              <a:solidFill>
                <a:srgbClr val="FFFF00"/>
              </a:solidFill>
            </a:endParaRPr>
          </a:p>
        </p:txBody>
      </p:sp>
      <p:sp>
        <p:nvSpPr>
          <p:cNvPr id="11" name="TextBox 10"/>
          <p:cNvSpPr txBox="1"/>
          <p:nvPr/>
        </p:nvSpPr>
        <p:spPr>
          <a:xfrm>
            <a:off x="5067300" y="6549383"/>
            <a:ext cx="3886200" cy="276999"/>
          </a:xfrm>
          <a:prstGeom prst="rect">
            <a:avLst/>
          </a:prstGeom>
          <a:noFill/>
        </p:spPr>
        <p:txBody>
          <a:bodyPr wrap="square" rtlCol="0">
            <a:spAutoFit/>
          </a:bodyPr>
          <a:lstStyle/>
          <a:p>
            <a:r>
              <a:rPr lang="en-US" sz="1200" b="1" dirty="0" smtClean="0">
                <a:solidFill>
                  <a:srgbClr val="FFFF00"/>
                </a:solidFill>
              </a:rPr>
              <a:t>Reference group = Cardiomyopathy, no devices</a:t>
            </a:r>
            <a:endParaRPr lang="en-US" sz="1200" dirty="0">
              <a:solidFill>
                <a:srgbClr val="FFFF00"/>
              </a:solidFill>
            </a:endParaRPr>
          </a:p>
        </p:txBody>
      </p:sp>
      <p:sp>
        <p:nvSpPr>
          <p:cNvPr id="12" name="TextBox 11"/>
          <p:cNvSpPr txBox="1"/>
          <p:nvPr/>
        </p:nvSpPr>
        <p:spPr>
          <a:xfrm>
            <a:off x="5067300" y="6146792"/>
            <a:ext cx="3962400" cy="461665"/>
          </a:xfrm>
          <a:prstGeom prst="rect">
            <a:avLst/>
          </a:prstGeom>
          <a:noFill/>
        </p:spPr>
        <p:txBody>
          <a:bodyPr wrap="square" rtlCol="0">
            <a:spAutoFit/>
          </a:bodyPr>
          <a:lstStyle/>
          <a:p>
            <a:r>
              <a:rPr lang="en-US" sz="1200" b="1" dirty="0"/>
              <a:t>* </a:t>
            </a:r>
            <a:r>
              <a:rPr lang="en-US" sz="1200" b="1" dirty="0" smtClean="0"/>
              <a:t>Other = Not head trauma</a:t>
            </a:r>
            <a:r>
              <a:rPr lang="en-US" sz="1200" b="1" dirty="0"/>
              <a:t>, </a:t>
            </a:r>
            <a:r>
              <a:rPr lang="en-US" sz="1200" b="1" dirty="0" smtClean="0"/>
              <a:t>cerebrovascular/stroke</a:t>
            </a:r>
            <a:r>
              <a:rPr lang="en-US" sz="1200" b="1" dirty="0"/>
              <a:t>, </a:t>
            </a:r>
            <a:r>
              <a:rPr lang="en-US" sz="1200" b="1" dirty="0" smtClean="0"/>
              <a:t>anoxia, or CNS tumor</a:t>
            </a:r>
            <a:endParaRPr lang="en-US" sz="1200" b="1"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75879"/>
            <a:ext cx="6518275" cy="488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lstStyle/>
          <a:p>
            <a:r>
              <a:rPr lang="en-US" sz="2600" dirty="0" smtClean="0"/>
              <a:t>Pediatric Heart Transplants </a:t>
            </a:r>
            <a:r>
              <a:rPr lang="en-US" sz="2000" dirty="0" smtClean="0"/>
              <a:t>(January 2002 – December 2011)</a:t>
            </a:r>
            <a:br>
              <a:rPr lang="en-US" sz="2000" dirty="0" smtClean="0"/>
            </a:br>
            <a:r>
              <a:rPr lang="en-US" sz="2000" dirty="0" smtClean="0"/>
              <a:t> Age = 11-17 Years</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85093483"/>
              </p:ext>
            </p:extLst>
          </p:nvPr>
        </p:nvGraphicFramePr>
        <p:xfrm>
          <a:off x="304800" y="1676400"/>
          <a:ext cx="8305800" cy="1235557"/>
        </p:xfrm>
        <a:graphic>
          <a:graphicData uri="http://schemas.openxmlformats.org/drawingml/2006/table">
            <a:tbl>
              <a:tblPr firstRow="1" bandRow="1">
                <a:tableStyleId>{C083E6E3-FA7D-4D7B-A595-EF9225AFEA82}</a:tableStyleId>
              </a:tblPr>
              <a:tblGrid>
                <a:gridCol w="8305800"/>
              </a:tblGrid>
              <a:tr h="682209">
                <a:tc>
                  <a:txBody>
                    <a:bodyPr/>
                    <a:lstStyle/>
                    <a:p>
                      <a:pPr algn="ctr" rtl="0" fontAlgn="t"/>
                      <a:r>
                        <a:rPr lang="en-US" sz="2400" b="1" i="1" dirty="0" smtClean="0">
                          <a:solidFill>
                            <a:srgbClr val="FFFF00"/>
                          </a:solidFill>
                        </a:rPr>
                        <a:t>Continuous Factors</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No statistically</a:t>
                      </a:r>
                      <a:r>
                        <a:rPr lang="en-US" sz="1800" b="1" baseline="0" dirty="0" smtClean="0"/>
                        <a:t> significant </a:t>
                      </a:r>
                      <a:r>
                        <a:rPr lang="en-US" sz="1800" b="1" dirty="0" smtClean="0"/>
                        <a:t>continuous risk factors were identified</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r>
            </a:tbl>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3640543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1998 – December 2007)</a:t>
            </a:r>
            <a:br>
              <a:rPr lang="en-US" sz="2000" dirty="0" smtClean="0"/>
            </a:br>
            <a:r>
              <a:rPr lang="en-US" sz="2400" dirty="0" smtClean="0"/>
              <a:t>Risk Factors For 5 Year Mortality</a:t>
            </a:r>
            <a:endParaRPr lang="en-US" sz="2400" dirty="0"/>
          </a:p>
        </p:txBody>
      </p:sp>
      <p:sp>
        <p:nvSpPr>
          <p:cNvPr id="9" name="TextBox 8"/>
          <p:cNvSpPr txBox="1"/>
          <p:nvPr/>
        </p:nvSpPr>
        <p:spPr>
          <a:xfrm>
            <a:off x="7620000" y="5746076"/>
            <a:ext cx="1828800" cy="400110"/>
          </a:xfrm>
          <a:prstGeom prst="rect">
            <a:avLst/>
          </a:prstGeom>
          <a:noFill/>
        </p:spPr>
        <p:txBody>
          <a:bodyPr wrap="square" rtlCol="0">
            <a:spAutoFit/>
          </a:bodyPr>
          <a:lstStyle/>
          <a:p>
            <a:pPr algn="ctr"/>
            <a:r>
              <a:rPr lang="en-US" sz="2000" b="1" dirty="0" smtClean="0">
                <a:solidFill>
                  <a:srgbClr val="FFFF00"/>
                </a:solidFill>
              </a:rPr>
              <a:t>N = 3,143</a:t>
            </a:r>
            <a:endParaRPr lang="en-US" sz="2000" b="1" dirty="0">
              <a:solidFill>
                <a:srgbClr val="FFFF00"/>
              </a:solidFill>
            </a:endParaRPr>
          </a:p>
        </p:txBody>
      </p:sp>
      <p:sp>
        <p:nvSpPr>
          <p:cNvPr id="11" name="TextBox 10"/>
          <p:cNvSpPr txBox="1"/>
          <p:nvPr/>
        </p:nvSpPr>
        <p:spPr>
          <a:xfrm>
            <a:off x="4953000" y="6553696"/>
            <a:ext cx="3886200" cy="276999"/>
          </a:xfrm>
          <a:prstGeom prst="rect">
            <a:avLst/>
          </a:prstGeom>
          <a:noFill/>
        </p:spPr>
        <p:txBody>
          <a:bodyPr wrap="square" rtlCol="0">
            <a:spAutoFit/>
          </a:bodyPr>
          <a:lstStyle/>
          <a:p>
            <a:r>
              <a:rPr lang="en-US" sz="1200" b="1" dirty="0" smtClean="0">
                <a:solidFill>
                  <a:srgbClr val="FFFF00"/>
                </a:solidFill>
              </a:rPr>
              <a:t>Reference group = Cardiomyopathy, no devices</a:t>
            </a:r>
            <a:endParaRPr lang="en-US" sz="1200" dirty="0">
              <a:solidFill>
                <a:srgbClr val="FFFF00"/>
              </a:solidFill>
            </a:endParaRPr>
          </a:p>
        </p:txBody>
      </p:sp>
      <p:sp>
        <p:nvSpPr>
          <p:cNvPr id="12" name="TextBox 11"/>
          <p:cNvSpPr txBox="1"/>
          <p:nvPr/>
        </p:nvSpPr>
        <p:spPr>
          <a:xfrm>
            <a:off x="5943600" y="5468977"/>
            <a:ext cx="3505200" cy="381000"/>
          </a:xfrm>
          <a:prstGeom prst="rect">
            <a:avLst/>
          </a:prstGeom>
          <a:noFill/>
        </p:spPr>
        <p:txBody>
          <a:bodyPr wrap="square" rtlCol="0">
            <a:spAutoFit/>
          </a:bodyPr>
          <a:lstStyle/>
          <a:p>
            <a:endParaRPr lang="en-US"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752" y="1037079"/>
            <a:ext cx="6754495" cy="506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953000" y="6195932"/>
            <a:ext cx="3962400" cy="461665"/>
          </a:xfrm>
          <a:prstGeom prst="rect">
            <a:avLst/>
          </a:prstGeom>
          <a:noFill/>
        </p:spPr>
        <p:txBody>
          <a:bodyPr wrap="square" rtlCol="0">
            <a:spAutoFit/>
          </a:bodyPr>
          <a:lstStyle/>
          <a:p>
            <a:r>
              <a:rPr lang="en-US" sz="1200" b="1" dirty="0"/>
              <a:t>* </a:t>
            </a:r>
            <a:r>
              <a:rPr lang="en-US" sz="1200" b="1" dirty="0" smtClean="0"/>
              <a:t>Other = Not head trauma</a:t>
            </a:r>
            <a:r>
              <a:rPr lang="en-US" sz="1200" b="1" dirty="0"/>
              <a:t>, </a:t>
            </a:r>
            <a:r>
              <a:rPr lang="en-US" sz="1200" b="1" dirty="0" smtClean="0"/>
              <a:t>cerebrovascular/stroke</a:t>
            </a:r>
            <a:r>
              <a:rPr lang="en-US" sz="1200" b="1" dirty="0"/>
              <a:t>, </a:t>
            </a:r>
            <a:r>
              <a:rPr lang="en-US" sz="1200" b="1" dirty="0" smtClean="0"/>
              <a:t>anoxia, or CNS tumor</a:t>
            </a:r>
            <a:endParaRPr lang="en-US" sz="1200" b="1" dirty="0"/>
          </a:p>
        </p:txBody>
      </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1998 – December 2007)</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53980173"/>
              </p:ext>
            </p:extLst>
          </p:nvPr>
        </p:nvGraphicFramePr>
        <p:xfrm>
          <a:off x="304800" y="1676400"/>
          <a:ext cx="8305800" cy="1788905"/>
        </p:xfrm>
        <a:graphic>
          <a:graphicData uri="http://schemas.openxmlformats.org/drawingml/2006/table">
            <a:tbl>
              <a:tblPr firstRow="1" bandRow="1">
                <a:tableStyleId>{C083E6E3-FA7D-4D7B-A595-EF9225AFEA82}</a:tableStyleId>
              </a:tblPr>
              <a:tblGrid>
                <a:gridCol w="3124200"/>
                <a:gridCol w="5181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Ratio of </a:t>
                      </a:r>
                      <a:r>
                        <a:rPr lang="en-US" sz="1800" b="1" baseline="0" dirty="0" smtClean="0"/>
                        <a:t>pediatric transplant volume to total transplant volume</a:t>
                      </a:r>
                      <a:endParaRPr lang="en-US" sz="1800" b="1" dirty="0" smtClean="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553348">
                <a:tc>
                  <a:txBody>
                    <a:bodyPr/>
                    <a:lstStyle/>
                    <a:p>
                      <a:pPr rtl="0" fontAlgn="t"/>
                      <a:r>
                        <a:rPr lang="en-US" sz="1800" b="1" dirty="0" smtClean="0"/>
                        <a:t>Ischemia time</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1998 – December 2007)</a:t>
            </a:r>
            <a:r>
              <a:rPr lang="en-US" sz="1800" dirty="0" smtClean="0"/>
              <a:t/>
            </a:r>
            <a:br>
              <a:rPr lang="en-US" sz="1800" dirty="0" smtClean="0"/>
            </a:br>
            <a:r>
              <a:rPr lang="en-US" sz="2400" dirty="0" smtClean="0"/>
              <a:t>Risk Factors For 5 Year Mortality with 95% Confidence Limits</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3,143)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1998 – December 2007)</a:t>
            </a:r>
            <a:br>
              <a:rPr lang="en-US" sz="2000" dirty="0" smtClean="0"/>
            </a:br>
            <a:r>
              <a:rPr lang="en-US" sz="2400" dirty="0" smtClean="0"/>
              <a:t>Risk Factors For 5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724400"/>
            <a:ext cx="1828800" cy="323165"/>
          </a:xfrm>
          <a:prstGeom prst="rect">
            <a:avLst/>
          </a:prstGeom>
          <a:noFill/>
        </p:spPr>
        <p:txBody>
          <a:bodyPr wrap="square" rtlCol="0">
            <a:spAutoFit/>
          </a:bodyPr>
          <a:lstStyle/>
          <a:p>
            <a:r>
              <a:rPr lang="en-US" sz="1500" b="1" dirty="0" smtClean="0">
                <a:solidFill>
                  <a:srgbClr val="FFFF00"/>
                </a:solidFill>
              </a:rPr>
              <a:t>p = 0.0232</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3,143)</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1998 – December 2007)</a:t>
            </a:r>
            <a:br>
              <a:rPr lang="en-US" sz="2000" dirty="0" smtClean="0"/>
            </a:br>
            <a:r>
              <a:rPr lang="en-US" sz="2400" dirty="0" smtClean="0"/>
              <a:t>Risk Factors For 5 Year Mortality with 95% Confidence Limits </a:t>
            </a:r>
            <a:br>
              <a:rPr lang="en-US" sz="2400" dirty="0" smtClean="0"/>
            </a:br>
            <a:r>
              <a:rPr lang="en-US" sz="2200" dirty="0" smtClean="0">
                <a:solidFill>
                  <a:srgbClr val="FFFF00"/>
                </a:solidFill>
              </a:rPr>
              <a:t>Ratio of Pediatric Transplant Volume to Total Transplant Volume</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1905000"/>
            <a:ext cx="1828800" cy="323165"/>
          </a:xfrm>
          <a:prstGeom prst="rect">
            <a:avLst/>
          </a:prstGeom>
          <a:noFill/>
        </p:spPr>
        <p:txBody>
          <a:bodyPr wrap="square" rtlCol="0">
            <a:spAutoFit/>
          </a:bodyPr>
          <a:lstStyle/>
          <a:p>
            <a:r>
              <a:rPr lang="en-US" sz="1500" b="1" dirty="0" smtClean="0">
                <a:solidFill>
                  <a:srgbClr val="FFFF00"/>
                </a:solidFill>
              </a:rPr>
              <a:t>p = 0.0368</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3,143)</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3600" dirty="0" smtClean="0"/>
              <a:t/>
            </a:r>
            <a:br>
              <a:rPr lang="en-US" sz="3600" dirty="0" smtClean="0"/>
            </a:br>
            <a:r>
              <a:rPr lang="en-US" sz="2400" dirty="0" smtClean="0"/>
              <a:t>Donor and Recipient Age</a:t>
            </a:r>
            <a:r>
              <a:rPr lang="en-US" sz="2400" dirty="0" smtClean="0">
                <a:solidFill>
                  <a:srgbClr val="FFFF00"/>
                </a:solidFill>
              </a:rPr>
              <a:t/>
            </a:r>
            <a:br>
              <a:rPr lang="en-US" sz="2400" dirty="0" smtClean="0">
                <a:solidFill>
                  <a:srgbClr val="FFFF00"/>
                </a:solidFill>
              </a:rPr>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91296242"/>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1993 – December 2002)</a:t>
            </a:r>
            <a:br>
              <a:rPr lang="en-US" sz="2000" dirty="0" smtClean="0"/>
            </a:br>
            <a:r>
              <a:rPr lang="en-US" sz="2400" dirty="0" smtClean="0"/>
              <a:t>Risk Factors For 10 Year Mortality</a:t>
            </a:r>
            <a:endParaRPr lang="en-US" sz="2400" dirty="0"/>
          </a:p>
        </p:txBody>
      </p:sp>
      <p:sp>
        <p:nvSpPr>
          <p:cNvPr id="9" name="TextBox 8"/>
          <p:cNvSpPr txBox="1"/>
          <p:nvPr/>
        </p:nvSpPr>
        <p:spPr>
          <a:xfrm>
            <a:off x="7315200" y="6396335"/>
            <a:ext cx="1828800" cy="461665"/>
          </a:xfrm>
          <a:prstGeom prst="rect">
            <a:avLst/>
          </a:prstGeom>
          <a:noFill/>
        </p:spPr>
        <p:txBody>
          <a:bodyPr wrap="square" rtlCol="0">
            <a:spAutoFit/>
          </a:bodyPr>
          <a:lstStyle/>
          <a:p>
            <a:pPr algn="ctr"/>
            <a:r>
              <a:rPr lang="en-US" sz="2400" b="1" dirty="0" smtClean="0">
                <a:solidFill>
                  <a:srgbClr val="FFFF00"/>
                </a:solidFill>
              </a:rPr>
              <a:t>N = 3,400</a:t>
            </a:r>
            <a:endParaRPr lang="en-US" sz="2400" b="1" dirty="0">
              <a:solidFill>
                <a:srgbClr val="FFFF00"/>
              </a:solidFill>
            </a:endParaRPr>
          </a:p>
        </p:txBody>
      </p:sp>
      <p:sp>
        <p:nvSpPr>
          <p:cNvPr id="11" name="TextBox 10"/>
          <p:cNvSpPr txBox="1"/>
          <p:nvPr/>
        </p:nvSpPr>
        <p:spPr>
          <a:xfrm>
            <a:off x="4831080" y="6166973"/>
            <a:ext cx="3886200" cy="276999"/>
          </a:xfrm>
          <a:prstGeom prst="rect">
            <a:avLst/>
          </a:prstGeom>
          <a:noFill/>
        </p:spPr>
        <p:txBody>
          <a:bodyPr wrap="square" rtlCol="0">
            <a:spAutoFit/>
          </a:bodyPr>
          <a:lstStyle/>
          <a:p>
            <a:r>
              <a:rPr lang="en-US" sz="1200" b="1" dirty="0" smtClean="0">
                <a:solidFill>
                  <a:srgbClr val="FFFF00"/>
                </a:solidFill>
              </a:rPr>
              <a:t>Reference group = Cardiomyopathy,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022" y="1074314"/>
            <a:ext cx="6786676" cy="509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1993 – December 2002)</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6122067"/>
              </p:ext>
            </p:extLst>
          </p:nvPr>
        </p:nvGraphicFramePr>
        <p:xfrm>
          <a:off x="304800" y="1676400"/>
          <a:ext cx="8305800" cy="1788905"/>
        </p:xfrm>
        <a:graphic>
          <a:graphicData uri="http://schemas.openxmlformats.org/drawingml/2006/table">
            <a:tbl>
              <a:tblPr firstRow="1" bandRow="1">
                <a:tableStyleId>{C083E6E3-FA7D-4D7B-A595-EF9225AFEA82}</a:tableStyleId>
              </a:tblPr>
              <a:tblGrid>
                <a:gridCol w="3352800"/>
                <a:gridCol w="4953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baseline="0" dirty="0" smtClean="0"/>
                        <a:t>Difference in age</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Ratio of </a:t>
                      </a:r>
                      <a:r>
                        <a:rPr lang="en-US" sz="1800" b="1" baseline="0" dirty="0" smtClean="0"/>
                        <a:t>pediatric transplant volume to total transplant volume</a:t>
                      </a:r>
                      <a:endParaRPr lang="en-US" sz="1800" b="1"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Recipient</a:t>
                      </a:r>
                      <a:r>
                        <a:rPr lang="en-US" sz="1800" b="1" baseline="0" dirty="0" smtClean="0"/>
                        <a:t> BMI</a:t>
                      </a:r>
                      <a:endParaRPr lang="en-US" sz="1800" b="1" dirty="0"/>
                    </a:p>
                  </a:txBody>
                  <a:tcPr marL="45720" marR="0" marT="0" marB="0" anchor="ctr">
                    <a:lnL>
                      <a:noFill/>
                    </a:lnL>
                    <a:lnT w="12700" cap="flat" cmpd="sng" algn="ctr">
                      <a:noFill/>
                      <a:prstDash val="solid"/>
                      <a:round/>
                      <a:headEnd type="none" w="med" len="med"/>
                      <a:tailEnd type="none" w="med" len="med"/>
                    </a:lnT>
                    <a:lnB w="12700" cmpd="sng">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a:t>
                      </a:r>
                      <a:r>
                        <a:rPr lang="en-US" sz="1800" b="1" baseline="0" dirty="0" smtClean="0"/>
                        <a:t> pre-transplant serum creatinine</a:t>
                      </a:r>
                      <a:endParaRPr lang="en-US" sz="1800" b="1" dirty="0" smtClean="0"/>
                    </a:p>
                  </a:txBody>
                  <a:tcPr marL="45720" marR="0" marT="0" marB="0" anchor="ctr">
                    <a:lnT w="12700" cap="flat" cmpd="sng" algn="ctr">
                      <a:noFill/>
                      <a:prstDash val="solid"/>
                      <a:round/>
                      <a:headEnd type="none" w="med" len="med"/>
                      <a:tailEnd type="none" w="med" len="med"/>
                    </a:lnT>
                    <a:lnB w="12700" cmpd="sng">
                      <a:noFill/>
                    </a:lnB>
                    <a:solidFill>
                      <a:schemeClr val="bg2"/>
                    </a:solidFill>
                  </a:tcPr>
                </a:tc>
              </a:tr>
            </a:tbl>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1993 – December 2002)</a:t>
            </a:r>
            <a:r>
              <a:rPr lang="en-US" sz="1800" dirty="0" smtClean="0"/>
              <a:t/>
            </a:r>
            <a:br>
              <a:rPr lang="en-US" sz="1800" dirty="0" smtClean="0"/>
            </a:br>
            <a:r>
              <a:rPr lang="en-US" sz="2300" dirty="0" smtClean="0"/>
              <a:t>Risk Factors For 10 Year Mortality with 95% Confidence Limits</a:t>
            </a:r>
            <a:br>
              <a:rPr lang="en-US" sz="2300" dirty="0" smtClean="0"/>
            </a:br>
            <a:r>
              <a:rPr lang="en-US" sz="2300" dirty="0" smtClean="0">
                <a:solidFill>
                  <a:srgbClr val="FFFF00"/>
                </a:solidFill>
              </a:rPr>
              <a:t>Difference in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 0.0034</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3,400)</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1993 – December 2002)</a:t>
            </a:r>
            <a:br>
              <a:rPr lang="en-US" sz="2000" dirty="0" smtClean="0"/>
            </a:br>
            <a:r>
              <a:rPr lang="en-US" sz="2300" dirty="0" smtClean="0"/>
              <a:t>Risk Factors For 10 Year Mortality with 95% Confidence </a:t>
            </a:r>
            <a:r>
              <a:rPr lang="en-US" sz="2200" dirty="0" smtClean="0"/>
              <a:t>Limits </a:t>
            </a:r>
            <a:r>
              <a:rPr lang="en-US" sz="2400" dirty="0" smtClean="0"/>
              <a:t/>
            </a:r>
            <a:br>
              <a:rPr lang="en-US" sz="2400" dirty="0" smtClean="0"/>
            </a:br>
            <a:r>
              <a:rPr lang="en-US" sz="2400" dirty="0" smtClean="0">
                <a:solidFill>
                  <a:srgbClr val="FFFF00"/>
                </a:solidFill>
              </a:rPr>
              <a:t>Recipient BMI</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1828800"/>
            <a:ext cx="1828800" cy="323165"/>
          </a:xfrm>
          <a:prstGeom prst="rect">
            <a:avLst/>
          </a:prstGeom>
          <a:noFill/>
        </p:spPr>
        <p:txBody>
          <a:bodyPr wrap="square" rtlCol="0">
            <a:spAutoFit/>
          </a:bodyPr>
          <a:lstStyle/>
          <a:p>
            <a:r>
              <a:rPr lang="en-US" sz="1500" b="1" dirty="0" smtClean="0">
                <a:solidFill>
                  <a:srgbClr val="FFFF00"/>
                </a:solidFill>
              </a:rPr>
              <a:t>p = 0.0056</a:t>
            </a:r>
            <a:endParaRPr lang="en-US" sz="1500" b="1" dirty="0">
              <a:solidFill>
                <a:srgbClr val="FFFF00"/>
              </a:solidFill>
            </a:endParaRPr>
          </a:p>
        </p:txBody>
      </p:sp>
      <p:sp>
        <p:nvSpPr>
          <p:cNvPr id="14" name="TextBox 13"/>
          <p:cNvSpPr txBox="1"/>
          <p:nvPr/>
        </p:nvSpPr>
        <p:spPr>
          <a:xfrm>
            <a:off x="7010400" y="5638800"/>
            <a:ext cx="1828800" cy="461665"/>
          </a:xfrm>
          <a:prstGeom prst="rect">
            <a:avLst/>
          </a:prstGeom>
          <a:noFill/>
        </p:spPr>
        <p:txBody>
          <a:bodyPr wrap="square" rtlCol="0">
            <a:spAutoFit/>
          </a:bodyPr>
          <a:lstStyle/>
          <a:p>
            <a:pPr algn="ctr"/>
            <a:r>
              <a:rPr lang="en-US" sz="2400" b="1" dirty="0" smtClean="0">
                <a:solidFill>
                  <a:srgbClr val="FFFF00"/>
                </a:solidFill>
              </a:rPr>
              <a:t>(N = 3,400)</a:t>
            </a:r>
            <a:endParaRPr lang="en-US" sz="2400" b="1" dirty="0">
              <a:solidFill>
                <a:srgbClr val="FFFF00"/>
              </a:solidFill>
            </a:endParaRPr>
          </a:p>
        </p:txBody>
      </p:sp>
      <p:grpSp>
        <p:nvGrpSpPr>
          <p:cNvPr id="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1993 – December 2002)</a:t>
            </a:r>
            <a:br>
              <a:rPr lang="en-US" sz="2000" dirty="0" smtClean="0"/>
            </a:br>
            <a:r>
              <a:rPr lang="en-US" sz="2300" dirty="0" smtClean="0"/>
              <a:t>Risk Factors For 10 Year Mortality with 95% Confidence Limits </a:t>
            </a:r>
            <a:r>
              <a:rPr lang="en-US" sz="2400" dirty="0" smtClean="0"/>
              <a:t/>
            </a:r>
            <a:br>
              <a:rPr lang="en-US" sz="2400" dirty="0" smtClean="0"/>
            </a:br>
            <a:r>
              <a:rPr lang="en-US" sz="2200" dirty="0" smtClean="0">
                <a:solidFill>
                  <a:srgbClr val="FFFF00"/>
                </a:solidFill>
              </a:rPr>
              <a:t>Ratio of Pediatric Transplant Volume to Total Transplant Volume</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1905000"/>
            <a:ext cx="1828800" cy="323165"/>
          </a:xfrm>
          <a:prstGeom prst="rect">
            <a:avLst/>
          </a:prstGeom>
          <a:noFill/>
        </p:spPr>
        <p:txBody>
          <a:bodyPr wrap="square" rtlCol="0">
            <a:spAutoFit/>
          </a:bodyPr>
          <a:lstStyle/>
          <a:p>
            <a:r>
              <a:rPr lang="en-US" sz="1500" b="1" dirty="0" smtClean="0">
                <a:solidFill>
                  <a:srgbClr val="FFFF00"/>
                </a:solidFill>
              </a:rPr>
              <a:t>p = 0.0043</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3,400)</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1993 – December 2002)</a:t>
            </a:r>
            <a:r>
              <a:rPr lang="en-US" sz="1800" dirty="0" smtClean="0"/>
              <a:t/>
            </a:r>
            <a:br>
              <a:rPr lang="en-US" sz="1800" dirty="0" smtClean="0"/>
            </a:br>
            <a:r>
              <a:rPr lang="en-US" sz="2400" dirty="0" smtClean="0"/>
              <a:t> </a:t>
            </a: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1752600"/>
            <a:ext cx="1828800" cy="323165"/>
          </a:xfrm>
          <a:prstGeom prst="rect">
            <a:avLst/>
          </a:prstGeom>
          <a:noFill/>
        </p:spPr>
        <p:txBody>
          <a:bodyPr wrap="square" rtlCol="0">
            <a:spAutoFit/>
          </a:bodyPr>
          <a:lstStyle/>
          <a:p>
            <a:r>
              <a:rPr lang="en-US" sz="1500" b="1" dirty="0" smtClean="0">
                <a:solidFill>
                  <a:srgbClr val="FFFF00"/>
                </a:solidFill>
              </a:rPr>
              <a:t>p = 0.0197</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3,400)</a:t>
            </a:r>
            <a:endParaRPr lang="en-US" sz="2400" b="1" dirty="0">
              <a:solidFill>
                <a:srgbClr val="FFFF00"/>
              </a:solidFill>
            </a:endParaRPr>
          </a:p>
        </p:txBody>
      </p:sp>
      <p:grpSp>
        <p:nvGrpSpPr>
          <p:cNvPr id="3"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1988 – December 1997)</a:t>
            </a:r>
            <a:br>
              <a:rPr lang="en-US" sz="2000" dirty="0" smtClean="0"/>
            </a:br>
            <a:r>
              <a:rPr lang="en-US" sz="2400" dirty="0" smtClean="0"/>
              <a:t>Risk Factors For 15 Year Mortality</a:t>
            </a:r>
            <a:endParaRPr lang="en-US" sz="2400" dirty="0"/>
          </a:p>
        </p:txBody>
      </p:sp>
      <p:sp>
        <p:nvSpPr>
          <p:cNvPr id="9" name="TextBox 8"/>
          <p:cNvSpPr txBox="1"/>
          <p:nvPr/>
        </p:nvSpPr>
        <p:spPr>
          <a:xfrm>
            <a:off x="7424192" y="6100625"/>
            <a:ext cx="1828800" cy="461665"/>
          </a:xfrm>
          <a:prstGeom prst="rect">
            <a:avLst/>
          </a:prstGeom>
          <a:noFill/>
        </p:spPr>
        <p:txBody>
          <a:bodyPr wrap="square" rtlCol="0">
            <a:spAutoFit/>
          </a:bodyPr>
          <a:lstStyle/>
          <a:p>
            <a:pPr algn="ctr"/>
            <a:r>
              <a:rPr lang="en-US" sz="2400" b="1" dirty="0" smtClean="0">
                <a:solidFill>
                  <a:srgbClr val="FFFF00"/>
                </a:solidFill>
              </a:rPr>
              <a:t>N = 2,755</a:t>
            </a:r>
            <a:endParaRPr lang="en-US" sz="2400" b="1" dirty="0">
              <a:solidFill>
                <a:srgbClr val="FFFF00"/>
              </a:solidFill>
            </a:endParaRPr>
          </a:p>
        </p:txBody>
      </p:sp>
      <p:sp>
        <p:nvSpPr>
          <p:cNvPr id="11" name="TextBox 10"/>
          <p:cNvSpPr txBox="1"/>
          <p:nvPr/>
        </p:nvSpPr>
        <p:spPr>
          <a:xfrm>
            <a:off x="4991100" y="6549383"/>
            <a:ext cx="3886200" cy="276999"/>
          </a:xfrm>
          <a:prstGeom prst="rect">
            <a:avLst/>
          </a:prstGeom>
          <a:noFill/>
        </p:spPr>
        <p:txBody>
          <a:bodyPr wrap="square" rtlCol="0">
            <a:spAutoFit/>
          </a:bodyPr>
          <a:lstStyle/>
          <a:p>
            <a:r>
              <a:rPr lang="en-US" sz="1200" b="1" dirty="0" smtClean="0">
                <a:solidFill>
                  <a:srgbClr val="FFFF00"/>
                </a:solidFill>
              </a:rPr>
              <a:t>Reference group = Cardiomyopathy, no devices</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2712" y="1089594"/>
            <a:ext cx="6746443" cy="505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1988 – December 1997)</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235557"/>
        </p:xfrm>
        <a:graphic>
          <a:graphicData uri="http://schemas.openxmlformats.org/drawingml/2006/table">
            <a:tbl>
              <a:tblPr firstRow="1" bandRow="1">
                <a:tableStyleId>{C083E6E3-FA7D-4D7B-A595-EF9225AFEA82}</a:tableStyleId>
              </a:tblPr>
              <a:tblGrid>
                <a:gridCol w="4038600"/>
                <a:gridCol w="4267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baseline="0" dirty="0" smtClean="0"/>
                        <a:t>Donor age</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rtl="0" fontAlgn="t"/>
                      <a:r>
                        <a:rPr lang="en-US" sz="1800" b="1" dirty="0" smtClean="0"/>
                        <a:t>Volume of pediatric transplants</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1988 – December 1997)</a:t>
            </a:r>
            <a:r>
              <a:rPr lang="en-US" sz="1800" dirty="0" smtClean="0"/>
              <a:t/>
            </a:r>
            <a:br>
              <a:rPr lang="en-US" sz="1800" dirty="0" smtClean="0"/>
            </a:br>
            <a:r>
              <a:rPr lang="en-US" sz="2300" dirty="0" smtClean="0"/>
              <a:t>Risk Factors For 15 Year Mortality with 95% Confidence Limits</a:t>
            </a:r>
            <a:br>
              <a:rPr lang="en-US" sz="2300" dirty="0" smtClean="0"/>
            </a:br>
            <a:r>
              <a:rPr lang="en-US" sz="2300" dirty="0" smtClean="0">
                <a:solidFill>
                  <a:srgbClr val="FFFF00"/>
                </a:solidFill>
              </a:rPr>
              <a:t>Donor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 0.0119</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2,755)</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 </a:t>
            </a:r>
            <a:r>
              <a:rPr lang="en-US" sz="2000" dirty="0" smtClean="0"/>
              <a:t>(January 1988 – December 1997)</a:t>
            </a:r>
            <a:r>
              <a:rPr lang="en-US" sz="1800" dirty="0" smtClean="0"/>
              <a:t/>
            </a:r>
            <a:br>
              <a:rPr lang="en-US" sz="1800" dirty="0" smtClean="0"/>
            </a:br>
            <a:r>
              <a:rPr lang="en-US" sz="2300" dirty="0" smtClean="0"/>
              <a:t>Risk Factors For 15 Year Mortality with 95% Confidence Limits </a:t>
            </a:r>
            <a:r>
              <a:rPr lang="en-US" sz="2400" dirty="0" smtClean="0"/>
              <a:t/>
            </a:r>
            <a:br>
              <a:rPr lang="en-US" sz="2400" dirty="0" smtClean="0"/>
            </a:br>
            <a:r>
              <a:rPr lang="en-US" sz="2400" dirty="0" smtClean="0">
                <a:solidFill>
                  <a:srgbClr val="FFFF00"/>
                </a:solidFill>
              </a:rPr>
              <a:t>Center Volume for Pediatric Transplants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21336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2,755)</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3600" dirty="0" smtClean="0"/>
              <a:t/>
            </a:r>
            <a:br>
              <a:rPr lang="en-US" sz="3600" dirty="0" smtClean="0"/>
            </a:br>
            <a:r>
              <a:rPr lang="en-US" sz="2400" dirty="0" smtClean="0"/>
              <a:t>Donor Age Distribution by Location </a:t>
            </a:r>
            <a:r>
              <a:rPr lang="en-US" sz="3600" dirty="0" smtClean="0"/>
              <a:t/>
            </a:r>
            <a:br>
              <a:rPr lang="en-US" sz="36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nvPr>
        </p:nvGraphicFramePr>
        <p:xfrm>
          <a:off x="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PEDIATRIC HEART TRANSPLANTS </a:t>
            </a:r>
            <a:r>
              <a:rPr lang="en-US" sz="2000" dirty="0" smtClean="0"/>
              <a:t>(1998-2007)</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sp>
        <p:nvSpPr>
          <p:cNvPr id="9" name="TextBox 8"/>
          <p:cNvSpPr txBox="1"/>
          <p:nvPr/>
        </p:nvSpPr>
        <p:spPr>
          <a:xfrm>
            <a:off x="7454672" y="6188732"/>
            <a:ext cx="1828800" cy="461665"/>
          </a:xfrm>
          <a:prstGeom prst="rect">
            <a:avLst/>
          </a:prstGeom>
          <a:noFill/>
        </p:spPr>
        <p:txBody>
          <a:bodyPr wrap="square" rtlCol="0">
            <a:spAutoFit/>
          </a:bodyPr>
          <a:lstStyle/>
          <a:p>
            <a:pPr algn="ctr"/>
            <a:r>
              <a:rPr lang="en-US" sz="2400" b="1" dirty="0" smtClean="0">
                <a:solidFill>
                  <a:srgbClr val="FFFF00"/>
                </a:solidFill>
              </a:rPr>
              <a:t>N = 2,260</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4"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737" y="1295400"/>
            <a:ext cx="6569951" cy="49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26271111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PEDIATRIC HEART TRANSPLANTS </a:t>
            </a:r>
            <a:r>
              <a:rPr lang="en-US" sz="2000" dirty="0" smtClean="0"/>
              <a:t>(1998-2007)</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90846754"/>
              </p:ext>
            </p:extLst>
          </p:nvPr>
        </p:nvGraphicFramePr>
        <p:xfrm>
          <a:off x="304800" y="1676400"/>
          <a:ext cx="8305800" cy="123555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BSA</a:t>
                      </a:r>
                      <a:endParaRPr lang="en-US" sz="1800" b="1" dirty="0"/>
                    </a:p>
                  </a:txBody>
                  <a:tcPr marL="45720" marR="0" marT="0" marB="0">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Ischemia time</a:t>
                      </a:r>
                    </a:p>
                  </a:txBody>
                  <a:tcPr marL="45720" marR="0" marT="0" marB="0">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147446428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PEDIATRIC HEART TRANSPLANTS </a:t>
            </a:r>
            <a:r>
              <a:rPr lang="en-US" sz="2000" dirty="0" smtClean="0"/>
              <a:t>(1998-2007)</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BSA</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1382461"/>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2,260)</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36695536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PEDIATRIC HEART TRANSPLANTS </a:t>
            </a:r>
            <a:r>
              <a:rPr lang="en-US" sz="2000" dirty="0" smtClean="0"/>
              <a:t>(1998-2007)</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090450"/>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0.0367</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2,260)</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363898718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PEDIATRIC HEART TRANSPLANTS </a:t>
            </a:r>
            <a:r>
              <a:rPr lang="en-US" sz="2000" dirty="0" smtClean="0"/>
              <a:t>(1995-2002)</a:t>
            </a:r>
            <a:br>
              <a:rPr lang="en-US" sz="2000" dirty="0" smtClean="0"/>
            </a:br>
            <a:r>
              <a:rPr lang="en-US" sz="1800" dirty="0" smtClean="0"/>
              <a:t>Risk Factors for Developing Severe Renal Dysfunction within 10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sp>
        <p:nvSpPr>
          <p:cNvPr id="9" name="TextBox 8"/>
          <p:cNvSpPr txBox="1"/>
          <p:nvPr/>
        </p:nvSpPr>
        <p:spPr>
          <a:xfrm>
            <a:off x="7500392" y="6123708"/>
            <a:ext cx="1828800" cy="461665"/>
          </a:xfrm>
          <a:prstGeom prst="rect">
            <a:avLst/>
          </a:prstGeom>
          <a:noFill/>
        </p:spPr>
        <p:txBody>
          <a:bodyPr wrap="square" rtlCol="0">
            <a:spAutoFit/>
          </a:bodyPr>
          <a:lstStyle/>
          <a:p>
            <a:pPr algn="ctr"/>
            <a:r>
              <a:rPr lang="en-US" sz="2400" b="1" dirty="0" smtClean="0">
                <a:solidFill>
                  <a:srgbClr val="FFFF00"/>
                </a:solidFill>
              </a:rPr>
              <a:t>N = 1,564</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4"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772" y="1439788"/>
            <a:ext cx="6306380" cy="472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PEDIATRIC HEART TRANSPLANTS </a:t>
            </a:r>
            <a:r>
              <a:rPr lang="en-US" sz="2000" dirty="0" smtClean="0"/>
              <a:t>(1995-2002)</a:t>
            </a:r>
            <a:br>
              <a:rPr lang="en-US" sz="2000" dirty="0" smtClean="0"/>
            </a:br>
            <a:r>
              <a:rPr lang="en-US" sz="1800" dirty="0" smtClean="0"/>
              <a:t>Risk Factors for Developing Severe Renal Dysfunction within 10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83071045"/>
              </p:ext>
            </p:extLst>
          </p:nvPr>
        </p:nvGraphicFramePr>
        <p:xfrm>
          <a:off x="304800" y="1676400"/>
          <a:ext cx="8305800" cy="123555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PEDIATRIC HEART TRANSPLANTS </a:t>
            </a:r>
            <a:r>
              <a:rPr lang="en-US" sz="2000" dirty="0" smtClean="0"/>
              <a:t>(1995-2002)</a:t>
            </a:r>
            <a:r>
              <a:rPr lang="en-US" sz="1800" dirty="0" smtClean="0"/>
              <a:t/>
            </a:r>
            <a:br>
              <a:rPr lang="en-US" sz="1800" dirty="0" smtClean="0"/>
            </a:br>
            <a:r>
              <a:rPr lang="en-US" sz="1800" dirty="0" smtClean="0"/>
              <a:t>Risk Factors for Developing Severe Renal Dysfunction within 10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7064223"/>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1,564)</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600" dirty="0" smtClean="0"/>
              <a:t>Pediatric Heart Transplants </a:t>
            </a:r>
            <a:r>
              <a:rPr lang="en-US" sz="2000" dirty="0" smtClean="0"/>
              <a:t>(January 1998 – December 2007)</a:t>
            </a:r>
            <a:r>
              <a:rPr lang="en-US" sz="2800" dirty="0" smtClean="0"/>
              <a:t/>
            </a:r>
            <a:br>
              <a:rPr lang="en-US" sz="28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2800" dirty="0"/>
          </a:p>
        </p:txBody>
      </p:sp>
      <p:sp>
        <p:nvSpPr>
          <p:cNvPr id="9" name="TextBox 8"/>
          <p:cNvSpPr txBox="1"/>
          <p:nvPr/>
        </p:nvSpPr>
        <p:spPr>
          <a:xfrm>
            <a:off x="7162800" y="6331457"/>
            <a:ext cx="1828800" cy="461665"/>
          </a:xfrm>
          <a:prstGeom prst="rect">
            <a:avLst/>
          </a:prstGeom>
          <a:noFill/>
        </p:spPr>
        <p:txBody>
          <a:bodyPr wrap="square" rtlCol="0">
            <a:spAutoFit/>
          </a:bodyPr>
          <a:lstStyle/>
          <a:p>
            <a:pPr algn="ctr"/>
            <a:r>
              <a:rPr lang="en-US" sz="2400" b="1" dirty="0" smtClean="0">
                <a:solidFill>
                  <a:srgbClr val="FFFF00"/>
                </a:solidFill>
              </a:rPr>
              <a:t>N = 2,251</a:t>
            </a:r>
            <a:endParaRPr lang="en-US" sz="2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948" y="1202544"/>
            <a:ext cx="6592330" cy="49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412435784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1998 – December 2007)</a:t>
            </a:r>
            <a:br>
              <a:rPr lang="en-US" sz="2000" dirty="0" smtClean="0"/>
            </a:br>
            <a:r>
              <a:rPr lang="en-US" sz="2000" dirty="0" smtClean="0"/>
              <a:t>Risk Factors for Developing CAV within 5 Years </a:t>
            </a:r>
            <a:br>
              <a:rPr lang="en-US" sz="2000" dirty="0" smtClean="0"/>
            </a:br>
            <a:r>
              <a:rPr lang="en-US" sz="2000" dirty="0" smtClean="0"/>
              <a:t>Conditional on Survival to Transplant Discharge</a:t>
            </a:r>
            <a:endParaRPr lang="en-US" sz="1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82146616"/>
              </p:ext>
            </p:extLst>
          </p:nvPr>
        </p:nvGraphicFramePr>
        <p:xfrm>
          <a:off x="304800" y="1676400"/>
          <a:ext cx="8305800" cy="1788905"/>
        </p:xfrm>
        <a:graphic>
          <a:graphicData uri="http://schemas.openxmlformats.org/drawingml/2006/table">
            <a:tbl>
              <a:tblPr firstRow="1" bandRow="1">
                <a:tableStyleId>{C083E6E3-FA7D-4D7B-A595-EF9225AFEA82}</a:tableStyleId>
              </a:tblPr>
              <a:tblGrid>
                <a:gridCol w="4648200"/>
                <a:gridCol w="3657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Difference in age</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a:t>
                      </a:r>
                      <a:r>
                        <a:rPr lang="en-US" sz="1800" b="1" baseline="0" dirty="0" smtClean="0"/>
                        <a:t> center volume</a:t>
                      </a:r>
                      <a:endParaRPr lang="en-US" sz="1800" b="1"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Recipient</a:t>
                      </a:r>
                      <a:r>
                        <a:rPr lang="en-US" sz="1800" b="1" baseline="0" dirty="0" smtClean="0"/>
                        <a:t> weight</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353628373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1998 – December 2007)</a:t>
            </a:r>
            <a:br>
              <a:rPr lang="en-US" sz="2000" dirty="0" smtClean="0"/>
            </a:br>
            <a:r>
              <a:rPr lang="en-US" sz="2000" dirty="0" smtClean="0"/>
              <a:t>Risk Factors for Developing CAV within 5 Years </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Difference in Age</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3659341"/>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2286000"/>
            <a:ext cx="1828800" cy="323165"/>
          </a:xfrm>
          <a:prstGeom prst="rect">
            <a:avLst/>
          </a:prstGeom>
          <a:noFill/>
        </p:spPr>
        <p:txBody>
          <a:bodyPr wrap="square" rtlCol="0">
            <a:spAutoFit/>
          </a:bodyPr>
          <a:lstStyle/>
          <a:p>
            <a:r>
              <a:rPr lang="en-US" sz="1500" b="1" dirty="0" smtClean="0">
                <a:solidFill>
                  <a:srgbClr val="FFFF00"/>
                </a:solidFill>
              </a:rPr>
              <a:t>p = 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2,251)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4043857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Donor/Recipient Weight Ratio</a:t>
            </a:r>
            <a:br>
              <a:rPr lang="en-US" sz="2400" dirty="0" smtClean="0"/>
            </a:b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1998 – December 2007)</a:t>
            </a:r>
            <a:br>
              <a:rPr lang="en-US" sz="2000" dirty="0" smtClean="0"/>
            </a:br>
            <a:r>
              <a:rPr lang="en-US" sz="2000" dirty="0" smtClean="0"/>
              <a:t>Risk Factors for Developing CAV within 5 Years </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Recipient Weight</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625889"/>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2286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2,251)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135200819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44000" cy="990600"/>
          </a:xfrm>
        </p:spPr>
        <p:txBody>
          <a:bodyPr/>
          <a:lstStyle/>
          <a:p>
            <a:r>
              <a:rPr lang="en-US" sz="2600" dirty="0" smtClean="0"/>
              <a:t>Pediatric Heart Transplants </a:t>
            </a:r>
            <a:r>
              <a:rPr lang="en-US" sz="2000" dirty="0" smtClean="0"/>
              <a:t>(January 1998 – December 2007)</a:t>
            </a:r>
            <a:br>
              <a:rPr lang="en-US" sz="2000" dirty="0" smtClean="0"/>
            </a:br>
            <a:r>
              <a:rPr lang="en-US" sz="2000" dirty="0" smtClean="0"/>
              <a:t>Risk Factors for Developing CAV within 5 Years </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Total Program Volume (Pediatric and Adult)</a:t>
            </a:r>
            <a:endParaRPr lang="en-US" sz="16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9218851"/>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0.0289</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2,251)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191276498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600" dirty="0" smtClean="0"/>
              <a:t>Pediatric Heart Transplants </a:t>
            </a:r>
            <a:r>
              <a:rPr lang="en-US" sz="2000" dirty="0" smtClean="0"/>
              <a:t>(January 1995 – December 2002)</a:t>
            </a:r>
            <a:r>
              <a:rPr lang="en-US" sz="2800" dirty="0" smtClean="0"/>
              <a:t/>
            </a:r>
            <a:br>
              <a:rPr lang="en-US" sz="2800" dirty="0" smtClean="0"/>
            </a:br>
            <a:r>
              <a:rPr lang="en-US" sz="2000" dirty="0" smtClean="0"/>
              <a:t>Risk Factors for Developing CAV within 10 Years</a:t>
            </a:r>
            <a:br>
              <a:rPr lang="en-US" sz="2000" dirty="0" smtClean="0"/>
            </a:br>
            <a:r>
              <a:rPr lang="en-US" sz="2000" dirty="0" smtClean="0"/>
              <a:t>Conditional on Survival to Transplant Discharge</a:t>
            </a:r>
            <a:endParaRPr lang="en-US" sz="2800" dirty="0"/>
          </a:p>
        </p:txBody>
      </p:sp>
      <p:sp>
        <p:nvSpPr>
          <p:cNvPr id="9" name="TextBox 8"/>
          <p:cNvSpPr txBox="1"/>
          <p:nvPr/>
        </p:nvSpPr>
        <p:spPr>
          <a:xfrm>
            <a:off x="7162800" y="6331457"/>
            <a:ext cx="1828800" cy="461665"/>
          </a:xfrm>
          <a:prstGeom prst="rect">
            <a:avLst/>
          </a:prstGeom>
          <a:noFill/>
        </p:spPr>
        <p:txBody>
          <a:bodyPr wrap="square" rtlCol="0">
            <a:spAutoFit/>
          </a:bodyPr>
          <a:lstStyle/>
          <a:p>
            <a:pPr algn="ctr"/>
            <a:r>
              <a:rPr lang="en-US" sz="2400" b="1" dirty="0" smtClean="0">
                <a:solidFill>
                  <a:srgbClr val="FFFF00"/>
                </a:solidFill>
              </a:rPr>
              <a:t>N = 1,494</a:t>
            </a:r>
            <a:endParaRPr lang="en-US" sz="2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20646"/>
            <a:ext cx="6571615" cy="492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 </a:t>
            </a:r>
            <a:r>
              <a:rPr lang="en-US" sz="2000" dirty="0" smtClean="0"/>
              <a:t>(January 1995 – December 2002)</a:t>
            </a:r>
            <a:br>
              <a:rPr lang="en-US" sz="2000" dirty="0" smtClean="0"/>
            </a:br>
            <a:r>
              <a:rPr lang="en-US" sz="2000" dirty="0" smtClean="0"/>
              <a:t>Risk Factors for Developing CAV within 10 Years </a:t>
            </a:r>
            <a:br>
              <a:rPr lang="en-US" sz="2000" dirty="0" smtClean="0"/>
            </a:br>
            <a:r>
              <a:rPr lang="en-US" sz="2000" dirty="0" smtClean="0"/>
              <a:t>Conditional on Survival to Transplant Discharge</a:t>
            </a:r>
            <a:endParaRPr lang="en-US" sz="1400" dirty="0"/>
          </a:p>
        </p:txBody>
      </p:sp>
      <p:graphicFrame>
        <p:nvGraphicFramePr>
          <p:cNvPr id="10" name="Content Placeholder 9"/>
          <p:cNvGraphicFramePr>
            <a:graphicFrameLocks noGrp="1"/>
          </p:cNvGraphicFramePr>
          <p:nvPr>
            <p:ph idx="1"/>
          </p:nvPr>
        </p:nvGraphicFramePr>
        <p:xfrm>
          <a:off x="304800" y="1676400"/>
          <a:ext cx="8305800" cy="1235557"/>
        </p:xfrm>
        <a:graphic>
          <a:graphicData uri="http://schemas.openxmlformats.org/drawingml/2006/table">
            <a:tbl>
              <a:tblPr firstRow="1" bandRow="1">
                <a:tableStyleId>{C083E6E3-FA7D-4D7B-A595-EF9225AFEA82}</a:tableStyleId>
              </a:tblPr>
              <a:tblGrid>
                <a:gridCol w="4648200"/>
                <a:gridCol w="3657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weight</a:t>
                      </a:r>
                      <a:endParaRPr lang="en-US" sz="1800" b="1"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a:t>
                      </a:r>
                      <a:r>
                        <a:rPr lang="en-US" sz="1800" b="1" baseline="0" dirty="0" smtClean="0"/>
                        <a:t> center volume</a:t>
                      </a:r>
                      <a:endParaRPr lang="en-US" sz="1800" b="1"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bl>
          </a:graphicData>
        </a:graphic>
      </p:graphicFrame>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 </a:t>
            </a:r>
            <a:r>
              <a:rPr lang="en-US" sz="2000" dirty="0" smtClean="0"/>
              <a:t>(January 1995 – December 2002)</a:t>
            </a:r>
            <a:br>
              <a:rPr lang="en-US" sz="2000" dirty="0" smtClean="0"/>
            </a:br>
            <a:r>
              <a:rPr lang="en-US" sz="2000" dirty="0" smtClean="0"/>
              <a:t>Risk Factors for Developing CAV within 10 Years </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Recipient Weight</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2286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1,494)</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44000" cy="990600"/>
          </a:xfrm>
        </p:spPr>
        <p:txBody>
          <a:bodyPr/>
          <a:lstStyle/>
          <a:p>
            <a:r>
              <a:rPr lang="en-US" sz="2600" dirty="0" smtClean="0"/>
              <a:t>Pediatric Heart Transplants </a:t>
            </a:r>
            <a:r>
              <a:rPr lang="en-US" sz="2000" dirty="0" smtClean="0"/>
              <a:t>(January 1995 – December 2002)</a:t>
            </a:r>
            <a:br>
              <a:rPr lang="en-US" sz="2000" dirty="0" smtClean="0"/>
            </a:br>
            <a:r>
              <a:rPr lang="en-US" sz="2000" dirty="0" smtClean="0"/>
              <a:t>Risk Factors for Developing CAV within 10 Years </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Total Program Volume (Pediatric and Adult)</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0.0216</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1,494)</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lIns="9144" rIns="9144"/>
          <a:lstStyle/>
          <a:p>
            <a:pPr lvl="0"/>
            <a:r>
              <a:rPr lang="en-US" sz="2800" dirty="0" smtClean="0"/>
              <a:t>Pediatric Heart Transplants </a:t>
            </a:r>
            <a:r>
              <a:rPr lang="en-US" sz="2400" dirty="0" smtClean="0"/>
              <a:t>(</a:t>
            </a:r>
            <a:r>
              <a:rPr lang="en-US" sz="2000" dirty="0" smtClean="0"/>
              <a:t>2002 – 2011)</a:t>
            </a:r>
            <a:r>
              <a:rPr lang="en-US" sz="2400" dirty="0" smtClean="0"/>
              <a:t/>
            </a:r>
            <a:br>
              <a:rPr lang="en-US" sz="2400" dirty="0" smtClean="0"/>
            </a:br>
            <a:r>
              <a:rPr lang="en-US" sz="2800" dirty="0" smtClean="0"/>
              <a:t> </a:t>
            </a:r>
            <a:r>
              <a:rPr lang="en-US" sz="2200" dirty="0" smtClean="0"/>
              <a:t>Risk Factors For 1 Year Mortality: Diagnosis = Cardiomyopathy*</a:t>
            </a:r>
            <a:endParaRPr lang="en-US" sz="2200" dirty="0">
              <a:solidFill>
                <a:srgbClr val="FFFF00"/>
              </a:solidFill>
            </a:endParaRPr>
          </a:p>
        </p:txBody>
      </p:sp>
      <p:sp>
        <p:nvSpPr>
          <p:cNvPr id="9" name="TextBox 8"/>
          <p:cNvSpPr txBox="1"/>
          <p:nvPr/>
        </p:nvSpPr>
        <p:spPr>
          <a:xfrm>
            <a:off x="4724400" y="6248400"/>
            <a:ext cx="1828800" cy="461665"/>
          </a:xfrm>
          <a:prstGeom prst="rect">
            <a:avLst/>
          </a:prstGeom>
          <a:noFill/>
        </p:spPr>
        <p:txBody>
          <a:bodyPr wrap="square" rtlCol="0">
            <a:spAutoFit/>
          </a:bodyPr>
          <a:lstStyle/>
          <a:p>
            <a:pPr algn="ctr"/>
            <a:r>
              <a:rPr lang="en-US" sz="2400" b="1" dirty="0" smtClean="0">
                <a:solidFill>
                  <a:srgbClr val="FFFF00"/>
                </a:solidFill>
              </a:rPr>
              <a:t>N = 2,701</a:t>
            </a:r>
            <a:endParaRPr lang="en-US" sz="2400" b="1" dirty="0">
              <a:solidFill>
                <a:srgbClr val="FFFF00"/>
              </a:solidFill>
            </a:endParaRPr>
          </a:p>
        </p:txBody>
      </p:sp>
      <p:sp>
        <p:nvSpPr>
          <p:cNvPr id="11" name="TextBox 10"/>
          <p:cNvSpPr txBox="1"/>
          <p:nvPr/>
        </p:nvSpPr>
        <p:spPr>
          <a:xfrm>
            <a:off x="6629400" y="6211669"/>
            <a:ext cx="2286000" cy="646331"/>
          </a:xfrm>
          <a:prstGeom prst="rect">
            <a:avLst/>
          </a:prstGeom>
          <a:noFill/>
        </p:spPr>
        <p:txBody>
          <a:bodyPr wrap="square" lIns="0" rIns="0" rtlCol="0">
            <a:spAutoFit/>
          </a:bodyPr>
          <a:lstStyle/>
          <a:p>
            <a:r>
              <a:rPr lang="en-US" sz="1200" b="1" dirty="0" smtClean="0">
                <a:solidFill>
                  <a:srgbClr val="FFFF00"/>
                </a:solidFill>
              </a:rPr>
              <a:t>* Please refer to notes section for important supplemental information</a:t>
            </a:r>
            <a:endParaRPr lang="en-US" sz="1200" b="1" dirty="0">
              <a:solidFill>
                <a:srgbClr val="FFFF00"/>
              </a:solidFill>
            </a:endParaRPr>
          </a:p>
        </p:txBody>
      </p:sp>
      <p:grpSp>
        <p:nvGrpSpPr>
          <p:cNvPr id="14" name="Group 13"/>
          <p:cNvGrpSpPr/>
          <p:nvPr/>
        </p:nvGrpSpPr>
        <p:grpSpPr>
          <a:xfrm>
            <a:off x="0"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10807"/>
            <a:ext cx="6781800" cy="50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108038936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647208209"/>
              </p:ext>
            </p:extLst>
          </p:nvPr>
        </p:nvGraphicFramePr>
        <p:xfrm>
          <a:off x="381000" y="1447800"/>
          <a:ext cx="8458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99363" name="Rectangle 3"/>
          <p:cNvSpPr>
            <a:spLocks noChangeArrowheads="1"/>
          </p:cNvSpPr>
          <p:nvPr/>
        </p:nvSpPr>
        <p:spPr bwMode="auto">
          <a:xfrm>
            <a:off x="0" y="3667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sp>
        <p:nvSpPr>
          <p:cNvPr id="5" name="Title 1"/>
          <p:cNvSpPr txBox="1">
            <a:spLocks/>
          </p:cNvSpPr>
          <p:nvPr/>
        </p:nvSpPr>
        <p:spPr>
          <a:xfrm>
            <a:off x="0" y="152400"/>
            <a:ext cx="9144000" cy="1219200"/>
          </a:xfrm>
          <a:prstGeom prst="rect">
            <a:avLst/>
          </a:prstGeom>
        </p:spPr>
        <p:txBody>
          <a:bodyPr/>
          <a:lstStyle/>
          <a:p>
            <a:pPr lvl="0" algn="ctr" fontAlgn="base">
              <a:spcBef>
                <a:spcPct val="0"/>
              </a:spcBef>
              <a:spcAft>
                <a:spcPct val="0"/>
              </a:spcAft>
            </a:pPr>
            <a:r>
              <a:rPr kumimoji="0" lang="en-US" sz="2600" b="1" i="0" u="none" strike="noStrike" kern="0" cap="none" spc="0" normalizeH="0" baseline="0" noProof="0" dirty="0" smtClean="0">
                <a:ln>
                  <a:noFill/>
                </a:ln>
                <a:effectLst/>
                <a:uLnTx/>
                <a:uFillTx/>
                <a:latin typeface="+mj-lt"/>
                <a:ea typeface="+mj-ea"/>
                <a:cs typeface="+mj-cs"/>
              </a:rPr>
              <a:t>Pediatric Heart Transplants </a:t>
            </a:r>
            <a:r>
              <a:rPr kumimoji="0" lang="en-US" sz="2000" b="1" i="0" u="none" strike="noStrike" kern="0" cap="none" spc="0" normalizeH="0" baseline="0" noProof="0" dirty="0" smtClean="0">
                <a:ln>
                  <a:noFill/>
                </a:ln>
                <a:effectLst/>
                <a:uLnTx/>
                <a:uFillTx/>
                <a:latin typeface="+mj-lt"/>
                <a:ea typeface="+mj-ea"/>
                <a:cs typeface="+mj-cs"/>
              </a:rPr>
              <a:t>(2002</a:t>
            </a:r>
            <a:r>
              <a:rPr kumimoji="0" lang="en-US" sz="2000" b="1" i="0" u="none" strike="noStrike" kern="0" cap="none" spc="0" normalizeH="0" noProof="0" dirty="0" smtClean="0">
                <a:ln>
                  <a:noFill/>
                </a:ln>
                <a:effectLst/>
                <a:uLnTx/>
                <a:uFillTx/>
                <a:latin typeface="+mj-lt"/>
                <a:ea typeface="+mj-ea"/>
                <a:cs typeface="+mj-cs"/>
              </a:rPr>
              <a:t> – 2011)</a:t>
            </a:r>
          </a:p>
          <a:p>
            <a:pPr lvl="0" algn="ctr" fontAlgn="base">
              <a:spcBef>
                <a:spcPct val="0"/>
              </a:spcBef>
              <a:spcAft>
                <a:spcPct val="0"/>
              </a:spcAft>
            </a:pPr>
            <a:r>
              <a:rPr lang="en-US" sz="2400" dirty="0" smtClean="0"/>
              <a:t> </a:t>
            </a:r>
            <a:r>
              <a:rPr lang="en-US" sz="2200" b="1" dirty="0" smtClean="0"/>
              <a:t>Risk Factors For 1 Year Mortality: D</a:t>
            </a:r>
            <a:r>
              <a:rPr lang="en-US" sz="2200" b="1" kern="0" dirty="0" smtClean="0"/>
              <a:t>iagnosis = Cardiomyopathy* </a:t>
            </a:r>
            <a:endParaRPr lang="en-US" sz="2200" b="1" dirty="0" smtClean="0"/>
          </a:p>
          <a:p>
            <a:pPr lvl="0" algn="ctr" fontAlgn="base">
              <a:spcBef>
                <a:spcPct val="0"/>
              </a:spcBef>
              <a:spcAft>
                <a:spcPct val="0"/>
              </a:spcAft>
            </a:pPr>
            <a:r>
              <a:rPr lang="en-US" sz="2000" b="1" dirty="0" smtClean="0">
                <a:solidFill>
                  <a:srgbClr val="FFFF00"/>
                </a:solidFill>
              </a:rPr>
              <a:t>Recipient Age</a:t>
            </a:r>
            <a:endParaRPr kumimoji="0" lang="en-US" sz="2400" b="1" u="none" strike="noStrike" kern="0" cap="none" spc="0" normalizeH="0" baseline="0" noProof="0" dirty="0">
              <a:ln>
                <a:noFill/>
              </a:ln>
              <a:solidFill>
                <a:srgbClr val="FFFF00"/>
              </a:solidFill>
              <a:effectLst/>
              <a:uLnTx/>
              <a:uFillTx/>
              <a:latin typeface="+mj-lt"/>
              <a:ea typeface="+mj-ea"/>
              <a:cs typeface="+mj-cs"/>
            </a:endParaRPr>
          </a:p>
        </p:txBody>
      </p:sp>
      <p:sp>
        <p:nvSpPr>
          <p:cNvPr id="10" name="TextBox 9"/>
          <p:cNvSpPr txBox="1"/>
          <p:nvPr/>
        </p:nvSpPr>
        <p:spPr>
          <a:xfrm>
            <a:off x="5334000" y="6211669"/>
            <a:ext cx="3581400" cy="461665"/>
          </a:xfrm>
          <a:prstGeom prst="rect">
            <a:avLst/>
          </a:prstGeom>
          <a:noFill/>
        </p:spPr>
        <p:txBody>
          <a:bodyPr wrap="square" rtlCol="0">
            <a:spAutoFit/>
          </a:bodyPr>
          <a:lstStyle/>
          <a:p>
            <a:r>
              <a:rPr lang="en-US" sz="1200" b="1" dirty="0" smtClean="0">
                <a:solidFill>
                  <a:srgbClr val="FFFF00"/>
                </a:solidFill>
              </a:rPr>
              <a:t>* Please refer to notes section for important supplemental information</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90064617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lIns="9144" rIns="9144"/>
          <a:lstStyle/>
          <a:p>
            <a:pPr lvl="0"/>
            <a:r>
              <a:rPr lang="en-US" sz="2800" dirty="0" smtClean="0"/>
              <a:t>Pediatric Heart Transplants </a:t>
            </a:r>
            <a:r>
              <a:rPr lang="en-US" sz="2400" dirty="0" smtClean="0"/>
              <a:t>(</a:t>
            </a:r>
            <a:r>
              <a:rPr lang="en-US" sz="2000" dirty="0" smtClean="0"/>
              <a:t>1995 – 2004)</a:t>
            </a:r>
            <a:r>
              <a:rPr lang="en-US" sz="2400" dirty="0" smtClean="0"/>
              <a:t/>
            </a:r>
            <a:br>
              <a:rPr lang="en-US" sz="2400" dirty="0" smtClean="0"/>
            </a:br>
            <a:r>
              <a:rPr lang="en-US" sz="2800" dirty="0" smtClean="0"/>
              <a:t> </a:t>
            </a:r>
            <a:r>
              <a:rPr lang="en-US" sz="2200" dirty="0" smtClean="0"/>
              <a:t>Risk Factors For 8 Year Mortality: Diagnosis = Cardiomyopathy*</a:t>
            </a:r>
            <a:endParaRPr lang="en-US" sz="2200" dirty="0">
              <a:solidFill>
                <a:srgbClr val="FFFF00"/>
              </a:solidFill>
            </a:endParaRPr>
          </a:p>
        </p:txBody>
      </p:sp>
      <p:sp>
        <p:nvSpPr>
          <p:cNvPr id="9" name="TextBox 8"/>
          <p:cNvSpPr txBox="1"/>
          <p:nvPr/>
        </p:nvSpPr>
        <p:spPr>
          <a:xfrm>
            <a:off x="7431423" y="5713572"/>
            <a:ext cx="1828800" cy="461665"/>
          </a:xfrm>
          <a:prstGeom prst="rect">
            <a:avLst/>
          </a:prstGeom>
          <a:noFill/>
        </p:spPr>
        <p:txBody>
          <a:bodyPr wrap="square" rtlCol="0">
            <a:spAutoFit/>
          </a:bodyPr>
          <a:lstStyle/>
          <a:p>
            <a:pPr algn="ctr"/>
            <a:r>
              <a:rPr lang="en-US" sz="2400" b="1" dirty="0" smtClean="0">
                <a:solidFill>
                  <a:srgbClr val="FFFF00"/>
                </a:solidFill>
              </a:rPr>
              <a:t>N = 2,072</a:t>
            </a:r>
            <a:endParaRPr lang="en-US" sz="2400" b="1" dirty="0">
              <a:solidFill>
                <a:srgbClr val="FFFF00"/>
              </a:solidFill>
            </a:endParaRPr>
          </a:p>
        </p:txBody>
      </p:sp>
      <p:sp>
        <p:nvSpPr>
          <p:cNvPr id="11" name="TextBox 10"/>
          <p:cNvSpPr txBox="1"/>
          <p:nvPr/>
        </p:nvSpPr>
        <p:spPr>
          <a:xfrm>
            <a:off x="186266" y="5898238"/>
            <a:ext cx="8771468" cy="276999"/>
          </a:xfrm>
          <a:prstGeom prst="rect">
            <a:avLst/>
          </a:prstGeom>
          <a:noFill/>
        </p:spPr>
        <p:txBody>
          <a:bodyPr wrap="square" lIns="0" rIns="0" rtlCol="0">
            <a:spAutoFit/>
          </a:bodyPr>
          <a:lstStyle/>
          <a:p>
            <a:r>
              <a:rPr lang="en-US" sz="1200" b="1" dirty="0" smtClean="0">
                <a:solidFill>
                  <a:srgbClr val="FFFF00"/>
                </a:solidFill>
              </a:rPr>
              <a:t>* Please refer to notes section for important supplemental information</a:t>
            </a:r>
            <a:endParaRPr lang="en-US" sz="1200" b="1" dirty="0">
              <a:solidFill>
                <a:srgbClr val="FFFF00"/>
              </a:solidFill>
            </a:endParaRPr>
          </a:p>
        </p:txBody>
      </p:sp>
      <p:grpSp>
        <p:nvGrpSpPr>
          <p:cNvPr id="14" name="Group 13"/>
          <p:cNvGrpSpPr/>
          <p:nvPr/>
        </p:nvGrpSpPr>
        <p:grpSpPr>
          <a:xfrm>
            <a:off x="0"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4857750" y="6119336"/>
            <a:ext cx="4000500" cy="677108"/>
          </a:xfrm>
          <a:prstGeom prst="rect">
            <a:avLst/>
          </a:prstGeom>
          <a:noFill/>
        </p:spPr>
        <p:txBody>
          <a:bodyPr wrap="square" lIns="0" tIns="0" rIns="0" bIns="0" rtlCol="0">
            <a:spAutoFit/>
          </a:bodyPr>
          <a:lstStyle/>
          <a:p>
            <a:r>
              <a:rPr lang="en-US" sz="1100" b="1" dirty="0" smtClean="0">
                <a:solidFill>
                  <a:srgbClr val="FFFF00"/>
                </a:solidFill>
              </a:rPr>
              <a:t>* *The hazard ratio and p-value for the main effect for Europe and for age can not be interpreted in isolation; they must be interpreted in combination with the interaction between recipient age and Europe.  </a:t>
            </a:r>
            <a:endParaRPr lang="en-US" sz="1100" b="1" dirty="0">
              <a:solidFill>
                <a:srgbClr val="FFFF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534" y="1006475"/>
            <a:ext cx="6422877" cy="481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1524000"/>
          <a:ext cx="8534400"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152400"/>
            <a:ext cx="9144000" cy="1219200"/>
          </a:xfrm>
          <a:prstGeom prst="rect">
            <a:avLst/>
          </a:prstGeom>
        </p:spPr>
        <p:txBody>
          <a:bodyPr/>
          <a:lstStyle/>
          <a:p>
            <a:pPr lvl="0" algn="ctr" fontAlgn="base">
              <a:spcBef>
                <a:spcPct val="0"/>
              </a:spcBef>
              <a:spcAft>
                <a:spcPct val="0"/>
              </a:spcAft>
            </a:pPr>
            <a:r>
              <a:rPr kumimoji="0" lang="en-US" sz="2600" b="1" i="0" u="none" strike="noStrike" kern="0" cap="none" spc="0" normalizeH="0" baseline="0" noProof="0" dirty="0" smtClean="0">
                <a:ln>
                  <a:noFill/>
                </a:ln>
                <a:effectLst/>
                <a:uLnTx/>
                <a:uFillTx/>
                <a:latin typeface="+mj-lt"/>
                <a:ea typeface="+mj-ea"/>
                <a:cs typeface="+mj-cs"/>
              </a:rPr>
              <a:t>Pediatric Heart Transplants </a:t>
            </a:r>
            <a:r>
              <a:rPr kumimoji="0" lang="en-US" sz="2000" b="1" i="0" u="none" strike="noStrike" kern="0" cap="none" spc="0" normalizeH="0" baseline="0" noProof="0" dirty="0" smtClean="0">
                <a:ln>
                  <a:noFill/>
                </a:ln>
                <a:effectLst/>
                <a:uLnTx/>
                <a:uFillTx/>
                <a:latin typeface="+mj-lt"/>
                <a:ea typeface="+mj-ea"/>
                <a:cs typeface="+mj-cs"/>
              </a:rPr>
              <a:t>(1995-2004</a:t>
            </a:r>
            <a:r>
              <a:rPr kumimoji="0" lang="en-US" sz="2000" b="1" i="0" u="none" strike="noStrike" kern="0" cap="none" spc="0" normalizeH="0" noProof="0" dirty="0" smtClean="0">
                <a:ln>
                  <a:noFill/>
                </a:ln>
                <a:effectLst/>
                <a:uLnTx/>
                <a:uFillTx/>
                <a:latin typeface="+mj-lt"/>
                <a:ea typeface="+mj-ea"/>
                <a:cs typeface="+mj-cs"/>
              </a:rPr>
              <a:t>)</a:t>
            </a:r>
          </a:p>
          <a:p>
            <a:pPr lvl="0" algn="ctr" fontAlgn="base">
              <a:spcBef>
                <a:spcPct val="0"/>
              </a:spcBef>
              <a:spcAft>
                <a:spcPct val="0"/>
              </a:spcAft>
            </a:pPr>
            <a:r>
              <a:rPr lang="en-US" sz="2400" dirty="0" smtClean="0"/>
              <a:t> </a:t>
            </a:r>
            <a:r>
              <a:rPr lang="en-US" sz="2200" b="1" dirty="0" smtClean="0"/>
              <a:t>Risk Factors For 8 Year Mortality: D</a:t>
            </a:r>
            <a:r>
              <a:rPr lang="en-US" sz="2200" b="1" kern="0" dirty="0" smtClean="0"/>
              <a:t>iagnosis = Cardiomyopathy* </a:t>
            </a:r>
            <a:endParaRPr lang="en-US" sz="2200" b="1" dirty="0" smtClean="0"/>
          </a:p>
          <a:p>
            <a:pPr lvl="0" algn="ctr" fontAlgn="base">
              <a:spcBef>
                <a:spcPct val="0"/>
              </a:spcBef>
              <a:spcAft>
                <a:spcPct val="0"/>
              </a:spcAft>
            </a:pPr>
            <a:r>
              <a:rPr kumimoji="0" lang="en-US" sz="2000" b="1" u="none" strike="noStrike" kern="0" cap="none" spc="0" normalizeH="0" baseline="0" noProof="0" dirty="0" smtClean="0">
                <a:ln>
                  <a:noFill/>
                </a:ln>
                <a:solidFill>
                  <a:srgbClr val="FFFF00"/>
                </a:solidFill>
                <a:effectLst/>
                <a:uLnTx/>
                <a:uFillTx/>
                <a:latin typeface="+mj-lt"/>
                <a:ea typeface="+mj-ea"/>
                <a:cs typeface="+mj-cs"/>
              </a:rPr>
              <a:t>Combined effect of age, geography,</a:t>
            </a:r>
            <a:r>
              <a:rPr kumimoji="0" lang="en-US" sz="2000" b="1" u="none" strike="noStrike" kern="0" cap="none" spc="0" normalizeH="0" noProof="0" dirty="0" smtClean="0">
                <a:ln>
                  <a:noFill/>
                </a:ln>
                <a:solidFill>
                  <a:srgbClr val="FFFF00"/>
                </a:solidFill>
                <a:effectLst/>
                <a:uLnTx/>
                <a:uFillTx/>
                <a:latin typeface="+mj-lt"/>
                <a:ea typeface="+mj-ea"/>
                <a:cs typeface="+mj-cs"/>
              </a:rPr>
              <a:t> and age*geography interaction</a:t>
            </a:r>
            <a:endParaRPr kumimoji="0" lang="en-US" sz="2400" b="1" u="none" strike="noStrike" kern="0" cap="none" spc="0" normalizeH="0" baseline="0" noProof="0" dirty="0">
              <a:ln>
                <a:noFill/>
              </a:ln>
              <a:solidFill>
                <a:srgbClr val="FFFF00"/>
              </a:solidFill>
              <a:effectLst/>
              <a:uLnTx/>
              <a:uFillTx/>
              <a:latin typeface="+mj-lt"/>
              <a:ea typeface="+mj-ea"/>
              <a:cs typeface="+mj-cs"/>
            </a:endParaRPr>
          </a:p>
        </p:txBody>
      </p:sp>
      <p:sp>
        <p:nvSpPr>
          <p:cNvPr id="8" name="TextBox 7"/>
          <p:cNvSpPr txBox="1"/>
          <p:nvPr/>
        </p:nvSpPr>
        <p:spPr>
          <a:xfrm>
            <a:off x="5334000" y="6211669"/>
            <a:ext cx="3581400" cy="461665"/>
          </a:xfrm>
          <a:prstGeom prst="rect">
            <a:avLst/>
          </a:prstGeom>
          <a:noFill/>
        </p:spPr>
        <p:txBody>
          <a:bodyPr wrap="square" rtlCol="0">
            <a:spAutoFit/>
          </a:bodyPr>
          <a:lstStyle/>
          <a:p>
            <a:r>
              <a:rPr lang="en-US" sz="1200" b="1" dirty="0" smtClean="0">
                <a:solidFill>
                  <a:srgbClr val="FFFF00"/>
                </a:solidFill>
              </a:rPr>
              <a:t>* Please refer to notes section for important supplemental information</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&lt; 1 Year)</a:t>
            </a:r>
            <a:endParaRPr lang="en-US" sz="2400" dirty="0"/>
          </a:p>
        </p:txBody>
      </p:sp>
      <p:graphicFrame>
        <p:nvGraphicFramePr>
          <p:cNvPr id="10" name="Content Placeholder 9"/>
          <p:cNvGraphicFramePr>
            <a:graphicFrameLocks noGrp="1"/>
          </p:cNvGraphicFramePr>
          <p:nvPr>
            <p:ph idx="1"/>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7"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17" name="TextBox 1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lIns="9144" rIns="9144"/>
          <a:lstStyle/>
          <a:p>
            <a:pPr lvl="0"/>
            <a:r>
              <a:rPr lang="en-US" sz="2800" dirty="0" smtClean="0"/>
              <a:t>Pediatric Heart Transplants </a:t>
            </a:r>
            <a:r>
              <a:rPr lang="en-US" sz="2400" dirty="0" smtClean="0"/>
              <a:t>(</a:t>
            </a:r>
            <a:r>
              <a:rPr lang="en-US" sz="2000" dirty="0" smtClean="0"/>
              <a:t>2002 – 2011)</a:t>
            </a:r>
            <a:r>
              <a:rPr lang="en-US" sz="2400" dirty="0" smtClean="0"/>
              <a:t/>
            </a:r>
            <a:br>
              <a:rPr lang="en-US" sz="2400" dirty="0" smtClean="0"/>
            </a:br>
            <a:r>
              <a:rPr lang="en-US" sz="2800" dirty="0" smtClean="0"/>
              <a:t> </a:t>
            </a:r>
            <a:r>
              <a:rPr lang="en-US" sz="2200" dirty="0" smtClean="0"/>
              <a:t>Risk Factors For 1 Year Mortality: Diagnosis = Congenital*</a:t>
            </a:r>
            <a:endParaRPr lang="en-US" sz="2200" dirty="0">
              <a:solidFill>
                <a:srgbClr val="FFFF00"/>
              </a:solidFill>
            </a:endParaRPr>
          </a:p>
        </p:txBody>
      </p:sp>
      <p:sp>
        <p:nvSpPr>
          <p:cNvPr id="9" name="TextBox 8"/>
          <p:cNvSpPr txBox="1"/>
          <p:nvPr/>
        </p:nvSpPr>
        <p:spPr>
          <a:xfrm>
            <a:off x="7481443" y="5707788"/>
            <a:ext cx="1828800" cy="461665"/>
          </a:xfrm>
          <a:prstGeom prst="rect">
            <a:avLst/>
          </a:prstGeom>
          <a:noFill/>
        </p:spPr>
        <p:txBody>
          <a:bodyPr wrap="square" rtlCol="0">
            <a:spAutoFit/>
          </a:bodyPr>
          <a:lstStyle/>
          <a:p>
            <a:pPr algn="ctr"/>
            <a:r>
              <a:rPr lang="en-US" sz="2400" b="1" dirty="0" smtClean="0">
                <a:solidFill>
                  <a:srgbClr val="FFFF00"/>
                </a:solidFill>
              </a:rPr>
              <a:t>N = 1,711</a:t>
            </a:r>
            <a:endParaRPr lang="en-US" sz="2400" b="1" dirty="0">
              <a:solidFill>
                <a:srgbClr val="FFFF00"/>
              </a:solidFill>
            </a:endParaRPr>
          </a:p>
        </p:txBody>
      </p:sp>
      <p:sp>
        <p:nvSpPr>
          <p:cNvPr id="11" name="TextBox 10"/>
          <p:cNvSpPr txBox="1"/>
          <p:nvPr/>
        </p:nvSpPr>
        <p:spPr>
          <a:xfrm>
            <a:off x="2003419" y="5869800"/>
            <a:ext cx="7140581" cy="276999"/>
          </a:xfrm>
          <a:prstGeom prst="rect">
            <a:avLst/>
          </a:prstGeom>
          <a:noFill/>
        </p:spPr>
        <p:txBody>
          <a:bodyPr wrap="square" lIns="0" rIns="0" rtlCol="0">
            <a:spAutoFit/>
          </a:bodyPr>
          <a:lstStyle/>
          <a:p>
            <a:r>
              <a:rPr lang="en-US" sz="1200" b="1" dirty="0" smtClean="0">
                <a:solidFill>
                  <a:srgbClr val="FFFF00"/>
                </a:solidFill>
              </a:rPr>
              <a:t>* Please refer to notes section for important supplemental information</a:t>
            </a:r>
            <a:endParaRPr lang="en-US" sz="1200" b="1" dirty="0">
              <a:solidFill>
                <a:srgbClr val="FFFF00"/>
              </a:solidFill>
            </a:endParaRPr>
          </a:p>
        </p:txBody>
      </p:sp>
      <p:grpSp>
        <p:nvGrpSpPr>
          <p:cNvPr id="14" name="Group 13"/>
          <p:cNvGrpSpPr/>
          <p:nvPr/>
        </p:nvGrpSpPr>
        <p:grpSpPr>
          <a:xfrm>
            <a:off x="0"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5031581" y="6119336"/>
            <a:ext cx="4264819" cy="738664"/>
          </a:xfrm>
          <a:prstGeom prst="rect">
            <a:avLst/>
          </a:prstGeom>
          <a:noFill/>
        </p:spPr>
        <p:txBody>
          <a:bodyPr wrap="square" lIns="0" tIns="0" rIns="0" bIns="0" rtlCol="0">
            <a:spAutoFit/>
          </a:bodyPr>
          <a:lstStyle/>
          <a:p>
            <a:r>
              <a:rPr lang="en-US" sz="1200" b="1" dirty="0" smtClean="0">
                <a:solidFill>
                  <a:srgbClr val="FFFF00"/>
                </a:solidFill>
              </a:rPr>
              <a:t>* *The hazard ratio and p-value for the main effect for Europe and for age can not be interpreted in isolation; they must be interpreted in combination with the interaction between recipient age and Europe.  </a:t>
            </a:r>
            <a:endParaRPr lang="en-US" sz="1200" b="1" dirty="0">
              <a:solidFill>
                <a:srgbClr val="FFFF00"/>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53801"/>
            <a:ext cx="6474619" cy="485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352523391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8131142"/>
              </p:ext>
            </p:extLst>
          </p:nvPr>
        </p:nvGraphicFramePr>
        <p:xfrm>
          <a:off x="304800" y="1524000"/>
          <a:ext cx="8534400"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152400"/>
            <a:ext cx="9144000" cy="1219200"/>
          </a:xfrm>
          <a:prstGeom prst="rect">
            <a:avLst/>
          </a:prstGeom>
        </p:spPr>
        <p:txBody>
          <a:bodyPr/>
          <a:lstStyle/>
          <a:p>
            <a:pPr lvl="0" algn="ctr" fontAlgn="base">
              <a:spcBef>
                <a:spcPct val="0"/>
              </a:spcBef>
              <a:spcAft>
                <a:spcPct val="0"/>
              </a:spcAft>
            </a:pPr>
            <a:r>
              <a:rPr kumimoji="0" lang="en-US" sz="2600" b="1" i="0" u="none" strike="noStrike" kern="0" cap="none" spc="0" normalizeH="0" baseline="0" noProof="0" dirty="0" smtClean="0">
                <a:ln>
                  <a:noFill/>
                </a:ln>
                <a:effectLst/>
                <a:uLnTx/>
                <a:uFillTx/>
                <a:latin typeface="+mj-lt"/>
                <a:ea typeface="+mj-ea"/>
                <a:cs typeface="+mj-cs"/>
              </a:rPr>
              <a:t>Pediatric Heart Transplants </a:t>
            </a:r>
            <a:r>
              <a:rPr kumimoji="0" lang="en-US" sz="2000" b="1" i="0" u="none" strike="noStrike" kern="0" cap="none" spc="0" normalizeH="0" baseline="0" noProof="0" dirty="0" smtClean="0">
                <a:ln>
                  <a:noFill/>
                </a:ln>
                <a:effectLst/>
                <a:uLnTx/>
                <a:uFillTx/>
                <a:latin typeface="+mj-lt"/>
                <a:ea typeface="+mj-ea"/>
                <a:cs typeface="+mj-cs"/>
              </a:rPr>
              <a:t>(1995-2004</a:t>
            </a:r>
            <a:r>
              <a:rPr kumimoji="0" lang="en-US" sz="2000" b="1" i="0" u="none" strike="noStrike" kern="0" cap="none" spc="0" normalizeH="0" noProof="0" dirty="0" smtClean="0">
                <a:ln>
                  <a:noFill/>
                </a:ln>
                <a:effectLst/>
                <a:uLnTx/>
                <a:uFillTx/>
                <a:latin typeface="+mj-lt"/>
                <a:ea typeface="+mj-ea"/>
                <a:cs typeface="+mj-cs"/>
              </a:rPr>
              <a:t>)</a:t>
            </a:r>
          </a:p>
          <a:p>
            <a:pPr lvl="0" algn="ctr" fontAlgn="base">
              <a:spcBef>
                <a:spcPct val="0"/>
              </a:spcBef>
              <a:spcAft>
                <a:spcPct val="0"/>
              </a:spcAft>
            </a:pPr>
            <a:r>
              <a:rPr lang="en-US" sz="2400" dirty="0" smtClean="0"/>
              <a:t> </a:t>
            </a:r>
            <a:r>
              <a:rPr lang="en-US" sz="2200" b="1" dirty="0" smtClean="0"/>
              <a:t>Risk Factors For 1 Year Mortality: D</a:t>
            </a:r>
            <a:r>
              <a:rPr lang="en-US" sz="2200" b="1" kern="0" dirty="0" smtClean="0"/>
              <a:t>iagnosis = Congenital* </a:t>
            </a:r>
            <a:endParaRPr lang="en-US" sz="2200" b="1" dirty="0" smtClean="0"/>
          </a:p>
          <a:p>
            <a:pPr lvl="0" algn="ctr" fontAlgn="base">
              <a:spcBef>
                <a:spcPct val="0"/>
              </a:spcBef>
              <a:spcAft>
                <a:spcPct val="0"/>
              </a:spcAft>
            </a:pPr>
            <a:r>
              <a:rPr kumimoji="0" lang="en-US" sz="2000" b="1" u="none" strike="noStrike" kern="0" cap="none" spc="0" normalizeH="0" baseline="0" noProof="0" dirty="0" smtClean="0">
                <a:ln>
                  <a:noFill/>
                </a:ln>
                <a:solidFill>
                  <a:srgbClr val="FFFF00"/>
                </a:solidFill>
                <a:effectLst/>
                <a:uLnTx/>
                <a:uFillTx/>
                <a:latin typeface="+mj-lt"/>
                <a:ea typeface="+mj-ea"/>
                <a:cs typeface="+mj-cs"/>
              </a:rPr>
              <a:t>Combined effect of age, geography,</a:t>
            </a:r>
            <a:r>
              <a:rPr kumimoji="0" lang="en-US" sz="2000" b="1" u="none" strike="noStrike" kern="0" cap="none" spc="0" normalizeH="0" noProof="0" dirty="0" smtClean="0">
                <a:ln>
                  <a:noFill/>
                </a:ln>
                <a:solidFill>
                  <a:srgbClr val="FFFF00"/>
                </a:solidFill>
                <a:effectLst/>
                <a:uLnTx/>
                <a:uFillTx/>
                <a:latin typeface="+mj-lt"/>
                <a:ea typeface="+mj-ea"/>
                <a:cs typeface="+mj-cs"/>
              </a:rPr>
              <a:t> and age*geography interaction</a:t>
            </a:r>
            <a:endParaRPr kumimoji="0" lang="en-US" sz="2400" b="1" u="none" strike="noStrike" kern="0" cap="none" spc="0" normalizeH="0" baseline="0" noProof="0" dirty="0">
              <a:ln>
                <a:noFill/>
              </a:ln>
              <a:solidFill>
                <a:srgbClr val="FFFF00"/>
              </a:solidFill>
              <a:effectLst/>
              <a:uLnTx/>
              <a:uFillTx/>
              <a:latin typeface="+mj-lt"/>
              <a:ea typeface="+mj-ea"/>
              <a:cs typeface="+mj-cs"/>
            </a:endParaRPr>
          </a:p>
        </p:txBody>
      </p:sp>
      <p:sp>
        <p:nvSpPr>
          <p:cNvPr id="8" name="TextBox 7"/>
          <p:cNvSpPr txBox="1"/>
          <p:nvPr/>
        </p:nvSpPr>
        <p:spPr>
          <a:xfrm>
            <a:off x="5334000" y="6211669"/>
            <a:ext cx="3581400" cy="461665"/>
          </a:xfrm>
          <a:prstGeom prst="rect">
            <a:avLst/>
          </a:prstGeom>
          <a:noFill/>
        </p:spPr>
        <p:txBody>
          <a:bodyPr wrap="square" rtlCol="0">
            <a:spAutoFit/>
          </a:bodyPr>
          <a:lstStyle/>
          <a:p>
            <a:r>
              <a:rPr lang="en-US" sz="1200" b="1" dirty="0" smtClean="0">
                <a:solidFill>
                  <a:srgbClr val="FFFF00"/>
                </a:solidFill>
              </a:rPr>
              <a:t>* Please refer to notes section for important supplemental information</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203082840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lstStyle/>
          <a:p>
            <a:pPr lvl="0"/>
            <a:r>
              <a:rPr lang="en-US" sz="2800" dirty="0" smtClean="0"/>
              <a:t>Pediatric Heart Transplants </a:t>
            </a:r>
            <a:r>
              <a:rPr lang="en-US" sz="2400" dirty="0" smtClean="0"/>
              <a:t>(</a:t>
            </a:r>
            <a:r>
              <a:rPr lang="en-US" sz="2000" dirty="0" smtClean="0"/>
              <a:t>1995-2004)</a:t>
            </a:r>
            <a:r>
              <a:rPr lang="en-US" sz="2400" dirty="0" smtClean="0"/>
              <a:t/>
            </a:r>
            <a:br>
              <a:rPr lang="en-US" sz="2400" dirty="0" smtClean="0"/>
            </a:br>
            <a:r>
              <a:rPr lang="en-US" sz="2200" dirty="0" smtClean="0"/>
              <a:t>Risk Factors For 8 Year Mortality: Diagnosis = Congenital*</a:t>
            </a:r>
            <a:endParaRPr lang="en-US" sz="2200" dirty="0">
              <a:solidFill>
                <a:srgbClr val="FFFF00"/>
              </a:solidFill>
            </a:endParaRPr>
          </a:p>
        </p:txBody>
      </p:sp>
      <p:sp>
        <p:nvSpPr>
          <p:cNvPr id="9" name="TextBox 8"/>
          <p:cNvSpPr txBox="1"/>
          <p:nvPr/>
        </p:nvSpPr>
        <p:spPr>
          <a:xfrm>
            <a:off x="4724400" y="6172200"/>
            <a:ext cx="1828800" cy="461665"/>
          </a:xfrm>
          <a:prstGeom prst="rect">
            <a:avLst/>
          </a:prstGeom>
          <a:noFill/>
        </p:spPr>
        <p:txBody>
          <a:bodyPr wrap="square" rtlCol="0">
            <a:spAutoFit/>
          </a:bodyPr>
          <a:lstStyle/>
          <a:p>
            <a:pPr algn="ctr"/>
            <a:r>
              <a:rPr lang="en-US" sz="2400" b="1" dirty="0" smtClean="0">
                <a:solidFill>
                  <a:srgbClr val="FFFF00"/>
                </a:solidFill>
              </a:rPr>
              <a:t>N = 1,568</a:t>
            </a:r>
            <a:endParaRPr lang="en-US" sz="2400" b="1" dirty="0">
              <a:solidFill>
                <a:srgbClr val="FFFF00"/>
              </a:solidFill>
            </a:endParaRPr>
          </a:p>
        </p:txBody>
      </p:sp>
      <p:sp>
        <p:nvSpPr>
          <p:cNvPr id="14" name="TextBox 13"/>
          <p:cNvSpPr txBox="1"/>
          <p:nvPr/>
        </p:nvSpPr>
        <p:spPr>
          <a:xfrm>
            <a:off x="6400800" y="6211669"/>
            <a:ext cx="2743200" cy="461665"/>
          </a:xfrm>
          <a:prstGeom prst="rect">
            <a:avLst/>
          </a:prstGeom>
          <a:noFill/>
        </p:spPr>
        <p:txBody>
          <a:bodyPr wrap="square" lIns="0" rIns="0" rtlCol="0">
            <a:spAutoFit/>
          </a:bodyPr>
          <a:lstStyle/>
          <a:p>
            <a:r>
              <a:rPr lang="en-US" sz="1200" b="1" dirty="0" smtClean="0">
                <a:solidFill>
                  <a:srgbClr val="FFFF00"/>
                </a:solidFill>
              </a:rPr>
              <a:t>* Please refer to notes section for important supplemental information</a:t>
            </a:r>
            <a:endParaRPr lang="en-US" sz="12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106269"/>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81000" y="1447800"/>
          <a:ext cx="8458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99363" name="Rectangle 3"/>
          <p:cNvSpPr>
            <a:spLocks noChangeArrowheads="1"/>
          </p:cNvSpPr>
          <p:nvPr/>
        </p:nvSpPr>
        <p:spPr bwMode="auto">
          <a:xfrm>
            <a:off x="0" y="3667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sp>
        <p:nvSpPr>
          <p:cNvPr id="5" name="Title 1"/>
          <p:cNvSpPr txBox="1">
            <a:spLocks/>
          </p:cNvSpPr>
          <p:nvPr/>
        </p:nvSpPr>
        <p:spPr>
          <a:xfrm>
            <a:off x="0" y="152400"/>
            <a:ext cx="9144000" cy="1219200"/>
          </a:xfrm>
          <a:prstGeom prst="rect">
            <a:avLst/>
          </a:prstGeom>
        </p:spPr>
        <p:txBody>
          <a:bodyPr/>
          <a:lstStyle/>
          <a:p>
            <a:pPr lvl="0" algn="ctr" fontAlgn="base">
              <a:spcBef>
                <a:spcPct val="0"/>
              </a:spcBef>
              <a:spcAft>
                <a:spcPct val="0"/>
              </a:spcAft>
            </a:pPr>
            <a:r>
              <a:rPr kumimoji="0" lang="en-US" sz="2600" b="1" i="0" u="none" strike="noStrike" kern="0" cap="none" spc="0" normalizeH="0" baseline="0" noProof="0" dirty="0" smtClean="0">
                <a:ln>
                  <a:noFill/>
                </a:ln>
                <a:effectLst/>
                <a:uLnTx/>
                <a:uFillTx/>
                <a:latin typeface="+mj-lt"/>
                <a:ea typeface="+mj-ea"/>
                <a:cs typeface="+mj-cs"/>
              </a:rPr>
              <a:t>Pediatric Heart Transplants </a:t>
            </a:r>
            <a:r>
              <a:rPr kumimoji="0" lang="en-US" sz="2000" b="1" i="0" u="none" strike="noStrike" kern="0" cap="none" spc="0" normalizeH="0" baseline="0" noProof="0" dirty="0" smtClean="0">
                <a:ln>
                  <a:noFill/>
                </a:ln>
                <a:effectLst/>
                <a:uLnTx/>
                <a:uFillTx/>
                <a:latin typeface="+mj-lt"/>
                <a:ea typeface="+mj-ea"/>
                <a:cs typeface="+mj-cs"/>
              </a:rPr>
              <a:t>(1995-2004</a:t>
            </a:r>
            <a:r>
              <a:rPr kumimoji="0" lang="en-US" sz="2000" b="1" i="0" u="none" strike="noStrike" kern="0" cap="none" spc="0" normalizeH="0" noProof="0" dirty="0" smtClean="0">
                <a:ln>
                  <a:noFill/>
                </a:ln>
                <a:effectLst/>
                <a:uLnTx/>
                <a:uFillTx/>
                <a:latin typeface="+mj-lt"/>
                <a:ea typeface="+mj-ea"/>
                <a:cs typeface="+mj-cs"/>
              </a:rPr>
              <a:t>)</a:t>
            </a:r>
          </a:p>
          <a:p>
            <a:pPr lvl="0" algn="ctr" fontAlgn="base">
              <a:spcBef>
                <a:spcPct val="0"/>
              </a:spcBef>
              <a:spcAft>
                <a:spcPct val="0"/>
              </a:spcAft>
            </a:pPr>
            <a:r>
              <a:rPr lang="en-US" sz="2400" dirty="0" smtClean="0"/>
              <a:t> </a:t>
            </a:r>
            <a:r>
              <a:rPr lang="en-US" sz="2200" b="1" dirty="0" smtClean="0"/>
              <a:t>Risk Factors For 8 Year Mortality: D</a:t>
            </a:r>
            <a:r>
              <a:rPr lang="en-US" sz="2200" b="1" kern="0" dirty="0" smtClean="0"/>
              <a:t>iagnosis = Congenital* </a:t>
            </a:r>
            <a:endParaRPr lang="en-US" sz="2200" b="1" dirty="0" smtClean="0"/>
          </a:p>
          <a:p>
            <a:pPr lvl="0" algn="ctr" fontAlgn="base">
              <a:spcBef>
                <a:spcPct val="0"/>
              </a:spcBef>
              <a:spcAft>
                <a:spcPct val="0"/>
              </a:spcAft>
            </a:pPr>
            <a:r>
              <a:rPr lang="en-US" sz="2000" b="1" dirty="0" smtClean="0">
                <a:solidFill>
                  <a:srgbClr val="FFFF00"/>
                </a:solidFill>
              </a:rPr>
              <a:t>Recipient Age</a:t>
            </a:r>
            <a:endParaRPr kumimoji="0" lang="en-US" sz="2400" b="1" u="none" strike="noStrike" kern="0" cap="none" spc="0" normalizeH="0" baseline="0" noProof="0" dirty="0">
              <a:ln>
                <a:noFill/>
              </a:ln>
              <a:solidFill>
                <a:srgbClr val="FFFF00"/>
              </a:solidFill>
              <a:effectLst/>
              <a:uLnTx/>
              <a:uFillTx/>
              <a:latin typeface="+mj-lt"/>
              <a:ea typeface="+mj-ea"/>
              <a:cs typeface="+mj-cs"/>
            </a:endParaRPr>
          </a:p>
        </p:txBody>
      </p:sp>
      <p:sp>
        <p:nvSpPr>
          <p:cNvPr id="10" name="TextBox 9"/>
          <p:cNvSpPr txBox="1"/>
          <p:nvPr/>
        </p:nvSpPr>
        <p:spPr>
          <a:xfrm>
            <a:off x="5334000" y="6211669"/>
            <a:ext cx="3581400" cy="461665"/>
          </a:xfrm>
          <a:prstGeom prst="rect">
            <a:avLst/>
          </a:prstGeom>
          <a:noFill/>
        </p:spPr>
        <p:txBody>
          <a:bodyPr wrap="square" rtlCol="0">
            <a:spAutoFit/>
          </a:bodyPr>
          <a:lstStyle/>
          <a:p>
            <a:r>
              <a:rPr lang="en-US" sz="1200" b="1" dirty="0" smtClean="0">
                <a:solidFill>
                  <a:srgbClr val="FFFF00"/>
                </a:solidFill>
              </a:rPr>
              <a:t>* Please refer to notes section for important supplemental information</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Retransplantation</a:t>
            </a:r>
            <a:endParaRPr lang="en-US" dirty="0"/>
          </a:p>
        </p:txBody>
      </p:sp>
      <p:grpSp>
        <p:nvGrpSpPr>
          <p:cNvPr id="7" name="Group 6"/>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Heart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8197" name="Text Box 14"/>
          <p:cNvSpPr txBox="1">
            <a:spLocks noChangeArrowheads="1"/>
          </p:cNvSpPr>
          <p:nvPr/>
        </p:nvSpPr>
        <p:spPr bwMode="auto">
          <a:xfrm>
            <a:off x="5638800" y="6096000"/>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graphicFrame>
        <p:nvGraphicFramePr>
          <p:cNvPr id="11" name="Chart 10"/>
          <p:cNvGraphicFramePr/>
          <p:nvPr>
            <p:extLst>
              <p:ext uri="{D42A27DB-BD31-4B8C-83A1-F6EECF244321}">
                <p14:modId xmlns:p14="http://schemas.microsoft.com/office/powerpoint/2010/main" val="2069313579"/>
              </p:ext>
            </p:extLst>
          </p:nvPr>
        </p:nvGraphicFramePr>
        <p:xfrm>
          <a:off x="304800" y="1066800"/>
          <a:ext cx="83058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nvGraphicFramePr>
        <p:xfrm>
          <a:off x="195263" y="1066799"/>
          <a:ext cx="88106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301059" name="Rectangle 3"/>
          <p:cNvSpPr>
            <a:spLocks noChangeArrowheads="1"/>
          </p:cNvSpPr>
          <p:nvPr/>
        </p:nvSpPr>
        <p:spPr bwMode="auto">
          <a:xfrm>
            <a:off x="304800" y="288925"/>
            <a:ext cx="8534400" cy="863600"/>
          </a:xfrm>
          <a:prstGeom prst="rect">
            <a:avLst/>
          </a:prstGeom>
          <a:noFill/>
          <a:ln w="12700">
            <a:noFill/>
            <a:miter lim="800000"/>
            <a:headEnd/>
            <a:tailEnd/>
          </a:ln>
        </p:spPr>
        <p:txBody>
          <a:bodyPr lIns="90488" tIns="44450" rIns="90488" bIns="44450" anchor="ctr"/>
          <a:lstStyle/>
          <a:p>
            <a:pPr algn="ctr"/>
            <a:endParaRPr lang="en-US" sz="5600" dirty="0">
              <a:solidFill>
                <a:schemeClr val="tx1"/>
              </a:solidFill>
            </a:endParaRPr>
          </a:p>
        </p:txBody>
      </p:sp>
      <p:sp>
        <p:nvSpPr>
          <p:cNvPr id="301060" name="Rectangle 4"/>
          <p:cNvSpPr>
            <a:spLocks noGrp="1" noChangeArrowheads="1"/>
          </p:cNvSpPr>
          <p:nvPr>
            <p:ph type="ctrTitle" idx="4294967295"/>
          </p:nvPr>
        </p:nvSpPr>
        <p:spPr>
          <a:xfrm>
            <a:off x="0" y="152400"/>
            <a:ext cx="9144000" cy="1143000"/>
          </a:xfrm>
          <a:noFill/>
        </p:spPr>
        <p:txBody>
          <a:bodyPr/>
          <a:lstStyle/>
          <a:p>
            <a:r>
              <a:rPr lang="en-US" sz="2600" dirty="0" smtClean="0">
                <a:solidFill>
                  <a:schemeClr val="tx1"/>
                </a:solidFill>
              </a:rPr>
              <a:t>Pediatric Heart Retransplants</a:t>
            </a:r>
            <a:r>
              <a:rPr lang="en-US" sz="3200" dirty="0" smtClean="0">
                <a:solidFill>
                  <a:schemeClr val="tx1"/>
                </a:solidFill>
              </a:rPr>
              <a:t/>
            </a:r>
            <a:br>
              <a:rPr lang="en-US" sz="3200" dirty="0" smtClean="0">
                <a:solidFill>
                  <a:schemeClr val="tx1"/>
                </a:solidFill>
              </a:rPr>
            </a:br>
            <a:r>
              <a:rPr lang="en-US" sz="2400" dirty="0" smtClean="0">
                <a:solidFill>
                  <a:schemeClr val="tx1"/>
                </a:solidFill>
              </a:rPr>
              <a:t>by Inter-transplant Interval and Recipient Age</a:t>
            </a:r>
            <a:br>
              <a:rPr lang="en-US" sz="2400" dirty="0" smtClean="0">
                <a:solidFill>
                  <a:schemeClr val="tx1"/>
                </a:solidFill>
              </a:rPr>
            </a:br>
            <a:r>
              <a:rPr lang="en-US" sz="2000" dirty="0" smtClean="0">
                <a:solidFill>
                  <a:schemeClr val="tx1"/>
                </a:solidFill>
              </a:rPr>
              <a:t>(Retransplants: January 1994 – June 2013)</a:t>
            </a:r>
          </a:p>
        </p:txBody>
      </p:sp>
      <p:sp>
        <p:nvSpPr>
          <p:cNvPr id="301061" name="Text Box 8"/>
          <p:cNvSpPr txBox="1">
            <a:spLocks noChangeArrowheads="1"/>
          </p:cNvSpPr>
          <p:nvPr/>
        </p:nvSpPr>
        <p:spPr bwMode="auto">
          <a:xfrm>
            <a:off x="3413125" y="5775325"/>
            <a:ext cx="184150" cy="336550"/>
          </a:xfrm>
          <a:prstGeom prst="rect">
            <a:avLst/>
          </a:prstGeom>
          <a:noFill/>
          <a:ln w="12700">
            <a:noFill/>
            <a:miter lim="800000"/>
            <a:headEnd/>
            <a:tailEnd/>
          </a:ln>
        </p:spPr>
        <p:txBody>
          <a:bodyPr wrap="none">
            <a:spAutoFit/>
          </a:bodyPr>
          <a:lstStyle/>
          <a:p>
            <a:endParaRPr lang="en-US" dirty="0"/>
          </a:p>
        </p:txBody>
      </p:sp>
      <p:sp>
        <p:nvSpPr>
          <p:cNvPr id="301063" name="Text Box 14"/>
          <p:cNvSpPr txBox="1">
            <a:spLocks noChangeArrowheads="1"/>
          </p:cNvSpPr>
          <p:nvPr/>
        </p:nvSpPr>
        <p:spPr bwMode="auto">
          <a:xfrm>
            <a:off x="5105400" y="6019800"/>
            <a:ext cx="40386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  Analysis is based on the </a:t>
            </a:r>
            <a:r>
              <a:rPr lang="en-US" sz="1200" b="1" dirty="0" smtClean="0">
                <a:solidFill>
                  <a:srgbClr val="FFFF00"/>
                </a:solidFill>
              </a:rPr>
              <a:t>recipient age </a:t>
            </a:r>
            <a:r>
              <a:rPr lang="en-US" sz="1200" b="1" dirty="0">
                <a:solidFill>
                  <a:srgbClr val="FFFF00"/>
                </a:solidFill>
              </a:rPr>
              <a:t>at the time of </a:t>
            </a:r>
            <a:r>
              <a:rPr lang="en-US" sz="1200" b="1" dirty="0" smtClean="0">
                <a:solidFill>
                  <a:srgbClr val="FFFF00"/>
                </a:solidFill>
              </a:rPr>
              <a:t>retransplant. </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Retransplants </a:t>
            </a:r>
            <a:r>
              <a:rPr lang="en-US" sz="2400" dirty="0" smtClean="0"/>
              <a:t/>
            </a:r>
            <a:br>
              <a:rPr lang="en-US" sz="2400" dirty="0" smtClean="0"/>
            </a:br>
            <a:r>
              <a:rPr lang="en-US" sz="2400" dirty="0" smtClean="0"/>
              <a:t>Kaplan-Meier Survival Rates for Primary and Repeat Transplants </a:t>
            </a:r>
            <a:r>
              <a:rPr lang="en-US" sz="2000" dirty="0" smtClean="0"/>
              <a:t>(Transplants: January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085144"/>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9" name="Text Box 14"/>
          <p:cNvSpPr txBox="1">
            <a:spLocks noChangeArrowheads="1"/>
          </p:cNvSpPr>
          <p:nvPr/>
        </p:nvSpPr>
        <p:spPr bwMode="auto">
          <a:xfrm>
            <a:off x="5181600" y="6096000"/>
            <a:ext cx="37338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ChangeArrowheads="1"/>
          </p:cNvSpPr>
          <p:nvPr/>
        </p:nvSpPr>
        <p:spPr bwMode="auto">
          <a:xfrm>
            <a:off x="304800" y="288925"/>
            <a:ext cx="8534400" cy="863600"/>
          </a:xfrm>
          <a:prstGeom prst="rect">
            <a:avLst/>
          </a:prstGeom>
          <a:noFill/>
          <a:ln w="12700">
            <a:noFill/>
            <a:miter lim="800000"/>
            <a:headEnd/>
            <a:tailEnd/>
          </a:ln>
        </p:spPr>
        <p:txBody>
          <a:bodyPr lIns="90488" tIns="44450" rIns="90488" bIns="44450" anchor="ctr"/>
          <a:lstStyle/>
          <a:p>
            <a:pPr algn="ctr"/>
            <a:endParaRPr lang="en-US" sz="5600" dirty="0">
              <a:solidFill>
                <a:schemeClr val="tx1"/>
              </a:solidFill>
            </a:endParaRPr>
          </a:p>
        </p:txBody>
      </p:sp>
      <p:sp>
        <p:nvSpPr>
          <p:cNvPr id="305156" name="Rectangle 4"/>
          <p:cNvSpPr>
            <a:spLocks noGrp="1" noChangeArrowheads="1"/>
          </p:cNvSpPr>
          <p:nvPr>
            <p:ph type="ctrTitle" idx="4294967295"/>
          </p:nvPr>
        </p:nvSpPr>
        <p:spPr>
          <a:xfrm>
            <a:off x="0" y="228600"/>
            <a:ext cx="9144000" cy="1143000"/>
          </a:xfrm>
          <a:noFill/>
        </p:spPr>
        <p:txBody>
          <a:bodyPr/>
          <a:lstStyle/>
          <a:p>
            <a:pPr>
              <a:lnSpc>
                <a:spcPct val="95000"/>
              </a:lnSpc>
            </a:pPr>
            <a:r>
              <a:rPr lang="en-US" sz="2600" dirty="0" smtClean="0">
                <a:solidFill>
                  <a:schemeClr val="tx1"/>
                </a:solidFill>
              </a:rPr>
              <a:t>Pediatric Heart Retransplants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Kaplan-Meier Survival Rates by Inter-transplant Interval </a:t>
            </a:r>
            <a:r>
              <a:rPr lang="en-US" sz="2000" dirty="0" smtClean="0">
                <a:solidFill>
                  <a:schemeClr val="tx1"/>
                </a:solidFill>
              </a:rPr>
              <a:t>(Transplants: January 1994 – June 2012)</a:t>
            </a:r>
            <a:endParaRPr lang="en-US" sz="2000" dirty="0" smtClean="0"/>
          </a:p>
        </p:txBody>
      </p:sp>
      <p:sp>
        <p:nvSpPr>
          <p:cNvPr id="305158" name="Rectangle 10"/>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30515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graphicFrame>
        <p:nvGraphicFramePr>
          <p:cNvPr id="9" name="Chart 8"/>
          <p:cNvGraphicFramePr/>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447800" y="4267200"/>
            <a:ext cx="3200400" cy="584775"/>
          </a:xfrm>
          <a:prstGeom prst="rect">
            <a:avLst/>
          </a:prstGeom>
          <a:solidFill>
            <a:srgbClr val="000000"/>
          </a:solidFill>
        </p:spPr>
        <p:txBody>
          <a:bodyPr wrap="square" rtlCol="0">
            <a:spAutoFit/>
          </a:bodyPr>
          <a:lstStyle/>
          <a:p>
            <a:r>
              <a:rPr lang="en-US" sz="1600" b="1" dirty="0" smtClean="0">
                <a:solidFill>
                  <a:srgbClr val="FFFF00"/>
                </a:solidFill>
              </a:rPr>
              <a:t>Comparison of survival for retransplant groups: p&lt;0.0001.</a:t>
            </a:r>
            <a:endParaRPr lang="en-US" sz="1600" b="1" dirty="0">
              <a:solidFill>
                <a:srgbClr val="FFFF00"/>
              </a:solidFill>
            </a:endParaRPr>
          </a:p>
        </p:txBody>
      </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Retransplants </a:t>
            </a:r>
            <a:r>
              <a:rPr lang="en-US" sz="2400" dirty="0" smtClean="0"/>
              <a:t/>
            </a:r>
            <a:br>
              <a:rPr lang="en-US" sz="2400" dirty="0" smtClean="0"/>
            </a:br>
            <a:r>
              <a:rPr lang="en-US" sz="2400" dirty="0" smtClean="0"/>
              <a:t> Kaplan-Meier Survival Rates by Retransplant Reason</a:t>
            </a:r>
            <a:br>
              <a:rPr lang="en-US" sz="2400" dirty="0" smtClean="0"/>
            </a:br>
            <a:r>
              <a:rPr lang="en-US" sz="2000" dirty="0" smtClean="0"/>
              <a:t>(Retransplants: January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6852287"/>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5181600" y="6096000"/>
            <a:ext cx="37338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2944946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1-5 Years)</a:t>
            </a:r>
            <a:endParaRPr lang="en-US" sz="2400" dirty="0"/>
          </a:p>
        </p:txBody>
      </p:sp>
      <p:graphicFrame>
        <p:nvGraphicFramePr>
          <p:cNvPr id="10" name="Content Placeholder 9"/>
          <p:cNvGraphicFramePr>
            <a:graphicFrameLocks noGrp="1"/>
          </p:cNvGraphicFramePr>
          <p:nvPr>
            <p:ph idx="1"/>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7"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17" name="TextBox 1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 </a:t>
            </a:r>
            <a:r>
              <a:rPr lang="en-US" sz="2400" dirty="0" smtClean="0"/>
              <a:t/>
            </a:r>
            <a:br>
              <a:rPr lang="en-US" sz="2400" dirty="0" smtClean="0"/>
            </a:br>
            <a:r>
              <a:rPr lang="en-US" sz="2400" dirty="0" smtClean="0"/>
              <a:t> </a:t>
            </a:r>
            <a:r>
              <a:rPr lang="en-US" sz="2000" dirty="0" smtClean="0"/>
              <a:t>Kaplan-Meier Survival Conditional on Survival to 1 Year for Primary and Repeat Transplants (Transplants: January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2848955"/>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Retransplants</a:t>
            </a:r>
            <a:r>
              <a:rPr lang="en-US" sz="2200" dirty="0" smtClean="0"/>
              <a:t/>
            </a:r>
            <a:br>
              <a:rPr lang="en-US" sz="2200" dirty="0" smtClean="0"/>
            </a:br>
            <a:r>
              <a:rPr lang="en-US" sz="2000" dirty="0" smtClean="0"/>
              <a:t>Percentage Experiencing </a:t>
            </a:r>
            <a:r>
              <a:rPr lang="en-US" sz="2000" i="1" u="sng" dirty="0" smtClean="0"/>
              <a:t>Treated</a:t>
            </a:r>
            <a:r>
              <a:rPr lang="en-US" sz="2000" dirty="0" smtClean="0"/>
              <a:t> Rejection between Discharge and          1-Year Follow-Up by Age and Gender (Follow-ups: July 2004 – June 2013)</a:t>
            </a:r>
            <a:endParaRPr lang="en-US" sz="2000" dirty="0"/>
          </a:p>
        </p:txBody>
      </p:sp>
      <p:graphicFrame>
        <p:nvGraphicFramePr>
          <p:cNvPr id="4" name="Content Placeholder 3"/>
          <p:cNvGraphicFramePr>
            <a:graphicFrameLocks noGrp="1"/>
          </p:cNvGraphicFramePr>
          <p:nvPr>
            <p:ph idx="1"/>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638800"/>
            <a:ext cx="8534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 Number of &lt;1 retransplant recipients with known rejection status is &lt;10.</a:t>
            </a:r>
            <a:endParaRPr lang="en-US" sz="1200" dirty="0">
              <a:solidFill>
                <a:srgbClr val="FFFF00"/>
              </a:solidFill>
            </a:endParaRPr>
          </a:p>
        </p:txBody>
      </p:sp>
      <p:sp>
        <p:nvSpPr>
          <p:cNvPr id="10" name="TextBox 9"/>
          <p:cNvSpPr txBox="1"/>
          <p:nvPr/>
        </p:nvSpPr>
        <p:spPr>
          <a:xfrm>
            <a:off x="4876800" y="5943600"/>
            <a:ext cx="41910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Retransplants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Era </a:t>
            </a:r>
            <a:r>
              <a:rPr lang="en-US" sz="2000" dirty="0" smtClean="0"/>
              <a:t>(Follow-ups: July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6337402"/>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67400"/>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386764008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Retransplants</a:t>
            </a:r>
            <a:r>
              <a:rPr lang="en-US" sz="2800" dirty="0" smtClean="0"/>
              <a:t/>
            </a:r>
            <a:br>
              <a:rPr lang="en-US" sz="2800" dirty="0" smtClean="0"/>
            </a:br>
            <a:r>
              <a:rPr lang="en-US" sz="2400" dirty="0" smtClean="0"/>
              <a:t>Freedom from Coronary Artery Vasculopathy</a:t>
            </a:r>
            <a:br>
              <a:rPr lang="en-US" sz="2400" dirty="0" smtClean="0"/>
            </a:br>
            <a:r>
              <a:rPr lang="en-US" sz="2000" dirty="0" smtClean="0"/>
              <a:t>(Retransplants: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Retransplants</a:t>
            </a:r>
            <a:r>
              <a:rPr lang="en-US" sz="2800" dirty="0" smtClean="0"/>
              <a:t/>
            </a:r>
            <a:br>
              <a:rPr lang="en-US" sz="2800" dirty="0" smtClean="0"/>
            </a:br>
            <a:r>
              <a:rPr lang="en-US" sz="2400" dirty="0" smtClean="0"/>
              <a:t>Freedom from Severe Renal Dysfunction*</a:t>
            </a:r>
            <a:br>
              <a:rPr lang="en-US" sz="2400" dirty="0" smtClean="0"/>
            </a:br>
            <a:r>
              <a:rPr lang="en-US" sz="2000" dirty="0" smtClean="0"/>
              <a:t>(Retransplants: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Retransplants</a:t>
            </a:r>
            <a:br>
              <a:rPr lang="en-US" sz="2600" dirty="0" smtClean="0"/>
            </a:br>
            <a:r>
              <a:rPr lang="en-US" sz="2400" dirty="0" smtClean="0"/>
              <a:t>Freedom from Malignancy </a:t>
            </a:r>
            <a:r>
              <a:rPr lang="en-US" sz="2000" dirty="0" smtClean="0"/>
              <a:t>(Retransplants: April 1994 – June 2012)</a:t>
            </a:r>
            <a:endParaRPr lang="en-US" sz="2000" dirty="0"/>
          </a:p>
        </p:txBody>
      </p:sp>
      <p:graphicFrame>
        <p:nvGraphicFramePr>
          <p:cNvPr id="4" name="Content Placeholder 3"/>
          <p:cNvGraphicFramePr>
            <a:graphicFrameLocks noGrp="1"/>
          </p:cNvGraphicFramePr>
          <p:nvPr>
            <p:ph idx="1"/>
          </p:nvPr>
        </p:nvGraphicFramePr>
        <p:xfrm>
          <a:off x="228600" y="11430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Retransplants</a:t>
            </a:r>
            <a:br>
              <a:rPr lang="en-US" sz="2600" dirty="0" smtClean="0">
                <a:solidFill>
                  <a:schemeClr val="tx1"/>
                </a:solidFill>
              </a:rPr>
            </a:br>
            <a:r>
              <a:rPr lang="en-US" sz="2400" dirty="0" smtClean="0">
                <a:solidFill>
                  <a:schemeClr val="tx1"/>
                </a:solidFill>
              </a:rPr>
              <a:t>Cause of Death </a:t>
            </a:r>
            <a:r>
              <a:rPr lang="en-US" sz="2000" dirty="0" smtClean="0">
                <a:solidFill>
                  <a:schemeClr val="tx1"/>
                </a:solidFill>
              </a:rPr>
              <a:t>(Deaths: January 2000 – June 2013)</a:t>
            </a:r>
          </a:p>
        </p:txBody>
      </p:sp>
      <p:graphicFrame>
        <p:nvGraphicFramePr>
          <p:cNvPr id="130200" name="Group 152"/>
          <p:cNvGraphicFramePr>
            <a:graphicFrameLocks noGrp="1"/>
          </p:cNvGraphicFramePr>
          <p:nvPr/>
        </p:nvGraphicFramePr>
        <p:xfrm>
          <a:off x="228600" y="1066803"/>
          <a:ext cx="8763000" cy="4699661"/>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20)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29)</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21)</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28)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26)</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10)</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(10.3%)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10 (35.7%)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9 (34.6%)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6 (20.7%)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(14.3%)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(25.0%)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7 (33.3%)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(17.9%)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10 (38.5%)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(50.0%)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6 (20.7%)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(14.3%)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Retransplants </a:t>
            </a:r>
            <a:r>
              <a:rPr lang="en-US" sz="2000" dirty="0" smtClean="0"/>
              <a:t>(January 1998 – December 2007)</a:t>
            </a:r>
            <a:br>
              <a:rPr lang="en-US" sz="2000" dirty="0" smtClean="0"/>
            </a:br>
            <a:r>
              <a:rPr lang="en-US" sz="2400" dirty="0" smtClean="0"/>
              <a:t>Risk Factors For 5 Year Mortality after Retransplant</a:t>
            </a:r>
            <a:endParaRPr lang="en-US" sz="2400" dirty="0"/>
          </a:p>
        </p:txBody>
      </p:sp>
      <p:sp>
        <p:nvSpPr>
          <p:cNvPr id="9" name="TextBox 8"/>
          <p:cNvSpPr txBox="1"/>
          <p:nvPr/>
        </p:nvSpPr>
        <p:spPr>
          <a:xfrm>
            <a:off x="6477000" y="6396335"/>
            <a:ext cx="1828800" cy="461665"/>
          </a:xfrm>
          <a:prstGeom prst="rect">
            <a:avLst/>
          </a:prstGeom>
          <a:noFill/>
        </p:spPr>
        <p:txBody>
          <a:bodyPr wrap="square" rtlCol="0">
            <a:spAutoFit/>
          </a:bodyPr>
          <a:lstStyle/>
          <a:p>
            <a:pPr algn="ctr"/>
            <a:r>
              <a:rPr lang="en-US" sz="2400" b="1" dirty="0" smtClean="0">
                <a:solidFill>
                  <a:srgbClr val="FFFF00"/>
                </a:solidFill>
              </a:rPr>
              <a:t>N = 255</a:t>
            </a:r>
            <a:endParaRPr lang="en-US" sz="2400" b="1" dirty="0">
              <a:solidFill>
                <a:srgbClr val="FFFF00"/>
              </a:solidFill>
            </a:endParaRPr>
          </a:p>
        </p:txBody>
      </p:sp>
      <p:sp>
        <p:nvSpPr>
          <p:cNvPr id="11" name="TextBox 10"/>
          <p:cNvSpPr txBox="1"/>
          <p:nvPr/>
        </p:nvSpPr>
        <p:spPr>
          <a:xfrm>
            <a:off x="5105400" y="6096000"/>
            <a:ext cx="3886200" cy="276999"/>
          </a:xfrm>
          <a:prstGeom prst="rect">
            <a:avLst/>
          </a:prstGeom>
          <a:noFill/>
        </p:spPr>
        <p:txBody>
          <a:bodyPr wrap="square" rtlCol="0">
            <a:spAutoFit/>
          </a:bodyPr>
          <a:lstStyle/>
          <a:p>
            <a:r>
              <a:rPr lang="en-US" sz="1200" b="1" dirty="0" smtClean="0">
                <a:solidFill>
                  <a:srgbClr val="FFFF00"/>
                </a:solidFill>
              </a:rPr>
              <a:t>Reference group = Cardiomyopathy, no devices</a:t>
            </a:r>
            <a:endParaRPr lang="en-US" sz="1200" dirty="0">
              <a:solidFill>
                <a:srgbClr val="FFFF00"/>
              </a:solidFill>
            </a:endParaRPr>
          </a:p>
        </p:txBody>
      </p:sp>
      <p:sp>
        <p:nvSpPr>
          <p:cNvPr id="12" name="TextBox 11"/>
          <p:cNvSpPr txBox="1"/>
          <p:nvPr/>
        </p:nvSpPr>
        <p:spPr>
          <a:xfrm>
            <a:off x="5181600" y="6477000"/>
            <a:ext cx="3505200" cy="381000"/>
          </a:xfrm>
          <a:prstGeom prst="rect">
            <a:avLst/>
          </a:prstGeom>
          <a:noFill/>
        </p:spPr>
        <p:txBody>
          <a:bodyPr wrap="square" rtlCol="0">
            <a:spAutoFit/>
          </a:bodyPr>
          <a:lstStyle/>
          <a:p>
            <a:endParaRPr lang="en-US" dirty="0"/>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812" y="1125081"/>
            <a:ext cx="6556375" cy="491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Retransplants </a:t>
            </a:r>
            <a:r>
              <a:rPr lang="en-US" sz="2000" dirty="0" smtClean="0"/>
              <a:t>(January 1998 – December 2007)</a:t>
            </a:r>
            <a:br>
              <a:rPr lang="en-US" sz="2000" dirty="0" smtClean="0"/>
            </a:br>
            <a:r>
              <a:rPr lang="en-US" sz="2400" dirty="0" smtClean="0"/>
              <a:t>Risk Factors For 5 Year Mortality After Retransplant</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3124200"/>
                <a:gridCol w="5181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BSA</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Days</a:t>
                      </a:r>
                      <a:r>
                        <a:rPr lang="en-US" sz="1800" b="1" baseline="0" dirty="0" smtClean="0"/>
                        <a:t> between primary and retransplant</a:t>
                      </a:r>
                      <a:endParaRPr lang="en-US" sz="1800" b="1" dirty="0" smtClean="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553348">
                <a:tc>
                  <a:txBody>
                    <a:bodyPr/>
                    <a:lstStyle/>
                    <a:p>
                      <a:pPr rtl="0" fontAlgn="t"/>
                      <a:r>
                        <a:rPr lang="en-US" sz="1800" b="1" dirty="0" smtClean="0"/>
                        <a:t>Donor</a:t>
                      </a:r>
                      <a:r>
                        <a:rPr lang="en-US" sz="1800" b="1" baseline="0" dirty="0" smtClean="0"/>
                        <a:t> height/recipient height ratio</a:t>
                      </a:r>
                      <a:endParaRPr lang="en-US" sz="1800" b="1" dirty="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1" dirty="0" smtClean="0"/>
                    </a:p>
                  </a:txBody>
                  <a:tcPr marL="45720" marR="0" marT="0"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3"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Retransplants </a:t>
            </a:r>
            <a:r>
              <a:rPr lang="en-US" sz="2000" dirty="0" smtClean="0"/>
              <a:t>(January 1998 – December 2007)</a:t>
            </a:r>
            <a:r>
              <a:rPr lang="en-US" sz="1800" dirty="0" smtClean="0"/>
              <a:t/>
            </a:r>
            <a:br>
              <a:rPr lang="en-US" sz="1800" dirty="0" smtClean="0"/>
            </a:br>
            <a:r>
              <a:rPr lang="en-US" sz="2400" dirty="0" smtClean="0"/>
              <a:t>Risk Factors For 5 Year Mortality with 95% Confidence Limits</a:t>
            </a:r>
            <a:br>
              <a:rPr lang="en-US" sz="2400" dirty="0" smtClean="0"/>
            </a:br>
            <a:r>
              <a:rPr lang="en-US" sz="2400" dirty="0" smtClean="0">
                <a:solidFill>
                  <a:srgbClr val="FFFF00"/>
                </a:solidFill>
              </a:rPr>
              <a:t>Recipient BSA</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62200" y="1828800"/>
            <a:ext cx="1828800" cy="323165"/>
          </a:xfrm>
          <a:prstGeom prst="rect">
            <a:avLst/>
          </a:prstGeom>
          <a:noFill/>
        </p:spPr>
        <p:txBody>
          <a:bodyPr wrap="square" rtlCol="0">
            <a:spAutoFit/>
          </a:bodyPr>
          <a:lstStyle/>
          <a:p>
            <a:r>
              <a:rPr lang="en-US" sz="1500" b="1" dirty="0" smtClean="0">
                <a:solidFill>
                  <a:srgbClr val="FFFF00"/>
                </a:solidFill>
              </a:rPr>
              <a:t>p = 0.0434</a:t>
            </a:r>
            <a:endParaRPr lang="en-US" sz="1500" b="1" dirty="0">
              <a:solidFill>
                <a:srgbClr val="FFFF00"/>
              </a:solidFill>
            </a:endParaRPr>
          </a:p>
        </p:txBody>
      </p:sp>
      <p:sp>
        <p:nvSpPr>
          <p:cNvPr id="10" name="TextBox 9"/>
          <p:cNvSpPr txBox="1"/>
          <p:nvPr/>
        </p:nvSpPr>
        <p:spPr>
          <a:xfrm>
            <a:off x="7086600" y="6096000"/>
            <a:ext cx="1828800" cy="461665"/>
          </a:xfrm>
          <a:prstGeom prst="rect">
            <a:avLst/>
          </a:prstGeom>
          <a:noFill/>
        </p:spPr>
        <p:txBody>
          <a:bodyPr wrap="square" rtlCol="0">
            <a:spAutoFit/>
          </a:bodyPr>
          <a:lstStyle/>
          <a:p>
            <a:pPr algn="ctr"/>
            <a:r>
              <a:rPr lang="en-US" sz="2400" b="1" dirty="0" smtClean="0">
                <a:solidFill>
                  <a:srgbClr val="FFFF00"/>
                </a:solidFill>
              </a:rPr>
              <a:t>(N = 255)</a:t>
            </a:r>
            <a:endParaRPr lang="en-US" sz="2400" b="1" dirty="0">
              <a:solidFill>
                <a:srgbClr val="FFFF00"/>
              </a:solidFill>
            </a:endParaRPr>
          </a:p>
        </p:txBody>
      </p:sp>
      <p:grpSp>
        <p:nvGrpSpPr>
          <p:cNvPr id="3"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6-10 Years)</a:t>
            </a:r>
            <a:endParaRPr lang="en-US" sz="2400" dirty="0"/>
          </a:p>
        </p:txBody>
      </p:sp>
      <p:graphicFrame>
        <p:nvGraphicFramePr>
          <p:cNvPr id="10" name="Content Placeholder 9"/>
          <p:cNvGraphicFramePr>
            <a:graphicFrameLocks noGrp="1"/>
          </p:cNvGraphicFramePr>
          <p:nvPr>
            <p:ph idx="1"/>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7"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17" name="TextBox 1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Retransplants </a:t>
            </a:r>
            <a:r>
              <a:rPr lang="en-US" sz="2000" dirty="0" smtClean="0"/>
              <a:t>(January 1998 – December 2007)</a:t>
            </a:r>
            <a:br>
              <a:rPr lang="en-US" sz="2000" dirty="0" smtClean="0"/>
            </a:br>
            <a:r>
              <a:rPr lang="en-US" sz="2400" dirty="0" smtClean="0"/>
              <a:t>Risk Factors For 5 Year Mortality with 95% Confidence Limits </a:t>
            </a:r>
            <a:br>
              <a:rPr lang="en-US" sz="2400" dirty="0" smtClean="0"/>
            </a:br>
            <a:r>
              <a:rPr lang="en-US" sz="2400" dirty="0" smtClean="0">
                <a:solidFill>
                  <a:srgbClr val="FFFF00"/>
                </a:solidFill>
              </a:rPr>
              <a:t>Donor/Recipient Height Ratio</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1676400"/>
            <a:ext cx="1828800" cy="323165"/>
          </a:xfrm>
          <a:prstGeom prst="rect">
            <a:avLst/>
          </a:prstGeom>
          <a:noFill/>
        </p:spPr>
        <p:txBody>
          <a:bodyPr wrap="square" rtlCol="0">
            <a:spAutoFit/>
          </a:bodyPr>
          <a:lstStyle/>
          <a:p>
            <a:r>
              <a:rPr lang="en-US" sz="1500" b="1" dirty="0" smtClean="0">
                <a:solidFill>
                  <a:srgbClr val="FFFF00"/>
                </a:solidFill>
              </a:rPr>
              <a:t>p = 0.0232</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255)</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Retransplants </a:t>
            </a:r>
            <a:r>
              <a:rPr lang="en-US" sz="2000" dirty="0" smtClean="0"/>
              <a:t>(January 1998 – December 2007)</a:t>
            </a:r>
            <a:br>
              <a:rPr lang="en-US" sz="2000" dirty="0" smtClean="0"/>
            </a:br>
            <a:r>
              <a:rPr lang="en-US" sz="2400" dirty="0" smtClean="0"/>
              <a:t>Risk Factors For 5 Year Mortality with 95% Confidence Limits </a:t>
            </a:r>
            <a:br>
              <a:rPr lang="en-US" sz="2400" dirty="0" smtClean="0"/>
            </a:br>
            <a:r>
              <a:rPr lang="en-US" sz="2200" dirty="0" smtClean="0">
                <a:solidFill>
                  <a:srgbClr val="FFFF00"/>
                </a:solidFill>
              </a:rPr>
              <a:t>Days between Primary Transplant and Retransplant</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667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1905000"/>
            <a:ext cx="1828800" cy="323165"/>
          </a:xfrm>
          <a:prstGeom prst="rect">
            <a:avLst/>
          </a:prstGeom>
          <a:noFill/>
        </p:spPr>
        <p:txBody>
          <a:bodyPr wrap="square" rtlCol="0">
            <a:spAutoFit/>
          </a:bodyPr>
          <a:lstStyle/>
          <a:p>
            <a:r>
              <a:rPr lang="en-US" sz="1500" b="1" dirty="0" smtClean="0">
                <a:solidFill>
                  <a:srgbClr val="FFFF00"/>
                </a:solidFill>
              </a:rPr>
              <a:t>p = 0.0064</a:t>
            </a:r>
            <a:endParaRPr lang="en-US" sz="1500" b="1" dirty="0">
              <a:solidFill>
                <a:srgbClr val="FFFF00"/>
              </a:solidFill>
            </a:endParaRPr>
          </a:p>
        </p:txBody>
      </p:sp>
      <p:sp>
        <p:nvSpPr>
          <p:cNvPr id="10" name="TextBox 9"/>
          <p:cNvSpPr txBox="1"/>
          <p:nvPr/>
        </p:nvSpPr>
        <p:spPr>
          <a:xfrm>
            <a:off x="6934200" y="6172200"/>
            <a:ext cx="1828800" cy="461665"/>
          </a:xfrm>
          <a:prstGeom prst="rect">
            <a:avLst/>
          </a:prstGeom>
          <a:noFill/>
        </p:spPr>
        <p:txBody>
          <a:bodyPr wrap="square" rtlCol="0">
            <a:spAutoFit/>
          </a:bodyPr>
          <a:lstStyle/>
          <a:p>
            <a:pPr algn="ctr"/>
            <a:r>
              <a:rPr lang="en-US" sz="2400" b="1" dirty="0" smtClean="0">
                <a:solidFill>
                  <a:srgbClr val="FFFF00"/>
                </a:solidFill>
              </a:rPr>
              <a:t>(N = 255)</a:t>
            </a:r>
            <a:endParaRPr lang="en-US" sz="2400" b="1" dirty="0">
              <a:solidFill>
                <a:srgbClr val="FFFF00"/>
              </a:solidFill>
            </a:endParaRPr>
          </a:p>
        </p:txBody>
      </p:sp>
      <p:grpSp>
        <p:nvGrpSpPr>
          <p:cNvPr id="3"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11-17 Years)</a:t>
            </a:r>
            <a:endParaRPr lang="en-US" sz="2400" dirty="0"/>
          </a:p>
        </p:txBody>
      </p:sp>
      <p:graphicFrame>
        <p:nvGraphicFramePr>
          <p:cNvPr id="10" name="Content Placeholder 9"/>
          <p:cNvGraphicFramePr>
            <a:graphicFrameLocks noGrp="1"/>
          </p:cNvGraphicFramePr>
          <p:nvPr>
            <p:ph idx="1"/>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p:cNvGraphicFramePr>
            <a:graphicFrameLocks/>
          </p:cNvGraphicFramePr>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p:cNvGraphicFramePr>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7"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17" name="TextBox 1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28600" y="1600200"/>
            <a:ext cx="8686800" cy="4640574"/>
          </a:xfrm>
        </p:spPr>
        <p:txBody>
          <a:bodyPr lIns="9144" rIns="9144"/>
          <a:lstStyle/>
          <a:p>
            <a:pPr>
              <a:lnSpc>
                <a:spcPct val="120000"/>
              </a:lnSpc>
              <a:spcBef>
                <a:spcPts val="500"/>
              </a:spcBef>
            </a:pPr>
            <a:r>
              <a:rPr lang="en-US" sz="2400" b="1" dirty="0" smtClean="0"/>
              <a:t>Donor, recipient and center characteristics: slides 3-25</a:t>
            </a:r>
          </a:p>
          <a:p>
            <a:pPr>
              <a:lnSpc>
                <a:spcPct val="120000"/>
              </a:lnSpc>
              <a:spcBef>
                <a:spcPts val="500"/>
              </a:spcBef>
            </a:pPr>
            <a:r>
              <a:rPr lang="en-US" sz="2400" b="1" dirty="0"/>
              <a:t>Post </a:t>
            </a:r>
            <a:r>
              <a:rPr lang="en-US" sz="2400" b="1" dirty="0" smtClean="0"/>
              <a:t>transplant – survival </a:t>
            </a:r>
            <a:r>
              <a:rPr lang="en-US" sz="2400" b="1" dirty="0"/>
              <a:t>and </a:t>
            </a:r>
            <a:r>
              <a:rPr lang="en-US" sz="2400" b="1" dirty="0" smtClean="0"/>
              <a:t>other outcomes</a:t>
            </a:r>
            <a:r>
              <a:rPr lang="en-US" sz="2400" b="1" dirty="0"/>
              <a:t>: </a:t>
            </a:r>
            <a:r>
              <a:rPr lang="en-US" sz="2400" b="1" dirty="0" smtClean="0"/>
              <a:t>slides 26-46</a:t>
            </a:r>
          </a:p>
          <a:p>
            <a:pPr>
              <a:lnSpc>
                <a:spcPct val="120000"/>
              </a:lnSpc>
              <a:spcBef>
                <a:spcPts val="500"/>
              </a:spcBef>
            </a:pPr>
            <a:r>
              <a:rPr lang="en-US" sz="2400" b="1" dirty="0"/>
              <a:t>Induction and </a:t>
            </a:r>
            <a:r>
              <a:rPr lang="en-US" sz="2400" b="1" dirty="0" smtClean="0"/>
              <a:t>maintenance immunosuppression: slides 47-61</a:t>
            </a:r>
          </a:p>
          <a:p>
            <a:pPr>
              <a:lnSpc>
                <a:spcPct val="120000"/>
              </a:lnSpc>
              <a:spcBef>
                <a:spcPts val="500"/>
              </a:spcBef>
            </a:pPr>
            <a:r>
              <a:rPr lang="en-US" sz="2400" b="1" dirty="0"/>
              <a:t>Rejection and </a:t>
            </a:r>
            <a:r>
              <a:rPr lang="en-US" sz="2400" b="1" dirty="0" smtClean="0"/>
              <a:t>post transplant morbidities: slides 62-98</a:t>
            </a:r>
          </a:p>
          <a:p>
            <a:pPr>
              <a:lnSpc>
                <a:spcPct val="120000"/>
              </a:lnSpc>
              <a:spcBef>
                <a:spcPts val="500"/>
              </a:spcBef>
            </a:pPr>
            <a:r>
              <a:rPr lang="en-US" sz="2400" b="1" dirty="0" smtClean="0"/>
              <a:t>Multivariable analyses: </a:t>
            </a:r>
            <a:r>
              <a:rPr lang="en-US" sz="2400" b="1" dirty="0"/>
              <a:t>slides </a:t>
            </a:r>
            <a:r>
              <a:rPr lang="en-US" sz="2400" b="1" dirty="0" smtClean="0"/>
              <a:t>99-163 </a:t>
            </a:r>
            <a:r>
              <a:rPr lang="en-US" sz="2400" b="1" dirty="0"/>
              <a:t>and </a:t>
            </a:r>
            <a:r>
              <a:rPr lang="en-US" sz="2400" b="1" dirty="0" smtClean="0"/>
              <a:t>177-181</a:t>
            </a:r>
            <a:endParaRPr lang="en-US" sz="2400" b="1" dirty="0"/>
          </a:p>
          <a:p>
            <a:pPr>
              <a:lnSpc>
                <a:spcPct val="120000"/>
              </a:lnSpc>
              <a:spcBef>
                <a:spcPts val="500"/>
              </a:spcBef>
            </a:pPr>
            <a:r>
              <a:rPr lang="en-US" sz="2400" b="1" dirty="0" smtClean="0"/>
              <a:t>Retransplantation: slides 164-181</a:t>
            </a:r>
            <a:endParaRPr lang="en-US" sz="2400" dirty="0"/>
          </a:p>
        </p:txBody>
      </p:sp>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extLst>
      <p:ext uri="{BB962C8B-B14F-4D97-AF65-F5344CB8AC3E}">
        <p14:creationId xmlns:p14="http://schemas.microsoft.com/office/powerpoint/2010/main" val="4093247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br>
              <a:rPr lang="en-US" sz="2600" dirty="0" smtClean="0"/>
            </a:br>
            <a:r>
              <a:rPr lang="en-US" sz="2400" dirty="0" smtClean="0"/>
              <a:t>Diagnosis Distribution by Location </a:t>
            </a:r>
            <a:br>
              <a:rPr lang="en-US" sz="24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percentage of retransplants may be greater.</a:t>
            </a:r>
            <a:endParaRPr lang="en-US" sz="1200" b="1" dirty="0">
              <a:solidFill>
                <a:srgbClr val="FFFF00"/>
              </a:solidFill>
            </a:endParaRPr>
          </a:p>
        </p:txBody>
      </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400" dirty="0" smtClean="0"/>
              <a:t>by Year </a:t>
            </a:r>
            <a:r>
              <a:rPr lang="en-US" sz="2000" dirty="0" smtClean="0"/>
              <a:t>(Transplants: January 2005 – December 2012)</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75069208"/>
              </p:ext>
            </p:extLst>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000" dirty="0" smtClean="0"/>
              <a:t>(Transplants: July 2004 – June 2013)</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67907657"/>
              </p:ext>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600" dirty="0" smtClean="0"/>
              <a:t>Pediatric Heart Transplants</a:t>
            </a:r>
            <a:r>
              <a:rPr lang="en-US" sz="2400" dirty="0" smtClean="0"/>
              <a:t/>
            </a:r>
            <a:br>
              <a:rPr lang="en-US" sz="2400" dirty="0" smtClean="0"/>
            </a:br>
            <a:r>
              <a:rPr lang="en-US" sz="2400" dirty="0" smtClean="0"/>
              <a:t>% of Patients Bridged with Mechanical Circulatory Support* </a:t>
            </a:r>
            <a:br>
              <a:rPr lang="en-US" sz="2400" dirty="0" smtClean="0"/>
            </a:br>
            <a:r>
              <a:rPr lang="en-US" sz="2400" dirty="0" smtClean="0"/>
              <a:t>by Age Group </a:t>
            </a:r>
            <a:r>
              <a:rPr lang="en-US" sz="2000" dirty="0" smtClean="0"/>
              <a:t>(Transplants: July 2004 – June 2013)</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57245498"/>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solidFill>
                  <a:srgbClr val="FFFF00"/>
                </a:solidFill>
              </a:rPr>
              <a:t> </a:t>
            </a:r>
            <a:r>
              <a:rPr lang="en-US" sz="2400" dirty="0" smtClean="0"/>
              <a:t>PRA Distribution by Year</a:t>
            </a:r>
            <a:br>
              <a:rPr lang="en-US" sz="2400" dirty="0" smtClean="0"/>
            </a:br>
            <a:r>
              <a:rPr lang="en-US" sz="2000" dirty="0" smtClean="0"/>
              <a:t>(Transplants: January 2005 – December 2012)</a:t>
            </a:r>
            <a:r>
              <a:rPr lang="en-US" sz="2400" dirty="0" smtClean="0"/>
              <a:t/>
            </a:r>
            <a:br>
              <a:rPr lang="en-US" sz="2400" dirty="0" smtClean="0"/>
            </a:br>
            <a:endParaRPr lang="en-US" sz="2000" dirty="0"/>
          </a:p>
        </p:txBody>
      </p:sp>
      <p:graphicFrame>
        <p:nvGraphicFramePr>
          <p:cNvPr id="10" name="Content Placeholder 9"/>
          <p:cNvGraphicFramePr>
            <a:graphicFrameLocks noGrp="1"/>
          </p:cNvGraphicFramePr>
          <p:nvPr>
            <p:ph idx="1"/>
          </p:nvPr>
        </p:nvGraphicFramePr>
        <p:xfrm>
          <a:off x="1524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grpSp>
        <p:nvGrpSpPr>
          <p:cNvPr id="9"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400" dirty="0" smtClean="0"/>
              <a:t/>
            </a:r>
            <a:br>
              <a:rPr lang="en-US" sz="2400" dirty="0" smtClean="0"/>
            </a:br>
            <a:r>
              <a:rPr lang="en-US" sz="2300" dirty="0" smtClean="0">
                <a:solidFill>
                  <a:srgbClr val="FFFF00"/>
                </a:solidFill>
              </a:rPr>
              <a:t> </a:t>
            </a:r>
            <a:r>
              <a:rPr lang="en-US" sz="2300" dirty="0" smtClean="0"/>
              <a:t>PRA Distribution by Age Group </a:t>
            </a:r>
            <a:r>
              <a:rPr lang="en-US" sz="2000" dirty="0" smtClean="0"/>
              <a:t>(Transplants: July 2004 – June 2013)</a:t>
            </a:r>
            <a:endParaRPr lang="en-US" sz="2000" dirty="0"/>
          </a:p>
        </p:txBody>
      </p:sp>
      <p:graphicFrame>
        <p:nvGraphicFramePr>
          <p:cNvPr id="10" name="Content Placeholder 9"/>
          <p:cNvGraphicFramePr>
            <a:graphicFrameLocks noGrp="1"/>
          </p:cNvGraphicFramePr>
          <p:nvPr>
            <p:ph idx="1"/>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5791200"/>
            <a:ext cx="2438400" cy="307777"/>
          </a:xfrm>
          <a:prstGeom prst="rect">
            <a:avLst/>
          </a:prstGeom>
          <a:noFill/>
        </p:spPr>
        <p:txBody>
          <a:bodyPr wrap="square" rtlCol="0">
            <a:spAutoFit/>
          </a:bodyPr>
          <a:lstStyle/>
          <a:p>
            <a:pPr algn="ctr"/>
            <a:r>
              <a:rPr lang="en-US" sz="1400" b="1" dirty="0" smtClean="0">
                <a:solidFill>
                  <a:srgbClr val="FFFF00"/>
                </a:solidFill>
              </a:rPr>
              <a:t>p&lt;0.0001</a:t>
            </a:r>
            <a:endParaRPr lang="en-US" sz="1400" b="1" dirty="0">
              <a:solidFill>
                <a:srgbClr val="FFFF00"/>
              </a:solidFill>
            </a:endParaRPr>
          </a:p>
        </p:txBody>
      </p:sp>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Post Transplant:</a:t>
            </a:r>
            <a:br>
              <a:rPr lang="en-US" dirty="0" smtClean="0"/>
            </a:br>
            <a:r>
              <a:rPr lang="en-US" dirty="0" smtClean="0"/>
              <a:t>Survival and Other Outcomes</a:t>
            </a:r>
            <a:endParaRPr lang="en-US"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200400"/>
            <a:ext cx="3124200" cy="1015663"/>
          </a:xfrm>
          <a:prstGeom prst="rect">
            <a:avLst/>
          </a:prstGeom>
          <a:solidFill>
            <a:schemeClr val="bg2"/>
          </a:solidFill>
        </p:spPr>
        <p:txBody>
          <a:bodyPr wrap="square" rtlCol="0">
            <a:spAutoFit/>
          </a:bodyPr>
          <a:lstStyle/>
          <a:p>
            <a:r>
              <a:rPr lang="en-US" sz="1500" b="1" dirty="0" smtClean="0">
                <a:solidFill>
                  <a:srgbClr val="FFFF00"/>
                </a:solidFill>
              </a:rPr>
              <a:t>1-5 vs. 11-17: p = 0.0133</a:t>
            </a:r>
          </a:p>
          <a:p>
            <a:r>
              <a:rPr lang="en-US" sz="1500" b="1" dirty="0" smtClean="0">
                <a:solidFill>
                  <a:srgbClr val="FFFF00"/>
                </a:solidFill>
              </a:rPr>
              <a:t>6-10 vs. 11-17: p = 0.0298</a:t>
            </a:r>
          </a:p>
          <a:p>
            <a:r>
              <a:rPr lang="en-US" sz="1500" b="1" dirty="0" smtClean="0">
                <a:solidFill>
                  <a:srgbClr val="FFFF00"/>
                </a:solidFill>
              </a:rPr>
              <a:t>No other pair-wise comparisons were significant at p &lt; 0.05.</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1 Year </a:t>
            </a: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352800"/>
            <a:ext cx="41910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0.05 except &lt;1 vs. 1-5.</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5 Years </a:t>
            </a:r>
            <a:r>
              <a:rPr lang="en-US" sz="2000" dirty="0" smtClean="0"/>
              <a:t>(Transplants: January 1982 – June 2008)</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276600"/>
            <a:ext cx="41910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0.05 except 6-10 vs. 11-17.</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Donor, Recipient and Center Characteristics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Kaplan-Meier Survival Conditional on Survival to 10 Years </a:t>
            </a:r>
            <a:r>
              <a:rPr lang="en-US" sz="2000" dirty="0" smtClean="0"/>
              <a:t>(Transplants: January 1982 – June 2003)</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2743200"/>
            <a:ext cx="4572000" cy="1246495"/>
          </a:xfrm>
          <a:prstGeom prst="rect">
            <a:avLst/>
          </a:prstGeom>
          <a:solidFill>
            <a:schemeClr val="bg2"/>
          </a:solidFill>
        </p:spPr>
        <p:txBody>
          <a:bodyPr wrap="square" rtlCol="0">
            <a:spAutoFit/>
          </a:bodyPr>
          <a:lstStyle/>
          <a:p>
            <a:r>
              <a:rPr lang="en-US" sz="1500" b="1" dirty="0" smtClean="0">
                <a:solidFill>
                  <a:srgbClr val="FFFF00"/>
                </a:solidFill>
              </a:rPr>
              <a:t>All pair-wise comparisons with &lt;1 were significant at p&lt;0.0001. </a:t>
            </a:r>
          </a:p>
          <a:p>
            <a:r>
              <a:rPr lang="en-US" sz="1500" b="1" dirty="0" smtClean="0">
                <a:solidFill>
                  <a:srgbClr val="FFFF00"/>
                </a:solidFill>
              </a:rPr>
              <a:t>1-5 vs. 6-10 was significant at p&lt;0.05 (p=0.0199). No other  pair-wise comparisons were significant at p&lt;0.05.</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(Transplants: January 1982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423161"/>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4419600" cy="553998"/>
          </a:xfrm>
          <a:prstGeom prst="rect">
            <a:avLst/>
          </a:prstGeom>
          <a:solidFill>
            <a:schemeClr val="bg2"/>
          </a:solidFill>
        </p:spPr>
        <p:txBody>
          <a:bodyPr wrap="square" rtlCol="0">
            <a:spAutoFit/>
          </a:bodyPr>
          <a:lstStyle/>
          <a:p>
            <a:r>
              <a:rPr lang="en-US" sz="1500" b="1" dirty="0" smtClean="0">
                <a:solidFill>
                  <a:srgbClr val="FFFF00"/>
                </a:solidFill>
              </a:rPr>
              <a:t>All p-values significant at p &lt; 0.0001 except 2000-2004 vs. 2005-6/2012 (p = 0.0587).</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Conditional Kaplan-Meier Survival for Recent Era</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124200"/>
            <a:ext cx="4191000" cy="784830"/>
          </a:xfrm>
          <a:prstGeom prst="rect">
            <a:avLst/>
          </a:prstGeom>
          <a:noFill/>
        </p:spPr>
        <p:txBody>
          <a:bodyPr wrap="square" rtlCol="0">
            <a:spAutoFit/>
          </a:bodyPr>
          <a:lstStyle/>
          <a:p>
            <a:r>
              <a:rPr lang="en-US" sz="1500" b="1" dirty="0" smtClean="0">
                <a:solidFill>
                  <a:srgbClr val="FFFF00"/>
                </a:solidFill>
              </a:rPr>
              <a:t>All pair-wise comparisons with 11-17 were significant at p&lt;0.05. No other pair-wise comparisons were significant at p&lt;0.05.</a:t>
            </a:r>
            <a:endParaRPr lang="en-US" sz="15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 </a:t>
            </a:r>
            <a:r>
              <a:rPr lang="en-US" sz="2400" dirty="0" smtClean="0">
                <a:solidFill>
                  <a:srgbClr val="FFFF00"/>
                </a:solidFill>
              </a:rPr>
              <a:t>Age: &lt; 1 Year </a:t>
            </a:r>
            <a:r>
              <a:rPr lang="en-US" sz="2000" dirty="0" smtClean="0"/>
              <a:t>(Transplants: January 1982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810000"/>
            <a:ext cx="3962400" cy="784830"/>
          </a:xfrm>
          <a:prstGeom prst="rect">
            <a:avLst/>
          </a:prstGeom>
          <a:noFill/>
        </p:spPr>
        <p:txBody>
          <a:bodyPr wrap="square" rtlCol="0">
            <a:spAutoFit/>
          </a:bodyPr>
          <a:lstStyle/>
          <a:p>
            <a:r>
              <a:rPr lang="en-US" sz="1500" b="1" dirty="0" smtClean="0">
                <a:solidFill>
                  <a:srgbClr val="FFFF00"/>
                </a:solidFill>
              </a:rPr>
              <a:t>All pair-wise comparisons were significant at p&lt;0.05 except 1982-1989 vs. 1990-1999 and 2000-2004 vs. 2005-6/2012.</a:t>
            </a:r>
            <a:endParaRPr lang="en-US" sz="1500" b="1" dirty="0">
              <a:solidFill>
                <a:srgbClr val="FFFF00"/>
              </a:solidFill>
            </a:endParaRPr>
          </a:p>
        </p:txBody>
      </p:sp>
      <p:sp>
        <p:nvSpPr>
          <p:cNvPr id="10" name="TextBox 9"/>
          <p:cNvSpPr txBox="1"/>
          <p:nvPr/>
        </p:nvSpPr>
        <p:spPr>
          <a:xfrm>
            <a:off x="1143000" y="4800600"/>
            <a:ext cx="5105400" cy="523220"/>
          </a:xfrm>
          <a:prstGeom prst="rect">
            <a:avLst/>
          </a:prstGeom>
          <a:noFill/>
          <a:ln>
            <a:solidFill>
              <a:srgbClr val="FFFF00"/>
            </a:solidFill>
          </a:ln>
        </p:spPr>
        <p:txBody>
          <a:bodyPr wrap="square" rtlCol="0">
            <a:spAutoFit/>
          </a:bodyPr>
          <a:lstStyle/>
          <a:p>
            <a:r>
              <a:rPr lang="en-US" sz="1400" b="1" dirty="0" smtClean="0"/>
              <a:t>Median survival (years): 1982-1989=10.8; 1990-1999=19.3; 2000-2004=NA; 2005-6/2012=NA </a:t>
            </a:r>
            <a:endParaRPr lang="en-US" sz="14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400" dirty="0" smtClean="0">
                <a:solidFill>
                  <a:srgbClr val="FFFF00"/>
                </a:solidFill>
              </a:rPr>
              <a:t>Age: 1-5 Years </a:t>
            </a:r>
            <a:r>
              <a:rPr lang="en-US" sz="2000" dirty="0" smtClean="0"/>
              <a:t>(Transplants: January 1982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648200" y="1600200"/>
            <a:ext cx="3886200" cy="553998"/>
          </a:xfrm>
          <a:prstGeom prst="rect">
            <a:avLst/>
          </a:prstGeom>
          <a:solidFill>
            <a:schemeClr val="bg2"/>
          </a:solidFill>
        </p:spPr>
        <p:txBody>
          <a:bodyPr wrap="square" rtlCol="0">
            <a:spAutoFit/>
          </a:bodyPr>
          <a:lstStyle/>
          <a:p>
            <a:r>
              <a:rPr lang="en-US" sz="1500" b="1" dirty="0" smtClean="0">
                <a:solidFill>
                  <a:srgbClr val="FFFF00"/>
                </a:solidFill>
              </a:rPr>
              <a:t>All p-values significant at p&lt;0.05 except 2000-2004 vs. 2005-6/2012 (p=0.5431).</a:t>
            </a:r>
            <a:endParaRPr lang="en-US" sz="1500" b="1" dirty="0">
              <a:solidFill>
                <a:srgbClr val="FFFF00"/>
              </a:solidFill>
            </a:endParaRPr>
          </a:p>
        </p:txBody>
      </p:sp>
      <p:sp>
        <p:nvSpPr>
          <p:cNvPr id="10" name="TextBox 9"/>
          <p:cNvSpPr txBox="1"/>
          <p:nvPr/>
        </p:nvSpPr>
        <p:spPr>
          <a:xfrm>
            <a:off x="1219200" y="4800600"/>
            <a:ext cx="4953000" cy="523220"/>
          </a:xfrm>
          <a:prstGeom prst="rect">
            <a:avLst/>
          </a:prstGeom>
          <a:noFill/>
          <a:ln>
            <a:solidFill>
              <a:srgbClr val="FFFF00"/>
            </a:solidFill>
          </a:ln>
        </p:spPr>
        <p:txBody>
          <a:bodyPr wrap="square" rtlCol="0">
            <a:spAutoFit/>
          </a:bodyPr>
          <a:lstStyle/>
          <a:p>
            <a:r>
              <a:rPr lang="en-US" sz="1400" b="1" dirty="0" smtClean="0"/>
              <a:t>Median survival (years): 1982-1989=9.1; 1990-1999=15.4; 2000-2004=NA; 2005-6/2012=NA</a:t>
            </a:r>
            <a:endParaRPr lang="en-US" sz="14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r>
              <a:rPr lang="en-US" sz="2000" dirty="0" smtClean="0"/>
              <a:t/>
            </a:r>
            <a:br>
              <a:rPr lang="en-US" sz="2000" dirty="0" smtClean="0"/>
            </a:br>
            <a:r>
              <a:rPr lang="en-US" sz="2000" dirty="0" smtClean="0"/>
              <a:t> </a:t>
            </a:r>
            <a:r>
              <a:rPr lang="en-US" sz="2400" dirty="0" smtClean="0">
                <a:solidFill>
                  <a:srgbClr val="FFFF00"/>
                </a:solidFill>
              </a:rPr>
              <a:t>Age: 6-10 Years</a:t>
            </a:r>
            <a:r>
              <a:rPr lang="en-US" sz="2000" dirty="0" smtClean="0">
                <a:solidFill>
                  <a:srgbClr val="FFFF00"/>
                </a:solidFill>
              </a:rPr>
              <a:t> </a:t>
            </a:r>
            <a:r>
              <a:rPr lang="en-US" sz="2000" dirty="0" smtClean="0"/>
              <a:t> (Transplants: January 1982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4800600" cy="553998"/>
          </a:xfrm>
          <a:prstGeom prst="rect">
            <a:avLst/>
          </a:prstGeom>
          <a:solidFill>
            <a:schemeClr val="bg2"/>
          </a:solidFill>
        </p:spPr>
        <p:txBody>
          <a:bodyPr wrap="square" rtlCol="0">
            <a:spAutoFit/>
          </a:bodyPr>
          <a:lstStyle/>
          <a:p>
            <a:r>
              <a:rPr lang="en-US" sz="1500" b="1" dirty="0" smtClean="0">
                <a:solidFill>
                  <a:srgbClr val="FFFF00"/>
                </a:solidFill>
              </a:rPr>
              <a:t>All p-values significant at &lt; 0.05 except 1982-1989 vs. 1990-1999 and 2000-2004 vs. 2005-6/2012.</a:t>
            </a:r>
            <a:endParaRPr lang="en-US" sz="1500" b="1" dirty="0">
              <a:solidFill>
                <a:srgbClr val="FFFF00"/>
              </a:solidFill>
            </a:endParaRPr>
          </a:p>
        </p:txBody>
      </p:sp>
      <p:sp>
        <p:nvSpPr>
          <p:cNvPr id="10" name="TextBox 9"/>
          <p:cNvSpPr txBox="1"/>
          <p:nvPr/>
        </p:nvSpPr>
        <p:spPr>
          <a:xfrm>
            <a:off x="1219200" y="4800600"/>
            <a:ext cx="6553200" cy="523220"/>
          </a:xfrm>
          <a:prstGeom prst="rect">
            <a:avLst/>
          </a:prstGeom>
          <a:noFill/>
          <a:ln>
            <a:solidFill>
              <a:srgbClr val="FFFF00"/>
            </a:solidFill>
          </a:ln>
        </p:spPr>
        <p:txBody>
          <a:bodyPr wrap="square" rtlCol="0">
            <a:spAutoFit/>
          </a:bodyPr>
          <a:lstStyle/>
          <a:p>
            <a:r>
              <a:rPr lang="en-US" sz="1400" b="1" dirty="0" smtClean="0"/>
              <a:t>Median survival (years): 1982-1989 = 9.4; 1990-1999 = 12.9; 2000-2004 = NA; 2005-6/2012 = NA</a:t>
            </a:r>
            <a:endParaRPr lang="en-US" sz="14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Era</a:t>
            </a:r>
            <a:br>
              <a:rPr lang="en-US" sz="2400" dirty="0" smtClean="0"/>
            </a:br>
            <a:r>
              <a:rPr lang="en-US" sz="2000" dirty="0" smtClean="0"/>
              <a:t> </a:t>
            </a:r>
            <a:r>
              <a:rPr lang="en-US" sz="2400" dirty="0" smtClean="0">
                <a:solidFill>
                  <a:srgbClr val="FFFF00"/>
                </a:solidFill>
              </a:rPr>
              <a:t>Age: 11-17 Years </a:t>
            </a:r>
            <a:r>
              <a:rPr lang="en-US" sz="2000" dirty="0" smtClean="0"/>
              <a:t>(Transplants: January 1982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343401"/>
            <a:ext cx="5715000" cy="1015663"/>
          </a:xfrm>
          <a:prstGeom prst="rect">
            <a:avLst/>
          </a:prstGeom>
          <a:solidFill>
            <a:schemeClr val="bg2"/>
          </a:solidFill>
        </p:spPr>
        <p:txBody>
          <a:bodyPr wrap="square" rtlCol="0">
            <a:spAutoFit/>
          </a:bodyPr>
          <a:lstStyle/>
          <a:p>
            <a:r>
              <a:rPr lang="en-US" sz="1500" b="1" dirty="0" smtClean="0">
                <a:solidFill>
                  <a:srgbClr val="FFFF00"/>
                </a:solidFill>
              </a:rPr>
              <a:t>1982-1989 vs. 2000-2004: p=0.0364</a:t>
            </a:r>
          </a:p>
          <a:p>
            <a:r>
              <a:rPr lang="en-US" sz="1500" b="1" dirty="0" smtClean="0">
                <a:solidFill>
                  <a:srgbClr val="FFFF00"/>
                </a:solidFill>
              </a:rPr>
              <a:t>1982-1989 vs. 2005-6/2012: p&lt;0.0001</a:t>
            </a:r>
          </a:p>
          <a:p>
            <a:r>
              <a:rPr lang="en-US" sz="1500" b="1" dirty="0" smtClean="0">
                <a:solidFill>
                  <a:srgbClr val="FFFF00"/>
                </a:solidFill>
              </a:rPr>
              <a:t>1990-1999 vs. 2005-6/2012: p=0.0003</a:t>
            </a:r>
          </a:p>
          <a:p>
            <a:r>
              <a:rPr lang="en-US" sz="1500" b="1" dirty="0" smtClean="0">
                <a:solidFill>
                  <a:srgbClr val="FFFF00"/>
                </a:solidFill>
              </a:rPr>
              <a:t>No other pair-wise comparisons were significant at p&lt;0.05.</a:t>
            </a:r>
            <a:endParaRPr lang="en-US" sz="1500" b="1" dirty="0">
              <a:solidFill>
                <a:srgbClr val="FFFF00"/>
              </a:solidFill>
            </a:endParaRPr>
          </a:p>
        </p:txBody>
      </p:sp>
      <p:sp>
        <p:nvSpPr>
          <p:cNvPr id="10" name="TextBox 9"/>
          <p:cNvSpPr txBox="1"/>
          <p:nvPr/>
        </p:nvSpPr>
        <p:spPr>
          <a:xfrm>
            <a:off x="4495800" y="2438400"/>
            <a:ext cx="4038600" cy="523220"/>
          </a:xfrm>
          <a:prstGeom prst="rect">
            <a:avLst/>
          </a:prstGeom>
          <a:noFill/>
          <a:ln>
            <a:solidFill>
              <a:srgbClr val="FFFF00"/>
            </a:solidFill>
          </a:ln>
        </p:spPr>
        <p:txBody>
          <a:bodyPr wrap="square" lIns="45720" rIns="45720" rtlCol="0">
            <a:spAutoFit/>
          </a:bodyPr>
          <a:lstStyle/>
          <a:p>
            <a:r>
              <a:rPr lang="en-US" sz="1400" b="1" dirty="0" smtClean="0"/>
              <a:t>Median survival (years): 1982-1989=9.9; 1990-1999=12.1; 2000-2004=11.8; 2005-6/2012=NA</a:t>
            </a:r>
            <a:endParaRPr lang="en-US" sz="14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4" name="TextBox 13"/>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Recipient Gender</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629400" y="3276600"/>
            <a:ext cx="1676400" cy="323165"/>
          </a:xfrm>
          <a:prstGeom prst="rect">
            <a:avLst/>
          </a:prstGeom>
          <a:noFill/>
        </p:spPr>
        <p:txBody>
          <a:bodyPr wrap="square" rtlCol="0">
            <a:spAutoFit/>
          </a:bodyPr>
          <a:lstStyle/>
          <a:p>
            <a:r>
              <a:rPr lang="en-US" sz="1500" b="1" dirty="0" smtClean="0">
                <a:solidFill>
                  <a:srgbClr val="FFFF00"/>
                </a:solidFill>
              </a:rPr>
              <a:t>p = 0.1667</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Donor/Recipient Gender</a:t>
            </a:r>
            <a:br>
              <a:rPr lang="en-US" sz="2400" dirty="0" smtClean="0"/>
            </a:b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00600" y="2438400"/>
            <a:ext cx="3657600" cy="553998"/>
          </a:xfrm>
          <a:prstGeom prst="rect">
            <a:avLst/>
          </a:prstGeom>
          <a:noFill/>
        </p:spPr>
        <p:txBody>
          <a:bodyPr wrap="square" rtlCol="0">
            <a:spAutoFit/>
          </a:bodyPr>
          <a:lstStyle/>
          <a:p>
            <a:r>
              <a:rPr lang="en-US" sz="1500" b="1" dirty="0" smtClean="0">
                <a:solidFill>
                  <a:srgbClr val="FFFF00"/>
                </a:solidFill>
              </a:rPr>
              <a:t>No pair-wise comparisons were significant at p&lt;0.05.</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&lt; 1 Year </a:t>
            </a:r>
            <a:r>
              <a:rPr lang="en-US" sz="2800" dirty="0" smtClean="0"/>
              <a:t> </a:t>
            </a:r>
            <a:r>
              <a:rPr lang="en-US" sz="2000" dirty="0" smtClean="0"/>
              <a:t>(Transplants: January 2000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72200" y="1752600"/>
            <a:ext cx="1752600" cy="323165"/>
          </a:xfrm>
          <a:prstGeom prst="rect">
            <a:avLst/>
          </a:prstGeom>
          <a:solidFill>
            <a:schemeClr val="bg2"/>
          </a:solidFill>
        </p:spPr>
        <p:txBody>
          <a:bodyPr wrap="square" rtlCol="0">
            <a:spAutoFit/>
          </a:bodyPr>
          <a:lstStyle/>
          <a:p>
            <a:r>
              <a:rPr lang="en-US" sz="1500" b="1" dirty="0" smtClean="0">
                <a:solidFill>
                  <a:srgbClr val="FFFF00"/>
                </a:solidFill>
              </a:rPr>
              <a:t>p&lt;0.0001</a:t>
            </a:r>
            <a:endParaRPr lang="en-US" sz="15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Heart Transplants</a:t>
            </a:r>
            <a:br>
              <a:rPr lang="en-US" sz="2600" dirty="0" smtClean="0"/>
            </a:br>
            <a:r>
              <a:rPr lang="en-US" sz="2600" dirty="0" smtClean="0"/>
              <a:t>Number of Centers Reporting Transplants</a:t>
            </a:r>
            <a:endParaRPr lang="en-US" sz="2600" dirty="0"/>
          </a:p>
        </p:txBody>
      </p:sp>
      <p:graphicFrame>
        <p:nvGraphicFramePr>
          <p:cNvPr id="4" name="Content Placeholder 3"/>
          <p:cNvGraphicFramePr>
            <a:graphicFrameLocks noGrp="1"/>
          </p:cNvGraphicFramePr>
          <p:nvPr>
            <p:ph idx="1"/>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1-5 Years </a:t>
            </a:r>
            <a:r>
              <a:rPr lang="en-US" sz="2000" dirty="0" smtClean="0"/>
              <a:t>(Transplants: January 2000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&lt; 0.0001</a:t>
            </a:r>
          </a:p>
          <a:p>
            <a:r>
              <a:rPr lang="en-US" sz="1500" b="1" dirty="0" smtClean="0">
                <a:solidFill>
                  <a:srgbClr val="FFFF00"/>
                </a:solidFill>
              </a:rPr>
              <a:t>Congenital vs. Retransplant: p = 0.5814</a:t>
            </a:r>
          </a:p>
          <a:p>
            <a:r>
              <a:rPr lang="en-US" sz="1500" b="1" dirty="0" smtClean="0">
                <a:solidFill>
                  <a:srgbClr val="FFFF00"/>
                </a:solidFill>
              </a:rPr>
              <a:t>Cardiomyopathy vs. Retransplant: p = 0.0057</a:t>
            </a:r>
            <a:endParaRPr lang="en-US" sz="15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number of retransplants may be greater.</a:t>
            </a:r>
            <a:endParaRPr lang="en-US" sz="1200" b="1" dirty="0">
              <a:solidFill>
                <a:srgbClr val="FFFF00"/>
              </a:solidFill>
            </a:endParaRPr>
          </a:p>
        </p:txBody>
      </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6-10 Years </a:t>
            </a:r>
            <a:r>
              <a:rPr lang="en-US" sz="2000" dirty="0" smtClean="0"/>
              <a:t>(Transplants: January 2000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 0.0772</a:t>
            </a:r>
          </a:p>
          <a:p>
            <a:r>
              <a:rPr lang="en-US" sz="1500" b="1" dirty="0" smtClean="0">
                <a:solidFill>
                  <a:srgbClr val="FFFF00"/>
                </a:solidFill>
              </a:rPr>
              <a:t>Congenital vs. Retransplant: p = 0.6779</a:t>
            </a:r>
          </a:p>
          <a:p>
            <a:r>
              <a:rPr lang="en-US" sz="1500" b="1" dirty="0" smtClean="0">
                <a:solidFill>
                  <a:srgbClr val="FFFF00"/>
                </a:solidFill>
              </a:rPr>
              <a:t>Cardiomyopathy vs. Retransplant: p = 0.0369</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number of retransplants may be greater.</a:t>
            </a:r>
            <a:endParaRPr lang="en-US" sz="1200" b="1" dirty="0">
              <a:solidFill>
                <a:srgbClr val="FFFF00"/>
              </a:solidFill>
            </a:endParaRPr>
          </a:p>
        </p:txBody>
      </p:sp>
      <p:sp>
        <p:nvSpPr>
          <p:cNvPr id="13" name="TextBox 12"/>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 </a:t>
            </a:r>
            <a:r>
              <a:rPr lang="en-US" sz="2400" dirty="0" smtClean="0">
                <a:solidFill>
                  <a:srgbClr val="FFFF00"/>
                </a:solidFill>
              </a:rPr>
              <a:t>Age: 11-17 Years</a:t>
            </a:r>
            <a:r>
              <a:rPr lang="en-US" sz="2000" dirty="0" smtClean="0">
                <a:solidFill>
                  <a:srgbClr val="FFFF00"/>
                </a:solidFill>
              </a:rPr>
              <a:t> </a:t>
            </a:r>
            <a:r>
              <a:rPr lang="en-US" sz="2000" dirty="0" smtClean="0"/>
              <a:t>(Transplants: January 2000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4267200" cy="784830"/>
          </a:xfrm>
          <a:prstGeom prst="rect">
            <a:avLst/>
          </a:prstGeom>
          <a:solidFill>
            <a:schemeClr val="bg2"/>
          </a:solidFill>
        </p:spPr>
        <p:txBody>
          <a:bodyPr wrap="square" rtlCol="0">
            <a:spAutoFit/>
          </a:bodyPr>
          <a:lstStyle/>
          <a:p>
            <a:r>
              <a:rPr lang="en-US" sz="1500" b="1" dirty="0" smtClean="0">
                <a:solidFill>
                  <a:srgbClr val="FFFF00"/>
                </a:solidFill>
              </a:rPr>
              <a:t>Congenital vs. Cardiomyopathy: p = 0.0017 </a:t>
            </a:r>
          </a:p>
          <a:p>
            <a:r>
              <a:rPr lang="en-US" sz="1500" b="1" dirty="0" smtClean="0">
                <a:solidFill>
                  <a:srgbClr val="FFFF00"/>
                </a:solidFill>
              </a:rPr>
              <a:t>Congenital vs. Retransplant: p = 0.1382</a:t>
            </a:r>
          </a:p>
          <a:p>
            <a:r>
              <a:rPr lang="en-US" sz="1500" b="1" dirty="0" smtClean="0">
                <a:solidFill>
                  <a:srgbClr val="FFFF00"/>
                </a:solidFill>
              </a:rPr>
              <a:t>Cardiomyopathy vs. Retransplant: p&lt;0.0001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4800600" y="6174091"/>
            <a:ext cx="4191000" cy="646331"/>
          </a:xfrm>
          <a:prstGeom prst="rect">
            <a:avLst/>
          </a:prstGeom>
          <a:noFill/>
        </p:spPr>
        <p:txBody>
          <a:bodyPr wrap="square" lIns="0" rIns="0" rtlCol="0">
            <a:spAutoFit/>
          </a:bodyPr>
          <a:lstStyle/>
          <a:p>
            <a:r>
              <a:rPr lang="en-US" sz="1200" b="1" dirty="0" smtClean="0">
                <a:solidFill>
                  <a:srgbClr val="FFFF00"/>
                </a:solidFill>
              </a:rPr>
              <a:t>For some retransplants diagnosis other than retransplant is reported, so the total number of retransplants may be greater.</a:t>
            </a:r>
            <a:endParaRPr lang="en-US" sz="1200" b="1" dirty="0">
              <a:solidFill>
                <a:srgbClr val="FFFF00"/>
              </a:solidFill>
            </a:endParaRPr>
          </a:p>
        </p:txBody>
      </p:sp>
      <p:sp>
        <p:nvSpPr>
          <p:cNvPr id="13" name="TextBox 12"/>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300" dirty="0" smtClean="0"/>
              <a:t>Kaplan-Meier Patient vs. Graft Survival</a:t>
            </a:r>
            <a:br>
              <a:rPr lang="en-US" sz="2300" dirty="0" smtClean="0"/>
            </a:br>
            <a:r>
              <a:rPr lang="en-US" sz="2000" dirty="0" smtClean="0"/>
              <a:t>(Transplants: January 2000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257800" y="1828800"/>
            <a:ext cx="1219200" cy="323165"/>
          </a:xfrm>
          <a:prstGeom prst="rect">
            <a:avLst/>
          </a:prstGeom>
          <a:solidFill>
            <a:schemeClr val="bg2"/>
          </a:solidFill>
        </p:spPr>
        <p:txBody>
          <a:bodyPr wrap="square" rtlCol="0">
            <a:spAutoFit/>
          </a:bodyPr>
          <a:lstStyle/>
          <a:p>
            <a:r>
              <a:rPr lang="en-US" sz="1500" b="1" dirty="0" smtClean="0">
                <a:solidFill>
                  <a:srgbClr val="FFFF00"/>
                </a:solidFill>
              </a:rPr>
              <a:t>p&lt;0.0001</a:t>
            </a:r>
            <a:endParaRPr lang="en-US" sz="15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Mechanical Circulatory Support Usage* </a:t>
            </a:r>
            <a:r>
              <a:rPr lang="en-US" sz="2000" dirty="0" smtClean="0"/>
              <a:t>(Transplants: January 2005 – June 2012)</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657600"/>
            <a:ext cx="5867400" cy="553998"/>
          </a:xfrm>
          <a:prstGeom prst="rect">
            <a:avLst/>
          </a:prstGeom>
          <a:solidFill>
            <a:schemeClr val="bg2"/>
          </a:solidFill>
        </p:spPr>
        <p:txBody>
          <a:bodyPr wrap="square" rtlCol="0">
            <a:spAutoFit/>
          </a:bodyPr>
          <a:lstStyle/>
          <a:p>
            <a:r>
              <a:rPr lang="en-US" sz="1500" b="1" dirty="0" smtClean="0">
                <a:solidFill>
                  <a:srgbClr val="FFFF00"/>
                </a:solidFill>
              </a:rPr>
              <a:t>All pair-wise comparisons were significant at p &lt; 0.0001 except No ECMO/VAD/TAH vs. VAD or TAH, no ECMO.</a:t>
            </a:r>
            <a:endParaRPr lang="en-US" sz="1500" b="1" dirty="0">
              <a:solidFill>
                <a:srgbClr val="FFFF00"/>
              </a:solidFill>
            </a:endParaRPr>
          </a:p>
        </p:txBody>
      </p:sp>
      <p:sp>
        <p:nvSpPr>
          <p:cNvPr id="14" name="TextBox 13"/>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Heart Transplants</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March 2005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45735718"/>
              </p:ext>
            </p:extLst>
          </p:nvPr>
        </p:nvGraphicFramePr>
        <p:xfrm>
          <a:off x="152400" y="13716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Heart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January 2000 – June 2013)</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Induction and Maintenance Immunosuppression</a:t>
            </a:r>
            <a:endParaRPr lang="en-US"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nSpc>
                <a:spcPct val="90000"/>
              </a:lnSpc>
            </a:pPr>
            <a:r>
              <a:rPr lang="en-US" sz="2600" dirty="0" smtClean="0"/>
              <a:t>Pediatric Heart Transplants</a:t>
            </a:r>
            <a:r>
              <a:rPr lang="en-US" sz="2400" dirty="0" smtClean="0"/>
              <a:t/>
            </a:r>
            <a:br>
              <a:rPr lang="en-US" sz="2400" dirty="0" smtClean="0"/>
            </a:br>
            <a:r>
              <a:rPr lang="en-US" sz="2400" dirty="0" smtClean="0"/>
              <a:t>Induction Immunosuppression </a:t>
            </a:r>
            <a:br>
              <a:rPr lang="en-US" sz="2400" dirty="0" smtClean="0"/>
            </a:br>
            <a:r>
              <a:rPr lang="en-US" sz="2400" dirty="0" smtClean="0"/>
              <a:t>(T</a:t>
            </a:r>
            <a:r>
              <a:rPr lang="en-US" sz="2000" dirty="0" smtClean="0"/>
              <a:t>ransplants: January 2001 – June 2013)</a:t>
            </a:r>
            <a:endParaRPr lang="en-US" sz="2000" dirty="0"/>
          </a:p>
        </p:txBody>
      </p:sp>
      <p:graphicFrame>
        <p:nvGraphicFramePr>
          <p:cNvPr id="10" name="Content Placeholder 9"/>
          <p:cNvGraphicFramePr>
            <a:graphicFrameLocks noGrp="1"/>
          </p:cNvGraphicFramePr>
          <p:nvPr>
            <p:ph idx="1"/>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nSpc>
                <a:spcPct val="90000"/>
              </a:lnSpc>
            </a:pPr>
            <a:r>
              <a:rPr lang="en-US" sz="2600" dirty="0" smtClean="0"/>
              <a:t>Pediatric Heart Transplants</a:t>
            </a:r>
            <a:r>
              <a:rPr lang="en-US" sz="2400" dirty="0" smtClean="0"/>
              <a:t/>
            </a:r>
            <a:br>
              <a:rPr lang="en-US" sz="2400" dirty="0" smtClean="0"/>
            </a:br>
            <a:r>
              <a:rPr lang="en-US" sz="2400" dirty="0" smtClean="0"/>
              <a:t>Induction Immunosuppression by Era</a:t>
            </a:r>
            <a:br>
              <a:rPr lang="en-US" sz="2400" dirty="0" smtClean="0"/>
            </a:br>
            <a:r>
              <a:rPr lang="en-US" sz="2400" dirty="0" smtClean="0"/>
              <a:t>(T</a:t>
            </a:r>
            <a:r>
              <a:rPr lang="en-US" sz="2000" dirty="0" smtClean="0"/>
              <a:t>ransplants: January 2000 – June 2013)</a:t>
            </a:r>
            <a:endParaRPr lang="en-US" sz="2000" dirty="0"/>
          </a:p>
        </p:txBody>
      </p:sp>
      <p:graphicFrame>
        <p:nvGraphicFramePr>
          <p:cNvPr id="10" name="Content Placeholder 9"/>
          <p:cNvGraphicFramePr>
            <a:graphicFrameLocks noGrp="1"/>
          </p:cNvGraphicFramePr>
          <p:nvPr>
            <p:ph idx="1"/>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br>
              <a:rPr lang="en-US" sz="2600" dirty="0" smtClean="0"/>
            </a:br>
            <a:r>
              <a:rPr lang="en-US" sz="2600" dirty="0" smtClean="0"/>
              <a:t>Number of Centers by </a:t>
            </a:r>
            <a:r>
              <a:rPr lang="en-US" sz="2400" dirty="0" smtClean="0"/>
              <a:t>Center Volume</a:t>
            </a:r>
            <a:br>
              <a:rPr lang="en-US" sz="2400" dirty="0" smtClean="0"/>
            </a:b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br>
              <a:rPr lang="en-US" sz="2600" dirty="0" smtClean="0"/>
            </a:br>
            <a:r>
              <a:rPr lang="en-US" sz="2400" dirty="0" smtClean="0"/>
              <a:t>Induction Immunosuppression by Year</a:t>
            </a:r>
            <a:br>
              <a:rPr lang="en-US" sz="2400" dirty="0" smtClean="0"/>
            </a:br>
            <a:r>
              <a:rPr lang="en-US" sz="2000" dirty="0" smtClean="0"/>
              <a:t>(Transplants: January 2001 – June 2013)</a:t>
            </a:r>
            <a:endParaRPr lang="en-US" sz="2000" dirty="0"/>
          </a:p>
        </p:txBody>
      </p:sp>
      <p:sp>
        <p:nvSpPr>
          <p:cNvPr id="9" name="TextBox 8"/>
          <p:cNvSpPr txBox="1"/>
          <p:nvPr/>
        </p:nvSpPr>
        <p:spPr>
          <a:xfrm>
            <a:off x="5486400" y="63963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nvPr>
        </p:nvGraphicFramePr>
        <p:xfrm>
          <a:off x="228600" y="14478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96000" y="5638800"/>
            <a:ext cx="2743200" cy="830997"/>
          </a:xfrm>
          <a:prstGeom prst="rect">
            <a:avLst/>
          </a:prstGeom>
          <a:noFill/>
        </p:spPr>
        <p:txBody>
          <a:bodyPr wrap="square" rtlCol="0">
            <a:spAutoFit/>
          </a:bodyPr>
          <a:lstStyle/>
          <a:p>
            <a:r>
              <a:rPr lang="en-US" sz="1200" b="1" u="sng" dirty="0" smtClean="0"/>
              <a:t>Test of increasing trend over time:</a:t>
            </a:r>
          </a:p>
          <a:p>
            <a:r>
              <a:rPr lang="en-US" sz="1200" b="1" dirty="0" smtClean="0"/>
              <a:t>Any induction p &lt; 0.0001</a:t>
            </a:r>
          </a:p>
          <a:p>
            <a:r>
              <a:rPr lang="en-US" sz="1200" b="1" dirty="0" smtClean="0"/>
              <a:t>Polyclonal p &lt; 0.0001</a:t>
            </a:r>
          </a:p>
          <a:p>
            <a:r>
              <a:rPr lang="en-US" sz="1200" b="1" dirty="0" smtClean="0"/>
              <a:t>IL-2R p &lt; 0.0001</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Induction Group Conditional on Survival to 14 Days </a:t>
            </a: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Pediatric Heart Transplants</a:t>
            </a:r>
            <a:r>
              <a:rPr lang="en-US" sz="2800" dirty="0" smtClean="0"/>
              <a:t/>
            </a:r>
            <a:br>
              <a:rPr lang="en-US" sz="2800" dirty="0" smtClean="0"/>
            </a:br>
            <a:r>
              <a:rPr lang="en-US" sz="2400" dirty="0" smtClean="0"/>
              <a:t> </a:t>
            </a:r>
            <a:r>
              <a:rPr lang="en-US" sz="2000" dirty="0" smtClean="0"/>
              <a:t>Kaplan-Meier Survival by Induction and Treated Rejection Between Transplant Discharge and 1-Year Follow-up </a:t>
            </a:r>
            <a:br>
              <a:rPr lang="en-US" sz="2000" dirty="0" smtClean="0"/>
            </a:br>
            <a:r>
              <a:rPr lang="en-US" sz="2000" dirty="0" smtClean="0"/>
              <a:t> </a:t>
            </a:r>
            <a:r>
              <a:rPr lang="en-US" sz="1900" dirty="0" smtClean="0"/>
              <a:t>Conditional on Survival to 1 Year (1-Year Follow-ups: July 2004 – June 2012)</a:t>
            </a:r>
            <a:endParaRPr lang="en-US" sz="2000" dirty="0"/>
          </a:p>
        </p:txBody>
      </p:sp>
      <p:graphicFrame>
        <p:nvGraphicFramePr>
          <p:cNvPr id="4" name="Content Placeholder 3"/>
          <p:cNvGraphicFramePr>
            <a:graphicFrameLocks noGrp="1"/>
          </p:cNvGraphicFramePr>
          <p:nvPr>
            <p:ph idx="1"/>
          </p:nvPr>
        </p:nvGraphicFramePr>
        <p:xfrm>
          <a:off x="228600" y="1752600"/>
          <a:ext cx="8610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76800" y="5673804"/>
            <a:ext cx="4191000" cy="1107996"/>
          </a:xfrm>
          <a:prstGeom prst="rect">
            <a:avLst/>
          </a:prstGeom>
          <a:no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sz="2600" dirty="0" smtClean="0"/>
              <a:t>Pediatric Heart Transplants</a:t>
            </a:r>
            <a:r>
              <a:rPr lang="en-US" sz="3200" dirty="0" smtClean="0"/>
              <a:t/>
            </a:r>
            <a:br>
              <a:rPr lang="en-US" sz="3200" dirty="0" smtClean="0"/>
            </a:br>
            <a:r>
              <a:rPr lang="en-US" sz="2400" dirty="0" smtClean="0"/>
              <a:t>Maintenance Immunosuppression at Time of Transplant Discharge by Era </a:t>
            </a:r>
            <a:r>
              <a:rPr lang="en-US" sz="2000" dirty="0" smtClean="0"/>
              <a:t>(Transplants: January 2001 –  June 2013)</a:t>
            </a:r>
            <a:endParaRPr lang="en-US" sz="2000" dirty="0"/>
          </a:p>
        </p:txBody>
      </p:sp>
      <p:graphicFrame>
        <p:nvGraphicFramePr>
          <p:cNvPr id="4" name="Content Placeholder 3"/>
          <p:cNvGraphicFramePr>
            <a:graphicFrameLocks noGrp="1"/>
          </p:cNvGraphicFramePr>
          <p:nvPr>
            <p:ph idx="1"/>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sz="2600" dirty="0" smtClean="0"/>
              <a:t>Pediatric Heart Transplants</a:t>
            </a:r>
            <a:r>
              <a:rPr lang="en-US" sz="3200" dirty="0" smtClean="0"/>
              <a:t/>
            </a:r>
            <a:br>
              <a:rPr lang="en-US" sz="3200" dirty="0" smtClean="0"/>
            </a:br>
            <a:r>
              <a:rPr lang="en-US" sz="2400" dirty="0" smtClean="0"/>
              <a:t>Maintenance Immunosuppression at Time of Follow-up</a:t>
            </a:r>
            <a:br>
              <a:rPr lang="en-US" sz="2400" dirty="0" smtClean="0"/>
            </a:br>
            <a:r>
              <a:rPr lang="en-US" sz="2000" dirty="0" smtClean="0"/>
              <a:t>(Follow-ups: January 2001 –  June 2013)</a:t>
            </a:r>
            <a:endParaRPr lang="en-US" sz="2000" dirty="0"/>
          </a:p>
        </p:txBody>
      </p:sp>
      <p:graphicFrame>
        <p:nvGraphicFramePr>
          <p:cNvPr id="4" name="Content Placeholder 3"/>
          <p:cNvGraphicFramePr>
            <a:graphicFrameLocks noGrp="1"/>
          </p:cNvGraphicFramePr>
          <p:nvPr>
            <p:ph idx="1"/>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pPr>
              <a:lnSpc>
                <a:spcPct val="90000"/>
              </a:lnSpc>
            </a:pPr>
            <a:r>
              <a:rPr lang="en-US" sz="2600" dirty="0" smtClean="0"/>
              <a:t>Pediatric Heart Transplants </a:t>
            </a:r>
            <a:r>
              <a:rPr lang="en-US" sz="2400" dirty="0" smtClean="0"/>
              <a:t/>
            </a:r>
            <a:br>
              <a:rPr lang="en-US" sz="2400" dirty="0" smtClean="0"/>
            </a:br>
            <a:r>
              <a:rPr lang="en-US" sz="2800" dirty="0" smtClean="0"/>
              <a:t> </a:t>
            </a:r>
            <a:r>
              <a:rPr lang="en-US" sz="2400" dirty="0" smtClean="0"/>
              <a:t>Maintenance Immunosuppression at Time of Follow-up</a:t>
            </a:r>
            <a:br>
              <a:rPr lang="en-US" sz="2400" dirty="0" smtClean="0"/>
            </a:br>
            <a:r>
              <a:rPr lang="en-US" sz="2400" dirty="0" smtClean="0"/>
              <a:t>for Same Patients at Each Time Point </a:t>
            </a:r>
            <a:br>
              <a:rPr lang="en-US" sz="2400" dirty="0" smtClean="0"/>
            </a:br>
            <a:r>
              <a:rPr lang="en-US" sz="2000" dirty="0" smtClean="0"/>
              <a:t>(Follow-ups: January 2001 – June 2013)</a:t>
            </a:r>
            <a:endParaRPr lang="en-US" sz="2000" dirty="0"/>
          </a:p>
        </p:txBody>
      </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1677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Pediatric Heart Transplants </a:t>
            </a:r>
            <a:r>
              <a:rPr lang="en-US" sz="2400" dirty="0" smtClean="0"/>
              <a:t/>
            </a:r>
            <a:br>
              <a:rPr lang="en-US" sz="2400" dirty="0" smtClean="0"/>
            </a:br>
            <a:r>
              <a:rPr lang="en-US" sz="2800" dirty="0" smtClean="0"/>
              <a:t> </a:t>
            </a:r>
            <a:r>
              <a:rPr lang="en-US" sz="2400" dirty="0" smtClean="0"/>
              <a:t>Maintenance Immunosuppression Drug Combinations at Time of Follow-up </a:t>
            </a:r>
            <a:r>
              <a:rPr lang="en-US" sz="2000" dirty="0" smtClean="0"/>
              <a:t>(Follow-ups: January 2001 – June 2013)</a:t>
            </a:r>
            <a:endParaRPr lang="en-US" sz="2000" dirty="0"/>
          </a:p>
        </p:txBody>
      </p:sp>
      <p:graphicFrame>
        <p:nvGraphicFramePr>
          <p:cNvPr id="10" name="Content Placeholder 9"/>
          <p:cNvGraphicFramePr>
            <a:graphicFrameLocks noGrp="1"/>
          </p:cNvGraphicFramePr>
          <p:nvPr>
            <p:ph idx="1"/>
          </p:nvPr>
        </p:nvGraphicFramePr>
        <p:xfrm>
          <a:off x="152400" y="16002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1" name="TextBox 10"/>
          <p:cNvSpPr txBox="1"/>
          <p:nvPr/>
        </p:nvSpPr>
        <p:spPr>
          <a:xfrm>
            <a:off x="1676400" y="571500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Kaplan-Meier Survival Based on Prednisone Use</a:t>
            </a:r>
            <a:br>
              <a:rPr lang="en-US" sz="2400" dirty="0" smtClean="0"/>
            </a:br>
            <a:r>
              <a:rPr lang="en-US" sz="2000" dirty="0" smtClean="0"/>
              <a:t>Conditional on Survival to 1 Year (Transplants: January 2000 – June 2012)</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 at Discharge </a:t>
            </a:r>
            <a:r>
              <a:rPr lang="en-US" sz="2000" dirty="0" smtClean="0"/>
              <a:t>(Transplants: January 2000 – June 2012) </a:t>
            </a:r>
            <a:r>
              <a:rPr lang="en-US" sz="2400" dirty="0" smtClean="0"/>
              <a:t/>
            </a:r>
            <a:br>
              <a:rPr lang="en-US" sz="2400" dirty="0" smtClean="0"/>
            </a:br>
            <a:r>
              <a:rPr lang="en-US" sz="2000" dirty="0" smtClean="0"/>
              <a:t>Conditional on Survival to 14 Days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Maintenance Immunosuppression at Discharge </a:t>
            </a:r>
            <a:r>
              <a:rPr lang="en-US" sz="2000" dirty="0" smtClean="0"/>
              <a:t>(Transplants: January 2000 – June 2012) </a:t>
            </a:r>
            <a:r>
              <a:rPr lang="en-US" sz="2400" dirty="0" smtClean="0"/>
              <a:t/>
            </a:r>
            <a:br>
              <a:rPr lang="en-US" sz="2400" dirty="0" smtClean="0"/>
            </a:br>
            <a:r>
              <a:rPr lang="en-US" sz="2000" dirty="0" smtClean="0"/>
              <a:t>Conditional on Survival to 14 Days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Center Volume</a:t>
            </a:r>
            <a:br>
              <a:rPr lang="en-US" sz="2400" dirty="0" smtClean="0"/>
            </a:b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 </a:t>
            </a:r>
            <a:br>
              <a:rPr lang="en-US" sz="2400" dirty="0" smtClean="0"/>
            </a:br>
            <a:r>
              <a:rPr lang="en-US" sz="2400" dirty="0" smtClean="0"/>
              <a:t> </a:t>
            </a:r>
            <a:r>
              <a:rPr lang="en-US" sz="1900" dirty="0" smtClean="0"/>
              <a:t>Conditional on Survival to 1 Year (Transplants: January 2000 – June 2012) </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400" dirty="0" smtClean="0"/>
              <a:t> Kaplan-Meier Survival by Calcineurin Inhibitor Use</a:t>
            </a:r>
            <a:br>
              <a:rPr lang="en-US" sz="2400" dirty="0" smtClean="0"/>
            </a:br>
            <a:r>
              <a:rPr lang="en-US" sz="2000" dirty="0" smtClean="0"/>
              <a:t>(Transplants: January 2000 – June 2007) </a:t>
            </a:r>
            <a:r>
              <a:rPr lang="en-US" sz="2400" dirty="0" smtClean="0"/>
              <a:t/>
            </a:r>
            <a:br>
              <a:rPr lang="en-US" sz="2400" dirty="0" smtClean="0"/>
            </a:br>
            <a:r>
              <a:rPr lang="en-US" sz="2000" dirty="0" smtClean="0"/>
              <a:t>Conditional on Survival to 5 Years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Rejection and Post Transplant Morbidities</a:t>
            </a:r>
            <a:endParaRPr lang="en-US"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2012)</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2954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2012)</a:t>
            </a:r>
            <a:br>
              <a:rPr lang="en-US" sz="1900" dirty="0" smtClean="0"/>
            </a:br>
            <a:r>
              <a:rPr lang="en-US" sz="2200" dirty="0" smtClean="0">
                <a:solidFill>
                  <a:srgbClr val="FFFF00"/>
                </a:solidFill>
              </a:rPr>
              <a:t>Age = &lt; 1 Year</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2012)</a:t>
            </a:r>
            <a:br>
              <a:rPr lang="en-US" sz="1900" dirty="0" smtClean="0"/>
            </a:br>
            <a:r>
              <a:rPr lang="en-US" sz="2200" dirty="0" smtClean="0">
                <a:solidFill>
                  <a:srgbClr val="FFFF00"/>
                </a:solidFill>
              </a:rPr>
              <a:t>Age = 1-5 Years</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2012)</a:t>
            </a:r>
            <a:br>
              <a:rPr lang="en-US" sz="1900" dirty="0" smtClean="0"/>
            </a:br>
            <a:r>
              <a:rPr lang="en-US" sz="2200" dirty="0" smtClean="0">
                <a:solidFill>
                  <a:srgbClr val="FFFF00"/>
                </a:solidFill>
              </a:rPr>
              <a:t>Age = 6-10 Years</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r>
              <a:rPr lang="en-US" sz="2400" dirty="0" smtClean="0"/>
              <a:t/>
            </a:r>
            <a:br>
              <a:rPr lang="en-US" sz="2400" dirty="0" smtClean="0"/>
            </a:br>
            <a:r>
              <a:rPr lang="en-US" sz="2000" dirty="0" smtClean="0"/>
              <a:t>Conditional on survival to 1 year </a:t>
            </a:r>
            <a:r>
              <a:rPr lang="en-US" sz="1900" dirty="0" smtClean="0"/>
              <a:t>(1-Year Follow-ups: July 2004 – June 2012)</a:t>
            </a:r>
            <a:br>
              <a:rPr lang="en-US" sz="1900" dirty="0" smtClean="0"/>
            </a:br>
            <a:r>
              <a:rPr lang="en-US" sz="2200" dirty="0" smtClean="0">
                <a:solidFill>
                  <a:srgbClr val="FFFF00"/>
                </a:solidFill>
              </a:rPr>
              <a:t>Age = 11-17 Years</a:t>
            </a:r>
            <a:endParaRPr lang="en-US" sz="22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Pediatric Heart Transplants</a:t>
            </a:r>
            <a:r>
              <a:rPr lang="en-US" sz="2800" dirty="0" smtClean="0"/>
              <a:t/>
            </a:r>
            <a:br>
              <a:rPr lang="en-US" sz="2800" dirty="0" smtClean="0"/>
            </a:br>
            <a:r>
              <a:rPr lang="en-US" sz="2200" dirty="0" smtClean="0"/>
              <a:t>Kaplan-Meier Survival Based on Treated Rejection within 1</a:t>
            </a:r>
            <a:r>
              <a:rPr lang="en-US" sz="2200" baseline="30000" dirty="0" smtClean="0"/>
              <a:t>st</a:t>
            </a:r>
            <a:r>
              <a:rPr lang="en-US" sz="2200" dirty="0" smtClean="0"/>
              <a:t> Year</a:t>
            </a:r>
            <a:br>
              <a:rPr lang="en-US" sz="2200" dirty="0" smtClean="0"/>
            </a:br>
            <a:r>
              <a:rPr lang="en-US" sz="2000" dirty="0" smtClean="0">
                <a:solidFill>
                  <a:srgbClr val="FFFF00"/>
                </a:solidFill>
              </a:rPr>
              <a:t>by Calcineurin Use at Discharge</a:t>
            </a:r>
            <a:r>
              <a:rPr lang="en-US" sz="2400" dirty="0" smtClean="0"/>
              <a:t/>
            </a:r>
            <a:br>
              <a:rPr lang="en-US" sz="2400" dirty="0" smtClean="0"/>
            </a:br>
            <a:r>
              <a:rPr lang="en-US" sz="2000" dirty="0" smtClean="0"/>
              <a:t>Conditional on survival to 1 year </a:t>
            </a:r>
            <a:r>
              <a:rPr lang="en-US" sz="1900" dirty="0" smtClean="0"/>
              <a:t>(1-Year Follow-ups: July 2004 – June 2012)</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Era </a:t>
            </a:r>
            <a:r>
              <a:rPr lang="en-US" sz="2000" dirty="0" smtClean="0"/>
              <a:t>(Follow-ups: July 2004 – June 2013)</a:t>
            </a:r>
            <a:endParaRPr lang="en-US" sz="20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67400"/>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Recipient Age Distribution by Center Volume</a:t>
            </a:r>
            <a:br>
              <a:rPr lang="en-US" sz="2400" dirty="0" smtClean="0"/>
            </a:b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3274046"/>
              </p:ext>
            </p:extLst>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Induction </a:t>
            </a: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53036"/>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100" dirty="0" smtClean="0"/>
              <a:t>Percentage Experiencing </a:t>
            </a:r>
            <a:r>
              <a:rPr lang="en-US" sz="2100" i="1" u="sng" dirty="0" smtClean="0"/>
              <a:t>Treated</a:t>
            </a:r>
            <a:r>
              <a:rPr lang="en-US" sz="2100" dirty="0" smtClean="0"/>
              <a:t> Rejection between Discharge and 1-Year Follow-Up by Induction Type </a:t>
            </a: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 and Induction</a:t>
            </a:r>
            <a:r>
              <a:rPr lang="en-US" sz="2400" dirty="0" smtClean="0"/>
              <a:t> </a:t>
            </a: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00600" y="59508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a:t>
            </a:r>
            <a:br>
              <a:rPr lang="en-US" sz="2200" dirty="0" smtClean="0"/>
            </a:b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00600" y="5867400"/>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Calcineurin Inhibitor Use at Discharge</a:t>
            </a:r>
            <a:br>
              <a:rPr lang="en-US" sz="2200" dirty="0" smtClean="0"/>
            </a:b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 by Induction </a:t>
            </a:r>
            <a:r>
              <a:rPr lang="en-US" sz="2000" dirty="0" smtClean="0"/>
              <a:t>(Follow-ups: April 1994 – June 2013)</a:t>
            </a:r>
            <a:endParaRPr lang="en-US" sz="24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 by Calcineurin Inhibitor Use </a:t>
            </a:r>
            <a:r>
              <a:rPr lang="en-US" sz="2000" dirty="0" smtClean="0"/>
              <a:t>(Follow-ups: 2000 – June 2013)</a:t>
            </a:r>
            <a:r>
              <a:rPr lang="en-US" sz="2400" dirty="0" smtClean="0"/>
              <a:t/>
            </a:r>
            <a:br>
              <a:rPr lang="en-US" sz="2400" dirty="0" smtClean="0"/>
            </a:br>
            <a:r>
              <a:rPr lang="en-US" sz="2000" dirty="0" smtClean="0"/>
              <a:t> Conditional on Survival to 1 Year </a:t>
            </a:r>
            <a:endParaRPr lang="en-US" sz="2000" dirty="0"/>
          </a:p>
        </p:txBody>
      </p:sp>
      <p:graphicFrame>
        <p:nvGraphicFramePr>
          <p:cNvPr id="4" name="Content Placeholder 3"/>
          <p:cNvGraphicFramePr>
            <a:graphicFrameLocks noGrp="1"/>
          </p:cNvGraphicFramePr>
          <p:nvPr>
            <p:ph idx="1"/>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400" dirty="0" smtClean="0"/>
              <a:t> by Age Group </a:t>
            </a:r>
            <a:r>
              <a:rPr lang="en-US" sz="2000" dirty="0" smtClean="0"/>
              <a:t>(Follow-ups: 2000 – June 2013)</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r>
              <a:rPr lang="en-US" sz="3200" dirty="0" smtClean="0"/>
              <a:t/>
            </a:r>
            <a:br>
              <a:rPr lang="en-US" sz="3200" dirty="0" smtClean="0"/>
            </a:br>
            <a:r>
              <a:rPr lang="en-US" sz="2400" dirty="0" smtClean="0"/>
              <a:t> by Ischemia Time </a:t>
            </a:r>
            <a:r>
              <a:rPr lang="en-US" sz="2000" dirty="0" smtClean="0"/>
              <a:t>(Follow-ups: 2000 – June 2013)</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 Distribution of Transplants by Location and Average Center Volume </a:t>
            </a: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nvPr>
        </p:nvGraphicFramePr>
        <p:xfrm>
          <a:off x="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448800" cy="1143000"/>
          </a:xfrm>
        </p:spPr>
        <p:txBody>
          <a:bodyPr/>
          <a:lstStyle/>
          <a:p>
            <a:r>
              <a:rPr lang="en-US" sz="2600" dirty="0" smtClean="0"/>
              <a:t>Pediatric Heart Transplants</a:t>
            </a:r>
            <a:r>
              <a:rPr lang="en-US" sz="2800" dirty="0" smtClean="0"/>
              <a:t/>
            </a:r>
            <a:br>
              <a:rPr lang="en-US" sz="2800" dirty="0" smtClean="0"/>
            </a:br>
            <a:r>
              <a:rPr lang="en-US" sz="2400" dirty="0" smtClean="0"/>
              <a:t>Freedom from Coronary Artery Vasculopathy</a:t>
            </a:r>
            <a:br>
              <a:rPr lang="en-US" sz="2400" dirty="0" smtClean="0"/>
            </a:br>
            <a:r>
              <a:rPr lang="en-US" sz="2400" dirty="0" smtClean="0"/>
              <a:t> </a:t>
            </a:r>
            <a:r>
              <a:rPr lang="en-US" sz="2300" dirty="0" smtClean="0"/>
              <a:t>by Ischemia Time and Recipient Age </a:t>
            </a:r>
            <a:r>
              <a:rPr lang="en-US" sz="2000" dirty="0" smtClean="0"/>
              <a:t>(Follow-ups: 2000 – June 2013)</a:t>
            </a:r>
            <a:br>
              <a:rPr lang="en-US" sz="2000" dirty="0" smtClean="0"/>
            </a:br>
            <a:endParaRPr lang="en-US" sz="2000" dirty="0"/>
          </a:p>
        </p:txBody>
      </p:sp>
      <p:graphicFrame>
        <p:nvGraphicFramePr>
          <p:cNvPr id="4" name="Content Placeholder 3"/>
          <p:cNvGraphicFramePr>
            <a:graphicFrameLocks noGrp="1"/>
          </p:cNvGraphicFramePr>
          <p:nvPr>
            <p:ph idx="1"/>
          </p:nvPr>
        </p:nvGraphicFramePr>
        <p:xfrm>
          <a:off x="2286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Graft Survival Following Report of Coronary Artery Vasculopathy by Age Group </a:t>
            </a:r>
            <a:r>
              <a:rPr lang="en-US" sz="2000" dirty="0" smtClean="0"/>
              <a:t>(Follow-ups: 2000 – June 2013)</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Freedom from Severe Renal Dysfunction* by Age Group</a:t>
            </a:r>
            <a:r>
              <a:rPr lang="en-US" sz="3200" dirty="0" smtClean="0"/>
              <a:t/>
            </a:r>
            <a:br>
              <a:rPr lang="en-US" sz="3200" dirty="0" smtClean="0"/>
            </a:br>
            <a:r>
              <a:rPr lang="en-US" sz="2000" dirty="0" smtClean="0"/>
              <a:t>(Follow-ups: 2000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400" dirty="0" smtClean="0"/>
              <a:t>Freedom from Severe Renal Dysfunction* by Calcineurin Inhibitor Use </a:t>
            </a:r>
            <a:r>
              <a:rPr lang="en-US" sz="2000" dirty="0" smtClean="0"/>
              <a:t>(Follow-ups: 2000 – June 2013) </a:t>
            </a:r>
            <a:br>
              <a:rPr lang="en-US" sz="2000" dirty="0" smtClean="0"/>
            </a:br>
            <a:r>
              <a:rPr lang="en-US" sz="2000" dirty="0" smtClean="0"/>
              <a:t> Conditional on Survival to 1 Year </a:t>
            </a:r>
            <a:endParaRPr lang="en-US" sz="2000" dirty="0"/>
          </a:p>
        </p:txBody>
      </p:sp>
      <p:graphicFrame>
        <p:nvGraphicFramePr>
          <p:cNvPr id="4" name="Content Placeholder 3"/>
          <p:cNvGraphicFramePr>
            <a:graphicFrameLocks noGrp="1"/>
          </p:cNvGraphicFramePr>
          <p:nvPr>
            <p:ph idx="1"/>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a:t>
            </a:r>
            <a:r>
              <a:rPr lang="en-US" sz="2800" dirty="0" smtClean="0"/>
              <a:t/>
            </a:r>
            <a:br>
              <a:rPr lang="en-US" sz="2800" dirty="0" smtClean="0"/>
            </a:br>
            <a:r>
              <a:rPr lang="en-US" sz="2400" dirty="0" smtClean="0"/>
              <a:t>Freedom from Renal Replacement Therapy by Age Group </a:t>
            </a: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600200" y="2667000"/>
            <a:ext cx="3505200" cy="878758"/>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&lt;1 vs. 11-17: p=0.038</a:t>
            </a:r>
          </a:p>
          <a:p>
            <a:r>
              <a:rPr lang="en-US" sz="1400" b="1" dirty="0" smtClean="0">
                <a:solidFill>
                  <a:srgbClr val="FFFF00"/>
                </a:solidFill>
              </a:rPr>
              <a:t>1-5 vs. 6-10: p=0.0471</a:t>
            </a:r>
          </a:p>
          <a:p>
            <a:r>
              <a:rPr lang="en-US" sz="1400" b="1" dirty="0" smtClean="0">
                <a:solidFill>
                  <a:srgbClr val="FFFF00"/>
                </a:solidFill>
              </a:rPr>
              <a:t>1-5 vs. 11-17: p=0.0033</a:t>
            </a:r>
          </a:p>
          <a:p>
            <a:r>
              <a:rPr lang="en-US" sz="1400" b="1" dirty="0" smtClean="0">
                <a:solidFill>
                  <a:srgbClr val="FFFF00"/>
                </a:solidFill>
              </a:rPr>
              <a:t>No other pair-wise comparisons were significant at &lt;0.05.</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Post Transplant Malignancy </a:t>
            </a:r>
            <a:r>
              <a:rPr lang="en-US" sz="2000" dirty="0" smtClean="0"/>
              <a:t>(Follow-ups: April 1994 – June 2013) </a:t>
            </a:r>
            <a:r>
              <a:rPr lang="en-US" sz="2400" dirty="0" smtClean="0"/>
              <a:t/>
            </a:r>
            <a:br>
              <a:rPr lang="en-US" sz="2400" dirty="0" smtClean="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nvPr>
        </p:nvGraphicFramePr>
        <p:xfrm>
          <a:off x="304800" y="17526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600" b="1" i="0" u="none" strike="noStrike" dirty="0" smtClean="0">
                          <a:solidFill>
                            <a:schemeClr val="tx1"/>
                          </a:solidFill>
                          <a:latin typeface="Calibri"/>
                        </a:rPr>
                        <a:t>5,013 </a:t>
                      </a:r>
                      <a:r>
                        <a:rPr lang="en-US" sz="1600" b="1" i="0" u="none" strike="noStrike" dirty="0">
                          <a:solidFill>
                            <a:schemeClr val="tx1"/>
                          </a:solidFill>
                          <a:latin typeface="Calibri"/>
                        </a:rPr>
                        <a:t>(98.4%)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2,317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95.2%)</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763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90.7%)</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600" b="1" i="0" u="none" strike="noStrike" dirty="0" smtClean="0">
                          <a:solidFill>
                            <a:schemeClr val="tx1"/>
                          </a:solidFill>
                          <a:latin typeface="Calibri"/>
                        </a:rPr>
                        <a:t>82 </a:t>
                      </a:r>
                      <a:r>
                        <a:rPr lang="en-US" sz="1600" b="1" i="0" u="none" strike="noStrike" dirty="0">
                          <a:solidFill>
                            <a:schemeClr val="tx1"/>
                          </a:solidFill>
                          <a:latin typeface="Calibri"/>
                        </a:rPr>
                        <a:t>(1.6%)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117 (4.8%)</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78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9.3%)</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76</a:t>
                      </a:r>
                      <a:endParaRPr lang="en-US" sz="1600" b="1" i="1" u="none" strike="noStrike" dirty="0">
                        <a:solidFill>
                          <a:schemeClr val="tx2">
                            <a:lumMod val="20000"/>
                            <a:lumOff val="80000"/>
                          </a:schemeClr>
                        </a:solidFill>
                        <a:latin typeface="Calibri"/>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111</a:t>
                      </a:r>
                      <a:endParaRPr lang="en-US" sz="1600" b="1" i="1" u="none" strike="noStrike" dirty="0">
                        <a:solidFill>
                          <a:schemeClr val="tx2">
                            <a:lumMod val="20000"/>
                            <a:lumOff val="80000"/>
                          </a:schemeClr>
                        </a:solidFill>
                        <a:latin typeface="Calibri"/>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smtClean="0">
                          <a:solidFill>
                            <a:schemeClr val="tx2">
                              <a:lumMod val="20000"/>
                              <a:lumOff val="80000"/>
                            </a:schemeClr>
                          </a:solidFill>
                          <a:latin typeface="Calibri"/>
                        </a:rPr>
                        <a:t>75</a:t>
                      </a:r>
                      <a:endParaRPr lang="en-US" sz="1600" b="1" i="1" u="none" strike="noStrike" dirty="0">
                        <a:solidFill>
                          <a:schemeClr val="tx2">
                            <a:lumMod val="20000"/>
                            <a:lumOff val="80000"/>
                          </a:schemeClr>
                        </a:solidFill>
                        <a:latin typeface="Calibri"/>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Calibri"/>
                        </a:rPr>
                        <a:t>5</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Calibri"/>
                        </a:rPr>
                        <a:t>7</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smtClean="0">
                          <a:solidFill>
                            <a:schemeClr val="tx2">
                              <a:lumMod val="20000"/>
                              <a:lumOff val="80000"/>
                            </a:schemeClr>
                          </a:solidFill>
                          <a:latin typeface="Calibri"/>
                        </a:rPr>
                        <a:t>5</a:t>
                      </a:r>
                      <a:endParaRPr lang="en-US" sz="1600" b="1" i="1" u="none" strike="noStrike" dirty="0">
                        <a:solidFill>
                          <a:schemeClr val="tx2">
                            <a:lumMod val="20000"/>
                            <a:lumOff val="80000"/>
                          </a:schemeClr>
                        </a:solidFill>
                        <a:latin typeface="Calibri"/>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Skin</a:t>
                      </a:r>
                      <a:endParaRPr lang="en-US" sz="1600" b="1" i="1" kern="1200" baseline="0" dirty="0">
                        <a:solidFill>
                          <a:schemeClr val="tx2">
                            <a:lumMod val="20000"/>
                            <a:lumOff val="80000"/>
                          </a:schemeClr>
                        </a:solidFill>
                        <a:latin typeface="+mn-lt"/>
                        <a:ea typeface="+mn-ea"/>
                        <a:cs typeface="+mn-cs"/>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Calibri"/>
                        </a:rPr>
                        <a:t>0</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Calibri"/>
                        </a:rPr>
                        <a:t>1</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Calibri"/>
                        </a:rPr>
                        <a:t>1</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Calibri"/>
                        </a:rPr>
                        <a:t>1</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Calibri"/>
                        </a:rPr>
                        <a:t>0</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Calibri"/>
                        </a:rPr>
                        <a:t>0</a:t>
                      </a: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181600"/>
            <a:ext cx="8229600" cy="553998"/>
          </a:xfrm>
          <a:prstGeom prst="rect">
            <a:avLst/>
          </a:prstGeom>
          <a:noFill/>
        </p:spPr>
        <p:txBody>
          <a:bodyPr wrap="square" rtlCol="0">
            <a:spAutoFit/>
          </a:bodyPr>
          <a:lstStyle/>
          <a:p>
            <a:r>
              <a:rPr lang="en-US" sz="1500" b="1" dirty="0" smtClean="0"/>
              <a:t>*Recipients may have experienced more than one type of malignancy so sum of individual malignancy types may be greater than total number with malignancy.</a:t>
            </a:r>
            <a:endParaRPr lang="en-US" sz="15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Post Transplant Malignancy </a:t>
            </a:r>
            <a:r>
              <a:rPr lang="en-US" sz="2000" dirty="0" smtClean="0"/>
              <a:t>(Follow-ups: April 1994 – June 2013) </a:t>
            </a:r>
            <a:r>
              <a:rPr lang="en-US" sz="2400" dirty="0" smtClean="0"/>
              <a:t/>
            </a:r>
            <a:br>
              <a:rPr lang="en-US" sz="2400" dirty="0" smtClean="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nvPr>
        </p:nvGraphicFramePr>
        <p:xfrm>
          <a:off x="304800" y="1752600"/>
          <a:ext cx="8610602" cy="3962398"/>
        </p:xfrm>
        <a:graphic>
          <a:graphicData uri="http://schemas.openxmlformats.org/drawingml/2006/table">
            <a:tbl>
              <a:tblPr bandRow="1">
                <a:tableStyleId>{5C22544A-7EE6-4342-B048-85BDC9FD1C3A}</a:tableStyleId>
              </a:tblPr>
              <a:tblGrid>
                <a:gridCol w="1184945"/>
                <a:gridCol w="2053905"/>
                <a:gridCol w="1342938"/>
                <a:gridCol w="1342938"/>
                <a:gridCol w="1342938"/>
                <a:gridCol w="1342938"/>
              </a:tblGrid>
              <a:tr h="567992">
                <a:tc rowSpan="2">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4">
                  <a:txBody>
                    <a:bodyPr/>
                    <a:lstStyle/>
                    <a:p>
                      <a:pPr algn="ctr" rtl="0" fontAlgn="t"/>
                      <a:r>
                        <a:rPr lang="en-US" sz="1600" b="1" dirty="0" smtClean="0">
                          <a:solidFill>
                            <a:srgbClr val="FFFF00"/>
                          </a:solidFill>
                        </a:rPr>
                        <a:t>Recipient Age</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67992">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&lt;1</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1-5</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6-10</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11-17</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1,367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99.0%)</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1,152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98.7%)</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713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97.3%)</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smtClean="0">
                          <a:solidFill>
                            <a:schemeClr val="tx1"/>
                          </a:solidFill>
                          <a:latin typeface="Calibri"/>
                        </a:rPr>
                        <a:t>1,781 </a:t>
                      </a:r>
                      <a:r>
                        <a:rPr lang="en-US" sz="1600" b="1" i="0" u="none" strike="noStrike" dirty="0">
                          <a:solidFill>
                            <a:schemeClr val="tx1"/>
                          </a:solidFill>
                          <a:latin typeface="Calibri"/>
                        </a:rPr>
                        <a:t>(98.2%)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14 (1.0%)</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15 (</a:t>
                      </a:r>
                      <a:r>
                        <a:rPr lang="en-US" sz="1600" b="1" i="0" u="none" strike="noStrike" dirty="0" smtClean="0">
                          <a:solidFill>
                            <a:schemeClr val="tx1"/>
                          </a:solidFill>
                          <a:latin typeface="Calibri"/>
                        </a:rPr>
                        <a:t>1.3%)</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20 (</a:t>
                      </a:r>
                      <a:r>
                        <a:rPr lang="en-US" sz="1600" b="1" i="0" u="none" strike="noStrike" dirty="0" smtClean="0">
                          <a:solidFill>
                            <a:schemeClr val="tx1"/>
                          </a:solidFill>
                          <a:latin typeface="Calibri"/>
                        </a:rPr>
                        <a:t>2.7%)</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33 </a:t>
                      </a:r>
                      <a:r>
                        <a:rPr lang="en-US" sz="1600" b="1" i="0" u="none" strike="noStrike" dirty="0">
                          <a:solidFill>
                            <a:schemeClr val="tx1"/>
                          </a:solidFill>
                          <a:latin typeface="Calibri"/>
                        </a:rPr>
                        <a:t>(1.8%)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5-Year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smtClean="0">
                          <a:solidFill>
                            <a:schemeClr val="tx1"/>
                          </a:solidFill>
                          <a:latin typeface="Calibri"/>
                        </a:rPr>
                        <a:t>631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95.3%)</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smtClean="0">
                          <a:solidFill>
                            <a:schemeClr val="tx1"/>
                          </a:solidFill>
                          <a:latin typeface="Calibri"/>
                        </a:rPr>
                        <a:t>542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93.0%)</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smtClean="0">
                          <a:solidFill>
                            <a:schemeClr val="tx1"/>
                          </a:solidFill>
                          <a:latin typeface="Calibri"/>
                        </a:rPr>
                        <a:t>372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95.1%)</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smtClean="0">
                          <a:solidFill>
                            <a:schemeClr val="tx1"/>
                          </a:solidFill>
                          <a:latin typeface="Calibri"/>
                        </a:rPr>
                        <a:t>772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96.7%)</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31 </a:t>
                      </a:r>
                      <a:r>
                        <a:rPr lang="en-US" sz="1600" b="1" i="0" u="none" strike="noStrike" dirty="0">
                          <a:solidFill>
                            <a:schemeClr val="tx1"/>
                          </a:solidFill>
                          <a:latin typeface="Calibri"/>
                        </a:rPr>
                        <a:t>(</a:t>
                      </a:r>
                      <a:r>
                        <a:rPr lang="en-US" sz="1600" b="1" i="0" u="none" strike="noStrike" dirty="0" smtClean="0">
                          <a:solidFill>
                            <a:schemeClr val="tx1"/>
                          </a:solidFill>
                          <a:latin typeface="Calibri"/>
                        </a:rPr>
                        <a:t>4.7%)</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41 </a:t>
                      </a:r>
                      <a:r>
                        <a:rPr lang="en-US" sz="1600" b="1" i="0" u="none" strike="noStrike" dirty="0">
                          <a:solidFill>
                            <a:schemeClr val="tx1"/>
                          </a:solidFill>
                          <a:latin typeface="Calibri"/>
                        </a:rPr>
                        <a:t>(</a:t>
                      </a:r>
                      <a:r>
                        <a:rPr lang="en-US" sz="1600" b="1" i="0" u="none" strike="noStrike" dirty="0" smtClean="0">
                          <a:solidFill>
                            <a:schemeClr val="tx1"/>
                          </a:solidFill>
                          <a:latin typeface="Calibri"/>
                        </a:rPr>
                        <a:t>7.0%)</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19 </a:t>
                      </a:r>
                      <a:r>
                        <a:rPr lang="en-US" sz="1600" b="1" i="0" u="none" strike="noStrike" dirty="0">
                          <a:solidFill>
                            <a:schemeClr val="tx1"/>
                          </a:solidFill>
                          <a:latin typeface="Calibri"/>
                        </a:rPr>
                        <a:t>(</a:t>
                      </a:r>
                      <a:r>
                        <a:rPr lang="en-US" sz="1600" b="1" i="0" u="none" strike="noStrike" dirty="0" smtClean="0">
                          <a:solidFill>
                            <a:schemeClr val="tx1"/>
                          </a:solidFill>
                          <a:latin typeface="Calibri"/>
                        </a:rPr>
                        <a:t>4.9%)</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26 (</a:t>
                      </a:r>
                      <a:r>
                        <a:rPr lang="en-US" sz="1600" b="1" i="0" u="none" strike="noStrike" dirty="0" smtClean="0">
                          <a:solidFill>
                            <a:schemeClr val="tx1"/>
                          </a:solidFill>
                          <a:latin typeface="Calibri"/>
                        </a:rPr>
                        <a:t>3.3%)</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10-Year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smtClean="0">
                          <a:solidFill>
                            <a:schemeClr val="tx1"/>
                          </a:solidFill>
                          <a:latin typeface="Calibri"/>
                        </a:rPr>
                        <a:t>261 </a:t>
                      </a:r>
                      <a:r>
                        <a:rPr lang="en-US" sz="1600" b="1" i="0" u="none" strike="noStrike" dirty="0">
                          <a:solidFill>
                            <a:schemeClr val="tx1"/>
                          </a:solidFill>
                          <a:latin typeface="Calibri"/>
                        </a:rPr>
                        <a:t>(90.9%)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smtClean="0">
                          <a:solidFill>
                            <a:schemeClr val="tx1"/>
                          </a:solidFill>
                          <a:latin typeface="Calibri"/>
                        </a:rPr>
                        <a:t>189 </a:t>
                      </a:r>
                      <a:r>
                        <a:rPr lang="en-US" sz="1600" b="1" i="0" u="none" strike="noStrike" dirty="0">
                          <a:solidFill>
                            <a:schemeClr val="tx1"/>
                          </a:solidFill>
                          <a:latin typeface="Calibri"/>
                        </a:rPr>
                        <a:t>(</a:t>
                      </a:r>
                      <a:r>
                        <a:rPr lang="en-US" sz="1600" b="1" i="0" u="none" strike="noStrike" dirty="0" smtClean="0">
                          <a:solidFill>
                            <a:schemeClr val="tx1"/>
                          </a:solidFill>
                          <a:latin typeface="Calibri"/>
                        </a:rPr>
                        <a:t>88.7%)</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smtClean="0">
                          <a:solidFill>
                            <a:schemeClr val="tx1"/>
                          </a:solidFill>
                          <a:latin typeface="Calibri"/>
                        </a:rPr>
                        <a:t>108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93.1%)</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600" b="1" i="0" u="none" strike="noStrike" dirty="0" smtClean="0">
                          <a:solidFill>
                            <a:schemeClr val="tx1"/>
                          </a:solidFill>
                          <a:latin typeface="Calibri"/>
                        </a:rPr>
                        <a:t>205 </a:t>
                      </a:r>
                      <a:r>
                        <a:rPr lang="en-US" sz="1600" b="1" i="0" u="none" strike="noStrike" dirty="0">
                          <a:solidFill>
                            <a:schemeClr val="tx1"/>
                          </a:solidFill>
                          <a:latin typeface="Calibri"/>
                        </a:rPr>
                        <a:t>(</a:t>
                      </a:r>
                      <a:r>
                        <a:rPr lang="en-US" sz="1600" b="1" i="0" u="none" strike="noStrike" dirty="0" smtClean="0">
                          <a:solidFill>
                            <a:schemeClr val="tx1"/>
                          </a:solidFill>
                          <a:latin typeface="Calibri"/>
                        </a:rPr>
                        <a:t>91.1%)</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26 </a:t>
                      </a:r>
                      <a:r>
                        <a:rPr lang="en-US" sz="1600" b="1" i="0" u="none" strike="noStrike" dirty="0">
                          <a:solidFill>
                            <a:schemeClr val="tx1"/>
                          </a:solidFill>
                          <a:latin typeface="Calibri"/>
                        </a:rPr>
                        <a:t>(9.1%)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24 </a:t>
                      </a:r>
                      <a:r>
                        <a:rPr lang="en-US" sz="1600" b="1" i="0" u="none" strike="noStrike" dirty="0" smtClean="0">
                          <a:solidFill>
                            <a:schemeClr val="tx1"/>
                          </a:solidFill>
                          <a:latin typeface="Calibri"/>
                        </a:rPr>
                        <a:t>(11.3%)</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8 </a:t>
                      </a:r>
                      <a:r>
                        <a:rPr lang="en-US" sz="1600" b="1" i="0" u="none" strike="noStrike" dirty="0" smtClean="0">
                          <a:solidFill>
                            <a:schemeClr val="tx1"/>
                          </a:solidFill>
                          <a:latin typeface="Calibri"/>
                        </a:rPr>
                        <a:t>(6.9%)</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smtClean="0">
                          <a:solidFill>
                            <a:schemeClr val="tx1"/>
                          </a:solidFill>
                          <a:latin typeface="Calibri"/>
                        </a:rPr>
                        <a:t>20 (8.9%)</a:t>
                      </a:r>
                      <a:endParaRPr lang="en-US" sz="1600" b="1" i="0" u="none" strike="noStrike" dirty="0">
                        <a:solidFill>
                          <a:schemeClr val="tx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10" name="TextBox 9"/>
          <p:cNvSpPr txBox="1"/>
          <p:nvPr/>
        </p:nvSpPr>
        <p:spPr>
          <a:xfrm>
            <a:off x="6629400" y="6248400"/>
            <a:ext cx="2209800" cy="276999"/>
          </a:xfrm>
          <a:prstGeom prst="rect">
            <a:avLst/>
          </a:prstGeom>
          <a:noFill/>
        </p:spPr>
        <p:txBody>
          <a:bodyPr wrap="square" rtlCol="0">
            <a:spAutoFit/>
          </a:bodyPr>
          <a:lstStyle/>
          <a:p>
            <a:r>
              <a:rPr lang="en-US" sz="1200" b="1" dirty="0" smtClean="0">
                <a:solidFill>
                  <a:srgbClr val="FFFF00"/>
                </a:solidFill>
              </a:rPr>
              <a:t>* All types combined</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a:t>
            </a:r>
            <a:br>
              <a:rPr lang="en-US" sz="2600" dirty="0" smtClean="0"/>
            </a:br>
            <a:r>
              <a:rPr lang="en-US" sz="2400" dirty="0" smtClean="0"/>
              <a:t>Freedom from Malignancy </a:t>
            </a: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1430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200" dirty="0" smtClean="0"/>
              <a:t>Freedom from Malignancy by Maintenance Immunosuppression Combinations </a:t>
            </a:r>
            <a:r>
              <a:rPr lang="en-US" sz="2000" dirty="0" smtClean="0"/>
              <a:t>(Follow-ups: January 2000 – June 2013)</a:t>
            </a:r>
            <a:br>
              <a:rPr lang="en-US" sz="2000" dirty="0" smtClean="0"/>
            </a:br>
            <a:r>
              <a:rPr lang="en-US" sz="2000" dirty="0" smtClean="0"/>
              <a:t> 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6002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295400" y="3657600"/>
            <a:ext cx="1600200" cy="307777"/>
          </a:xfrm>
          <a:prstGeom prst="rect">
            <a:avLst/>
          </a:prstGeom>
          <a:noFill/>
        </p:spPr>
        <p:txBody>
          <a:bodyPr wrap="square" rtlCol="0">
            <a:spAutoFit/>
          </a:bodyPr>
          <a:lstStyle/>
          <a:p>
            <a:r>
              <a:rPr lang="en-US" sz="1400" b="1" dirty="0" smtClean="0">
                <a:solidFill>
                  <a:srgbClr val="FFFF00"/>
                </a:solidFill>
              </a:rPr>
              <a:t>p = 0.3064</a:t>
            </a:r>
            <a:endParaRPr lang="en-US" sz="14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a:t>
            </a:r>
            <a:br>
              <a:rPr lang="en-US" sz="2600" dirty="0" smtClean="0"/>
            </a:br>
            <a:r>
              <a:rPr lang="en-US" sz="2400" dirty="0" smtClean="0"/>
              <a:t>Freedom from Lymphoma by Induction</a:t>
            </a:r>
            <a:br>
              <a:rPr lang="en-US" sz="2400" dirty="0" smtClean="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0" y="3429000"/>
            <a:ext cx="1600200" cy="307777"/>
          </a:xfrm>
          <a:prstGeom prst="rect">
            <a:avLst/>
          </a:prstGeom>
          <a:noFill/>
        </p:spPr>
        <p:txBody>
          <a:bodyPr wrap="square" rtlCol="0">
            <a:spAutoFit/>
          </a:bodyPr>
          <a:lstStyle/>
          <a:p>
            <a:r>
              <a:rPr lang="en-US" sz="1400" b="1" dirty="0" smtClean="0">
                <a:solidFill>
                  <a:srgbClr val="FFFF00"/>
                </a:solidFill>
              </a:rPr>
              <a:t>p = 0.5283</a:t>
            </a:r>
            <a:endParaRPr lang="en-US" sz="14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Recipient Age Distribution </a:t>
            </a: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809233"/>
              </p:ext>
            </p:extLst>
          </p:nvPr>
        </p:nvGraphicFramePr>
        <p:xfrm>
          <a:off x="2286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685800" y="457200"/>
            <a:ext cx="7772400" cy="1143000"/>
          </a:xfrm>
        </p:spPr>
        <p:txBody>
          <a:bodyPr/>
          <a:lstStyle/>
          <a:p>
            <a:r>
              <a:rPr lang="en-US" sz="2600" dirty="0" smtClean="0">
                <a:solidFill>
                  <a:schemeClr val="tx1"/>
                </a:solidFill>
              </a:rPr>
              <a:t>Pediatric Heart 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Incidence of Hypertension between 1 and 3 Years</a:t>
            </a:r>
            <a:r>
              <a:rPr lang="en-US" sz="2000" dirty="0" smtClean="0">
                <a:solidFill>
                  <a:schemeClr val="tx1"/>
                </a:solidFill>
              </a:rPr>
              <a:t/>
            </a:r>
            <a:br>
              <a:rPr lang="en-US" sz="2000" dirty="0" smtClean="0">
                <a:solidFill>
                  <a:schemeClr val="tx1"/>
                </a:solidFill>
              </a:rPr>
            </a:br>
            <a:r>
              <a:rPr lang="en-US" sz="2000" dirty="0" smtClean="0">
                <a:solidFill>
                  <a:schemeClr val="tx1"/>
                </a:solidFill>
              </a:rPr>
              <a:t>(Transplants: January 2000 – June 2010)</a:t>
            </a:r>
          </a:p>
        </p:txBody>
      </p:sp>
      <p:graphicFrame>
        <p:nvGraphicFramePr>
          <p:cNvPr id="337923" name="Group 3"/>
          <p:cNvGraphicFramePr>
            <a:graphicFrameLocks noGrp="1"/>
          </p:cNvGraphicFramePr>
          <p:nvPr>
            <p:ph sz="half" idx="4294967295"/>
          </p:nvPr>
        </p:nvGraphicFramePr>
        <p:xfrm>
          <a:off x="685800" y="1752600"/>
          <a:ext cx="7734298" cy="3842574"/>
        </p:xfrm>
        <a:graphic>
          <a:graphicData uri="http://schemas.openxmlformats.org/drawingml/2006/table">
            <a:tbl>
              <a:tblPr/>
              <a:tblGrid>
                <a:gridCol w="2895404"/>
                <a:gridCol w="1864164"/>
                <a:gridCol w="1864164"/>
                <a:gridCol w="1110566"/>
              </a:tblGrid>
              <a:tr h="585694">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Immunosuppression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HTN reported between 1 and 3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85694">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Azathioprine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18.8</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25.2</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0.0522</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22.8</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23.0</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0.9513</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23.9</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22.9</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0.7729</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27.2</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19.5</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0.0123</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  Sirolimus/Everolimus</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40.0</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23.3</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0.1070</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2706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24.0</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22.9</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0.6979</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337967" name="Rectangle 203"/>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337968" name="Text Box 575"/>
          <p:cNvSpPr txBox="1">
            <a:spLocks noChangeArrowheads="1"/>
          </p:cNvSpPr>
          <p:nvPr/>
        </p:nvSpPr>
        <p:spPr bwMode="auto">
          <a:xfrm>
            <a:off x="2498725" y="6461125"/>
            <a:ext cx="184150" cy="336550"/>
          </a:xfrm>
          <a:prstGeom prst="rect">
            <a:avLst/>
          </a:prstGeom>
          <a:noFill/>
          <a:ln w="12700">
            <a:noFill/>
            <a:miter lim="800000"/>
            <a:headEnd/>
            <a:tailEnd/>
          </a:ln>
        </p:spPr>
        <p:txBody>
          <a:bodyPr wrap="none">
            <a:spAutoFit/>
          </a:bodyPr>
          <a:lstStyle/>
          <a:p>
            <a:endParaRPr lang="en-US" dirty="0"/>
          </a:p>
        </p:txBody>
      </p:sp>
      <p:sp>
        <p:nvSpPr>
          <p:cNvPr id="337969" name="Rectangle 759"/>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11" name="TextBox 10"/>
          <p:cNvSpPr txBox="1"/>
          <p:nvPr/>
        </p:nvSpPr>
        <p:spPr>
          <a:xfrm>
            <a:off x="5029200" y="6172200"/>
            <a:ext cx="3505200" cy="461665"/>
          </a:xfrm>
          <a:prstGeom prst="rect">
            <a:avLst/>
          </a:prstGeom>
          <a:noFill/>
        </p:spPr>
        <p:txBody>
          <a:bodyPr wrap="square" rtlCol="0">
            <a:spAutoFit/>
          </a:bodyPr>
          <a:lstStyle/>
          <a:p>
            <a:r>
              <a:rPr lang="en-US" sz="1200" b="1" dirty="0" smtClean="0">
                <a:solidFill>
                  <a:srgbClr val="FFFF00"/>
                </a:solidFill>
              </a:rPr>
              <a:t>Only patients without hypertension reported by 1 year were analyzed.</a:t>
            </a:r>
            <a:endParaRPr lang="en-US" sz="12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457200"/>
            <a:ext cx="7772400" cy="1143000"/>
          </a:xfrm>
        </p:spPr>
        <p:txBody>
          <a:bodyPr/>
          <a:lstStyle/>
          <a:p>
            <a:r>
              <a:rPr lang="en-US" sz="2600" dirty="0" smtClean="0"/>
              <a:t>Pediatric Heart Transplants</a:t>
            </a:r>
            <a:r>
              <a:rPr lang="en-US" sz="2400" dirty="0" smtClean="0"/>
              <a:t/>
            </a:r>
            <a:br>
              <a:rPr lang="en-US" sz="2400" dirty="0" smtClean="0"/>
            </a:br>
            <a:r>
              <a:rPr lang="en-US" sz="2400" dirty="0" smtClean="0"/>
              <a:t>Incidence of Hypertension between 3 and 5 Years</a:t>
            </a:r>
            <a:br>
              <a:rPr lang="en-US" sz="2400" dirty="0" smtClean="0"/>
            </a:br>
            <a:r>
              <a:rPr lang="en-US" sz="2000" dirty="0" smtClean="0"/>
              <a:t>(Transplants: January 2000 – June 2008)</a:t>
            </a:r>
          </a:p>
        </p:txBody>
      </p:sp>
      <p:graphicFrame>
        <p:nvGraphicFramePr>
          <p:cNvPr id="128063" name="Group 63"/>
          <p:cNvGraphicFramePr>
            <a:graphicFrameLocks noGrp="1"/>
          </p:cNvGraphicFramePr>
          <p:nvPr>
            <p:ph sz="half" idx="1"/>
          </p:nvPr>
        </p:nvGraphicFramePr>
        <p:xfrm>
          <a:off x="838200" y="1828800"/>
          <a:ext cx="7543800" cy="3810000"/>
        </p:xfrm>
        <a:graphic>
          <a:graphicData uri="http://schemas.openxmlformats.org/drawingml/2006/table">
            <a:tbl>
              <a:tblPr/>
              <a:tblGrid>
                <a:gridCol w="2895600"/>
                <a:gridCol w="1790700"/>
                <a:gridCol w="1790700"/>
                <a:gridCol w="1066800"/>
              </a:tblGrid>
              <a:tr h="680634">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Immunosuppression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HTN reported between 3 and 5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05618">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396700">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Azathioprine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11.5</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19.1</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0.0566</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1526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11.5</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19.6</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0.0209</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8893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16.7</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14.2</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0.5398</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118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20.0</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9.8</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0.0082</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8893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Sirolimus/Everolimus</a:t>
                      </a:r>
                      <a:endParaRPr kumimoji="0" lang="en-US" sz="1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a:solidFill>
                            <a:schemeClr val="tx1"/>
                          </a:solidFill>
                          <a:latin typeface="+mn-lt"/>
                        </a:rPr>
                        <a:t>14.3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smtClean="0">
                          <a:solidFill>
                            <a:schemeClr val="tx1"/>
                          </a:solidFill>
                          <a:latin typeface="+mn-lt"/>
                        </a:rPr>
                        <a:t>15.6</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800" b="1" i="0" u="none" strike="noStrike" dirty="0">
                          <a:solidFill>
                            <a:schemeClr val="tx1"/>
                          </a:solidFill>
                          <a:latin typeface="+mn-lt"/>
                        </a:rPr>
                        <a:t>0.9999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22020">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20.7</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12.1</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t"/>
                      <a:r>
                        <a:rPr lang="en-US" sz="1800" b="1" i="0" u="none" strike="noStrike" dirty="0" smtClean="0">
                          <a:solidFill>
                            <a:schemeClr val="tx1"/>
                          </a:solidFill>
                          <a:latin typeface="+mn-lt"/>
                        </a:rPr>
                        <a:t>0.0152</a:t>
                      </a:r>
                      <a:endParaRPr lang="en-US" sz="18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8047" name="Rectangle 50"/>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28048" name="Text Box 51"/>
          <p:cNvSpPr txBox="1">
            <a:spLocks noChangeArrowheads="1"/>
          </p:cNvSpPr>
          <p:nvPr/>
        </p:nvSpPr>
        <p:spPr bwMode="auto">
          <a:xfrm>
            <a:off x="2498725" y="6461125"/>
            <a:ext cx="184150" cy="336550"/>
          </a:xfrm>
          <a:prstGeom prst="rect">
            <a:avLst/>
          </a:prstGeom>
          <a:noFill/>
          <a:ln w="12700">
            <a:noFill/>
            <a:miter lim="800000"/>
            <a:headEnd/>
            <a:tailEnd/>
          </a:ln>
        </p:spPr>
        <p:txBody>
          <a:bodyPr wrap="none">
            <a:spAutoFit/>
          </a:bodyPr>
          <a:lstStyle/>
          <a:p>
            <a:endParaRPr lang="en-US" dirty="0"/>
          </a:p>
        </p:txBody>
      </p:sp>
      <p:sp>
        <p:nvSpPr>
          <p:cNvPr id="128049" name="Rectangle 52"/>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11" name="TextBox 10"/>
          <p:cNvSpPr txBox="1"/>
          <p:nvPr/>
        </p:nvSpPr>
        <p:spPr>
          <a:xfrm>
            <a:off x="5029200" y="6172200"/>
            <a:ext cx="3505200" cy="461665"/>
          </a:xfrm>
          <a:prstGeom prst="rect">
            <a:avLst/>
          </a:prstGeom>
          <a:noFill/>
        </p:spPr>
        <p:txBody>
          <a:bodyPr wrap="square" rtlCol="0">
            <a:spAutoFit/>
          </a:bodyPr>
          <a:lstStyle/>
          <a:p>
            <a:r>
              <a:rPr lang="en-US" sz="1200" b="1" dirty="0" smtClean="0">
                <a:solidFill>
                  <a:srgbClr val="FFFF00"/>
                </a:solidFill>
              </a:rPr>
              <a:t>Only patients without hypertension reported by 3 years were analyzed.</a:t>
            </a:r>
            <a:endParaRPr lang="en-US" sz="12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457200"/>
            <a:ext cx="9144000" cy="1143000"/>
          </a:xfrm>
        </p:spPr>
        <p:txBody>
          <a:bodyPr/>
          <a:lstStyle/>
          <a:p>
            <a:r>
              <a:rPr lang="en-US" sz="2600" dirty="0" smtClean="0"/>
              <a:t>Pediatric Heart Transplants</a:t>
            </a:r>
            <a:r>
              <a:rPr lang="en-US" sz="3200" dirty="0" smtClean="0"/>
              <a:t/>
            </a:r>
            <a:br>
              <a:rPr lang="en-US" sz="3200" dirty="0" smtClean="0"/>
            </a:br>
            <a:r>
              <a:rPr lang="en-US" sz="2400" dirty="0" smtClean="0"/>
              <a:t>Relationship of Rejection and Coronary Artery Vasculopathy</a:t>
            </a:r>
            <a:br>
              <a:rPr lang="en-US" sz="2400" dirty="0" smtClean="0"/>
            </a:br>
            <a:r>
              <a:rPr lang="en-US" sz="2000" dirty="0" smtClean="0"/>
              <a:t>(Follow-ups: July 2004 – June 2013)</a:t>
            </a:r>
          </a:p>
        </p:txBody>
      </p:sp>
      <p:graphicFrame>
        <p:nvGraphicFramePr>
          <p:cNvPr id="129063" name="Group 39"/>
          <p:cNvGraphicFramePr>
            <a:graphicFrameLocks noGrp="1"/>
          </p:cNvGraphicFramePr>
          <p:nvPr>
            <p:ph sz="half" idx="1"/>
          </p:nvPr>
        </p:nvGraphicFramePr>
        <p:xfrm>
          <a:off x="1219200" y="1981200"/>
          <a:ext cx="7048500" cy="2843214"/>
        </p:xfrm>
        <a:graphic>
          <a:graphicData uri="http://schemas.openxmlformats.org/drawingml/2006/table">
            <a:tbl>
              <a:tblPr/>
              <a:tblGrid>
                <a:gridCol w="1941513"/>
                <a:gridCol w="1763712"/>
                <a:gridCol w="1584325"/>
                <a:gridCol w="1758950"/>
              </a:tblGrid>
              <a:tr h="719138">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Rejection During 1</a:t>
                      </a:r>
                      <a:r>
                        <a:rPr kumimoji="0" lang="en-US" sz="1800" b="1" i="0" u="none" strike="noStrike" cap="none" normalizeH="0" baseline="30000" dirty="0" smtClean="0">
                          <a:ln>
                            <a:noFill/>
                          </a:ln>
                          <a:solidFill>
                            <a:srgbClr val="FFFF00"/>
                          </a:solidFill>
                          <a:effectLst/>
                          <a:latin typeface="Arial" charset="0"/>
                        </a:rPr>
                        <a:t>st</a:t>
                      </a:r>
                      <a:r>
                        <a:rPr kumimoji="0" lang="en-US" sz="1800" b="1" i="0" u="none" strike="noStrike" cap="none" normalizeH="0" baseline="0" dirty="0" smtClean="0">
                          <a:ln>
                            <a:noFill/>
                          </a:ln>
                          <a:solidFill>
                            <a:srgbClr val="FFFF00"/>
                          </a:solidFill>
                          <a:effectLst/>
                          <a:latin typeface="Arial" charset="0"/>
                        </a:rPr>
                        <a: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Reported CAV between 1</a:t>
                      </a:r>
                      <a:r>
                        <a:rPr kumimoji="0" lang="en-US" sz="1800" b="1" i="0" u="none" strike="noStrike" cap="none" normalizeH="0" baseline="30000" dirty="0" smtClean="0">
                          <a:ln>
                            <a:noFill/>
                          </a:ln>
                          <a:solidFill>
                            <a:schemeClr val="tx1"/>
                          </a:solidFill>
                          <a:effectLst/>
                          <a:latin typeface="Arial" charset="0"/>
                        </a:rPr>
                        <a:t>st</a:t>
                      </a:r>
                      <a:r>
                        <a:rPr kumimoji="0" lang="en-US" sz="1800" b="1" i="0" u="none" strike="noStrike" cap="none" normalizeH="0" baseline="0" dirty="0" smtClean="0">
                          <a:ln>
                            <a:noFill/>
                          </a:ln>
                          <a:solidFill>
                            <a:schemeClr val="tx1"/>
                          </a:solidFill>
                          <a:effectLst/>
                          <a:latin typeface="Arial" charset="0"/>
                        </a:rPr>
                        <a:t> and 3</a:t>
                      </a:r>
                      <a:r>
                        <a:rPr kumimoji="0" lang="en-US" sz="1800" b="1" i="0" u="none" strike="noStrike" cap="none" normalizeH="0" baseline="30000" dirty="0" smtClean="0">
                          <a:ln>
                            <a:noFill/>
                          </a:ln>
                          <a:solidFill>
                            <a:schemeClr val="tx1"/>
                          </a:solidFill>
                          <a:effectLst/>
                          <a:latin typeface="Arial" charset="0"/>
                        </a:rPr>
                        <a:t>rd</a:t>
                      </a:r>
                      <a:r>
                        <a:rPr kumimoji="0" lang="en-US" sz="1800" b="1" i="0" u="none" strike="noStrike" cap="none" normalizeH="0" baseline="0" dirty="0" smtClean="0">
                          <a:ln>
                            <a:noFill/>
                          </a:ln>
                          <a:solidFill>
                            <a:schemeClr val="tx1"/>
                          </a:solidFill>
                          <a:effectLst/>
                          <a:latin typeface="Arial" charset="0"/>
                        </a:rPr>
                        <a:t> years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post-transplant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43815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31</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434</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465</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39</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876</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95.7%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915</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9051" name="Text Box 32"/>
          <p:cNvSpPr txBox="1">
            <a:spLocks noChangeArrowheads="1"/>
          </p:cNvSpPr>
          <p:nvPr/>
        </p:nvSpPr>
        <p:spPr bwMode="auto">
          <a:xfrm>
            <a:off x="4114800" y="5410200"/>
            <a:ext cx="1676400" cy="396875"/>
          </a:xfrm>
          <a:prstGeom prst="rect">
            <a:avLst/>
          </a:prstGeom>
          <a:noFill/>
          <a:ln w="12700">
            <a:noFill/>
            <a:miter lim="800000"/>
            <a:headEnd/>
            <a:tailEnd/>
          </a:ln>
        </p:spPr>
        <p:txBody>
          <a:bodyPr>
            <a:spAutoFit/>
          </a:bodyPr>
          <a:lstStyle/>
          <a:p>
            <a:r>
              <a:rPr lang="en-US" sz="2000" b="1" dirty="0">
                <a:solidFill>
                  <a:srgbClr val="FFFF00"/>
                </a:solidFill>
              </a:rPr>
              <a:t>p = </a:t>
            </a:r>
            <a:r>
              <a:rPr lang="en-US" sz="2000" b="1" dirty="0" smtClean="0">
                <a:solidFill>
                  <a:srgbClr val="FFFF00"/>
                </a:solidFill>
              </a:rPr>
              <a:t>0.0544</a:t>
            </a:r>
            <a:endParaRPr lang="en-US" sz="2000" b="1" dirty="0">
              <a:solidFill>
                <a:srgbClr val="FFFF00"/>
              </a:solidFill>
            </a:endParaRPr>
          </a:p>
        </p:txBody>
      </p:sp>
      <p:sp>
        <p:nvSpPr>
          <p:cNvPr id="129052" name="Rectangle 119"/>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29053" name="Rectangle 30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400" dirty="0" smtClean="0">
                <a:solidFill>
                  <a:schemeClr val="tx1"/>
                </a:solidFill>
              </a:rPr>
              <a:t>Cause of Death </a:t>
            </a:r>
            <a:r>
              <a:rPr lang="en-US" sz="2000" dirty="0" smtClean="0">
                <a:solidFill>
                  <a:schemeClr val="tx1"/>
                </a:solidFill>
              </a:rPr>
              <a:t>(Deaths: January 2000 – June 2013)</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312)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338)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284)</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235)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416)</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366)</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4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17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45 (15.8%)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55 (23.4%)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95 (22.8%)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94 (25.7%)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24 (7.7%)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54 (16.0%)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55 (19.4%)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32 (13.6%)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53 (12.7%)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16 (4.4%)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6 (1.8%)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9 (3.2%)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7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26 (6.3%)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20 (5.5%)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4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3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2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8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12 (3.3%)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8 (2.4%)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36 (11.5%)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40 (11.8%)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17 (6.0%)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11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19 (4.6%)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24 (6.6%)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111 (35.6%)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62 (18.3%)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96 (33.8%)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84 (35.7%)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145 (34.9%)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119 (32.5%)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24 (7.7%)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3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4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6 (1.6%)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23 (7.4%)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26 (7.7%)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23 (8.1%)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16 (6.8%)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30 (7.2%)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23 (6.3%)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41 (13.1%)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62 (18.3%)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14 (4.9%)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9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14 (3.4%)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22 (6.0%)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7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2 (0.7%)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 (0.2%)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11 (3.0%)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14 (4.5%)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33 (9.8%)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12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9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12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cs typeface="Arial" pitchFamily="34" charset="0"/>
                        </a:rPr>
                        <a:t>9 (2.5%)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35 (11.2%)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16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6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8 (3.4%)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9 (2.2%)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cs typeface="Arial" pitchFamily="34" charset="0"/>
                        </a:rPr>
                        <a:t>10 (2.7%)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300" dirty="0" smtClean="0">
                <a:solidFill>
                  <a:schemeClr val="tx1"/>
                </a:solidFill>
              </a:rPr>
              <a:t>Cause of Death for Age = &lt;1 Year </a:t>
            </a:r>
            <a:r>
              <a:rPr lang="en-US" sz="2000" dirty="0" smtClean="0">
                <a:solidFill>
                  <a:schemeClr val="tx1"/>
                </a:solidFill>
              </a:rPr>
              <a:t>(Deaths: January 2000 - June 2013)</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98)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121)</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65)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43)</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55)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54)</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8 (12.3%)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 (16.3%)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14 (25.5%)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18 (33.3%)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9 (9.2%)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12 (9.9%)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11 (16.9%)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(3.7%)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8 (14.5%)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6 (11.1%)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13 (13.3%)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11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(10.9%)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(9.3%)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39 (39.8%)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25 (20.7%)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16 (24.6%)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13 (30.2%)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17 (30.9%)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13 (24.1%)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13 (10.7%)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9 (13.8%)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11 (11.2%)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25 (20.7%)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(11.1%)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19 (15.7%)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 (7.1%)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100" dirty="0" smtClean="0">
                <a:solidFill>
                  <a:schemeClr val="tx1"/>
                </a:solidFill>
              </a:rPr>
              <a:t>Cause of Death for Age = 1-5 Years </a:t>
            </a:r>
            <a:r>
              <a:rPr lang="en-US" sz="2000" dirty="0" smtClean="0">
                <a:solidFill>
                  <a:schemeClr val="tx1"/>
                </a:solidFill>
              </a:rPr>
              <a:t>(Deaths: January 2000 – June 2013)</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55)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83)</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67)</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48)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62)</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84)</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15 (22.4%)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9 (18.8%)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14 (22.6%)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17 (20.2%)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9 (16.4%)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23 (27.7%)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13 (19.4%)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8 (16.7%)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8 (12.9%)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(7.1%)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6 (7.1%)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(2.4%)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10 (12.0%)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(3.6%)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23 (41.8%)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17 (20.5%)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21 (31.3%)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16 (33.3%)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21 (33.9%)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26 (31.0%)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(10.4%)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 (8.3%)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(10.9%)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16 (19.3%)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8 (9.5%)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(1.2%)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(10.4%)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(2.4%)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(6.0%)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100" dirty="0" smtClean="0">
                <a:solidFill>
                  <a:schemeClr val="tx1"/>
                </a:solidFill>
              </a:rPr>
              <a:t>Cause of Death for Age = 6-10 Years </a:t>
            </a:r>
            <a:r>
              <a:rPr lang="en-US" sz="2000" dirty="0" smtClean="0">
                <a:solidFill>
                  <a:schemeClr val="tx1"/>
                </a:solidFill>
              </a:rPr>
              <a:t>(Deaths: January 2000 – June 2013)</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49)</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24)</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25)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38)</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65)</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78)</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6 (24.0%)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9 (23.7%)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17 (26.2%)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16 (20.5%)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(12.0%)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10 (26.3%)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8 (12.3%)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(2.6%)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 (10.8%)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(5.1%)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(2.6%)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(12.5%)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(20.8%)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(5.1%)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12 (24.5%)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8 (32.0%)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12 (31.6%)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17 (26.2%)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31 (39.7%)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8 (16.3%)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(3.8%)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10 (20.4%)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(20.8%)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(5.1%)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6 (7.7%)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(5.1%)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10 (20.4%)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(2.6%)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r>
              <a:rPr lang="en-US" sz="2000" dirty="0" smtClean="0">
                <a:solidFill>
                  <a:schemeClr val="tx1"/>
                </a:solidFill>
              </a:rPr>
              <a:t>Cause of Death for Age = 11-17 Years (Deaths: January 2000 – June 2013)</a:t>
            </a:r>
          </a:p>
        </p:txBody>
      </p:sp>
      <p:graphicFrame>
        <p:nvGraphicFramePr>
          <p:cNvPr id="130200" name="Group 152"/>
          <p:cNvGraphicFramePr>
            <a:graphicFrameLocks noGrp="1"/>
          </p:cNvGraphicFramePr>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0-30 Days    (N = 110)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31 Days - 1 Year (N = 110)</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&gt;1 Year - 3 Years  (N =  127)</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&gt;3 Years - 5 Years  (N = 106)</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&gt;5 Years  - 10 Years  (N = 234)</a:t>
                      </a:r>
                    </a:p>
                  </a:txBody>
                  <a:tcPr marL="27432" marR="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 &gt;10 Years</a:t>
                      </a:r>
                    </a:p>
                    <a:p>
                      <a:pPr marL="0" marR="0" lvl="0" indent="0" algn="ctr" defTabSz="914400" rtl="0" eaLnBrk="0" fontAlgn="b" latinLnBrk="0" hangingPunct="0">
                        <a:lnSpc>
                          <a:spcPct val="100000"/>
                        </a:lnSpc>
                        <a:spcBef>
                          <a:spcPts val="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rPr>
                        <a:t>(N =  150)</a:t>
                      </a:r>
                    </a:p>
                  </a:txBody>
                  <a:tcPr marL="27432" marR="27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9 (8.2%)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16 (12.6%)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30 (28.3%)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50 (21.4%)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43 (28.7%)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16 (14.5%)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28 (22.0%)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11 (10.4%)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34 (14.5%)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(4.0%)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 (4.5%)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6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8 (5.3%)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14 (12.7%)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14 (12.7%)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12 (8.0%)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37 (33.6%)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19 (17.3%)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51 (40.2%)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43 (40.6%)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90 (38.5%)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49 (32.7%)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11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2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10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9 (8.2%)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11 (8.7%)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7 (6.6%)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25 (10.7%)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12 (8.0%)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14 (12.7%)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16 (14.5%)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7 (5.5%)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7 (3.0%)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4 (2.7%)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10 (9.1%)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5 (3.9%)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6 (2.6%)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t"/>
                      <a:r>
                        <a:rPr lang="en-US" sz="1150" b="1" i="0" u="none" strike="noStrike" dirty="0">
                          <a:solidFill>
                            <a:schemeClr val="tx1"/>
                          </a:solidFill>
                          <a:latin typeface="+mn-lt"/>
                        </a:rPr>
                        <a:t>3 (2.0%)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13 (11.8%)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3 (2.8%)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4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t"/>
                      <a:r>
                        <a:rPr lang="en-US" sz="1150" b="1" i="0" u="none" strike="noStrike" dirty="0">
                          <a:solidFill>
                            <a:schemeClr val="tx1"/>
                          </a:solidFill>
                          <a:latin typeface="+mn-lt"/>
                        </a:rPr>
                        <a:t>2 (1.3%)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
        <p:nvSpPr>
          <p:cNvPr id="130181" name="Rectangle 146"/>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r>
              <a:rPr lang="en-US" dirty="0"/>
              <a:t>  </a:t>
            </a:r>
          </a:p>
        </p:txBody>
      </p:sp>
      <p:sp>
        <p:nvSpPr>
          <p:cNvPr id="130182" name="Rectangle 147"/>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r>
              <a:rPr lang="en-US" sz="2000" dirty="0" smtClean="0">
                <a:solidFill>
                  <a:schemeClr val="tx1"/>
                </a:solidFill>
              </a:rPr>
              <a:t>(Deaths: January 2000 – June 2013)</a:t>
            </a:r>
          </a:p>
        </p:txBody>
      </p:sp>
      <p:graphicFrame>
        <p:nvGraphicFramePr>
          <p:cNvPr id="14" name="Object 3"/>
          <p:cNvGraphicFramePr>
            <a:graphicFrameLocks noGrp="1" noChangeAspect="1"/>
          </p:cNvGraphicFramePr>
          <p:nvPr>
            <p:ph idx="4294967295"/>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120836" name="Rectangle 7"/>
          <p:cNvSpPr>
            <a:spLocks noChangeArrowheads="1"/>
          </p:cNvSpPr>
          <p:nvPr/>
        </p:nvSpPr>
        <p:spPr bwMode="auto">
          <a:xfrm>
            <a:off x="2536825" y="6521450"/>
            <a:ext cx="298450" cy="336550"/>
          </a:xfrm>
          <a:prstGeom prst="rect">
            <a:avLst/>
          </a:prstGeom>
          <a:noFill/>
          <a:ln w="12700">
            <a:noFill/>
            <a:miter lim="800000"/>
            <a:headEnd/>
            <a:tailEnd/>
          </a:ln>
        </p:spPr>
        <p:txBody>
          <a:bodyPr wrap="none" anchor="ctr">
            <a:spAutoFit/>
          </a:bodyPr>
          <a:lstStyle/>
          <a:p>
            <a:pPr defTabSz="912813"/>
            <a:r>
              <a:rPr lang="en-US" dirty="0"/>
              <a:t>  </a:t>
            </a:r>
          </a:p>
        </p:txBody>
      </p:sp>
      <p:sp>
        <p:nvSpPr>
          <p:cNvPr id="120837" name="Rectangle 8"/>
          <p:cNvSpPr>
            <a:spLocks noChangeArrowheads="1"/>
          </p:cNvSpPr>
          <p:nvPr/>
        </p:nvSpPr>
        <p:spPr bwMode="auto">
          <a:xfrm>
            <a:off x="1066800" y="6553200"/>
            <a:ext cx="233363" cy="304800"/>
          </a:xfrm>
          <a:prstGeom prst="rect">
            <a:avLst/>
          </a:prstGeom>
          <a:noFill/>
          <a:ln w="12700" algn="ctr">
            <a:noFill/>
            <a:miter lim="800000"/>
            <a:headEnd/>
            <a:tailEnd/>
          </a:ln>
        </p:spPr>
        <p:txBody>
          <a:bodyPr wrap="none" anchor="ctr">
            <a:spAutoFit/>
          </a:bodyPr>
          <a:lstStyle/>
          <a:p>
            <a:pPr defTabSz="912813"/>
            <a:r>
              <a:rPr lang="en-US" sz="1400" dirty="0">
                <a:solidFill>
                  <a:srgbClr val="FFFF00"/>
                </a:solidFill>
              </a:rPr>
              <a:t> </a:t>
            </a: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Multivariable Analyses</a:t>
            </a:r>
            <a:endParaRPr lang="en-US" dirty="0"/>
          </a:p>
        </p:txBody>
      </p:sp>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597871"/>
            <a:ext cx="1946921" cy="246221"/>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2014 Oct; 33(10): </a:t>
            </a:r>
            <a:r>
              <a:rPr lang="en-US" sz="1000" b="1" dirty="0" smtClean="0">
                <a:solidFill>
                  <a:schemeClr val="bg1"/>
                </a:solidFill>
                <a:latin typeface="Arial"/>
                <a:cs typeface="Arial"/>
              </a:rPr>
              <a:t>985-995</a:t>
            </a:r>
            <a:endParaRPr lang="en-US" sz="10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91805D6-AC72-435D-A51A-1C2C01D7BD28}">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f5f82c5e-0c74-4764-aa18-b9ea2552975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UNOSTemplate</Template>
  <TotalTime>11270</TotalTime>
  <Words>18879</Words>
  <Application>Microsoft Office PowerPoint</Application>
  <PresentationFormat>On-screen Show (4:3)</PresentationFormat>
  <Paragraphs>2567</Paragraphs>
  <Slides>181</Slides>
  <Notes>181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181</vt:i4>
      </vt:variant>
    </vt:vector>
  </HeadingPairs>
  <TitlesOfParts>
    <vt:vector size="187" baseType="lpstr">
      <vt:lpstr>Arial</vt:lpstr>
      <vt:lpstr>Calibri</vt:lpstr>
      <vt:lpstr>Times</vt:lpstr>
      <vt:lpstr>Webdings</vt:lpstr>
      <vt:lpstr>Wingdings</vt:lpstr>
      <vt:lpstr>UNOSTemplate</vt:lpstr>
      <vt:lpstr>HEART TRANSPLANTATION</vt:lpstr>
      <vt:lpstr>Table of Contents</vt:lpstr>
      <vt:lpstr>Donor, Recipient and Center Characteristics</vt:lpstr>
      <vt:lpstr>Pediatric Heart Transplants Number of Centers Reporting Transplants</vt:lpstr>
      <vt:lpstr>Pediatric Heart Transplants Number of Centers by Center Volume (Transplants: January  2000 – June 2013)</vt:lpstr>
      <vt:lpstr>Pediatric Heart Transplants Distribution of Transplants by Center Volume (Transplants: January  2000 –  June 2013)</vt:lpstr>
      <vt:lpstr>Pediatric Heart Transplants Recipient Age Distribution by Center Volume (Transplants: January  2000 –  June 2013)</vt:lpstr>
      <vt:lpstr>Pediatric Heart Transplants  Distribution of Transplants by Location and Average Center Volume (Transplants: January 2000 – June 2013)</vt:lpstr>
      <vt:lpstr>Pediatric Heart Transplants Recipient Age Distribution (Transplants: January 2000 – June 2013)</vt:lpstr>
      <vt:lpstr>Pediatric Heart Transplants Recipient Age Distribution by Year of Transplant</vt:lpstr>
      <vt:lpstr>Pediatric Heart Transplants Recipient Age Distribution by Location  (Transplants: January 2000 – June 2013)</vt:lpstr>
      <vt:lpstr>Pediatric Heart Transplants Donor Age Distribution (Transplants: January 2000 – June 2013)</vt:lpstr>
      <vt:lpstr>Pediatric Heart Transplants Donor and Recipient Age (Transplants: January 2000 – June 2013)</vt:lpstr>
      <vt:lpstr>Pediatric Heart Transplants Donor Age Distribution by Location  (Transplants: January 2000 – June 2013)</vt:lpstr>
      <vt:lpstr>Pediatric Heart Transplants Distribution of Transplants by Donor/Recipient Weight Ratio (Transplants: January 2000 – June 2013)</vt:lpstr>
      <vt:lpstr>Pediatric Heart Transplants Recipient Diagnosis (Age: &lt; 1 Year)</vt:lpstr>
      <vt:lpstr>Pediatric Heart Transplants Recipient Diagnosis (Age: 1-5 Years)</vt:lpstr>
      <vt:lpstr>Pediatric Heart Transplants Recipient Diagnosis (Age: 6-10 Years)</vt:lpstr>
      <vt:lpstr>Pediatric Heart Transplants Recipient Diagnosis (Age: 11-17 Years)</vt:lpstr>
      <vt:lpstr>Pediatric Heart Transplants Diagnosis Distribution by Location  (Transplants: January 2000 – June 2013)</vt:lpstr>
      <vt:lpstr>Pediatric Heart Transplants % of Patients Bridged with Mechanical Circulatory Support*  by Year (Transplants: January 2005 – December 2012)</vt:lpstr>
      <vt:lpstr>Pediatric Heart Transplants % of Patients Bridged with Mechanical Circulatory Support*  (Transplants: July 2004 – June 2013) </vt:lpstr>
      <vt:lpstr>Pediatric Heart Transplants % of Patients Bridged with Mechanical Circulatory Support*  by Age Group (Transplants: July 2004 – June 2013) </vt:lpstr>
      <vt:lpstr>Pediatric Heart Transplants  PRA Distribution by Year (Transplants: January 2005 – December 2012) </vt:lpstr>
      <vt:lpstr>Pediatric Heart Transplants  PRA Distribution by Age Group (Transplants: July 2004 – June 2013)</vt:lpstr>
      <vt:lpstr>Post Transplant: Survival and Other Outcomes</vt:lpstr>
      <vt:lpstr>Pediatric Heart Transplants Kaplan-Meier Survival (Transplants: January 1982 – June 2012)</vt:lpstr>
      <vt:lpstr>Pediatric Heart Transplants Kaplan-Meier Survival Conditional on Survival to 1 Year (Transplants: January 1982 – June 2012)</vt:lpstr>
      <vt:lpstr>Pediatric Heart Transplants Kaplan-Meier Survival Conditional on Survival to 5 Years (Transplants: January 1982 – June 2008)</vt:lpstr>
      <vt:lpstr>Pediatric Heart Transplants Kaplan-Meier Survival Conditional on Survival to 10 Years (Transplants: January 1982 – June 2003)</vt:lpstr>
      <vt:lpstr>Pediatric Heart Transplants Kaplan-Meier Survival by Era (Transplants: January 1982 – June 2012)</vt:lpstr>
      <vt:lpstr>Pediatric Heart Transplants Conditional Kaplan-Meier Survival for Recent Era (Transplants: January 2000 – June 2012)</vt:lpstr>
      <vt:lpstr>Pediatric Heart Transplants Kaplan-Meier Survival by Era  Age: &lt; 1 Year (Transplants: January 1982 – June 2012)</vt:lpstr>
      <vt:lpstr>Pediatric Heart Transplants Kaplan-Meier Survival by Era Age: 1-5 Years (Transplants: January 1982 – June 2012)</vt:lpstr>
      <vt:lpstr>Pediatric Heart Transplants Kaplan-Meier Survival by Era  Age: 6-10 Years  (Transplants: January 1982 – June 2012)</vt:lpstr>
      <vt:lpstr>Pediatric Heart Transplants Kaplan-Meier Survival by Era  Age: 11-17 Years (Transplants: January 1982 – June 2012)</vt:lpstr>
      <vt:lpstr>Pediatric Heart Transplants Kaplan-Meier Survival by Recipient Gender (Transplants: January 2000 – June 2012)</vt:lpstr>
      <vt:lpstr>Pediatric Heart Transplants Kaplan-Meier Survival by Donor/Recipient Gender (Transplants: January 2000 – June 2012)</vt:lpstr>
      <vt:lpstr>Pediatric Heart Transplants Kaplan-Meier Survival by Diagnosis  Age: &lt; 1 Year  (Transplants: January 2000 – June 2012)</vt:lpstr>
      <vt:lpstr>Pediatric Heart Transplants Kaplan-Meier Survival by Diagnosis  Age: 1-5 Years (Transplants: January 2000 – June 2012)</vt:lpstr>
      <vt:lpstr>Pediatric Heart Transplants Kaplan-Meier Survival by Diagnosis  Age: 6-10 Years (Transplants: January 2000 – June 2012)</vt:lpstr>
      <vt:lpstr>Pediatric Heart Transplants Kaplan-Meier Survival by Diagnosis  Age: 11-17 Years (Transplants: January 2000 – June 2012)</vt:lpstr>
      <vt:lpstr>Pediatric Heart Transplants Kaplan-Meier Patient vs. Graft Survival (Transplants: January 2000 – June 2012)</vt:lpstr>
      <vt:lpstr>Pediatric Heart Transplants Kaplan-Meier Survival by Mechanical Circulatory Support Usage* (Transplants: January 2005 – June 2012)</vt:lpstr>
      <vt:lpstr>Pediatric Heart Transplants Functional Status of Surviving Recipients  (Follow-ups: March 2005 – June 2013)</vt:lpstr>
      <vt:lpstr>Pediatric Heart Transplants Rehospitalization Post-transplant of Surviving Recipients  (Follow-ups: January 2000 – June 2013)</vt:lpstr>
      <vt:lpstr>Induction and Maintenance Immunosuppression</vt:lpstr>
      <vt:lpstr>Pediatric Heart Transplants Induction Immunosuppression  (Transplants: January 2001 – June 2013)</vt:lpstr>
      <vt:lpstr>Pediatric Heart Transplants Induction Immunosuppression by Era (Transplants: January 2000 – June 2013)</vt:lpstr>
      <vt:lpstr>Pediatric Heart Transplants Induction Immunosuppression by Year (Transplants: January 2001 – June 2013)</vt:lpstr>
      <vt:lpstr>Pediatric Heart Transplants Kaplan-Meier Survival by Induction Group Conditional on Survival to 14 Days (Transplants: January 2000 – June 2012)</vt:lpstr>
      <vt:lpstr>Pediatric Heart Transplants  Kaplan-Meier Survival by Induction and Treated Rejection Between Transplant Discharge and 1-Year Follow-up   Conditional on Survival to 1 Year (1-Year Follow-ups: July 2004 – June 2012)</vt:lpstr>
      <vt:lpstr>Pediatric Heart Transplants Maintenance Immunosuppression at Time of Transplant Discharge by Era (Transplants: January 2001 –  June 2013)</vt:lpstr>
      <vt:lpstr>Pediatric Heart Transplants Maintenance Immunosuppression at Time of Follow-up (Follow-ups: January 2001 –  June 2013)</vt:lpstr>
      <vt:lpstr>Pediatric Heart Transplants   Maintenance Immunosuppression at Time of Follow-up for Same Patients at Each Time Point  (Follow-ups: January 2001 – June 2013)</vt:lpstr>
      <vt:lpstr>Pediatric Heart Transplants   Maintenance Immunosuppression Drug Combinations at Time of Follow-up (Follow-ups: January 2001 – June 2013)</vt:lpstr>
      <vt:lpstr>Pediatric Heart Transplants Kaplan-Meier Survival Based on Prednisone Use Conditional on Survival to 1 Year (Transplants: January 2000 – June 2012)</vt:lpstr>
      <vt:lpstr>Pediatric Heart Transplants  Kaplan-Meier Survival by Calcineurin Inhibitor Use at Discharge (Transplants: January 2000 – June 2012)  Conditional on Survival to 14 Days</vt:lpstr>
      <vt:lpstr>Pediatric Heart Transplants  Kaplan-Meier Survival by Maintenance Immunosuppression at Discharge (Transplants: January 2000 – June 2012)  Conditional on Survival to 14 Days</vt:lpstr>
      <vt:lpstr>Pediatric Heart Transplants  Kaplan-Meier Survival by Calcineurin Inhibitor Use   Conditional on Survival to 1 Year (Transplants: January 2000 – June 2012) </vt:lpstr>
      <vt:lpstr>Pediatric Heart Transplants  Kaplan-Meier Survival by Calcineurin Inhibitor Use (Transplants: January 2000 – June 2007)  Conditional on Survival to 5 Years</vt:lpstr>
      <vt:lpstr>Rejection and Post Transplant Morbidities</vt:lpstr>
      <vt:lpstr>Pediatric Heart Transplants Kaplan-Meier Survival Based on Treated Rejection within 1st Year Conditional on survival to 1 year (1-Year Follow-ups: July 2004 – June 2012)</vt:lpstr>
      <vt:lpstr>Pediatric Heart Transplants Kaplan-Meier Survival Based on Treated Rejection within 1st Year Conditional on survival to 1 year (1-Year Follow-ups: July 2004 – June 2012) Age = &lt; 1 Year</vt:lpstr>
      <vt:lpstr>Pediatric Heart Transplants Kaplan-Meier Survival Based on Treated Rejection within 1st Year Conditional on survival to 1 year (1-Year Follow-ups: July 2004 – June 2012) Age = 1-5 Years</vt:lpstr>
      <vt:lpstr>Pediatric Heart Transplants Kaplan-Meier Survival Based on Treated Rejection within 1st Year Conditional on survival to 1 year (1-Year Follow-ups: July 2004 – June 2012) Age = 6-10 Years</vt:lpstr>
      <vt:lpstr>Pediatric Heart Transplants Kaplan-Meier Survival Based on Treated Rejection within 1st Year Conditional on survival to 1 year (1-Year Follow-ups: July 2004 – June 2012) Age = 11-17 Years</vt:lpstr>
      <vt:lpstr>Pediatric Heart Transplants Kaplan-Meier Survival Based on Treated Rejection within 1st Year by Calcineurin Use at Discharge Conditional on survival to 1 year (1-Year Follow-ups: July 2004 – June 2012)</vt:lpstr>
      <vt:lpstr>Pediatric Heart Transplants Percentage Experiencing Treated Rejection between Discharge and 1-Year Follow-Up by Era (Follow-ups: July 2004 – June 2013)</vt:lpstr>
      <vt:lpstr>Pediatric Heart Transplants Percentage Experiencing Treated Rejection between Discharge and 1-Year Follow-Up by Induction (Follow-ups: July 2004 – June 2013)</vt:lpstr>
      <vt:lpstr>Pediatric Heart Transplants Percentage Experiencing Treated Rejection between Discharge and 1-Year Follow-Up by Induction Type (Follow-ups: July 2004 – June 2013)</vt:lpstr>
      <vt:lpstr>Pediatric Heart Transplants Percentage Experiencing Treated Rejection between Discharge and 1-Year Follow-Up by Maintenance Immunosuppression and Induction (Follow-ups: July 2004 – June 2013)</vt:lpstr>
      <vt:lpstr>Pediatric Heart Transplants Percentage Experiencing Treated Rejection between Discharge and 1-Year Follow-Up by Maintenance Immunosuppression (Follow-ups: July 2004 – June 2013)</vt:lpstr>
      <vt:lpstr>Pediatric Heart Transplants Percentage Experiencing Treated Rejection between Discharge and 1-Year Follow-Up by Calcineurin Inhibitor Use at Discharge (Follow-ups: July 2004 – June 2013)</vt:lpstr>
      <vt:lpstr>Pediatric Heart Transplants Freedom from Coronary Artery Vasculopathy (Follow-ups: April 1994 – June 2013)</vt:lpstr>
      <vt:lpstr>Pediatric Heart Transplants Freedom from Coronary Artery Vasculopathy by Induction (Follow-ups: April 1994 – June 2013)</vt:lpstr>
      <vt:lpstr>Pediatric Heart Transplants Freedom from Coronary Artery Vasculopathy by Calcineurin Inhibitor Use (Follow-ups: 2000 – June 2013)  Conditional on Survival to 1 Year </vt:lpstr>
      <vt:lpstr>Pediatric Heart Transplants Freedom from Coronary Artery Vasculopathy  by Age Group (Follow-ups: 2000 – June 2013)</vt:lpstr>
      <vt:lpstr>Pediatric Heart Transplants Freedom from Coronary Artery Vasculopathy  by Ischemia Time (Follow-ups: 2000 – June 2013)</vt:lpstr>
      <vt:lpstr>Pediatric Heart Transplants Freedom from Coronary Artery Vasculopathy  by Ischemia Time and Recipient Age (Follow-ups: 2000 – June 2013) </vt:lpstr>
      <vt:lpstr>Pediatric Heart Transplants Graft Survival Following Report of Coronary Artery Vasculopathy by Age Group (Follow-ups: 2000 – June 2013)</vt:lpstr>
      <vt:lpstr>Pediatric Heart Transplants Freedom from Severe Renal Dysfunction* by Age Group (Follow-ups: 2000 – June 2013)</vt:lpstr>
      <vt:lpstr>Pediatric Heart Transplants Freedom from Severe Renal Dysfunction* by Calcineurin Inhibitor Use (Follow-ups: 2000 – June 2013)   Conditional on Survival to 1 Year </vt:lpstr>
      <vt:lpstr>Pediatric Heart Transplants Freedom from Renal Replacement Therapy by Age Group (Follow-ups: April 1994 – June 2013)</vt:lpstr>
      <vt:lpstr>Pediatric Heart Transplants Post Transplant Malignancy (Follow-ups: April 1994 – June 2013)  Cumulative Morbidity Rates in Survivors</vt:lpstr>
      <vt:lpstr>Pediatric Heart Transplants Post Transplant Malignancy (Follow-ups: April 1994 – June 2013)  Cumulative Morbidity Rates in Survivors</vt:lpstr>
      <vt:lpstr>Pediatric Heart Transplants Freedom from Malignancy (Follow-ups: April 1994 – June 2013)</vt:lpstr>
      <vt:lpstr>Pediatric Heart Transplants Freedom from Malignancy by Maintenance Immunosuppression Combinations (Follow-ups: January 2000 – June 2013)  Conditional on Survival to 1 year</vt:lpstr>
      <vt:lpstr>Pediatric Heart Transplants Freedom from Lymphoma by Induction (Follow-ups: April 1994 – June 2013)</vt:lpstr>
      <vt:lpstr>Pediatric Heart Transplants  Incidence of Hypertension between 1 and 3 Years (Transplants: January 2000 – June 2010)</vt:lpstr>
      <vt:lpstr>Pediatric Heart Transplants Incidence of Hypertension between 3 and 5 Years (Transplants: January 2000 – June 2008)</vt:lpstr>
      <vt:lpstr>Pediatric Heart Transplants Relationship of Rejection and Coronary Artery Vasculopathy (Follow-ups: July 2004 – June 2013)</vt:lpstr>
      <vt:lpstr>Pediatric Heart Transplants Cause of Death (Deaths: January 2000 – June 2013)</vt:lpstr>
      <vt:lpstr>Pediatric Heart Transplants Cause of Death for Age = &lt;1 Year (Deaths: January 2000 - June 2013)</vt:lpstr>
      <vt:lpstr>Pediatric Heart Transplants Cause of Death for Age = 1-5 Years (Deaths: January 2000 – June 2013)</vt:lpstr>
      <vt:lpstr>Pediatric Heart Transplants Cause of Death for Age = 6-10 Years (Deaths: January 2000 – June 2013)</vt:lpstr>
      <vt:lpstr>Pediatric Heart Transplants Cause of Death for Age = 11-17 Years (Deaths: January 2000 – June 2013)</vt:lpstr>
      <vt:lpstr>Pediatric Heart Transplants Relative Incidence of Leading Causes of Death (Deaths: January 2000 – June 2013)</vt:lpstr>
      <vt:lpstr>Multivariable Analyses</vt:lpstr>
      <vt:lpstr>Pediatric Heart Transplants (January 2002 – December 2011) Risk Factors For 1 Year Mortality</vt:lpstr>
      <vt:lpstr>Pediatric Heart Transplants (January 2002 – December 2011) Risk Factors For 1 Year Mortality</vt:lpstr>
      <vt:lpstr>Pediatric Heart Transplants (January 2002 – December 2011) Risk Factors For 1 Year Mortality with 95% Confidence Limits  Recipient Height</vt:lpstr>
      <vt:lpstr>Pediatric Heart Transplants (January 2002 – December 2011) Risk Factors For 1 Year Mortality with 95% Confidence Limits  Ischemia time</vt:lpstr>
      <vt:lpstr>Pediatric Heart Transplants (January 2002 – December 2011) Risk Factors For 1 Year Mortality with 95% Confidence Limits  Recipient Pre-Transplant Creatinine</vt:lpstr>
      <vt:lpstr>Pediatric Heart Transplants (January 2002 – December 2011) Age = &lt;1 Year Risk Factors For 1 Year Mortality</vt:lpstr>
      <vt:lpstr>Pediatric Heart Transplants (January 2002 – December 2011)  Age = &lt;1 Year  Risk Factors For 1 Year Mortality</vt:lpstr>
      <vt:lpstr>Pediatric Heart Transplants (January 2002 – December 2011) Risk Factors For 1 Year Mortality in Age = &lt;1 Year Recipient Age</vt:lpstr>
      <vt:lpstr>Pediatric Heart Transplants (January 2002 – December 2011) Risk Factors For 1 Year Mortality in Age = &lt;1 Year Donor height</vt:lpstr>
      <vt:lpstr>Pediatric Heart Transplants (January 2002 – December 2011) Risk Factors For 1 Year Mortality in Age = &lt;1 Year Donor/recipient height ratio</vt:lpstr>
      <vt:lpstr>Pediatric Heart Transplants (January 2002 – December 2011) Risk Factors For 1 Year Mortality in Age = &lt;1 Year Recipient Pre-Transplant Creatinine</vt:lpstr>
      <vt:lpstr>Pediatric Heart Transplants (January 2002 – December 2011) Risk Factors For 1 Year Mortality in Age = &lt;1 Year Ischemia time</vt:lpstr>
      <vt:lpstr>Pediatric Heart Transplants (January 2002 – December 2011) Age = 1-5 Years Risk Factors For 1 Year Mortality</vt:lpstr>
      <vt:lpstr>Pediatric Heart Transplants (January 2002 – December 2011)  Age = 1-5 Years Risk Factors For 1 Year Mortality</vt:lpstr>
      <vt:lpstr>Pediatric Heart Transplants (January 2002 – December 2011) Risk Factors For 1 Year Mortality in Age = 1-5 Years Recipient Age</vt:lpstr>
      <vt:lpstr>Pediatric Heart Transplants (January 2002 – December 2011) Risk Factors For 1 Year Mortality in Age = 1-5 Year Recipient Pre-Transplant Creatinine</vt:lpstr>
      <vt:lpstr>Pediatric Heart Transplants (January 2002 – December 2011) Risk Factors For 1 Year Mortality in Age = 1-5 Years Recipient Height</vt:lpstr>
      <vt:lpstr>Pediatric Heart Transplants (January 2002 – December 2011) Risk Factors For 1 Year Mortality in Age = 1-5 Years Donor/Recipient BSA Ratio</vt:lpstr>
      <vt:lpstr>Pediatric Heart Transplants (January 2002 – December 2011) Risk Factors For 1 Year Mortality in Age = 1-5 Years Center Volume for Pediatric Transplants</vt:lpstr>
      <vt:lpstr>Pediatric Heart Transplants (January 2002 – December 2011) Risk Factors For 1 Year Mortality in Age = 1-5 Years Ratio of Pediatric Transplant Volume to Total Transplant Volume</vt:lpstr>
      <vt:lpstr>Pediatric Heart Transplants (January 2002 – December 2011) Age = 6-10 Years Risk Factors For 1 Year Mortality</vt:lpstr>
      <vt:lpstr>Pediatric Heart Transplants (January 2002 – December 2011)  Age = 6-10 Years Risk Factors For 1 Year Mortality</vt:lpstr>
      <vt:lpstr>Pediatric Heart Transplants (January 2002 – December 2011) Risk Factors For 1 Year Mortality in Age = 6-10 Years Recipient Pre-Transplant Bilirubin</vt:lpstr>
      <vt:lpstr>Pediatric Heart Transplants (January 2002 – December 2011) Age = 11-17 Years Risk Factors For 1 Year Mortality</vt:lpstr>
      <vt:lpstr>Pediatric Heart Transplants (January 2002 – December 2011)  Age = 11-17 Years Risk Factors For 1 Year Mortality</vt:lpstr>
      <vt:lpstr>Pediatric Heart Transplants (January 1998 – December 2007) Risk Factors For 5 Year Mortality</vt:lpstr>
      <vt:lpstr>Pediatric Heart Transplants (January 1998 – December 2007) Risk Factors For 5 Year Mortality</vt:lpstr>
      <vt:lpstr>Pediatric Heart Transplants (January 1998 – December 2007) Risk Factors For 5 Year Mortality with 95% Confidence Limits Recipient Age</vt:lpstr>
      <vt:lpstr>Pediatric Heart Transplants (January 1998 – December 2007) Risk Factors For 5 Year Mortality with 95% Confidence Limits  Ischemia time</vt:lpstr>
      <vt:lpstr>Pediatric Heart Transplants (January 1998 – December 2007) Risk Factors For 5 Year Mortality with 95% Confidence Limits  Ratio of Pediatric Transplant Volume to Total Transplant Volume</vt:lpstr>
      <vt:lpstr>Pediatric Heart Transplants (January 1993 – December 2002) Risk Factors For 10 Year Mortality</vt:lpstr>
      <vt:lpstr>Pediatric Heart Transplants (January 1993 – December 2002) Risk Factors For 10 Year Mortality</vt:lpstr>
      <vt:lpstr>Pediatric Heart Transplants (January 1993 – December 2002) Risk Factors For 10 Year Mortality with 95% Confidence Limits Difference in Age</vt:lpstr>
      <vt:lpstr>Pediatric Heart Transplants (January 1993 – December 2002) Risk Factors For 10 Year Mortality with 95% Confidence Limits  Recipient BMI</vt:lpstr>
      <vt:lpstr>Pediatric Heart Transplants (January 1993 – December 2002) Risk Factors For 10 Year Mortality with 95% Confidence Limits  Ratio of Pediatric Transplant Volume to Total Transplant Volume</vt:lpstr>
      <vt:lpstr>Pediatric Heart Transplants (January 1993 – December 2002)  Risk Factors For 10 Year Mortality with 95% Confidence Limits  Recipient Pre-Transplant Creatinine</vt:lpstr>
      <vt:lpstr>Pediatric Heart Transplants (January 1988 – December 1997) Risk Factors For 15 Year Mortality</vt:lpstr>
      <vt:lpstr>Pediatric Heart Transplants (January 1988 – December 1997) Risk Factors For 15 Year Mortality</vt:lpstr>
      <vt:lpstr>Pediatric Heart Transplants (January 1988 – December 1997) Risk Factors For 15 Year Mortality with 95% Confidence Limits Donor Age</vt:lpstr>
      <vt:lpstr>Pediatric Heart Transplants (January 1988 – December 1997) Risk Factors For 15 Year Mortality with 95% Confidence Limits  Center Volume for Pediatric Transplants</vt:lpstr>
      <vt:lpstr>PEDIATRIC HEART TRANSPLANTS (1998-2007) Risk Factors for Developing Severe Renal Dysfunction within 5 Years Limited to Recipients without Severe Renal Dysfunction* Pre-Transplant Conditional on Survival to Transplant Discharge</vt:lpstr>
      <vt:lpstr>PEDIATRIC HEART TRANSPLANTS (1998-2007) Risk Factors for Developing Severe Renal Dysfunction within 5 Years Limited to Recipients without Severe Renal Dysfunction* Pre-Transplant Conditional on Survival to Transplant Discharge</vt:lpstr>
      <vt:lpstr>PEDIATRIC HEART TRANSPLANTS (1998-2007) Risk Factors for Developing Severe Renal Dysfunction within 5 Years Limited to Recipients without Severe Renal Dysfunction* Pre-Transplant Conditional on Survival to Transplant Discharge  Recipient BSA</vt:lpstr>
      <vt:lpstr>PEDIATRIC HEART TRANSPLANTS (1998-2007) Risk Factors for Developing Severe Renal Dysfunction within 5 Years Limited to Recipients without Severe Renal Dysfunction* Pre-Transplant Conditional on Survival to Transplant Discharge  Ischemia time</vt:lpstr>
      <vt:lpstr>PEDIATRIC HEART TRANSPLANTS (1995-2002) Risk Factors for Developing Severe Renal Dysfunction within 10 Years Limited to Recipients without Severe Renal Dysfunction* Pre-Transplant Conditional on Survival to Transplant Discharge</vt:lpstr>
      <vt:lpstr>PEDIATRIC HEART TRANSPLANTS (1995-2002) Risk Factors for Developing Severe Renal Dysfunction within 10 Years Limited to Recipients without Severe Renal Dysfunction* Pre-Transplant Conditional on Survival to Transplant Discharge</vt:lpstr>
      <vt:lpstr>PEDIATRIC HEART TRANSPLANTS (1995-2002) Risk Factors for Developing Severe Renal Dysfunction within 10 Years Limited to Recipients without Severe Renal Dysfunction* Pre-Transplant Conditional on Survival to Transplant Discharge  Recipient Height</vt:lpstr>
      <vt:lpstr>Pediatric Heart Transplants (January 1998 – December 2007) Risk Factors for Developing CAV within 5 Years Conditional on Survival to Transplant Discharge</vt:lpstr>
      <vt:lpstr>Pediatric Heart Transplants (January 1998 – December 2007) Risk Factors for Developing CAV within 5 Years  Conditional on Survival to Transplant Discharge</vt:lpstr>
      <vt:lpstr>Pediatric Heart Transplants (January 1998 – December 2007) Risk Factors for Developing CAV within 5 Years  Conditional on Survival to Transplant Discharge Difference in Age</vt:lpstr>
      <vt:lpstr>Pediatric Heart Transplants (January 1998 – December 2007) Risk Factors for Developing CAV within 5 Years  Conditional on Survival to Transplant Discharge Recipient Weight</vt:lpstr>
      <vt:lpstr>Pediatric Heart Transplants (January 1998 – December 2007) Risk Factors for Developing CAV within 5 Years  Conditional on Survival to Transplant Discharge Total Program Volume (Pediatric and Adult)</vt:lpstr>
      <vt:lpstr>Pediatric Heart Transplants (January 1995 – December 2002) Risk Factors for Developing CAV within 10 Years Conditional on Survival to Transplant Discharge</vt:lpstr>
      <vt:lpstr>Pediatric Heart Transplants (January 1995 – December 2002) Risk Factors for Developing CAV within 10 Years  Conditional on Survival to Transplant Discharge</vt:lpstr>
      <vt:lpstr>Pediatric Heart Transplants (January 1995 – December 2002) Risk Factors for Developing CAV within 10 Years  Conditional on Survival to Transplant Discharge Recipient Weight</vt:lpstr>
      <vt:lpstr>Pediatric Heart Transplants (January 1995 – December 2002) Risk Factors for Developing CAV within 10 Years  Conditional on Survival to Transplant Discharge Total Program Volume (Pediatric and Adult)</vt:lpstr>
      <vt:lpstr>Pediatric Heart Transplants (2002 – 2011)  Risk Factors For 1 Year Mortality: Diagnosis = Cardiomyopathy*</vt:lpstr>
      <vt:lpstr>PowerPoint Presentation</vt:lpstr>
      <vt:lpstr>Pediatric Heart Transplants (1995 – 2004)  Risk Factors For 8 Year Mortality: Diagnosis = Cardiomyopathy*</vt:lpstr>
      <vt:lpstr>PowerPoint Presentation</vt:lpstr>
      <vt:lpstr>Pediatric Heart Transplants (2002 – 2011)  Risk Factors For 1 Year Mortality: Diagnosis = Congenital*</vt:lpstr>
      <vt:lpstr>PowerPoint Presentation</vt:lpstr>
      <vt:lpstr>Pediatric Heart Transplants (1995-2004) Risk Factors For 8 Year Mortality: Diagnosis = Congenital*</vt:lpstr>
      <vt:lpstr>PowerPoint Presentation</vt:lpstr>
      <vt:lpstr>Retransplantation</vt:lpstr>
      <vt:lpstr>Pediatric Heart Retransplants by Year of Retransplant</vt:lpstr>
      <vt:lpstr>Pediatric Heart Retransplants by Inter-transplant Interval and Recipient Age (Retransplants: January 1994 – June 2013)</vt:lpstr>
      <vt:lpstr>Pediatric Heart Retransplants  Kaplan-Meier Survival Rates for Primary and Repeat Transplants (Transplants: January 1994 – June 2012)</vt:lpstr>
      <vt:lpstr>Pediatric Heart Retransplants  Kaplan-Meier Survival Rates by Inter-transplant Interval (Transplants: January 1994 – June 2012)</vt:lpstr>
      <vt:lpstr>Pediatric Heart Retransplants   Kaplan-Meier Survival Rates by Retransplant Reason (Retransplants: January 1994 – June 2012)</vt:lpstr>
      <vt:lpstr>Pediatric Heart Transplants   Kaplan-Meier Survival Conditional on Survival to 1 Year for Primary and Repeat Transplants (Transplants: January 1994 – June 2012)</vt:lpstr>
      <vt:lpstr>Pediatric Heart Retransplants Percentage Experiencing Treated Rejection between Discharge and          1-Year Follow-Up by Age and Gender (Follow-ups: July 2004 – June 2013)</vt:lpstr>
      <vt:lpstr>Pediatric Heart Retransplants Percentage Experiencing Treated Rejection between Discharge and 1-Year Follow-Up by Era (Follow-ups: July 2004 – June 2013)</vt:lpstr>
      <vt:lpstr>Pediatric Heart Retransplants Freedom from Coronary Artery Vasculopathy (Retransplants: April 1994 – June 2012)</vt:lpstr>
      <vt:lpstr>Pediatric Heart Retransplants Freedom from Severe Renal Dysfunction* (Retransplants: April 1994 – June 2012)</vt:lpstr>
      <vt:lpstr>Pediatric Heart Retransplants Freedom from Malignancy (Retransplants: April 1994 – June 2012)</vt:lpstr>
      <vt:lpstr>Pediatric Heart Retransplants Cause of Death (Deaths: January 2000 – June 2013)</vt:lpstr>
      <vt:lpstr>Pediatric Heart Retransplants (January 1998 – December 2007) Risk Factors For 5 Year Mortality after Retransplant</vt:lpstr>
      <vt:lpstr>Pediatric Heart Retransplants (January 1998 – December 2007) Risk Factors For 5 Year Mortality After Retransplant</vt:lpstr>
      <vt:lpstr>Pediatric Heart Retransplants (January 1998 – December 2007) Risk Factors For 5 Year Mortality with 95% Confidence Limits Recipient BSA</vt:lpstr>
      <vt:lpstr>Pediatric Heart Retransplants (January 1998 – December 2007) Risk Factors For 5 Year Mortality with 95% Confidence Limits  Donor/Recipient Height Ratio</vt:lpstr>
      <vt:lpstr>Pediatric Heart Retransplants (January 1998 – December 2007) Risk Factors For 5 Year Mortality with 95% Confidence Limits  Days between Primary Transplant and Retransplant</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Y. Kucheryavaya</cp:lastModifiedBy>
  <cp:revision>1743</cp:revision>
  <dcterms:created xsi:type="dcterms:W3CDTF">2009-06-30T12:53:17Z</dcterms:created>
  <dcterms:modified xsi:type="dcterms:W3CDTF">2014-10-01T12:50:48Z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