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notesSlides/notesSlide14.xml" ContentType="application/vnd.openxmlformats-officedocument.presentationml.notesSlide+xml"/>
  <Override PartName="/ppt/charts/chart14.xml" ContentType="application/vnd.openxmlformats-officedocument.drawingml.chart+xml"/>
  <Override PartName="/ppt/drawings/drawing1.xml" ContentType="application/vnd.openxmlformats-officedocument.drawingml.chartshapes+xml"/>
  <Override PartName="/ppt/notesSlides/notesSlide15.xml" ContentType="application/vnd.openxmlformats-officedocument.presentationml.notesSlide+xml"/>
  <Override PartName="/ppt/charts/chart15.xml" ContentType="application/vnd.openxmlformats-officedocument.drawingml.chart+xml"/>
  <Override PartName="/ppt/drawings/drawing2.xml" ContentType="application/vnd.openxmlformats-officedocument.drawingml.chartshapes+xml"/>
  <Override PartName="/ppt/notesSlides/notesSlide16.xml" ContentType="application/vnd.openxmlformats-officedocument.presentationml.notesSlide+xml"/>
  <Override PartName="/ppt/charts/chart16.xml" ContentType="application/vnd.openxmlformats-officedocument.drawingml.chart+xml"/>
  <Override PartName="/ppt/drawings/drawing3.xml" ContentType="application/vnd.openxmlformats-officedocument.drawingml.chartshapes+xml"/>
  <Override PartName="/ppt/notesSlides/notesSlide17.xml" ContentType="application/vnd.openxmlformats-officedocument.presentationml.notesSlide+xml"/>
  <Override PartName="/ppt/charts/chart17.xml" ContentType="application/vnd.openxmlformats-officedocument.drawingml.chart+xml"/>
  <Override PartName="/ppt/drawings/drawing4.xml" ContentType="application/vnd.openxmlformats-officedocument.drawingml.chartshape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8"/>
  </p:notesMasterIdLst>
  <p:sldIdLst>
    <p:sldId id="294" r:id="rId5"/>
    <p:sldId id="314" r:id="rId6"/>
    <p:sldId id="312" r:id="rId7"/>
    <p:sldId id="295" r:id="rId8"/>
    <p:sldId id="296" r:id="rId9"/>
    <p:sldId id="297" r:id="rId10"/>
    <p:sldId id="316" r:id="rId11"/>
    <p:sldId id="315" r:id="rId12"/>
    <p:sldId id="298" r:id="rId13"/>
    <p:sldId id="299" r:id="rId14"/>
    <p:sldId id="300" r:id="rId15"/>
    <p:sldId id="301" r:id="rId16"/>
    <p:sldId id="302" r:id="rId17"/>
    <p:sldId id="303" r:id="rId18"/>
    <p:sldId id="304" r:id="rId19"/>
    <p:sldId id="313" r:id="rId20"/>
    <p:sldId id="305" r:id="rId21"/>
    <p:sldId id="306" r:id="rId22"/>
    <p:sldId id="307" r:id="rId23"/>
    <p:sldId id="308" r:id="rId24"/>
    <p:sldId id="309" r:id="rId25"/>
    <p:sldId id="310" r:id="rId26"/>
    <p:sldId id="31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CC"/>
    <a:srgbClr val="9933FF"/>
    <a:srgbClr val="66CCFF"/>
    <a:srgbClr val="66FFFF"/>
    <a:srgbClr val="330033"/>
    <a:srgbClr val="00FF00"/>
    <a:srgbClr val="FF0000"/>
    <a:srgbClr val="9966FF"/>
    <a:srgbClr val="FFFF00"/>
    <a:srgbClr val="4DEA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123" autoAdjust="0"/>
  </p:normalViewPr>
  <p:slideViewPr>
    <p:cSldViewPr>
      <p:cViewPr varScale="1">
        <p:scale>
          <a:sx n="80" d="100"/>
          <a:sy n="80" d="100"/>
        </p:scale>
        <p:origin x="162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9152185718164631E-2"/>
          <c:w val="0.8596805100689866"/>
          <c:h val="0.82246673907140755"/>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2"/>
              <c:layout>
                <c:manualLayout>
                  <c:x val="-2.9498525073747392E-3"/>
                  <c:y val="-1.0536276751464822E-16"/>
                </c:manualLayout>
              </c:layout>
              <c:showLegendKey val="0"/>
              <c:showVal val="1"/>
              <c:showCatName val="0"/>
              <c:showSerName val="0"/>
              <c:showPercent val="0"/>
              <c:showBubbleSize val="0"/>
              <c:extLst>
                <c:ext xmlns:c15="http://schemas.microsoft.com/office/drawing/2012/chart" uri="{CE6537A1-D6FC-4f65-9D91-7224C49458BB}">
                  <c15:layout/>
                </c:ext>
              </c:extLst>
            </c:dLbl>
            <c:spPr>
              <a:solidFill>
                <a:schemeClr val="bg2"/>
              </a:solidFill>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&lt;1</c:v>
                </c:pt>
                <c:pt idx="1">
                  <c:v>1-5</c:v>
                </c:pt>
                <c:pt idx="2">
                  <c:v>6-10</c:v>
                </c:pt>
                <c:pt idx="3">
                  <c:v>11-17</c:v>
                </c:pt>
              </c:strCache>
            </c:strRef>
          </c:cat>
          <c:val>
            <c:numRef>
              <c:f>Sheet1!$B$2:$B$5</c:f>
              <c:numCache>
                <c:formatCode>General</c:formatCode>
                <c:ptCount val="4"/>
                <c:pt idx="0">
                  <c:v>21</c:v>
                </c:pt>
                <c:pt idx="1">
                  <c:v>110</c:v>
                </c:pt>
                <c:pt idx="2">
                  <c:v>128</c:v>
                </c:pt>
                <c:pt idx="3">
                  <c:v>434</c:v>
                </c:pt>
              </c:numCache>
            </c:numRef>
          </c:val>
        </c:ser>
        <c:dLbls>
          <c:showLegendKey val="0"/>
          <c:showVal val="0"/>
          <c:showCatName val="0"/>
          <c:showSerName val="0"/>
          <c:showPercent val="0"/>
          <c:showBubbleSize val="0"/>
        </c:dLbls>
        <c:gapWidth val="35"/>
        <c:axId val="592950208"/>
        <c:axId val="592945112"/>
      </c:barChart>
      <c:catAx>
        <c:axId val="592950208"/>
        <c:scaling>
          <c:orientation val="minMax"/>
        </c:scaling>
        <c:delete val="0"/>
        <c:axPos val="b"/>
        <c:title>
          <c:tx>
            <c:rich>
              <a:bodyPr/>
              <a:lstStyle/>
              <a:p>
                <a:pPr>
                  <a:defRPr sz="1700"/>
                </a:pPr>
                <a:r>
                  <a:rPr lang="en-US" sz="1700" dirty="0" smtClean="0"/>
                  <a:t>Recipient  Age (Years)</a:t>
                </a:r>
                <a:endParaRPr lang="en-US" sz="1700" dirty="0"/>
              </a:p>
            </c:rich>
          </c:tx>
          <c:layout/>
          <c:overlay val="0"/>
        </c:title>
        <c:numFmt formatCode="General" sourceLinked="1"/>
        <c:majorTickMark val="out"/>
        <c:minorTickMark val="none"/>
        <c:tickLblPos val="nextTo"/>
        <c:txPr>
          <a:bodyPr rot="0"/>
          <a:lstStyle/>
          <a:p>
            <a:pPr>
              <a:defRPr sz="1500" b="1"/>
            </a:pPr>
            <a:endParaRPr lang="en-US"/>
          </a:p>
        </c:txPr>
        <c:crossAx val="592945112"/>
        <c:crosses val="autoZero"/>
        <c:auto val="1"/>
        <c:lblAlgn val="ctr"/>
        <c:lblOffset val="100"/>
        <c:tickLblSkip val="1"/>
        <c:noMultiLvlLbl val="0"/>
      </c:catAx>
      <c:valAx>
        <c:axId val="592945112"/>
        <c:scaling>
          <c:orientation val="minMax"/>
          <c:max val="5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manualLayout>
              <c:xMode val="edge"/>
              <c:yMode val="edge"/>
              <c:x val="9.6357977376721837E-4"/>
              <c:y val="0.18724613087157313"/>
            </c:manualLayout>
          </c:layout>
          <c:overlay val="0"/>
        </c:title>
        <c:numFmt formatCode="General" sourceLinked="1"/>
        <c:majorTickMark val="out"/>
        <c:minorTickMark val="none"/>
        <c:tickLblPos val="nextTo"/>
        <c:txPr>
          <a:bodyPr/>
          <a:lstStyle/>
          <a:p>
            <a:pPr>
              <a:defRPr sz="1500" b="1"/>
            </a:pPr>
            <a:endParaRPr lang="en-US"/>
          </a:p>
        </c:txPr>
        <c:crossAx val="592950208"/>
        <c:crosses val="autoZero"/>
        <c:crossBetween val="between"/>
        <c:majorUnit val="5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669142516979193"/>
          <c:y val="0.11488076490438695"/>
          <c:w val="0.27792109749167981"/>
          <c:h val="0.77023847019122604"/>
        </c:manualLayout>
      </c:layout>
      <c:pieChart>
        <c:varyColors val="1"/>
        <c:ser>
          <c:idx val="0"/>
          <c:order val="0"/>
          <c:tx>
            <c:strRef>
              <c:f>Sheet1!$B$1</c:f>
              <c:strCache>
                <c:ptCount val="1"/>
                <c:pt idx="0">
                  <c:v>%</c:v>
                </c:pt>
              </c:strCache>
            </c:strRef>
          </c:tx>
          <c:dPt>
            <c:idx val="0"/>
            <c:bubble3D val="0"/>
            <c:spPr>
              <a:solidFill>
                <a:srgbClr val="2626FF"/>
              </a:solidFill>
              <a:ln>
                <a:solidFill>
                  <a:srgbClr val="000000"/>
                </a:solidFill>
              </a:ln>
            </c:spPr>
          </c:dPt>
          <c:dPt>
            <c:idx val="1"/>
            <c:bubble3D val="0"/>
            <c:spPr>
              <a:solidFill>
                <a:srgbClr val="20F703"/>
              </a:solidFill>
              <a:ln>
                <a:solidFill>
                  <a:schemeClr val="bg2"/>
                </a:solidFill>
              </a:ln>
            </c:spPr>
          </c:dPt>
          <c:dPt>
            <c:idx val="2"/>
            <c:bubble3D val="0"/>
            <c:spPr>
              <a:solidFill>
                <a:srgbClr val="FF0000"/>
              </a:solidFill>
              <a:ln>
                <a:solidFill>
                  <a:schemeClr val="bg2"/>
                </a:solidFill>
              </a:ln>
            </c:spPr>
          </c:dPt>
          <c:dPt>
            <c:idx val="3"/>
            <c:bubble3D val="0"/>
            <c:spPr>
              <a:solidFill>
                <a:srgbClr val="9933FF"/>
              </a:solidFill>
              <a:ln>
                <a:solidFill>
                  <a:srgbClr val="000000"/>
                </a:solidFill>
              </a:ln>
            </c:spPr>
          </c:dPt>
          <c:dPt>
            <c:idx val="4"/>
            <c:bubble3D val="0"/>
            <c:spPr>
              <a:solidFill>
                <a:srgbClr val="00FFFF"/>
              </a:solidFill>
              <a:ln>
                <a:solidFill>
                  <a:srgbClr val="000000"/>
                </a:solidFill>
              </a:ln>
            </c:spPr>
          </c:dPt>
          <c:dPt>
            <c:idx val="5"/>
            <c:bubble3D val="0"/>
            <c:spPr>
              <a:solidFill>
                <a:srgbClr val="FFFF00"/>
              </a:solidFill>
              <a:ln>
                <a:solidFill>
                  <a:srgbClr val="000000"/>
                </a:solidFill>
              </a:ln>
            </c:spPr>
          </c:dPt>
          <c:dPt>
            <c:idx val="6"/>
            <c:bubble3D val="0"/>
            <c:spPr>
              <a:solidFill>
                <a:srgbClr val="FF9900"/>
              </a:solidFill>
              <a:ln>
                <a:solidFill>
                  <a:srgbClr val="000000"/>
                </a:solidFill>
              </a:ln>
            </c:spPr>
          </c:dPt>
          <c:dPt>
            <c:idx val="7"/>
            <c:bubble3D val="0"/>
            <c:spPr>
              <a:solidFill>
                <a:srgbClr val="C00000"/>
              </a:solidFill>
              <a:ln>
                <a:solidFill>
                  <a:srgbClr val="000000"/>
                </a:solidFill>
              </a:ln>
            </c:spPr>
          </c:dPt>
          <c:dPt>
            <c:idx val="8"/>
            <c:bubble3D val="0"/>
            <c:spPr>
              <a:solidFill>
                <a:srgbClr val="6600CC"/>
              </a:solidFill>
              <a:ln>
                <a:solidFill>
                  <a:srgbClr val="000000"/>
                </a:solidFill>
              </a:ln>
            </c:spPr>
          </c:dPt>
          <c:dLbls>
            <c:dLbl>
              <c:idx val="1"/>
              <c:layout>
                <c:manualLayout>
                  <c:x val="-1.4337743864490981E-2"/>
                  <c:y val="-2.34045744281964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817923532754282E-3"/>
                  <c:y val="-5.412410948631420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1894363719998952E-3"/>
                  <c:y val="6.393100862392200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4039559488053684E-2"/>
                  <c:y val="2.870978627671540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5610033281922399E-3"/>
                  <c:y val="2.600299962504705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4.8371282842222113E-2"/>
                  <c:y val="-7.5781777277840667E-3"/>
                </c:manualLayout>
              </c:layout>
              <c:showLegendKey val="0"/>
              <c:showVal val="1"/>
              <c:showCatName val="0"/>
              <c:showSerName val="0"/>
              <c:showPercent val="0"/>
              <c:showBubbleSize val="0"/>
              <c:extLst>
                <c:ext xmlns:c15="http://schemas.microsoft.com/office/drawing/2012/chart" uri="{CE6537A1-D6FC-4f65-9D91-7224C49458BB}">
                  <c15:layout/>
                </c:ext>
              </c:extLst>
            </c:dLbl>
            <c:numFmt formatCode="0%" sourceLinked="0"/>
            <c:spPr>
              <a:noFill/>
              <a:ln>
                <a:noFill/>
              </a:ln>
              <a:effectLst/>
            </c:spPr>
            <c:txPr>
              <a:bodyPr/>
              <a:lstStyle/>
              <a:p>
                <a:pPr>
                  <a:defRPr sz="1500" b="1"/>
                </a:pPr>
                <a:endParaRPr lang="en-US"/>
              </a:p>
            </c:tx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Sheet1!$A$2:$A$10</c:f>
              <c:strCache>
                <c:ptCount val="9"/>
                <c:pt idx="0">
                  <c:v>Acquired Heart Disease</c:v>
                </c:pt>
                <c:pt idx="1">
                  <c:v>CF</c:v>
                </c:pt>
                <c:pt idx="2">
                  <c:v>Congenital (other)</c:v>
                </c:pt>
                <c:pt idx="3">
                  <c:v>Eisenmenger's Syndrome</c:v>
                </c:pt>
                <c:pt idx="4">
                  <c:v>IPF</c:v>
                </c:pt>
                <c:pt idx="5">
                  <c:v>IPAH</c:v>
                </c:pt>
                <c:pt idx="6">
                  <c:v>Retx: Non-OB</c:v>
                </c:pt>
                <c:pt idx="7">
                  <c:v>Retx: OB</c:v>
                </c:pt>
                <c:pt idx="8">
                  <c:v>Other</c:v>
                </c:pt>
              </c:strCache>
            </c:strRef>
          </c:cat>
          <c:val>
            <c:numRef>
              <c:f>Sheet1!$B$2:$B$10</c:f>
              <c:numCache>
                <c:formatCode>0.00%</c:formatCode>
                <c:ptCount val="9"/>
                <c:pt idx="0">
                  <c:v>3.7767000000000002E-2</c:v>
                </c:pt>
                <c:pt idx="1">
                  <c:v>0.27750000000000002</c:v>
                </c:pt>
                <c:pt idx="2">
                  <c:v>0.22166999999999998</c:v>
                </c:pt>
                <c:pt idx="3">
                  <c:v>0.12151000000000002</c:v>
                </c:pt>
                <c:pt idx="4">
                  <c:v>1.8062000000000005E-2</c:v>
                </c:pt>
                <c:pt idx="5">
                  <c:v>0.24465999999999999</c:v>
                </c:pt>
                <c:pt idx="6">
                  <c:v>1.8062000000000005E-2</c:v>
                </c:pt>
                <c:pt idx="7">
                  <c:v>1.8062000000000005E-2</c:v>
                </c:pt>
                <c:pt idx="8">
                  <c:v>4.2693000000000016E-2</c:v>
                </c:pt>
              </c:numCache>
            </c:numRef>
          </c:val>
        </c:ser>
        <c:dLbls>
          <c:showLegendKey val="0"/>
          <c:showVal val="0"/>
          <c:showCatName val="0"/>
          <c:showSerName val="0"/>
          <c:showPercent val="0"/>
          <c:showBubbleSize val="0"/>
          <c:showLeaderLines val="1"/>
        </c:dLbls>
        <c:firstSliceAng val="75"/>
      </c:pieChart>
    </c:plotArea>
    <c:legend>
      <c:legendPos val="r"/>
      <c:layout>
        <c:manualLayout>
          <c:xMode val="edge"/>
          <c:yMode val="edge"/>
          <c:x val="0.64697405092405535"/>
          <c:y val="0.10983577052868619"/>
          <c:w val="0.32897096625809169"/>
          <c:h val="0.81842369703787365"/>
        </c:manualLayout>
      </c:layout>
      <c:overlay val="0"/>
      <c:spPr>
        <a:solidFill>
          <a:srgbClr val="000000"/>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442028617390568"/>
          <c:w val="0.86362491052256585"/>
          <c:h val="0.68936224705782756"/>
        </c:manualLayout>
      </c:layout>
      <c:barChart>
        <c:barDir val="col"/>
        <c:grouping val="percentStacked"/>
        <c:varyColors val="0"/>
        <c:ser>
          <c:idx val="0"/>
          <c:order val="0"/>
          <c:tx>
            <c:strRef>
              <c:f>Sheet1!$A$2</c:f>
              <c:strCache>
                <c:ptCount val="1"/>
                <c:pt idx="0">
                  <c:v>&lt;1 year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0</c:v>
                </c:pt>
                <c:pt idx="1">
                  <c:v>7</c:v>
                </c:pt>
                <c:pt idx="2">
                  <c:v>0</c:v>
                </c:pt>
              </c:numCache>
            </c:numRef>
          </c:val>
        </c:ser>
        <c:ser>
          <c:idx val="1"/>
          <c:order val="1"/>
          <c:tx>
            <c:strRef>
              <c:f>Sheet1!$A$3</c:f>
              <c:strCache>
                <c:ptCount val="1"/>
                <c:pt idx="0">
                  <c:v>1-5 years</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10</c:v>
                </c:pt>
                <c:pt idx="1">
                  <c:v>13</c:v>
                </c:pt>
                <c:pt idx="2">
                  <c:v>2</c:v>
                </c:pt>
              </c:numCache>
            </c:numRef>
          </c:val>
        </c:ser>
        <c:ser>
          <c:idx val="2"/>
          <c:order val="2"/>
          <c:tx>
            <c:strRef>
              <c:f>Sheet1!$A$4</c:f>
              <c:strCache>
                <c:ptCount val="1"/>
                <c:pt idx="0">
                  <c:v>6-10 years</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10</c:v>
                </c:pt>
                <c:pt idx="1">
                  <c:v>9</c:v>
                </c:pt>
                <c:pt idx="2">
                  <c:v>3</c:v>
                </c:pt>
              </c:numCache>
            </c:numRef>
          </c:val>
        </c:ser>
        <c:ser>
          <c:idx val="3"/>
          <c:order val="3"/>
          <c:tx>
            <c:strRef>
              <c:f>Sheet1!$A$5</c:f>
              <c:strCache>
                <c:ptCount val="1"/>
                <c:pt idx="0">
                  <c:v>11-17 years</c:v>
                </c:pt>
              </c:strCache>
            </c:strRef>
          </c:tx>
          <c:spPr>
            <a:gradFill>
              <a:gsLst>
                <a:gs pos="0">
                  <a:srgbClr val="208C03"/>
                </a:gs>
                <a:gs pos="50000">
                  <a:srgbClr val="20F703"/>
                </a:gs>
                <a:gs pos="100000">
                  <a:srgbClr val="208C03"/>
                </a:gs>
              </a:gsLst>
              <a:lin ang="10800000" scaled="1"/>
            </a:gradFill>
          </c:spPr>
          <c:invertIfNegative val="0"/>
          <c:cat>
            <c:strRef>
              <c:f>Sheet1!$B$1:$D$1</c:f>
              <c:strCache>
                <c:ptCount val="3"/>
                <c:pt idx="0">
                  <c:v>Europe</c:v>
                </c:pt>
                <c:pt idx="1">
                  <c:v>North America</c:v>
                </c:pt>
                <c:pt idx="2">
                  <c:v>Other</c:v>
                </c:pt>
              </c:strCache>
            </c:strRef>
          </c:cat>
          <c:val>
            <c:numRef>
              <c:f>Sheet1!$B$5:$D$5</c:f>
              <c:numCache>
                <c:formatCode>General</c:formatCode>
                <c:ptCount val="3"/>
                <c:pt idx="0">
                  <c:v>64</c:v>
                </c:pt>
                <c:pt idx="1">
                  <c:v>41</c:v>
                </c:pt>
                <c:pt idx="2">
                  <c:v>6</c:v>
                </c:pt>
              </c:numCache>
            </c:numRef>
          </c:val>
        </c:ser>
        <c:dLbls>
          <c:showLegendKey val="0"/>
          <c:showVal val="0"/>
          <c:showCatName val="0"/>
          <c:showSerName val="0"/>
          <c:showPercent val="0"/>
          <c:showBubbleSize val="0"/>
        </c:dLbls>
        <c:gapWidth val="40"/>
        <c:overlap val="100"/>
        <c:axId val="592961184"/>
        <c:axId val="592961576"/>
      </c:barChart>
      <c:catAx>
        <c:axId val="592961184"/>
        <c:scaling>
          <c:orientation val="minMax"/>
        </c:scaling>
        <c:delete val="0"/>
        <c:axPos val="b"/>
        <c:numFmt formatCode="General" sourceLinked="0"/>
        <c:majorTickMark val="out"/>
        <c:minorTickMark val="none"/>
        <c:tickLblPos val="nextTo"/>
        <c:txPr>
          <a:bodyPr/>
          <a:lstStyle/>
          <a:p>
            <a:pPr>
              <a:defRPr sz="1500" b="1"/>
            </a:pPr>
            <a:endParaRPr lang="en-US"/>
          </a:p>
        </c:txPr>
        <c:crossAx val="592961576"/>
        <c:crosses val="autoZero"/>
        <c:auto val="1"/>
        <c:lblAlgn val="ctr"/>
        <c:lblOffset val="100"/>
        <c:noMultiLvlLbl val="0"/>
      </c:catAx>
      <c:valAx>
        <c:axId val="59296157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592961184"/>
        <c:crosses val="autoZero"/>
        <c:crossBetween val="between"/>
        <c:majorUnit val="0.2"/>
      </c:valAx>
      <c:spPr>
        <a:solidFill>
          <a:srgbClr val="000000"/>
        </a:solidFill>
        <a:ln w="12700">
          <a:solidFill>
            <a:srgbClr val="FFFFFF"/>
          </a:solidFill>
        </a:ln>
      </c:spPr>
    </c:plotArea>
    <c:legend>
      <c:legendPos val="t"/>
      <c:layout>
        <c:manualLayout>
          <c:xMode val="edge"/>
          <c:yMode val="edge"/>
          <c:x val="0.18854163684085176"/>
          <c:y val="3.125E-2"/>
          <c:w val="0.60318336912431358"/>
          <c:h val="5.8834071522309732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34"/>
          <c:y val="0.1442028617390568"/>
          <c:w val="0.85181045796000165"/>
          <c:h val="0.68936224705782756"/>
        </c:manualLayout>
      </c:layout>
      <c:barChart>
        <c:barDir val="col"/>
        <c:grouping val="percentStacked"/>
        <c:varyColors val="0"/>
        <c:ser>
          <c:idx val="0"/>
          <c:order val="0"/>
          <c:tx>
            <c:strRef>
              <c:f>Sheet1!$A$2</c:f>
              <c:strCache>
                <c:ptCount val="1"/>
                <c:pt idx="0">
                  <c:v>Congenital heart disease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19</c:v>
                </c:pt>
                <c:pt idx="1">
                  <c:v>25</c:v>
                </c:pt>
                <c:pt idx="2">
                  <c:v>1</c:v>
                </c:pt>
              </c:numCache>
            </c:numRef>
          </c:val>
        </c:ser>
        <c:ser>
          <c:idx val="1"/>
          <c:order val="1"/>
          <c:tx>
            <c:strRef>
              <c:f>Sheet1!$A$3</c:f>
              <c:strCache>
                <c:ptCount val="1"/>
                <c:pt idx="0">
                  <c:v>Cystic Fibrosis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22</c:v>
                </c:pt>
                <c:pt idx="1">
                  <c:v>3</c:v>
                </c:pt>
                <c:pt idx="2">
                  <c:v>3</c:v>
                </c:pt>
              </c:numCache>
            </c:numRef>
          </c:val>
        </c:ser>
        <c:ser>
          <c:idx val="2"/>
          <c:order val="2"/>
          <c:tx>
            <c:strRef>
              <c:f>Sheet1!$A$4</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21</c:v>
                </c:pt>
                <c:pt idx="1">
                  <c:v>29</c:v>
                </c:pt>
                <c:pt idx="2">
                  <c:v>3</c:v>
                </c:pt>
              </c:numCache>
            </c:numRef>
          </c:val>
        </c:ser>
        <c:ser>
          <c:idx val="3"/>
          <c:order val="3"/>
          <c:tx>
            <c:strRef>
              <c:f>Sheet1!$A$5</c:f>
              <c:strCache>
                <c:ptCount val="1"/>
                <c:pt idx="0">
                  <c:v>Other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9</c:v>
                </c:pt>
                <c:pt idx="1">
                  <c:v>13</c:v>
                </c:pt>
                <c:pt idx="2">
                  <c:v>4</c:v>
                </c:pt>
              </c:numCache>
            </c:numRef>
          </c:val>
        </c:ser>
        <c:dLbls>
          <c:showLegendKey val="0"/>
          <c:showVal val="0"/>
          <c:showCatName val="0"/>
          <c:showSerName val="0"/>
          <c:showPercent val="0"/>
          <c:showBubbleSize val="0"/>
        </c:dLbls>
        <c:gapWidth val="45"/>
        <c:overlap val="100"/>
        <c:axId val="592962360"/>
        <c:axId val="592962752"/>
      </c:barChart>
      <c:catAx>
        <c:axId val="592962360"/>
        <c:scaling>
          <c:orientation val="minMax"/>
        </c:scaling>
        <c:delete val="0"/>
        <c:axPos val="b"/>
        <c:numFmt formatCode="General" sourceLinked="0"/>
        <c:majorTickMark val="out"/>
        <c:minorTickMark val="none"/>
        <c:tickLblPos val="nextTo"/>
        <c:txPr>
          <a:bodyPr/>
          <a:lstStyle/>
          <a:p>
            <a:pPr>
              <a:defRPr sz="1500" b="1"/>
            </a:pPr>
            <a:endParaRPr lang="en-US"/>
          </a:p>
        </c:txPr>
        <c:crossAx val="592962752"/>
        <c:crosses val="autoZero"/>
        <c:auto val="1"/>
        <c:lblAlgn val="ctr"/>
        <c:lblOffset val="100"/>
        <c:noMultiLvlLbl val="0"/>
      </c:catAx>
      <c:valAx>
        <c:axId val="59296275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2878314779618106E-3"/>
              <c:y val="0.31176160597112862"/>
            </c:manualLayout>
          </c:layout>
          <c:overlay val="0"/>
        </c:title>
        <c:numFmt formatCode="0%" sourceLinked="1"/>
        <c:majorTickMark val="out"/>
        <c:minorTickMark val="none"/>
        <c:tickLblPos val="nextTo"/>
        <c:txPr>
          <a:bodyPr/>
          <a:lstStyle/>
          <a:p>
            <a:pPr>
              <a:defRPr sz="1500" b="1"/>
            </a:pPr>
            <a:endParaRPr lang="en-US"/>
          </a:p>
        </c:txPr>
        <c:crossAx val="592962360"/>
        <c:crosses val="autoZero"/>
        <c:crossBetween val="between"/>
        <c:majorUnit val="0.2"/>
      </c:valAx>
      <c:spPr>
        <a:solidFill>
          <a:srgbClr val="000000"/>
        </a:solidFill>
        <a:ln w="12700">
          <a:solidFill>
            <a:srgbClr val="FFFFFF"/>
          </a:solidFill>
        </a:ln>
      </c:spPr>
    </c:plotArea>
    <c:legend>
      <c:legendPos val="t"/>
      <c:layout>
        <c:manualLayout>
          <c:xMode val="edge"/>
          <c:yMode val="edge"/>
          <c:x val="0.21578276314598621"/>
          <c:y val="3.125E-2"/>
          <c:w val="0.67603335143452759"/>
          <c:h val="7.1571932414698169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31"/>
          <c:y val="0.1442028617390568"/>
          <c:w val="0.85181045796000165"/>
          <c:h val="0.68936224705782756"/>
        </c:manualLayout>
      </c:layout>
      <c:barChart>
        <c:barDir val="col"/>
        <c:grouping val="percentStacked"/>
        <c:varyColors val="0"/>
        <c:ser>
          <c:idx val="0"/>
          <c:order val="0"/>
          <c:tx>
            <c:strRef>
              <c:f>Sheet1!$A$2</c:f>
              <c:strCache>
                <c:ptCount val="1"/>
                <c:pt idx="0">
                  <c:v>0-10 years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24</c:v>
                </c:pt>
                <c:pt idx="1">
                  <c:v>41</c:v>
                </c:pt>
                <c:pt idx="2">
                  <c:v>7</c:v>
                </c:pt>
              </c:numCache>
            </c:numRef>
          </c:val>
        </c:ser>
        <c:ser>
          <c:idx val="1"/>
          <c:order val="1"/>
          <c:tx>
            <c:strRef>
              <c:f>Sheet1!$A$3</c:f>
              <c:strCache>
                <c:ptCount val="1"/>
                <c:pt idx="0">
                  <c:v>11-17 years</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26</c:v>
                </c:pt>
                <c:pt idx="1">
                  <c:v>21</c:v>
                </c:pt>
                <c:pt idx="2">
                  <c:v>2</c:v>
                </c:pt>
              </c:numCache>
            </c:numRef>
          </c:val>
        </c:ser>
        <c:ser>
          <c:idx val="2"/>
          <c:order val="2"/>
          <c:tx>
            <c:strRef>
              <c:f>Sheet1!$A$4</c:f>
              <c:strCache>
                <c:ptCount val="1"/>
                <c:pt idx="0">
                  <c:v>18-34 years</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10</c:v>
                </c:pt>
                <c:pt idx="1">
                  <c:v>5</c:v>
                </c:pt>
                <c:pt idx="2">
                  <c:v>0</c:v>
                </c:pt>
              </c:numCache>
            </c:numRef>
          </c:val>
        </c:ser>
        <c:ser>
          <c:idx val="3"/>
          <c:order val="3"/>
          <c:tx>
            <c:strRef>
              <c:f>Sheet1!$A$5</c:f>
              <c:strCache>
                <c:ptCount val="1"/>
                <c:pt idx="0">
                  <c:v>35-49 years</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19</c:v>
                </c:pt>
                <c:pt idx="1">
                  <c:v>3</c:v>
                </c:pt>
                <c:pt idx="2">
                  <c:v>1</c:v>
                </c:pt>
              </c:numCache>
            </c:numRef>
          </c:val>
        </c:ser>
        <c:ser>
          <c:idx val="4"/>
          <c:order val="4"/>
          <c:tx>
            <c:strRef>
              <c:f>Sheet1!$A$6</c:f>
              <c:strCache>
                <c:ptCount val="1"/>
                <c:pt idx="0">
                  <c:v>50-59 years</c:v>
                </c:pt>
              </c:strCache>
            </c:strRef>
          </c:tx>
          <c:spPr>
            <a:gradFill>
              <a:gsLst>
                <a:gs pos="0">
                  <a:srgbClr val="66CCFF"/>
                </a:gs>
                <a:gs pos="50000">
                  <a:srgbClr val="66FFFF"/>
                </a:gs>
                <a:gs pos="100000">
                  <a:srgbClr val="66CCFF"/>
                </a:gs>
              </a:gsLst>
              <a:lin ang="5400000" scaled="0"/>
            </a:gradFill>
          </c:spPr>
          <c:invertIfNegative val="0"/>
          <c:cat>
            <c:strRef>
              <c:f>Sheet1!$B$1:$D$1</c:f>
              <c:strCache>
                <c:ptCount val="3"/>
                <c:pt idx="0">
                  <c:v>Europe</c:v>
                </c:pt>
                <c:pt idx="1">
                  <c:v>North America</c:v>
                </c:pt>
                <c:pt idx="2">
                  <c:v>Other</c:v>
                </c:pt>
              </c:strCache>
            </c:strRef>
          </c:cat>
          <c:val>
            <c:numRef>
              <c:f>Sheet1!$B$6:$D$6</c:f>
              <c:numCache>
                <c:formatCode>General</c:formatCode>
                <c:ptCount val="3"/>
                <c:pt idx="0">
                  <c:v>4</c:v>
                </c:pt>
                <c:pt idx="1">
                  <c:v>0</c:v>
                </c:pt>
                <c:pt idx="2">
                  <c:v>0</c:v>
                </c:pt>
              </c:numCache>
            </c:numRef>
          </c:val>
        </c:ser>
        <c:ser>
          <c:idx val="5"/>
          <c:order val="5"/>
          <c:tx>
            <c:strRef>
              <c:f>Sheet1!$A$7</c:f>
              <c:strCache>
                <c:ptCount val="1"/>
                <c:pt idx="0">
                  <c:v>60+ years</c:v>
                </c:pt>
              </c:strCache>
            </c:strRef>
          </c:tx>
          <c:spPr>
            <a:gradFill>
              <a:gsLst>
                <a:gs pos="0">
                  <a:srgbClr val="6600CC"/>
                </a:gs>
                <a:gs pos="50000">
                  <a:srgbClr val="9933FF"/>
                </a:gs>
                <a:gs pos="100000">
                  <a:srgbClr val="6600CC"/>
                </a:gs>
              </a:gsLst>
              <a:lin ang="5400000" scaled="0"/>
            </a:gradFill>
          </c:spPr>
          <c:invertIfNegative val="0"/>
          <c:cat>
            <c:strRef>
              <c:f>Sheet1!$B$1:$D$1</c:f>
              <c:strCache>
                <c:ptCount val="3"/>
                <c:pt idx="0">
                  <c:v>Europe</c:v>
                </c:pt>
                <c:pt idx="1">
                  <c:v>North America</c:v>
                </c:pt>
                <c:pt idx="2">
                  <c:v>Other</c:v>
                </c:pt>
              </c:strCache>
            </c:strRef>
          </c:cat>
          <c:val>
            <c:numRef>
              <c:f>Sheet1!$B$7:$D$7</c:f>
              <c:numCache>
                <c:formatCode>General</c:formatCode>
                <c:ptCount val="3"/>
                <c:pt idx="0">
                  <c:v>1</c:v>
                </c:pt>
                <c:pt idx="1">
                  <c:v>0</c:v>
                </c:pt>
                <c:pt idx="2">
                  <c:v>0</c:v>
                </c:pt>
              </c:numCache>
            </c:numRef>
          </c:val>
        </c:ser>
        <c:dLbls>
          <c:showLegendKey val="0"/>
          <c:showVal val="0"/>
          <c:showCatName val="0"/>
          <c:showSerName val="0"/>
          <c:showPercent val="0"/>
          <c:showBubbleSize val="0"/>
        </c:dLbls>
        <c:gapWidth val="45"/>
        <c:overlap val="100"/>
        <c:axId val="592963536"/>
        <c:axId val="592963928"/>
      </c:barChart>
      <c:catAx>
        <c:axId val="592963536"/>
        <c:scaling>
          <c:orientation val="minMax"/>
        </c:scaling>
        <c:delete val="0"/>
        <c:axPos val="b"/>
        <c:numFmt formatCode="General" sourceLinked="0"/>
        <c:majorTickMark val="out"/>
        <c:minorTickMark val="none"/>
        <c:tickLblPos val="nextTo"/>
        <c:txPr>
          <a:bodyPr/>
          <a:lstStyle/>
          <a:p>
            <a:pPr>
              <a:defRPr sz="1500" b="1"/>
            </a:pPr>
            <a:endParaRPr lang="en-US"/>
          </a:p>
        </c:txPr>
        <c:crossAx val="592963928"/>
        <c:crosses val="autoZero"/>
        <c:auto val="1"/>
        <c:lblAlgn val="ctr"/>
        <c:lblOffset val="100"/>
        <c:noMultiLvlLbl val="0"/>
      </c:catAx>
      <c:valAx>
        <c:axId val="59296392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9.2878314779618106E-3"/>
              <c:y val="0.31176160597112862"/>
            </c:manualLayout>
          </c:layout>
          <c:overlay val="0"/>
        </c:title>
        <c:numFmt formatCode="0%" sourceLinked="1"/>
        <c:majorTickMark val="out"/>
        <c:minorTickMark val="none"/>
        <c:tickLblPos val="nextTo"/>
        <c:txPr>
          <a:bodyPr/>
          <a:lstStyle/>
          <a:p>
            <a:pPr>
              <a:defRPr sz="1500" b="1"/>
            </a:pPr>
            <a:endParaRPr lang="en-US"/>
          </a:p>
        </c:txPr>
        <c:crossAx val="592963536"/>
        <c:crosses val="autoZero"/>
        <c:crossBetween val="between"/>
        <c:majorUnit val="0.2"/>
      </c:valAx>
      <c:spPr>
        <a:solidFill>
          <a:srgbClr val="000000"/>
        </a:solidFill>
        <a:ln w="12700">
          <a:solidFill>
            <a:srgbClr val="FFFFFF"/>
          </a:solidFill>
        </a:ln>
      </c:spPr>
    </c:plotArea>
    <c:legend>
      <c:legendPos val="t"/>
      <c:layout>
        <c:manualLayout>
          <c:xMode val="edge"/>
          <c:yMode val="edge"/>
          <c:x val="0.11144436148067699"/>
          <c:y val="1.5625E-2"/>
          <c:w val="0.85689655172413792"/>
          <c:h val="5.8834071522309732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Congenital (N = 98)</c:v>
                </c:pt>
              </c:strCache>
            </c:strRef>
          </c:tx>
          <c:spPr>
            <a:ln w="41275">
              <a:solidFill>
                <a:srgbClr val="4DEAF1"/>
              </a:solidFill>
            </a:ln>
          </c:spPr>
          <c:marker>
            <c:symbol val="none"/>
          </c:marker>
          <c:xVal>
            <c:numRef>
              <c:f>Sheet1!$A$2:$A$26</c:f>
              <c:numCache>
                <c:formatCode>General</c:formatCode>
                <c:ptCount val="25"/>
                <c:pt idx="0">
                  <c:v>0</c:v>
                </c:pt>
                <c:pt idx="1">
                  <c:v>8.3300000000000041E-2</c:v>
                </c:pt>
                <c:pt idx="2">
                  <c:v>0.16669999999999999</c:v>
                </c:pt>
                <c:pt idx="3">
                  <c:v>0.25</c:v>
                </c:pt>
                <c:pt idx="4">
                  <c:v>0.33330000000000021</c:v>
                </c:pt>
                <c:pt idx="5">
                  <c:v>0.41670000000000001</c:v>
                </c:pt>
                <c:pt idx="6">
                  <c:v>0.5</c:v>
                </c:pt>
                <c:pt idx="7">
                  <c:v>0.58329999999999982</c:v>
                </c:pt>
                <c:pt idx="8">
                  <c:v>0.6667000000000004</c:v>
                </c:pt>
                <c:pt idx="9">
                  <c:v>0.75000000000000022</c:v>
                </c:pt>
                <c:pt idx="10">
                  <c:v>0.83330000000000004</c:v>
                </c:pt>
                <c:pt idx="11">
                  <c:v>0.91670000000000018</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Sheet1!$B$2:$B$26</c:f>
              <c:numCache>
                <c:formatCode>General</c:formatCode>
                <c:ptCount val="25"/>
                <c:pt idx="0">
                  <c:v>100</c:v>
                </c:pt>
                <c:pt idx="1">
                  <c:v>80.599000000000004</c:v>
                </c:pt>
                <c:pt idx="2">
                  <c:v>72.245000000000005</c:v>
                </c:pt>
                <c:pt idx="3">
                  <c:v>68.961000000000027</c:v>
                </c:pt>
                <c:pt idx="4">
                  <c:v>66.754000000000005</c:v>
                </c:pt>
                <c:pt idx="5">
                  <c:v>64.528999999999982</c:v>
                </c:pt>
                <c:pt idx="6">
                  <c:v>63.417000000000002</c:v>
                </c:pt>
                <c:pt idx="7">
                  <c:v>63.417000000000002</c:v>
                </c:pt>
                <c:pt idx="8">
                  <c:v>62.304000000000002</c:v>
                </c:pt>
                <c:pt idx="9">
                  <c:v>62.304000000000002</c:v>
                </c:pt>
                <c:pt idx="10">
                  <c:v>62.304000000000002</c:v>
                </c:pt>
                <c:pt idx="11">
                  <c:v>62.304000000000002</c:v>
                </c:pt>
                <c:pt idx="12">
                  <c:v>61.171000000000006</c:v>
                </c:pt>
                <c:pt idx="13">
                  <c:v>51.837000000000003</c:v>
                </c:pt>
                <c:pt idx="14">
                  <c:v>44.457000000000001</c:v>
                </c:pt>
                <c:pt idx="15">
                  <c:v>37.987000000000002</c:v>
                </c:pt>
                <c:pt idx="16">
                  <c:v>37.987000000000002</c:v>
                </c:pt>
                <c:pt idx="17">
                  <c:v>32.695000000000014</c:v>
                </c:pt>
                <c:pt idx="18">
                  <c:v>32.695000000000014</c:v>
                </c:pt>
                <c:pt idx="19">
                  <c:v>29.581</c:v>
                </c:pt>
                <c:pt idx="20">
                  <c:v>26.466999999999988</c:v>
                </c:pt>
                <c:pt idx="21">
                  <c:v>26.466999999999988</c:v>
                </c:pt>
                <c:pt idx="22">
                  <c:v>24.812999999999999</c:v>
                </c:pt>
                <c:pt idx="23">
                  <c:v>24.812999999999999</c:v>
                </c:pt>
                <c:pt idx="24">
                  <c:v>22.556999999999999</c:v>
                </c:pt>
              </c:numCache>
            </c:numRef>
          </c:yVal>
          <c:smooth val="0"/>
        </c:ser>
        <c:ser>
          <c:idx val="1"/>
          <c:order val="1"/>
          <c:tx>
            <c:strRef>
              <c:f>Sheet1!$C$1</c:f>
              <c:strCache>
                <c:ptCount val="1"/>
                <c:pt idx="0">
                  <c:v>Eisenmenger's Syndrome  (N = 51)</c:v>
                </c:pt>
              </c:strCache>
            </c:strRef>
          </c:tx>
          <c:spPr>
            <a:ln w="41275">
              <a:solidFill>
                <a:srgbClr val="FF0000"/>
              </a:solidFill>
              <a:prstDash val="solid"/>
            </a:ln>
          </c:spPr>
          <c:marker>
            <c:symbol val="none"/>
          </c:marker>
          <c:xVal>
            <c:numRef>
              <c:f>Sheet1!$A$2:$A$26</c:f>
              <c:numCache>
                <c:formatCode>General</c:formatCode>
                <c:ptCount val="25"/>
                <c:pt idx="0">
                  <c:v>0</c:v>
                </c:pt>
                <c:pt idx="1">
                  <c:v>8.3300000000000041E-2</c:v>
                </c:pt>
                <c:pt idx="2">
                  <c:v>0.16669999999999999</c:v>
                </c:pt>
                <c:pt idx="3">
                  <c:v>0.25</c:v>
                </c:pt>
                <c:pt idx="4">
                  <c:v>0.33330000000000021</c:v>
                </c:pt>
                <c:pt idx="5">
                  <c:v>0.41670000000000001</c:v>
                </c:pt>
                <c:pt idx="6">
                  <c:v>0.5</c:v>
                </c:pt>
                <c:pt idx="7">
                  <c:v>0.58329999999999982</c:v>
                </c:pt>
                <c:pt idx="8">
                  <c:v>0.6667000000000004</c:v>
                </c:pt>
                <c:pt idx="9">
                  <c:v>0.75000000000000022</c:v>
                </c:pt>
                <c:pt idx="10">
                  <c:v>0.83330000000000004</c:v>
                </c:pt>
                <c:pt idx="11">
                  <c:v>0.91670000000000018</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Sheet1!$C$2:$C$26</c:f>
              <c:numCache>
                <c:formatCode>General</c:formatCode>
                <c:ptCount val="25"/>
                <c:pt idx="0">
                  <c:v>100</c:v>
                </c:pt>
                <c:pt idx="1">
                  <c:v>90.195999999999998</c:v>
                </c:pt>
                <c:pt idx="2">
                  <c:v>86.274000000000001</c:v>
                </c:pt>
                <c:pt idx="3">
                  <c:v>84.313999999999993</c:v>
                </c:pt>
                <c:pt idx="4">
                  <c:v>84.313999999999993</c:v>
                </c:pt>
                <c:pt idx="5">
                  <c:v>78.430999999999997</c:v>
                </c:pt>
                <c:pt idx="6">
                  <c:v>76.471000000000004</c:v>
                </c:pt>
                <c:pt idx="7">
                  <c:v>76.471000000000004</c:v>
                </c:pt>
                <c:pt idx="8">
                  <c:v>72.549000000000007</c:v>
                </c:pt>
                <c:pt idx="9">
                  <c:v>72.549000000000007</c:v>
                </c:pt>
                <c:pt idx="10">
                  <c:v>72.549000000000007</c:v>
                </c:pt>
                <c:pt idx="11">
                  <c:v>72.549000000000007</c:v>
                </c:pt>
                <c:pt idx="12">
                  <c:v>70.587999999999994</c:v>
                </c:pt>
                <c:pt idx="13">
                  <c:v>54.902000000000001</c:v>
                </c:pt>
                <c:pt idx="14">
                  <c:v>47.059000000000005</c:v>
                </c:pt>
                <c:pt idx="15">
                  <c:v>45.098000000000013</c:v>
                </c:pt>
                <c:pt idx="16">
                  <c:v>40.350999999999999</c:v>
                </c:pt>
                <c:pt idx="17">
                  <c:v>37.977000000000004</c:v>
                </c:pt>
                <c:pt idx="18">
                  <c:v>35.604000000000006</c:v>
                </c:pt>
                <c:pt idx="19">
                  <c:v>32.865000000000002</c:v>
                </c:pt>
                <c:pt idx="20">
                  <c:v>32.865000000000002</c:v>
                </c:pt>
                <c:pt idx="21">
                  <c:v>32.865000000000002</c:v>
                </c:pt>
                <c:pt idx="22">
                  <c:v>32.865000000000002</c:v>
                </c:pt>
              </c:numCache>
            </c:numRef>
          </c:yVal>
          <c:smooth val="0"/>
        </c:ser>
        <c:ser>
          <c:idx val="2"/>
          <c:order val="2"/>
          <c:tx>
            <c:strRef>
              <c:f>Sheet1!$D$1</c:f>
              <c:strCache>
                <c:ptCount val="1"/>
                <c:pt idx="0">
                  <c:v>IPAH (N = 113)</c:v>
                </c:pt>
              </c:strCache>
            </c:strRef>
          </c:tx>
          <c:spPr>
            <a:ln w="41275">
              <a:solidFill>
                <a:srgbClr val="00FF00"/>
              </a:solidFill>
              <a:prstDash val="solid"/>
            </a:ln>
          </c:spPr>
          <c:marker>
            <c:symbol val="none"/>
          </c:marker>
          <c:xVal>
            <c:numRef>
              <c:f>Sheet1!$A$2:$A$26</c:f>
              <c:numCache>
                <c:formatCode>General</c:formatCode>
                <c:ptCount val="25"/>
                <c:pt idx="0">
                  <c:v>0</c:v>
                </c:pt>
                <c:pt idx="1">
                  <c:v>8.3300000000000041E-2</c:v>
                </c:pt>
                <c:pt idx="2">
                  <c:v>0.16669999999999999</c:v>
                </c:pt>
                <c:pt idx="3">
                  <c:v>0.25</c:v>
                </c:pt>
                <c:pt idx="4">
                  <c:v>0.33330000000000021</c:v>
                </c:pt>
                <c:pt idx="5">
                  <c:v>0.41670000000000001</c:v>
                </c:pt>
                <c:pt idx="6">
                  <c:v>0.5</c:v>
                </c:pt>
                <c:pt idx="7">
                  <c:v>0.58329999999999982</c:v>
                </c:pt>
                <c:pt idx="8">
                  <c:v>0.6667000000000004</c:v>
                </c:pt>
                <c:pt idx="9">
                  <c:v>0.75000000000000022</c:v>
                </c:pt>
                <c:pt idx="10">
                  <c:v>0.83330000000000004</c:v>
                </c:pt>
                <c:pt idx="11">
                  <c:v>0.91670000000000018</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Sheet1!$D$2:$D$26</c:f>
              <c:numCache>
                <c:formatCode>General</c:formatCode>
                <c:ptCount val="25"/>
                <c:pt idx="0">
                  <c:v>100</c:v>
                </c:pt>
                <c:pt idx="1">
                  <c:v>90.265000000000001</c:v>
                </c:pt>
                <c:pt idx="2">
                  <c:v>88.495999999999995</c:v>
                </c:pt>
                <c:pt idx="3">
                  <c:v>85.813999999999993</c:v>
                </c:pt>
                <c:pt idx="4">
                  <c:v>84.92</c:v>
                </c:pt>
                <c:pt idx="5">
                  <c:v>84.025999999999982</c:v>
                </c:pt>
                <c:pt idx="6">
                  <c:v>80.450999999999993</c:v>
                </c:pt>
                <c:pt idx="7">
                  <c:v>80.450999999999993</c:v>
                </c:pt>
                <c:pt idx="8">
                  <c:v>80.450999999999993</c:v>
                </c:pt>
                <c:pt idx="9">
                  <c:v>79.557000000000002</c:v>
                </c:pt>
                <c:pt idx="10">
                  <c:v>79.557000000000002</c:v>
                </c:pt>
                <c:pt idx="11">
                  <c:v>78.662999999999982</c:v>
                </c:pt>
                <c:pt idx="12">
                  <c:v>77.769000000000005</c:v>
                </c:pt>
                <c:pt idx="13">
                  <c:v>65.733999999999995</c:v>
                </c:pt>
                <c:pt idx="14">
                  <c:v>59.886000000000003</c:v>
                </c:pt>
                <c:pt idx="15">
                  <c:v>53.859000000000002</c:v>
                </c:pt>
                <c:pt idx="16">
                  <c:v>48.364000000000004</c:v>
                </c:pt>
                <c:pt idx="17">
                  <c:v>45.945</c:v>
                </c:pt>
                <c:pt idx="18">
                  <c:v>42.013000000000005</c:v>
                </c:pt>
                <c:pt idx="19">
                  <c:v>35.550000000000004</c:v>
                </c:pt>
                <c:pt idx="20">
                  <c:v>33.934000000000005</c:v>
                </c:pt>
                <c:pt idx="21">
                  <c:v>32.048000000000002</c:v>
                </c:pt>
                <c:pt idx="22">
                  <c:v>32.048000000000002</c:v>
                </c:pt>
                <c:pt idx="23">
                  <c:v>32.048000000000002</c:v>
                </c:pt>
                <c:pt idx="24">
                  <c:v>29.135000000000005</c:v>
                </c:pt>
              </c:numCache>
            </c:numRef>
          </c:yVal>
          <c:smooth val="0"/>
        </c:ser>
        <c:dLbls>
          <c:showLegendKey val="0"/>
          <c:showVal val="0"/>
          <c:showCatName val="0"/>
          <c:showSerName val="0"/>
          <c:showPercent val="0"/>
          <c:showBubbleSize val="0"/>
        </c:dLbls>
        <c:axId val="592964712"/>
        <c:axId val="592965104"/>
      </c:scatterChart>
      <c:valAx>
        <c:axId val="592964712"/>
        <c:scaling>
          <c:orientation val="minMax"/>
          <c:max val="13"/>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592965104"/>
        <c:crosses val="autoZero"/>
        <c:crossBetween val="midCat"/>
        <c:majorUnit val="1"/>
      </c:valAx>
      <c:valAx>
        <c:axId val="592965104"/>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592964712"/>
        <c:crosses val="autoZero"/>
        <c:crossBetween val="midCat"/>
        <c:majorUnit val="25"/>
      </c:valAx>
      <c:spPr>
        <a:solidFill>
          <a:schemeClr val="bg2"/>
        </a:solidFill>
        <a:ln>
          <a:solidFill>
            <a:schemeClr val="tx1"/>
          </a:solidFill>
        </a:ln>
      </c:spPr>
    </c:plotArea>
    <c:legend>
      <c:legendPos val="r"/>
      <c:layout>
        <c:manualLayout>
          <c:xMode val="edge"/>
          <c:yMode val="edge"/>
          <c:x val="0.55587752305298122"/>
          <c:y val="5.0540809414951961E-2"/>
          <c:w val="0.40134961559008681"/>
          <c:h val="0.2067250867835069"/>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&lt; 1 (N = 21)</c:v>
                </c:pt>
              </c:strCache>
            </c:strRef>
          </c:tx>
          <c:spPr>
            <a:ln w="41275">
              <a:solidFill>
                <a:srgbClr val="9966FF"/>
              </a:solidFill>
            </a:ln>
          </c:spPr>
          <c:marker>
            <c:symbol val="none"/>
          </c:marker>
          <c:xVal>
            <c:numRef>
              <c:f>Sheet1!$A$2:$A$33</c:f>
              <c:numCache>
                <c:formatCode>General</c:formatCode>
                <c:ptCount val="32"/>
                <c:pt idx="0">
                  <c:v>0</c:v>
                </c:pt>
                <c:pt idx="1">
                  <c:v>8.3300000000000041E-2</c:v>
                </c:pt>
                <c:pt idx="2">
                  <c:v>0.16669999999999999</c:v>
                </c:pt>
                <c:pt idx="3">
                  <c:v>0.25</c:v>
                </c:pt>
                <c:pt idx="4">
                  <c:v>0.33330000000000021</c:v>
                </c:pt>
                <c:pt idx="5">
                  <c:v>0.41670000000000001</c:v>
                </c:pt>
                <c:pt idx="6">
                  <c:v>0.5</c:v>
                </c:pt>
                <c:pt idx="7">
                  <c:v>0.58329999999999982</c:v>
                </c:pt>
                <c:pt idx="8">
                  <c:v>0.6667000000000004</c:v>
                </c:pt>
                <c:pt idx="9">
                  <c:v>0.75000000000000022</c:v>
                </c:pt>
                <c:pt idx="10">
                  <c:v>0.83330000000000004</c:v>
                </c:pt>
                <c:pt idx="11">
                  <c:v>0.91670000000000018</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71.429000000000002</c:v>
                </c:pt>
                <c:pt idx="2">
                  <c:v>52.380999999999993</c:v>
                </c:pt>
              </c:numCache>
            </c:numRef>
          </c:yVal>
          <c:smooth val="0"/>
        </c:ser>
        <c:ser>
          <c:idx val="1"/>
          <c:order val="1"/>
          <c:tx>
            <c:strRef>
              <c:f>Sheet1!$C$1</c:f>
              <c:strCache>
                <c:ptCount val="1"/>
                <c:pt idx="0">
                  <c:v>1-5 (N = 105) </c:v>
                </c:pt>
              </c:strCache>
            </c:strRef>
          </c:tx>
          <c:spPr>
            <a:ln w="41275">
              <a:solidFill>
                <a:srgbClr val="FFFF00"/>
              </a:solidFill>
              <a:prstDash val="solid"/>
            </a:ln>
          </c:spPr>
          <c:marker>
            <c:symbol val="none"/>
          </c:marker>
          <c:xVal>
            <c:numRef>
              <c:f>Sheet1!$A$2:$A$33</c:f>
              <c:numCache>
                <c:formatCode>General</c:formatCode>
                <c:ptCount val="32"/>
                <c:pt idx="0">
                  <c:v>0</c:v>
                </c:pt>
                <c:pt idx="1">
                  <c:v>8.3300000000000041E-2</c:v>
                </c:pt>
                <c:pt idx="2">
                  <c:v>0.16669999999999999</c:v>
                </c:pt>
                <c:pt idx="3">
                  <c:v>0.25</c:v>
                </c:pt>
                <c:pt idx="4">
                  <c:v>0.33330000000000021</c:v>
                </c:pt>
                <c:pt idx="5">
                  <c:v>0.41670000000000001</c:v>
                </c:pt>
                <c:pt idx="6">
                  <c:v>0.5</c:v>
                </c:pt>
                <c:pt idx="7">
                  <c:v>0.58329999999999982</c:v>
                </c:pt>
                <c:pt idx="8">
                  <c:v>0.6667000000000004</c:v>
                </c:pt>
                <c:pt idx="9">
                  <c:v>0.75000000000000022</c:v>
                </c:pt>
                <c:pt idx="10">
                  <c:v>0.83330000000000004</c:v>
                </c:pt>
                <c:pt idx="11">
                  <c:v>0.91670000000000018</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84.762</c:v>
                </c:pt>
                <c:pt idx="2">
                  <c:v>73.222999999999999</c:v>
                </c:pt>
                <c:pt idx="3">
                  <c:v>68.405000000000001</c:v>
                </c:pt>
                <c:pt idx="4">
                  <c:v>65.515000000000001</c:v>
                </c:pt>
                <c:pt idx="5">
                  <c:v>63.588000000000001</c:v>
                </c:pt>
                <c:pt idx="6">
                  <c:v>63.588000000000001</c:v>
                </c:pt>
                <c:pt idx="7">
                  <c:v>63.588000000000001</c:v>
                </c:pt>
                <c:pt idx="8">
                  <c:v>61.631</c:v>
                </c:pt>
                <c:pt idx="9">
                  <c:v>60.653000000000006</c:v>
                </c:pt>
                <c:pt idx="10">
                  <c:v>59.659000000000006</c:v>
                </c:pt>
                <c:pt idx="11">
                  <c:v>58.665000000000013</c:v>
                </c:pt>
                <c:pt idx="12">
                  <c:v>56.676000000000002</c:v>
                </c:pt>
                <c:pt idx="13">
                  <c:v>43.286000000000001</c:v>
                </c:pt>
                <c:pt idx="14">
                  <c:v>40.039000000000001</c:v>
                </c:pt>
                <c:pt idx="15">
                  <c:v>37.752000000000002</c:v>
                </c:pt>
                <c:pt idx="16">
                  <c:v>35.464000000000006</c:v>
                </c:pt>
                <c:pt idx="17">
                  <c:v>31.565999999999988</c:v>
                </c:pt>
                <c:pt idx="18">
                  <c:v>28.876000000000001</c:v>
                </c:pt>
                <c:pt idx="19">
                  <c:v>24.545000000000002</c:v>
                </c:pt>
                <c:pt idx="20">
                  <c:v>23.100999999999999</c:v>
                </c:pt>
                <c:pt idx="21">
                  <c:v>21.324000000000005</c:v>
                </c:pt>
                <c:pt idx="22">
                  <c:v>17.77</c:v>
                </c:pt>
                <c:pt idx="23">
                  <c:v>17.77</c:v>
                </c:pt>
              </c:numCache>
            </c:numRef>
          </c:yVal>
          <c:smooth val="0"/>
        </c:ser>
        <c:ser>
          <c:idx val="2"/>
          <c:order val="2"/>
          <c:tx>
            <c:strRef>
              <c:f>Sheet1!$D$1</c:f>
              <c:strCache>
                <c:ptCount val="1"/>
                <c:pt idx="0">
                  <c:v>6-10 (N = 127) </c:v>
                </c:pt>
              </c:strCache>
            </c:strRef>
          </c:tx>
          <c:spPr>
            <a:ln w="41275">
              <a:solidFill>
                <a:srgbClr val="FF0000"/>
              </a:solidFill>
              <a:prstDash val="solid"/>
            </a:ln>
          </c:spPr>
          <c:marker>
            <c:symbol val="none"/>
          </c:marker>
          <c:xVal>
            <c:numRef>
              <c:f>Sheet1!$A$2:$A$33</c:f>
              <c:numCache>
                <c:formatCode>General</c:formatCode>
                <c:ptCount val="32"/>
                <c:pt idx="0">
                  <c:v>0</c:v>
                </c:pt>
                <c:pt idx="1">
                  <c:v>8.3300000000000041E-2</c:v>
                </c:pt>
                <c:pt idx="2">
                  <c:v>0.16669999999999999</c:v>
                </c:pt>
                <c:pt idx="3">
                  <c:v>0.25</c:v>
                </c:pt>
                <c:pt idx="4">
                  <c:v>0.33330000000000021</c:v>
                </c:pt>
                <c:pt idx="5">
                  <c:v>0.41670000000000001</c:v>
                </c:pt>
                <c:pt idx="6">
                  <c:v>0.5</c:v>
                </c:pt>
                <c:pt idx="7">
                  <c:v>0.58329999999999982</c:v>
                </c:pt>
                <c:pt idx="8">
                  <c:v>0.6667000000000004</c:v>
                </c:pt>
                <c:pt idx="9">
                  <c:v>0.75000000000000022</c:v>
                </c:pt>
                <c:pt idx="10">
                  <c:v>0.83330000000000004</c:v>
                </c:pt>
                <c:pt idx="11">
                  <c:v>0.91670000000000018</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86.614000000000004</c:v>
                </c:pt>
                <c:pt idx="2">
                  <c:v>83.427000000000007</c:v>
                </c:pt>
                <c:pt idx="3">
                  <c:v>80.997000000000028</c:v>
                </c:pt>
                <c:pt idx="4">
                  <c:v>79.377999999999986</c:v>
                </c:pt>
                <c:pt idx="5">
                  <c:v>78.558999999999983</c:v>
                </c:pt>
                <c:pt idx="6">
                  <c:v>75.286000000000001</c:v>
                </c:pt>
                <c:pt idx="7">
                  <c:v>75.286000000000001</c:v>
                </c:pt>
                <c:pt idx="8">
                  <c:v>75.286000000000001</c:v>
                </c:pt>
                <c:pt idx="9">
                  <c:v>75.286000000000001</c:v>
                </c:pt>
                <c:pt idx="10">
                  <c:v>73.649000000000001</c:v>
                </c:pt>
                <c:pt idx="11">
                  <c:v>72.831000000000003</c:v>
                </c:pt>
                <c:pt idx="12">
                  <c:v>72.013000000000005</c:v>
                </c:pt>
                <c:pt idx="13">
                  <c:v>62.725000000000016</c:v>
                </c:pt>
                <c:pt idx="14">
                  <c:v>56.514000000000003</c:v>
                </c:pt>
                <c:pt idx="15">
                  <c:v>48.336000000000006</c:v>
                </c:pt>
                <c:pt idx="16">
                  <c:v>46.44</c:v>
                </c:pt>
                <c:pt idx="17">
                  <c:v>42.333000000000006</c:v>
                </c:pt>
                <c:pt idx="18">
                  <c:v>38.016000000000005</c:v>
                </c:pt>
                <c:pt idx="19">
                  <c:v>33.356999999999999</c:v>
                </c:pt>
                <c:pt idx="20">
                  <c:v>32.022000000000013</c:v>
                </c:pt>
                <c:pt idx="21">
                  <c:v>32.022000000000013</c:v>
                </c:pt>
                <c:pt idx="22">
                  <c:v>30.242999999999988</c:v>
                </c:pt>
                <c:pt idx="23">
                  <c:v>28.463999999999988</c:v>
                </c:pt>
                <c:pt idx="24">
                  <c:v>24.669</c:v>
                </c:pt>
              </c:numCache>
            </c:numRef>
          </c:yVal>
          <c:smooth val="0"/>
        </c:ser>
        <c:ser>
          <c:idx val="3"/>
          <c:order val="3"/>
          <c:tx>
            <c:strRef>
              <c:f>Sheet1!$E$1</c:f>
              <c:strCache>
                <c:ptCount val="1"/>
                <c:pt idx="0">
                  <c:v>11-17 (N = 423) </c:v>
                </c:pt>
              </c:strCache>
            </c:strRef>
          </c:tx>
          <c:spPr>
            <a:ln w="41275">
              <a:solidFill>
                <a:srgbClr val="00FF00"/>
              </a:solidFill>
            </a:ln>
          </c:spPr>
          <c:marker>
            <c:symbol val="none"/>
          </c:marker>
          <c:xVal>
            <c:numRef>
              <c:f>Sheet1!$A$2:$A$33</c:f>
              <c:numCache>
                <c:formatCode>General</c:formatCode>
                <c:ptCount val="32"/>
                <c:pt idx="0">
                  <c:v>0</c:v>
                </c:pt>
                <c:pt idx="1">
                  <c:v>8.3300000000000041E-2</c:v>
                </c:pt>
                <c:pt idx="2">
                  <c:v>0.16669999999999999</c:v>
                </c:pt>
                <c:pt idx="3">
                  <c:v>0.25</c:v>
                </c:pt>
                <c:pt idx="4">
                  <c:v>0.33330000000000021</c:v>
                </c:pt>
                <c:pt idx="5">
                  <c:v>0.41670000000000001</c:v>
                </c:pt>
                <c:pt idx="6">
                  <c:v>0.5</c:v>
                </c:pt>
                <c:pt idx="7">
                  <c:v>0.58329999999999982</c:v>
                </c:pt>
                <c:pt idx="8">
                  <c:v>0.6667000000000004</c:v>
                </c:pt>
                <c:pt idx="9">
                  <c:v>0.75000000000000022</c:v>
                </c:pt>
                <c:pt idx="10">
                  <c:v>0.83330000000000004</c:v>
                </c:pt>
                <c:pt idx="11">
                  <c:v>0.91670000000000018</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84.10299999999998</c:v>
                </c:pt>
                <c:pt idx="2">
                  <c:v>77.765000000000001</c:v>
                </c:pt>
                <c:pt idx="3">
                  <c:v>75.319000000000003</c:v>
                </c:pt>
                <c:pt idx="4">
                  <c:v>74.83</c:v>
                </c:pt>
                <c:pt idx="5">
                  <c:v>72.384999999999991</c:v>
                </c:pt>
                <c:pt idx="6">
                  <c:v>70.427999999999997</c:v>
                </c:pt>
                <c:pt idx="7">
                  <c:v>70.427999999999997</c:v>
                </c:pt>
                <c:pt idx="8">
                  <c:v>69.448000000000022</c:v>
                </c:pt>
                <c:pt idx="9">
                  <c:v>69.448000000000022</c:v>
                </c:pt>
                <c:pt idx="10">
                  <c:v>68.956000000000003</c:v>
                </c:pt>
                <c:pt idx="11">
                  <c:v>68.462999999999994</c:v>
                </c:pt>
                <c:pt idx="12">
                  <c:v>67.72</c:v>
                </c:pt>
                <c:pt idx="13">
                  <c:v>59.75</c:v>
                </c:pt>
                <c:pt idx="14">
                  <c:v>52.817999999999998</c:v>
                </c:pt>
                <c:pt idx="15">
                  <c:v>47.602000000000011</c:v>
                </c:pt>
                <c:pt idx="16">
                  <c:v>42.648000000000003</c:v>
                </c:pt>
                <c:pt idx="17">
                  <c:v>38.914000000000001</c:v>
                </c:pt>
                <c:pt idx="18">
                  <c:v>37.916000000000004</c:v>
                </c:pt>
                <c:pt idx="19">
                  <c:v>35.286000000000001</c:v>
                </c:pt>
                <c:pt idx="20">
                  <c:v>32.483000000000004</c:v>
                </c:pt>
                <c:pt idx="21">
                  <c:v>31.225999999999992</c:v>
                </c:pt>
                <c:pt idx="22">
                  <c:v>28.981999999999992</c:v>
                </c:pt>
                <c:pt idx="23">
                  <c:v>27.056000000000001</c:v>
                </c:pt>
                <c:pt idx="24">
                  <c:v>25.428999999999984</c:v>
                </c:pt>
                <c:pt idx="25">
                  <c:v>23.651000000000007</c:v>
                </c:pt>
                <c:pt idx="26">
                  <c:v>21.658000000000001</c:v>
                </c:pt>
                <c:pt idx="27">
                  <c:v>20.959999999999994</c:v>
                </c:pt>
                <c:pt idx="28">
                  <c:v>19.486999999999984</c:v>
                </c:pt>
                <c:pt idx="29">
                  <c:v>19.486999999999984</c:v>
                </c:pt>
                <c:pt idx="30">
                  <c:v>18.559000000000001</c:v>
                </c:pt>
                <c:pt idx="31">
                  <c:v>18.559000000000001</c:v>
                </c:pt>
              </c:numCache>
            </c:numRef>
          </c:yVal>
          <c:smooth val="0"/>
        </c:ser>
        <c:dLbls>
          <c:showLegendKey val="0"/>
          <c:showVal val="0"/>
          <c:showCatName val="0"/>
          <c:showSerName val="0"/>
          <c:showPercent val="0"/>
          <c:showBubbleSize val="0"/>
        </c:dLbls>
        <c:axId val="592965888"/>
        <c:axId val="592966280"/>
      </c:scatterChart>
      <c:valAx>
        <c:axId val="592965888"/>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592966280"/>
        <c:crosses val="autoZero"/>
        <c:crossBetween val="midCat"/>
        <c:majorUnit val="1"/>
      </c:valAx>
      <c:valAx>
        <c:axId val="592966280"/>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592965888"/>
        <c:crosses val="autoZero"/>
        <c:crossBetween val="midCat"/>
        <c:majorUnit val="25"/>
      </c:valAx>
      <c:spPr>
        <a:solidFill>
          <a:schemeClr val="bg2"/>
        </a:solidFill>
        <a:ln>
          <a:solidFill>
            <a:schemeClr val="tx1"/>
          </a:solidFill>
        </a:ln>
      </c:spPr>
    </c:plotArea>
    <c:legend>
      <c:legendPos val="r"/>
      <c:layout>
        <c:manualLayout>
          <c:xMode val="edge"/>
          <c:yMode val="edge"/>
          <c:x val="0.75056778853970652"/>
          <c:y val="4.7852637371941474E-2"/>
          <c:w val="0.19402654867256638"/>
          <c:h val="0.2310066886800440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1982-1989 (N = 182)</c:v>
                </c:pt>
              </c:strCache>
            </c:strRef>
          </c:tx>
          <c:spPr>
            <a:ln w="41275">
              <a:solidFill>
                <a:srgbClr val="4DEAF1"/>
              </a:solidFill>
            </a:ln>
          </c:spPr>
          <c:marker>
            <c:symbol val="none"/>
          </c:marker>
          <c:xVal>
            <c:numRef>
              <c:f>Sheet1!$A$2:$A$33</c:f>
              <c:numCache>
                <c:formatCode>General</c:formatCode>
                <c:ptCount val="32"/>
                <c:pt idx="0">
                  <c:v>0</c:v>
                </c:pt>
                <c:pt idx="1">
                  <c:v>8.3300000000000041E-2</c:v>
                </c:pt>
                <c:pt idx="2">
                  <c:v>0.16669999999999999</c:v>
                </c:pt>
                <c:pt idx="3">
                  <c:v>0.25</c:v>
                </c:pt>
                <c:pt idx="4">
                  <c:v>0.33330000000000021</c:v>
                </c:pt>
                <c:pt idx="5">
                  <c:v>0.41670000000000001</c:v>
                </c:pt>
                <c:pt idx="6">
                  <c:v>0.5</c:v>
                </c:pt>
                <c:pt idx="7">
                  <c:v>0.58329999999999982</c:v>
                </c:pt>
                <c:pt idx="8">
                  <c:v>0.6667000000000004</c:v>
                </c:pt>
                <c:pt idx="9">
                  <c:v>0.75000000000000022</c:v>
                </c:pt>
                <c:pt idx="10">
                  <c:v>0.83330000000000004</c:v>
                </c:pt>
                <c:pt idx="11">
                  <c:v>0.91670000000000018</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77.927999999999997</c:v>
                </c:pt>
                <c:pt idx="2">
                  <c:v>69.471999999999994</c:v>
                </c:pt>
                <c:pt idx="3">
                  <c:v>64.387999999999991</c:v>
                </c:pt>
                <c:pt idx="4">
                  <c:v>63.824000000000005</c:v>
                </c:pt>
                <c:pt idx="5">
                  <c:v>61</c:v>
                </c:pt>
                <c:pt idx="6">
                  <c:v>60.435000000000002</c:v>
                </c:pt>
                <c:pt idx="7">
                  <c:v>60.435000000000002</c:v>
                </c:pt>
                <c:pt idx="8">
                  <c:v>58.74</c:v>
                </c:pt>
                <c:pt idx="9">
                  <c:v>58.74</c:v>
                </c:pt>
                <c:pt idx="10">
                  <c:v>58.17</c:v>
                </c:pt>
                <c:pt idx="11">
                  <c:v>58.17</c:v>
                </c:pt>
                <c:pt idx="12">
                  <c:v>58.17</c:v>
                </c:pt>
                <c:pt idx="13">
                  <c:v>49.13</c:v>
                </c:pt>
                <c:pt idx="14">
                  <c:v>44.552</c:v>
                </c:pt>
                <c:pt idx="15">
                  <c:v>43.202000000000012</c:v>
                </c:pt>
                <c:pt idx="16">
                  <c:v>40.502000000000002</c:v>
                </c:pt>
                <c:pt idx="17">
                  <c:v>36.162000000000013</c:v>
                </c:pt>
                <c:pt idx="18">
                  <c:v>33.752000000000002</c:v>
                </c:pt>
                <c:pt idx="19">
                  <c:v>32.021000000000001</c:v>
                </c:pt>
                <c:pt idx="20">
                  <c:v>30.29</c:v>
                </c:pt>
                <c:pt idx="21">
                  <c:v>30.29</c:v>
                </c:pt>
                <c:pt idx="22">
                  <c:v>28.454000000000001</c:v>
                </c:pt>
                <c:pt idx="23">
                  <c:v>25.609000000000005</c:v>
                </c:pt>
                <c:pt idx="24">
                  <c:v>24.623999999999999</c:v>
                </c:pt>
                <c:pt idx="25">
                  <c:v>21.582999999999984</c:v>
                </c:pt>
                <c:pt idx="26">
                  <c:v>18.346</c:v>
                </c:pt>
                <c:pt idx="27">
                  <c:v>18.346</c:v>
                </c:pt>
                <c:pt idx="28">
                  <c:v>17.199000000000005</c:v>
                </c:pt>
                <c:pt idx="29">
                  <c:v>17.199000000000005</c:v>
                </c:pt>
                <c:pt idx="30">
                  <c:v>17.199000000000005</c:v>
                </c:pt>
                <c:pt idx="31">
                  <c:v>17.199000000000005</c:v>
                </c:pt>
              </c:numCache>
            </c:numRef>
          </c:yVal>
          <c:smooth val="0"/>
        </c:ser>
        <c:ser>
          <c:idx val="1"/>
          <c:order val="1"/>
          <c:tx>
            <c:strRef>
              <c:f>Sheet1!$C$1</c:f>
              <c:strCache>
                <c:ptCount val="1"/>
                <c:pt idx="0">
                  <c:v>1990-1996 (N = 270)</c:v>
                </c:pt>
              </c:strCache>
            </c:strRef>
          </c:tx>
          <c:spPr>
            <a:ln w="41275">
              <a:solidFill>
                <a:srgbClr val="FF0000"/>
              </a:solidFill>
              <a:prstDash val="solid"/>
            </a:ln>
          </c:spPr>
          <c:marker>
            <c:symbol val="none"/>
          </c:marker>
          <c:xVal>
            <c:numRef>
              <c:f>Sheet1!$A$2:$A$33</c:f>
              <c:numCache>
                <c:formatCode>General</c:formatCode>
                <c:ptCount val="32"/>
                <c:pt idx="0">
                  <c:v>0</c:v>
                </c:pt>
                <c:pt idx="1">
                  <c:v>8.3300000000000041E-2</c:v>
                </c:pt>
                <c:pt idx="2">
                  <c:v>0.16669999999999999</c:v>
                </c:pt>
                <c:pt idx="3">
                  <c:v>0.25</c:v>
                </c:pt>
                <c:pt idx="4">
                  <c:v>0.33330000000000021</c:v>
                </c:pt>
                <c:pt idx="5">
                  <c:v>0.41670000000000001</c:v>
                </c:pt>
                <c:pt idx="6">
                  <c:v>0.5</c:v>
                </c:pt>
                <c:pt idx="7">
                  <c:v>0.58329999999999982</c:v>
                </c:pt>
                <c:pt idx="8">
                  <c:v>0.6667000000000004</c:v>
                </c:pt>
                <c:pt idx="9">
                  <c:v>0.75000000000000022</c:v>
                </c:pt>
                <c:pt idx="10">
                  <c:v>0.83330000000000004</c:v>
                </c:pt>
                <c:pt idx="11">
                  <c:v>0.91670000000000018</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89.974000000000004</c:v>
                </c:pt>
                <c:pt idx="2">
                  <c:v>82.116</c:v>
                </c:pt>
                <c:pt idx="3">
                  <c:v>79.845000000000013</c:v>
                </c:pt>
                <c:pt idx="4">
                  <c:v>78.331000000000003</c:v>
                </c:pt>
                <c:pt idx="5">
                  <c:v>76.818000000000012</c:v>
                </c:pt>
                <c:pt idx="6">
                  <c:v>74.168999999999983</c:v>
                </c:pt>
                <c:pt idx="7">
                  <c:v>74.168999999999983</c:v>
                </c:pt>
                <c:pt idx="8">
                  <c:v>73.03</c:v>
                </c:pt>
                <c:pt idx="9">
                  <c:v>72.649000000000001</c:v>
                </c:pt>
                <c:pt idx="10">
                  <c:v>71.127999999999986</c:v>
                </c:pt>
                <c:pt idx="11">
                  <c:v>69.986999999999995</c:v>
                </c:pt>
                <c:pt idx="12">
                  <c:v>68.084999999999994</c:v>
                </c:pt>
                <c:pt idx="13">
                  <c:v>59.116</c:v>
                </c:pt>
                <c:pt idx="14">
                  <c:v>51.548000000000002</c:v>
                </c:pt>
                <c:pt idx="15">
                  <c:v>44.046000000000006</c:v>
                </c:pt>
                <c:pt idx="16">
                  <c:v>38.735000000000014</c:v>
                </c:pt>
                <c:pt idx="17">
                  <c:v>34.941000000000003</c:v>
                </c:pt>
                <c:pt idx="18">
                  <c:v>33.013000000000005</c:v>
                </c:pt>
                <c:pt idx="19">
                  <c:v>28.447999999999993</c:v>
                </c:pt>
                <c:pt idx="20">
                  <c:v>26.259</c:v>
                </c:pt>
                <c:pt idx="21">
                  <c:v>24.606000000000005</c:v>
                </c:pt>
                <c:pt idx="22">
                  <c:v>22.369</c:v>
                </c:pt>
                <c:pt idx="23">
                  <c:v>21.251000000000001</c:v>
                </c:pt>
                <c:pt idx="24">
                  <c:v>18.294</c:v>
                </c:pt>
                <c:pt idx="25">
                  <c:v>17.663</c:v>
                </c:pt>
                <c:pt idx="26">
                  <c:v>17.663</c:v>
                </c:pt>
                <c:pt idx="27">
                  <c:v>16.305</c:v>
                </c:pt>
                <c:pt idx="28">
                  <c:v>15.564</c:v>
                </c:pt>
                <c:pt idx="29">
                  <c:v>14.744</c:v>
                </c:pt>
                <c:pt idx="30">
                  <c:v>13.823</c:v>
                </c:pt>
                <c:pt idx="31">
                  <c:v>13.823</c:v>
                </c:pt>
              </c:numCache>
            </c:numRef>
          </c:yVal>
          <c:smooth val="0"/>
        </c:ser>
        <c:ser>
          <c:idx val="2"/>
          <c:order val="2"/>
          <c:tx>
            <c:strRef>
              <c:f>Sheet1!$D$1</c:f>
              <c:strCache>
                <c:ptCount val="1"/>
                <c:pt idx="0">
                  <c:v>1997-2003 (N = 136)</c:v>
                </c:pt>
              </c:strCache>
            </c:strRef>
          </c:tx>
          <c:spPr>
            <a:ln w="41275">
              <a:solidFill>
                <a:srgbClr val="00FF00"/>
              </a:solidFill>
              <a:prstDash val="solid"/>
            </a:ln>
          </c:spPr>
          <c:marker>
            <c:symbol val="none"/>
          </c:marker>
          <c:xVal>
            <c:numRef>
              <c:f>Sheet1!$A$2:$A$33</c:f>
              <c:numCache>
                <c:formatCode>General</c:formatCode>
                <c:ptCount val="32"/>
                <c:pt idx="0">
                  <c:v>0</c:v>
                </c:pt>
                <c:pt idx="1">
                  <c:v>8.3300000000000041E-2</c:v>
                </c:pt>
                <c:pt idx="2">
                  <c:v>0.16669999999999999</c:v>
                </c:pt>
                <c:pt idx="3">
                  <c:v>0.25</c:v>
                </c:pt>
                <c:pt idx="4">
                  <c:v>0.33330000000000021</c:v>
                </c:pt>
                <c:pt idx="5">
                  <c:v>0.41670000000000001</c:v>
                </c:pt>
                <c:pt idx="6">
                  <c:v>0.5</c:v>
                </c:pt>
                <c:pt idx="7">
                  <c:v>0.58329999999999982</c:v>
                </c:pt>
                <c:pt idx="8">
                  <c:v>0.6667000000000004</c:v>
                </c:pt>
                <c:pt idx="9">
                  <c:v>0.75000000000000022</c:v>
                </c:pt>
                <c:pt idx="10">
                  <c:v>0.83330000000000004</c:v>
                </c:pt>
                <c:pt idx="11">
                  <c:v>0.91670000000000018</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82.203999999999994</c:v>
                </c:pt>
                <c:pt idx="2">
                  <c:v>75.477999999999994</c:v>
                </c:pt>
                <c:pt idx="3">
                  <c:v>73.191000000000003</c:v>
                </c:pt>
                <c:pt idx="4">
                  <c:v>72.429000000000002</c:v>
                </c:pt>
                <c:pt idx="5">
                  <c:v>70.117000000000004</c:v>
                </c:pt>
                <c:pt idx="6">
                  <c:v>67.034999999999997</c:v>
                </c:pt>
                <c:pt idx="7">
                  <c:v>67.034999999999997</c:v>
                </c:pt>
                <c:pt idx="8">
                  <c:v>67.034999999999997</c:v>
                </c:pt>
                <c:pt idx="9">
                  <c:v>67.034999999999997</c:v>
                </c:pt>
                <c:pt idx="10">
                  <c:v>67.034999999999997</c:v>
                </c:pt>
                <c:pt idx="11">
                  <c:v>65.475999999999999</c:v>
                </c:pt>
                <c:pt idx="12">
                  <c:v>63.917000000000002</c:v>
                </c:pt>
                <c:pt idx="13">
                  <c:v>54.136000000000003</c:v>
                </c:pt>
                <c:pt idx="14">
                  <c:v>50.804000000000002</c:v>
                </c:pt>
                <c:pt idx="15">
                  <c:v>44.89</c:v>
                </c:pt>
                <c:pt idx="16">
                  <c:v>44.01</c:v>
                </c:pt>
                <c:pt idx="17">
                  <c:v>41.369</c:v>
                </c:pt>
                <c:pt idx="18">
                  <c:v>39.589000000000006</c:v>
                </c:pt>
                <c:pt idx="19">
                  <c:v>38.646000000000001</c:v>
                </c:pt>
                <c:pt idx="20">
                  <c:v>35.819000000000003</c:v>
                </c:pt>
                <c:pt idx="21">
                  <c:v>34.824000000000005</c:v>
                </c:pt>
                <c:pt idx="22">
                  <c:v>32.378</c:v>
                </c:pt>
                <c:pt idx="23">
                  <c:v>32.378</c:v>
                </c:pt>
                <c:pt idx="24">
                  <c:v>32.378</c:v>
                </c:pt>
                <c:pt idx="25">
                  <c:v>29.678999999999991</c:v>
                </c:pt>
              </c:numCache>
            </c:numRef>
          </c:yVal>
          <c:smooth val="0"/>
        </c:ser>
        <c:ser>
          <c:idx val="3"/>
          <c:order val="3"/>
          <c:tx>
            <c:strRef>
              <c:f>Sheet1!$E$1</c:f>
              <c:strCache>
                <c:ptCount val="1"/>
                <c:pt idx="0">
                  <c:v>2004-6/2012 (N = 88)</c:v>
                </c:pt>
              </c:strCache>
            </c:strRef>
          </c:tx>
          <c:spPr>
            <a:ln w="41275">
              <a:solidFill>
                <a:srgbClr val="FFFF00"/>
              </a:solidFill>
            </a:ln>
          </c:spPr>
          <c:marker>
            <c:symbol val="none"/>
          </c:marker>
          <c:xVal>
            <c:numRef>
              <c:f>Sheet1!$A$2:$A$33</c:f>
              <c:numCache>
                <c:formatCode>General</c:formatCode>
                <c:ptCount val="32"/>
                <c:pt idx="0">
                  <c:v>0</c:v>
                </c:pt>
                <c:pt idx="1">
                  <c:v>8.3300000000000041E-2</c:v>
                </c:pt>
                <c:pt idx="2">
                  <c:v>0.16669999999999999</c:v>
                </c:pt>
                <c:pt idx="3">
                  <c:v>0.25</c:v>
                </c:pt>
                <c:pt idx="4">
                  <c:v>0.33330000000000021</c:v>
                </c:pt>
                <c:pt idx="5">
                  <c:v>0.41670000000000001</c:v>
                </c:pt>
                <c:pt idx="6">
                  <c:v>0.5</c:v>
                </c:pt>
                <c:pt idx="7">
                  <c:v>0.58329999999999982</c:v>
                </c:pt>
                <c:pt idx="8">
                  <c:v>0.6667000000000004</c:v>
                </c:pt>
                <c:pt idx="9">
                  <c:v>0.75000000000000022</c:v>
                </c:pt>
                <c:pt idx="10">
                  <c:v>0.83330000000000004</c:v>
                </c:pt>
                <c:pt idx="11">
                  <c:v>0.91670000000000018</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84.090999999999994</c:v>
                </c:pt>
                <c:pt idx="2">
                  <c:v>81.818000000000012</c:v>
                </c:pt>
                <c:pt idx="3">
                  <c:v>81.818000000000012</c:v>
                </c:pt>
                <c:pt idx="4">
                  <c:v>80.682000000000002</c:v>
                </c:pt>
                <c:pt idx="5">
                  <c:v>79.528999999999982</c:v>
                </c:pt>
                <c:pt idx="6">
                  <c:v>78.376999999999981</c:v>
                </c:pt>
                <c:pt idx="7">
                  <c:v>78.376999999999981</c:v>
                </c:pt>
                <c:pt idx="8">
                  <c:v>78.376999999999981</c:v>
                </c:pt>
                <c:pt idx="9">
                  <c:v>78.376999999999981</c:v>
                </c:pt>
                <c:pt idx="10">
                  <c:v>77.206999999999994</c:v>
                </c:pt>
                <c:pt idx="11">
                  <c:v>77.206999999999994</c:v>
                </c:pt>
                <c:pt idx="12">
                  <c:v>77.206999999999994</c:v>
                </c:pt>
                <c:pt idx="13">
                  <c:v>67.393000000000001</c:v>
                </c:pt>
                <c:pt idx="14">
                  <c:v>59.257000000000005</c:v>
                </c:pt>
                <c:pt idx="15">
                  <c:v>54.954000000000001</c:v>
                </c:pt>
                <c:pt idx="16">
                  <c:v>53.338000000000001</c:v>
                </c:pt>
                <c:pt idx="17">
                  <c:v>49.782000000000011</c:v>
                </c:pt>
                <c:pt idx="18">
                  <c:v>47.791000000000011</c:v>
                </c:pt>
              </c:numCache>
            </c:numRef>
          </c:yVal>
          <c:smooth val="0"/>
        </c:ser>
        <c:dLbls>
          <c:showLegendKey val="0"/>
          <c:showVal val="0"/>
          <c:showCatName val="0"/>
          <c:showSerName val="0"/>
          <c:showPercent val="0"/>
          <c:showBubbleSize val="0"/>
        </c:dLbls>
        <c:axId val="592967064"/>
        <c:axId val="592967456"/>
      </c:scatterChart>
      <c:valAx>
        <c:axId val="592967064"/>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592967456"/>
        <c:crosses val="autoZero"/>
        <c:crossBetween val="midCat"/>
        <c:majorUnit val="1"/>
      </c:valAx>
      <c:valAx>
        <c:axId val="592967456"/>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592967064"/>
        <c:crosses val="autoZero"/>
        <c:crossBetween val="midCat"/>
        <c:majorUnit val="25"/>
      </c:valAx>
      <c:spPr>
        <a:solidFill>
          <a:schemeClr val="bg2"/>
        </a:solidFill>
        <a:ln>
          <a:solidFill>
            <a:schemeClr val="tx1"/>
          </a:solidFill>
        </a:ln>
      </c:spPr>
    </c:plotArea>
    <c:legend>
      <c:legendPos val="r"/>
      <c:layout>
        <c:manualLayout>
          <c:xMode val="edge"/>
          <c:yMode val="edge"/>
          <c:x val="0.71516955845121133"/>
          <c:y val="0.21183113199559739"/>
          <c:w val="0.23995575221238941"/>
          <c:h val="0.2310066886800440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1982-1989 (N = 100)</c:v>
                </c:pt>
              </c:strCache>
            </c:strRef>
          </c:tx>
          <c:spPr>
            <a:ln w="41275">
              <a:solidFill>
                <a:srgbClr val="4DEAF1"/>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84.457999999999998</c:v>
                </c:pt>
                <c:pt idx="14">
                  <c:v>76.588999999999999</c:v>
                </c:pt>
                <c:pt idx="15">
                  <c:v>74.268000000000001</c:v>
                </c:pt>
                <c:pt idx="16">
                  <c:v>69.626999999999995</c:v>
                </c:pt>
                <c:pt idx="17">
                  <c:v>62.167000000000002</c:v>
                </c:pt>
                <c:pt idx="18">
                  <c:v>58.021999999999998</c:v>
                </c:pt>
                <c:pt idx="19">
                  <c:v>55.046999999999997</c:v>
                </c:pt>
                <c:pt idx="20">
                  <c:v>52.070999999999998</c:v>
                </c:pt>
                <c:pt idx="21">
                  <c:v>52.070999999999998</c:v>
                </c:pt>
                <c:pt idx="22">
                  <c:v>48.914999999999999</c:v>
                </c:pt>
                <c:pt idx="23">
                  <c:v>44.024000000000001</c:v>
                </c:pt>
                <c:pt idx="24">
                  <c:v>42.331000000000003</c:v>
                </c:pt>
                <c:pt idx="25">
                  <c:v>37.103999999999999</c:v>
                </c:pt>
                <c:pt idx="26">
                  <c:v>31.538</c:v>
                </c:pt>
                <c:pt idx="27">
                  <c:v>31.538</c:v>
                </c:pt>
                <c:pt idx="28">
                  <c:v>29.567</c:v>
                </c:pt>
                <c:pt idx="29">
                  <c:v>29.567</c:v>
                </c:pt>
                <c:pt idx="30">
                  <c:v>29.567</c:v>
                </c:pt>
                <c:pt idx="31">
                  <c:v>29.567</c:v>
                </c:pt>
              </c:numCache>
            </c:numRef>
          </c:yVal>
          <c:smooth val="0"/>
        </c:ser>
        <c:ser>
          <c:idx val="1"/>
          <c:order val="1"/>
          <c:tx>
            <c:strRef>
              <c:f>Sheet1!$C$1</c:f>
              <c:strCache>
                <c:ptCount val="1"/>
                <c:pt idx="0">
                  <c:v>1990-1996 (N = 179)</c:v>
                </c:pt>
              </c:strCache>
            </c:strRef>
          </c:tx>
          <c:spPr>
            <a:ln w="41275">
              <a:solidFill>
                <a:srgbClr val="FF00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86.825999999999993</c:v>
                </c:pt>
                <c:pt idx="14">
                  <c:v>75.710999999999999</c:v>
                </c:pt>
                <c:pt idx="15">
                  <c:v>64.691999999999993</c:v>
                </c:pt>
                <c:pt idx="16">
                  <c:v>56.892000000000003</c:v>
                </c:pt>
                <c:pt idx="17">
                  <c:v>51.32</c:v>
                </c:pt>
                <c:pt idx="18">
                  <c:v>48.488</c:v>
                </c:pt>
                <c:pt idx="19">
                  <c:v>41.783000000000001</c:v>
                </c:pt>
                <c:pt idx="20">
                  <c:v>38.569000000000003</c:v>
                </c:pt>
                <c:pt idx="21">
                  <c:v>36.14</c:v>
                </c:pt>
                <c:pt idx="22">
                  <c:v>32.854999999999997</c:v>
                </c:pt>
                <c:pt idx="23">
                  <c:v>31.212</c:v>
                </c:pt>
                <c:pt idx="24">
                  <c:v>26.87</c:v>
                </c:pt>
                <c:pt idx="25">
                  <c:v>25.943000000000001</c:v>
                </c:pt>
                <c:pt idx="26">
                  <c:v>25.943000000000001</c:v>
                </c:pt>
                <c:pt idx="27">
                  <c:v>23.948</c:v>
                </c:pt>
                <c:pt idx="28">
                  <c:v>22.859000000000002</c:v>
                </c:pt>
                <c:pt idx="29">
                  <c:v>21.655999999999999</c:v>
                </c:pt>
                <c:pt idx="30">
                  <c:v>20.302</c:v>
                </c:pt>
                <c:pt idx="31">
                  <c:v>20.302</c:v>
                </c:pt>
              </c:numCache>
            </c:numRef>
          </c:yVal>
          <c:smooth val="0"/>
        </c:ser>
        <c:ser>
          <c:idx val="2"/>
          <c:order val="2"/>
          <c:tx>
            <c:strRef>
              <c:f>Sheet1!$D$1</c:f>
              <c:strCache>
                <c:ptCount val="1"/>
                <c:pt idx="0">
                  <c:v>1997-2003 (N = 82)</c:v>
                </c:pt>
              </c:strCache>
            </c:strRef>
          </c:tx>
          <c:spPr>
            <a:ln w="41275">
              <a:solidFill>
                <a:srgbClr val="00FF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84.697000000000003</c:v>
                </c:pt>
                <c:pt idx="14">
                  <c:v>79.484999999999999</c:v>
                </c:pt>
                <c:pt idx="15">
                  <c:v>70.230999999999995</c:v>
                </c:pt>
                <c:pt idx="16">
                  <c:v>68.853999999999999</c:v>
                </c:pt>
                <c:pt idx="17">
                  <c:v>64.722999999999999</c:v>
                </c:pt>
                <c:pt idx="18">
                  <c:v>61.938000000000002</c:v>
                </c:pt>
                <c:pt idx="19">
                  <c:v>60.463000000000001</c:v>
                </c:pt>
                <c:pt idx="20">
                  <c:v>56.039000000000001</c:v>
                </c:pt>
                <c:pt idx="21">
                  <c:v>54.481999999999999</c:v>
                </c:pt>
                <c:pt idx="22">
                  <c:v>50.655000000000001</c:v>
                </c:pt>
                <c:pt idx="23">
                  <c:v>50.655000000000001</c:v>
                </c:pt>
                <c:pt idx="24">
                  <c:v>50.655000000000001</c:v>
                </c:pt>
                <c:pt idx="25">
                  <c:v>46.433999999999997</c:v>
                </c:pt>
              </c:numCache>
            </c:numRef>
          </c:yVal>
          <c:smooth val="0"/>
        </c:ser>
        <c:ser>
          <c:idx val="3"/>
          <c:order val="3"/>
          <c:tx>
            <c:strRef>
              <c:f>Sheet1!$E$1</c:f>
              <c:strCache>
                <c:ptCount val="1"/>
                <c:pt idx="0">
                  <c:v>2004-6/2012 (N = 66)</c:v>
                </c:pt>
              </c:strCache>
            </c:strRef>
          </c:tx>
          <c:spPr>
            <a:ln w="41275">
              <a:solidFill>
                <a:srgbClr val="FFFF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87.29</c:v>
                </c:pt>
                <c:pt idx="14">
                  <c:v>76.751999999999995</c:v>
                </c:pt>
                <c:pt idx="15">
                  <c:v>71.177999999999997</c:v>
                </c:pt>
                <c:pt idx="16">
                  <c:v>69.084999999999994</c:v>
                </c:pt>
                <c:pt idx="17">
                  <c:v>64.478999999999999</c:v>
                </c:pt>
                <c:pt idx="18">
                  <c:v>61.9</c:v>
                </c:pt>
              </c:numCache>
            </c:numRef>
          </c:yVal>
          <c:smooth val="0"/>
        </c:ser>
        <c:dLbls>
          <c:showLegendKey val="0"/>
          <c:showVal val="0"/>
          <c:showCatName val="0"/>
          <c:showSerName val="0"/>
          <c:showPercent val="0"/>
          <c:showBubbleSize val="0"/>
        </c:dLbls>
        <c:axId val="592968240"/>
        <c:axId val="592968632"/>
      </c:scatterChart>
      <c:valAx>
        <c:axId val="592968240"/>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592968632"/>
        <c:crosses val="autoZero"/>
        <c:crossBetween val="midCat"/>
        <c:majorUnit val="1"/>
      </c:valAx>
      <c:valAx>
        <c:axId val="592968632"/>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592968240"/>
        <c:crosses val="autoZero"/>
        <c:crossBetween val="midCat"/>
        <c:majorUnit val="25"/>
      </c:valAx>
      <c:spPr>
        <a:solidFill>
          <a:schemeClr val="bg2"/>
        </a:solidFill>
        <a:ln>
          <a:solidFill>
            <a:schemeClr val="tx1"/>
          </a:solidFill>
        </a:ln>
      </c:spPr>
    </c:plotArea>
    <c:legend>
      <c:legendPos val="r"/>
      <c:layout>
        <c:manualLayout>
          <c:xMode val="edge"/>
          <c:yMode val="edge"/>
          <c:x val="0.42460908647481038"/>
          <c:y val="6.3981669630005941E-2"/>
          <c:w val="0.5208186421387595"/>
          <c:h val="0.11272711878757095"/>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3590508847684365E-2"/>
          <c:w val="0.86853006759110862"/>
          <c:h val="0.77074252815172339"/>
        </c:manualLayout>
      </c:layout>
      <c:lineChart>
        <c:grouping val="standard"/>
        <c:varyColors val="0"/>
        <c:ser>
          <c:idx val="0"/>
          <c:order val="0"/>
          <c:tx>
            <c:strRef>
              <c:f>Sheet1!$A$2</c:f>
              <c:strCache>
                <c:ptCount val="1"/>
                <c:pt idx="0">
                  <c:v>Bronchiolitis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 = 43)</c:v>
                </c:pt>
                <c:pt idx="1">
                  <c:v>31 Days - 1 Year (N =46)</c:v>
                </c:pt>
                <c:pt idx="2">
                  <c:v>&gt;1 Year - 3 Years (N = 48)</c:v>
                </c:pt>
                <c:pt idx="3">
                  <c:v>&gt;3 Years - 5 Years (N = 34)</c:v>
                </c:pt>
                <c:pt idx="4">
                  <c:v>&gt;5 Years
(N = 69)</c:v>
                </c:pt>
              </c:strCache>
            </c:strRef>
          </c:cat>
          <c:val>
            <c:numRef>
              <c:f>Sheet1!$B$2:$F$2</c:f>
              <c:numCache>
                <c:formatCode>General</c:formatCode>
                <c:ptCount val="5"/>
                <c:pt idx="0">
                  <c:v>0</c:v>
                </c:pt>
                <c:pt idx="1">
                  <c:v>2.2000000000000002</c:v>
                </c:pt>
                <c:pt idx="2">
                  <c:v>45.8</c:v>
                </c:pt>
                <c:pt idx="3">
                  <c:v>41.2</c:v>
                </c:pt>
                <c:pt idx="4">
                  <c:v>26.1</c:v>
                </c:pt>
              </c:numCache>
            </c:numRef>
          </c:val>
          <c:smooth val="0"/>
        </c:ser>
        <c:ser>
          <c:idx val="1"/>
          <c:order val="1"/>
          <c:tx>
            <c:strRef>
              <c:f>Sheet1!$A$3</c:f>
              <c:strCache>
                <c:ptCount val="1"/>
                <c:pt idx="0">
                  <c:v>Infection (Non-CMV)</c:v>
                </c:pt>
              </c:strCache>
            </c:strRef>
          </c:tx>
          <c:spPr>
            <a:ln w="41275">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0-30 Days
(N = 43)</c:v>
                </c:pt>
                <c:pt idx="1">
                  <c:v>31 Days - 1 Year (N =46)</c:v>
                </c:pt>
                <c:pt idx="2">
                  <c:v>&gt;1 Year - 3 Years (N = 48)</c:v>
                </c:pt>
                <c:pt idx="3">
                  <c:v>&gt;3 Years - 5 Years (N = 34)</c:v>
                </c:pt>
                <c:pt idx="4">
                  <c:v>&gt;5 Years
(N = 69)</c:v>
                </c:pt>
              </c:strCache>
            </c:strRef>
          </c:cat>
          <c:val>
            <c:numRef>
              <c:f>Sheet1!$B$3:$F$3</c:f>
              <c:numCache>
                <c:formatCode>General</c:formatCode>
                <c:ptCount val="5"/>
                <c:pt idx="0">
                  <c:v>11.6</c:v>
                </c:pt>
                <c:pt idx="1">
                  <c:v>32.6</c:v>
                </c:pt>
                <c:pt idx="2">
                  <c:v>8.3000000000000007</c:v>
                </c:pt>
                <c:pt idx="3">
                  <c:v>5.9</c:v>
                </c:pt>
                <c:pt idx="4">
                  <c:v>24.6</c:v>
                </c:pt>
              </c:numCache>
            </c:numRef>
          </c:val>
          <c:smooth val="0"/>
        </c:ser>
        <c:ser>
          <c:idx val="2"/>
          <c:order val="2"/>
          <c:tx>
            <c:strRef>
              <c:f>Sheet1!$A$4</c:f>
              <c:strCache>
                <c:ptCount val="1"/>
                <c:pt idx="0">
                  <c:v>Graft Failure</c:v>
                </c:pt>
              </c:strCache>
            </c:strRef>
          </c:tx>
          <c:spPr>
            <a:ln w="41275">
              <a:solidFill>
                <a:srgbClr val="00FF00"/>
              </a:solidFill>
            </a:ln>
          </c:spPr>
          <c:marker>
            <c:symbol val="diamond"/>
            <c:size val="9"/>
            <c:spPr>
              <a:solidFill>
                <a:srgbClr val="00FF00"/>
              </a:solidFill>
              <a:ln>
                <a:solidFill>
                  <a:srgbClr val="00FF00"/>
                </a:solidFill>
              </a:ln>
            </c:spPr>
          </c:marker>
          <c:cat>
            <c:strRef>
              <c:f>Sheet1!$B$1:$F$1</c:f>
              <c:strCache>
                <c:ptCount val="5"/>
                <c:pt idx="0">
                  <c:v>0-30 Days
(N = 43)</c:v>
                </c:pt>
                <c:pt idx="1">
                  <c:v>31 Days - 1 Year (N =46)</c:v>
                </c:pt>
                <c:pt idx="2">
                  <c:v>&gt;1 Year - 3 Years (N = 48)</c:v>
                </c:pt>
                <c:pt idx="3">
                  <c:v>&gt;3 Years - 5 Years (N = 34)</c:v>
                </c:pt>
                <c:pt idx="4">
                  <c:v>&gt;5 Years
(N = 69)</c:v>
                </c:pt>
              </c:strCache>
            </c:strRef>
          </c:cat>
          <c:val>
            <c:numRef>
              <c:f>Sheet1!$B$4:$F$4</c:f>
              <c:numCache>
                <c:formatCode>General</c:formatCode>
                <c:ptCount val="5"/>
                <c:pt idx="0">
                  <c:v>34.9</c:v>
                </c:pt>
                <c:pt idx="1">
                  <c:v>19.600000000000001</c:v>
                </c:pt>
                <c:pt idx="2">
                  <c:v>25</c:v>
                </c:pt>
                <c:pt idx="3">
                  <c:v>32.4</c:v>
                </c:pt>
                <c:pt idx="4">
                  <c:v>18.8</c:v>
                </c:pt>
              </c:numCache>
            </c:numRef>
          </c:val>
          <c:smooth val="0"/>
        </c:ser>
        <c:ser>
          <c:idx val="3"/>
          <c:order val="3"/>
          <c:tx>
            <c:strRef>
              <c:f>Sheet1!$A$5</c:f>
              <c:strCache>
                <c:ptCount val="1"/>
                <c:pt idx="0">
                  <c:v>Cardiovascular</c:v>
                </c:pt>
              </c:strCache>
            </c:strRef>
          </c:tx>
          <c:spPr>
            <a:ln w="41275">
              <a:solidFill>
                <a:srgbClr val="00FFFF"/>
              </a:solidFill>
            </a:ln>
          </c:spPr>
          <c:marker>
            <c:symbol val="diamond"/>
            <c:size val="9"/>
            <c:spPr>
              <a:solidFill>
                <a:srgbClr val="00FFFF"/>
              </a:solidFill>
              <a:ln>
                <a:solidFill>
                  <a:srgbClr val="00FFFF"/>
                </a:solidFill>
              </a:ln>
            </c:spPr>
          </c:marker>
          <c:cat>
            <c:strRef>
              <c:f>Sheet1!$B$1:$F$1</c:f>
              <c:strCache>
                <c:ptCount val="5"/>
                <c:pt idx="0">
                  <c:v>0-30 Days
(N = 43)</c:v>
                </c:pt>
                <c:pt idx="1">
                  <c:v>31 Days - 1 Year (N =46)</c:v>
                </c:pt>
                <c:pt idx="2">
                  <c:v>&gt;1 Year - 3 Years (N = 48)</c:v>
                </c:pt>
                <c:pt idx="3">
                  <c:v>&gt;3 Years - 5 Years (N = 34)</c:v>
                </c:pt>
                <c:pt idx="4">
                  <c:v>&gt;5 Years
(N = 69)</c:v>
                </c:pt>
              </c:strCache>
            </c:strRef>
          </c:cat>
          <c:val>
            <c:numRef>
              <c:f>Sheet1!$B$5:$F$5</c:f>
              <c:numCache>
                <c:formatCode>General</c:formatCode>
                <c:ptCount val="5"/>
                <c:pt idx="0">
                  <c:v>7</c:v>
                </c:pt>
                <c:pt idx="1">
                  <c:v>4.3</c:v>
                </c:pt>
                <c:pt idx="2">
                  <c:v>6.3</c:v>
                </c:pt>
                <c:pt idx="3">
                  <c:v>2.9</c:v>
                </c:pt>
                <c:pt idx="4">
                  <c:v>8.7000000000000011</c:v>
                </c:pt>
              </c:numCache>
            </c:numRef>
          </c:val>
          <c:smooth val="0"/>
        </c:ser>
        <c:dLbls>
          <c:showLegendKey val="0"/>
          <c:showVal val="0"/>
          <c:showCatName val="0"/>
          <c:showSerName val="0"/>
          <c:showPercent val="0"/>
          <c:showBubbleSize val="0"/>
        </c:dLbls>
        <c:marker val="1"/>
        <c:smooth val="0"/>
        <c:axId val="592969024"/>
        <c:axId val="592969416"/>
      </c:lineChart>
      <c:catAx>
        <c:axId val="592969024"/>
        <c:scaling>
          <c:orientation val="minMax"/>
        </c:scaling>
        <c:delete val="0"/>
        <c:axPos val="b"/>
        <c:numFmt formatCode="General" sourceLinked="1"/>
        <c:majorTickMark val="out"/>
        <c:minorTickMark val="none"/>
        <c:tickLblPos val="nextTo"/>
        <c:txPr>
          <a:bodyPr rot="0"/>
          <a:lstStyle/>
          <a:p>
            <a:pPr>
              <a:defRPr sz="1400" b="1"/>
            </a:pPr>
            <a:endParaRPr lang="en-US"/>
          </a:p>
        </c:txPr>
        <c:crossAx val="592969416"/>
        <c:crosses val="autoZero"/>
        <c:auto val="1"/>
        <c:lblAlgn val="ctr"/>
        <c:lblOffset val="100"/>
        <c:noMultiLvlLbl val="0"/>
      </c:catAx>
      <c:valAx>
        <c:axId val="592969416"/>
        <c:scaling>
          <c:orientation val="minMax"/>
          <c:max val="6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2257"/>
            </c:manualLayout>
          </c:layout>
          <c:overlay val="0"/>
        </c:title>
        <c:numFmt formatCode="General" sourceLinked="1"/>
        <c:majorTickMark val="out"/>
        <c:minorTickMark val="none"/>
        <c:tickLblPos val="nextTo"/>
        <c:txPr>
          <a:bodyPr/>
          <a:lstStyle/>
          <a:p>
            <a:pPr>
              <a:defRPr sz="1500" b="1"/>
            </a:pPr>
            <a:endParaRPr lang="en-US"/>
          </a:p>
        </c:txPr>
        <c:crossAx val="592969024"/>
        <c:crosses val="autoZero"/>
        <c:crossBetween val="between"/>
        <c:majorUnit val="10"/>
      </c:valAx>
      <c:spPr>
        <a:solidFill>
          <a:schemeClr val="bg2"/>
        </a:solidFill>
        <a:ln>
          <a:solidFill>
            <a:schemeClr val="tx1"/>
          </a:solidFill>
        </a:ln>
      </c:spPr>
    </c:plotArea>
    <c:legend>
      <c:legendPos val="r"/>
      <c:layout>
        <c:manualLayout>
          <c:xMode val="edge"/>
          <c:yMode val="edge"/>
          <c:x val="0.13122418879056055"/>
          <c:y val="4.8999237998476025E-2"/>
          <c:w val="0.81437321441014565"/>
          <c:h val="9.5078316823300313E-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9152185718164582E-2"/>
          <c:w val="0.8596805100689866"/>
          <c:h val="0.80522535976106357"/>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0"/>
              <c:layout>
                <c:manualLayout>
                  <c:x val="-1.4749262536873156E-3"/>
                  <c:y val="5.747126436781628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7241379310344827E-2"/>
                </c:manualLayout>
              </c:layout>
              <c:showLegendKey val="0"/>
              <c:showVal val="1"/>
              <c:showCatName val="0"/>
              <c:showSerName val="0"/>
              <c:showPercent val="0"/>
              <c:showBubbleSize val="0"/>
              <c:extLst>
                <c:ext xmlns:c15="http://schemas.microsoft.com/office/drawing/2012/chart" uri="{CE6537A1-D6FC-4f65-9D91-7224C49458BB}">
                  <c15:layout/>
                </c:ext>
              </c:extLst>
            </c:dLbl>
            <c:spPr>
              <a:solidFill>
                <a:srgbClr val="000000"/>
              </a:solidFill>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0-10</c:v>
                </c:pt>
                <c:pt idx="1">
                  <c:v>11-17</c:v>
                </c:pt>
                <c:pt idx="2">
                  <c:v>18-34</c:v>
                </c:pt>
                <c:pt idx="3">
                  <c:v>35-49</c:v>
                </c:pt>
                <c:pt idx="4">
                  <c:v>50-59</c:v>
                </c:pt>
                <c:pt idx="5">
                  <c:v>60+</c:v>
                </c:pt>
              </c:strCache>
            </c:strRef>
          </c:cat>
          <c:val>
            <c:numRef>
              <c:f>Sheet1!$B$2:$B$7</c:f>
              <c:numCache>
                <c:formatCode>General</c:formatCode>
                <c:ptCount val="6"/>
                <c:pt idx="0">
                  <c:v>343</c:v>
                </c:pt>
                <c:pt idx="1">
                  <c:v>158</c:v>
                </c:pt>
                <c:pt idx="2">
                  <c:v>58</c:v>
                </c:pt>
                <c:pt idx="3">
                  <c:v>40</c:v>
                </c:pt>
                <c:pt idx="4">
                  <c:v>7</c:v>
                </c:pt>
                <c:pt idx="5">
                  <c:v>1</c:v>
                </c:pt>
              </c:numCache>
            </c:numRef>
          </c:val>
        </c:ser>
        <c:dLbls>
          <c:showLegendKey val="0"/>
          <c:showVal val="0"/>
          <c:showCatName val="0"/>
          <c:showSerName val="0"/>
          <c:showPercent val="0"/>
          <c:showBubbleSize val="0"/>
        </c:dLbls>
        <c:gapWidth val="35"/>
        <c:axId val="592945896"/>
        <c:axId val="592952952"/>
      </c:barChart>
      <c:catAx>
        <c:axId val="592945896"/>
        <c:scaling>
          <c:orientation val="minMax"/>
        </c:scaling>
        <c:delete val="0"/>
        <c:axPos val="b"/>
        <c:title>
          <c:tx>
            <c:rich>
              <a:bodyPr/>
              <a:lstStyle/>
              <a:p>
                <a:pPr>
                  <a:defRPr sz="1700"/>
                </a:pPr>
                <a:r>
                  <a:rPr lang="en-US" sz="1700" dirty="0" smtClean="0"/>
                  <a:t>Donor  Age (Years)</a:t>
                </a:r>
                <a:endParaRPr lang="en-US" sz="1700" dirty="0"/>
              </a:p>
            </c:rich>
          </c:tx>
          <c:layout/>
          <c:overlay val="0"/>
        </c:title>
        <c:numFmt formatCode="General" sourceLinked="1"/>
        <c:majorTickMark val="out"/>
        <c:minorTickMark val="none"/>
        <c:tickLblPos val="nextTo"/>
        <c:txPr>
          <a:bodyPr rot="0"/>
          <a:lstStyle/>
          <a:p>
            <a:pPr>
              <a:defRPr sz="1500" b="1"/>
            </a:pPr>
            <a:endParaRPr lang="en-US"/>
          </a:p>
        </c:txPr>
        <c:crossAx val="592952952"/>
        <c:crosses val="autoZero"/>
        <c:auto val="1"/>
        <c:lblAlgn val="ctr"/>
        <c:lblOffset val="100"/>
        <c:tickLblSkip val="1"/>
        <c:noMultiLvlLbl val="0"/>
      </c:catAx>
      <c:valAx>
        <c:axId val="592952952"/>
        <c:scaling>
          <c:orientation val="minMax"/>
          <c:max val="4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manualLayout>
              <c:xMode val="edge"/>
              <c:yMode val="edge"/>
              <c:x val="9.6357977376721761E-4"/>
              <c:y val="0.18724613087157313"/>
            </c:manualLayout>
          </c:layout>
          <c:overlay val="0"/>
        </c:title>
        <c:numFmt formatCode="General" sourceLinked="1"/>
        <c:majorTickMark val="out"/>
        <c:minorTickMark val="none"/>
        <c:tickLblPos val="nextTo"/>
        <c:txPr>
          <a:bodyPr/>
          <a:lstStyle/>
          <a:p>
            <a:pPr>
              <a:defRPr sz="1500" b="1"/>
            </a:pPr>
            <a:endParaRPr lang="en-US"/>
          </a:p>
        </c:txPr>
        <c:crossAx val="592945896"/>
        <c:crosses val="autoZero"/>
        <c:crossBetween val="between"/>
        <c:majorUnit val="5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5872296936336"/>
          <c:y val="3.7226668387763104E-2"/>
          <c:w val="0.87711355770793975"/>
          <c:h val="0.82250053784260557"/>
        </c:manualLayout>
      </c:layout>
      <c:barChart>
        <c:barDir val="col"/>
        <c:grouping val="stacked"/>
        <c:varyColors val="0"/>
        <c:ser>
          <c:idx val="0"/>
          <c:order val="0"/>
          <c:tx>
            <c:strRef>
              <c:f>Sheet1!$B$1</c:f>
              <c:strCache>
                <c:ptCount val="1"/>
                <c:pt idx="0">
                  <c:v>&lt;1 year</c:v>
                </c:pt>
              </c:strCache>
            </c:strRef>
          </c:tx>
          <c:spPr>
            <a:gradFill flip="none" rotWithShape="1">
              <a:gsLst>
                <a:gs pos="0">
                  <a:srgbClr val="6600CC"/>
                </a:gs>
                <a:gs pos="50000">
                  <a:srgbClr val="9933FF"/>
                </a:gs>
                <a:gs pos="100000">
                  <a:srgbClr val="6600CC"/>
                </a:gs>
              </a:gsLst>
              <a:lin ang="10800000" scaled="1"/>
              <a:tileRect/>
            </a:gradFill>
          </c:spPr>
          <c:invertIfNegative val="0"/>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Sheet1!$B$2:$B$30</c:f>
              <c:numCache>
                <c:formatCode>General</c:formatCode>
                <c:ptCount val="29"/>
                <c:pt idx="0">
                  <c:v>0</c:v>
                </c:pt>
                <c:pt idx="1">
                  <c:v>0</c:v>
                </c:pt>
                <c:pt idx="2">
                  <c:v>1</c:v>
                </c:pt>
                <c:pt idx="3">
                  <c:v>0</c:v>
                </c:pt>
                <c:pt idx="4">
                  <c:v>0</c:v>
                </c:pt>
                <c:pt idx="5">
                  <c:v>3</c:v>
                </c:pt>
                <c:pt idx="6">
                  <c:v>0</c:v>
                </c:pt>
                <c:pt idx="7">
                  <c:v>0</c:v>
                </c:pt>
                <c:pt idx="8">
                  <c:v>1</c:v>
                </c:pt>
                <c:pt idx="9">
                  <c:v>0</c:v>
                </c:pt>
                <c:pt idx="10">
                  <c:v>0</c:v>
                </c:pt>
                <c:pt idx="11">
                  <c:v>2</c:v>
                </c:pt>
                <c:pt idx="12">
                  <c:v>0</c:v>
                </c:pt>
                <c:pt idx="13">
                  <c:v>0</c:v>
                </c:pt>
                <c:pt idx="14">
                  <c:v>6</c:v>
                </c:pt>
                <c:pt idx="15">
                  <c:v>1</c:v>
                </c:pt>
                <c:pt idx="16">
                  <c:v>1</c:v>
                </c:pt>
                <c:pt idx="17">
                  <c:v>0</c:v>
                </c:pt>
                <c:pt idx="18">
                  <c:v>1</c:v>
                </c:pt>
                <c:pt idx="19">
                  <c:v>0</c:v>
                </c:pt>
                <c:pt idx="20">
                  <c:v>1</c:v>
                </c:pt>
                <c:pt idx="21">
                  <c:v>0</c:v>
                </c:pt>
                <c:pt idx="22">
                  <c:v>3</c:v>
                </c:pt>
                <c:pt idx="23">
                  <c:v>1</c:v>
                </c:pt>
                <c:pt idx="24">
                  <c:v>0</c:v>
                </c:pt>
                <c:pt idx="25">
                  <c:v>0</c:v>
                </c:pt>
                <c:pt idx="26">
                  <c:v>0</c:v>
                </c:pt>
                <c:pt idx="27">
                  <c:v>0</c:v>
                </c:pt>
                <c:pt idx="28">
                  <c:v>0</c:v>
                </c:pt>
              </c:numCache>
            </c:numRef>
          </c:val>
        </c:ser>
        <c:ser>
          <c:idx val="1"/>
          <c:order val="1"/>
          <c:tx>
            <c:strRef>
              <c:f>Sheet1!$C$1</c:f>
              <c:strCache>
                <c:ptCount val="1"/>
                <c:pt idx="0">
                  <c:v>1-5 years</c:v>
                </c:pt>
              </c:strCache>
            </c:strRef>
          </c:tx>
          <c:spPr>
            <a:gradFill flip="none" rotWithShape="1">
              <a:gsLst>
                <a:gs pos="0">
                  <a:srgbClr val="A6A200"/>
                </a:gs>
                <a:gs pos="50000">
                  <a:srgbClr val="FFFF00"/>
                </a:gs>
                <a:gs pos="100000">
                  <a:srgbClr val="A6A200"/>
                </a:gs>
              </a:gsLst>
              <a:lin ang="10800000" scaled="1"/>
              <a:tileRect/>
            </a:gradFill>
          </c:spPr>
          <c:invertIfNegative val="0"/>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Sheet1!$C$2:$C$30</c:f>
              <c:numCache>
                <c:formatCode>General</c:formatCode>
                <c:ptCount val="29"/>
                <c:pt idx="0">
                  <c:v>0</c:v>
                </c:pt>
                <c:pt idx="1">
                  <c:v>3</c:v>
                </c:pt>
                <c:pt idx="2">
                  <c:v>4</c:v>
                </c:pt>
                <c:pt idx="3">
                  <c:v>6</c:v>
                </c:pt>
                <c:pt idx="4">
                  <c:v>9</c:v>
                </c:pt>
                <c:pt idx="5">
                  <c:v>8</c:v>
                </c:pt>
                <c:pt idx="6">
                  <c:v>11</c:v>
                </c:pt>
                <c:pt idx="7">
                  <c:v>4</c:v>
                </c:pt>
                <c:pt idx="8">
                  <c:v>5</c:v>
                </c:pt>
                <c:pt idx="9">
                  <c:v>7</c:v>
                </c:pt>
                <c:pt idx="10">
                  <c:v>6</c:v>
                </c:pt>
                <c:pt idx="11">
                  <c:v>1</c:v>
                </c:pt>
                <c:pt idx="12">
                  <c:v>7</c:v>
                </c:pt>
                <c:pt idx="13">
                  <c:v>5</c:v>
                </c:pt>
                <c:pt idx="14">
                  <c:v>3</c:v>
                </c:pt>
                <c:pt idx="15">
                  <c:v>6</c:v>
                </c:pt>
                <c:pt idx="16">
                  <c:v>2</c:v>
                </c:pt>
                <c:pt idx="17">
                  <c:v>3</c:v>
                </c:pt>
                <c:pt idx="18">
                  <c:v>0</c:v>
                </c:pt>
                <c:pt idx="19">
                  <c:v>1</c:v>
                </c:pt>
                <c:pt idx="20">
                  <c:v>2</c:v>
                </c:pt>
                <c:pt idx="21">
                  <c:v>1</c:v>
                </c:pt>
                <c:pt idx="22">
                  <c:v>2</c:v>
                </c:pt>
                <c:pt idx="23">
                  <c:v>3</c:v>
                </c:pt>
                <c:pt idx="24">
                  <c:v>3</c:v>
                </c:pt>
                <c:pt idx="25">
                  <c:v>2</c:v>
                </c:pt>
                <c:pt idx="26">
                  <c:v>1</c:v>
                </c:pt>
                <c:pt idx="27">
                  <c:v>1</c:v>
                </c:pt>
                <c:pt idx="28">
                  <c:v>1</c:v>
                </c:pt>
              </c:numCache>
            </c:numRef>
          </c:val>
        </c:ser>
        <c:ser>
          <c:idx val="2"/>
          <c:order val="2"/>
          <c:tx>
            <c:strRef>
              <c:f>Sheet1!$D$1</c:f>
              <c:strCache>
                <c:ptCount val="1"/>
                <c:pt idx="0">
                  <c:v>6-10 years</c:v>
                </c:pt>
              </c:strCache>
            </c:strRef>
          </c:tx>
          <c:spPr>
            <a:gradFill flip="none" rotWithShape="1">
              <a:gsLst>
                <a:gs pos="0">
                  <a:srgbClr val="C00000"/>
                </a:gs>
                <a:gs pos="50000">
                  <a:srgbClr val="FF0000"/>
                </a:gs>
                <a:gs pos="100000">
                  <a:srgbClr val="C00000"/>
                </a:gs>
              </a:gsLst>
              <a:lin ang="10800000" scaled="1"/>
              <a:tileRect/>
            </a:gradFill>
          </c:spPr>
          <c:invertIfNegative val="0"/>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Sheet1!$D$2:$D$30</c:f>
              <c:numCache>
                <c:formatCode>General</c:formatCode>
                <c:ptCount val="29"/>
                <c:pt idx="0">
                  <c:v>0</c:v>
                </c:pt>
                <c:pt idx="1">
                  <c:v>1</c:v>
                </c:pt>
                <c:pt idx="2">
                  <c:v>6</c:v>
                </c:pt>
                <c:pt idx="3">
                  <c:v>8</c:v>
                </c:pt>
                <c:pt idx="4">
                  <c:v>11</c:v>
                </c:pt>
                <c:pt idx="5">
                  <c:v>13</c:v>
                </c:pt>
                <c:pt idx="6">
                  <c:v>12</c:v>
                </c:pt>
                <c:pt idx="7">
                  <c:v>16</c:v>
                </c:pt>
                <c:pt idx="8">
                  <c:v>8</c:v>
                </c:pt>
                <c:pt idx="9">
                  <c:v>5</c:v>
                </c:pt>
                <c:pt idx="10">
                  <c:v>9</c:v>
                </c:pt>
                <c:pt idx="11">
                  <c:v>4</c:v>
                </c:pt>
                <c:pt idx="12">
                  <c:v>6</c:v>
                </c:pt>
                <c:pt idx="13">
                  <c:v>3</c:v>
                </c:pt>
                <c:pt idx="14">
                  <c:v>1</c:v>
                </c:pt>
                <c:pt idx="15">
                  <c:v>3</c:v>
                </c:pt>
                <c:pt idx="16">
                  <c:v>4</c:v>
                </c:pt>
                <c:pt idx="17">
                  <c:v>3</c:v>
                </c:pt>
                <c:pt idx="18">
                  <c:v>0</c:v>
                </c:pt>
                <c:pt idx="19">
                  <c:v>2</c:v>
                </c:pt>
                <c:pt idx="20">
                  <c:v>2</c:v>
                </c:pt>
                <c:pt idx="21">
                  <c:v>2</c:v>
                </c:pt>
                <c:pt idx="22">
                  <c:v>1</c:v>
                </c:pt>
                <c:pt idx="23">
                  <c:v>0</c:v>
                </c:pt>
                <c:pt idx="24">
                  <c:v>2</c:v>
                </c:pt>
                <c:pt idx="25">
                  <c:v>2</c:v>
                </c:pt>
                <c:pt idx="26">
                  <c:v>2</c:v>
                </c:pt>
                <c:pt idx="27">
                  <c:v>1</c:v>
                </c:pt>
                <c:pt idx="28">
                  <c:v>0</c:v>
                </c:pt>
              </c:numCache>
            </c:numRef>
          </c:val>
        </c:ser>
        <c:ser>
          <c:idx val="3"/>
          <c:order val="3"/>
          <c:tx>
            <c:strRef>
              <c:f>Sheet1!$E$1</c:f>
              <c:strCache>
                <c:ptCount val="1"/>
                <c:pt idx="0">
                  <c:v>11-17 years</c:v>
                </c:pt>
              </c:strCache>
            </c:strRef>
          </c:tx>
          <c:spPr>
            <a:gradFill>
              <a:gsLst>
                <a:gs pos="0">
                  <a:srgbClr val="208C03"/>
                </a:gs>
                <a:gs pos="50000">
                  <a:srgbClr val="20F703"/>
                </a:gs>
                <a:gs pos="100000">
                  <a:srgbClr val="208C03"/>
                </a:gs>
              </a:gsLst>
              <a:lin ang="10800000" scaled="1"/>
            </a:gradFill>
          </c:spPr>
          <c:invertIfNegative val="0"/>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Sheet1!$E$2:$E$30</c:f>
              <c:numCache>
                <c:formatCode>General</c:formatCode>
                <c:ptCount val="29"/>
                <c:pt idx="0">
                  <c:v>1</c:v>
                </c:pt>
                <c:pt idx="1">
                  <c:v>7</c:v>
                </c:pt>
                <c:pt idx="2">
                  <c:v>12</c:v>
                </c:pt>
                <c:pt idx="3">
                  <c:v>23</c:v>
                </c:pt>
                <c:pt idx="4">
                  <c:v>31</c:v>
                </c:pt>
                <c:pt idx="5">
                  <c:v>37</c:v>
                </c:pt>
                <c:pt idx="6">
                  <c:v>32</c:v>
                </c:pt>
                <c:pt idx="7">
                  <c:v>26</c:v>
                </c:pt>
                <c:pt idx="8">
                  <c:v>27</c:v>
                </c:pt>
                <c:pt idx="9">
                  <c:v>19</c:v>
                </c:pt>
                <c:pt idx="10">
                  <c:v>29</c:v>
                </c:pt>
                <c:pt idx="11">
                  <c:v>18</c:v>
                </c:pt>
                <c:pt idx="12">
                  <c:v>17</c:v>
                </c:pt>
                <c:pt idx="13">
                  <c:v>12</c:v>
                </c:pt>
                <c:pt idx="14">
                  <c:v>13</c:v>
                </c:pt>
                <c:pt idx="15">
                  <c:v>19</c:v>
                </c:pt>
                <c:pt idx="16">
                  <c:v>12</c:v>
                </c:pt>
                <c:pt idx="17">
                  <c:v>13</c:v>
                </c:pt>
                <c:pt idx="18">
                  <c:v>10</c:v>
                </c:pt>
                <c:pt idx="19">
                  <c:v>13</c:v>
                </c:pt>
                <c:pt idx="20">
                  <c:v>10</c:v>
                </c:pt>
                <c:pt idx="21">
                  <c:v>8</c:v>
                </c:pt>
                <c:pt idx="22">
                  <c:v>13</c:v>
                </c:pt>
                <c:pt idx="23">
                  <c:v>6</c:v>
                </c:pt>
                <c:pt idx="24">
                  <c:v>5</c:v>
                </c:pt>
                <c:pt idx="25">
                  <c:v>3</c:v>
                </c:pt>
                <c:pt idx="26">
                  <c:v>5</c:v>
                </c:pt>
                <c:pt idx="27">
                  <c:v>5</c:v>
                </c:pt>
                <c:pt idx="28">
                  <c:v>5</c:v>
                </c:pt>
              </c:numCache>
            </c:numRef>
          </c:val>
        </c:ser>
        <c:dLbls>
          <c:showLegendKey val="0"/>
          <c:showVal val="0"/>
          <c:showCatName val="0"/>
          <c:showSerName val="0"/>
          <c:showPercent val="0"/>
          <c:showBubbleSize val="0"/>
        </c:dLbls>
        <c:gapWidth val="35"/>
        <c:overlap val="100"/>
        <c:axId val="592952168"/>
        <c:axId val="592954520"/>
      </c:barChart>
      <c:catAx>
        <c:axId val="592952168"/>
        <c:scaling>
          <c:orientation val="minMax"/>
        </c:scaling>
        <c:delete val="0"/>
        <c:axPos val="b"/>
        <c:numFmt formatCode="General" sourceLinked="1"/>
        <c:majorTickMark val="out"/>
        <c:minorTickMark val="none"/>
        <c:tickLblPos val="nextTo"/>
        <c:txPr>
          <a:bodyPr rot="-2700000"/>
          <a:lstStyle/>
          <a:p>
            <a:pPr>
              <a:defRPr sz="1400" b="1"/>
            </a:pPr>
            <a:endParaRPr lang="en-US"/>
          </a:p>
        </c:txPr>
        <c:crossAx val="592954520"/>
        <c:crosses val="autoZero"/>
        <c:auto val="1"/>
        <c:lblAlgn val="ctr"/>
        <c:lblOffset val="100"/>
        <c:tickLblSkip val="1"/>
        <c:noMultiLvlLbl val="0"/>
      </c:catAx>
      <c:valAx>
        <c:axId val="592954520"/>
        <c:scaling>
          <c:orientation val="minMax"/>
          <c:max val="65"/>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4749262536873156E-3"/>
              <c:y val="0.19827890366163245"/>
            </c:manualLayout>
          </c:layout>
          <c:overlay val="0"/>
        </c:title>
        <c:numFmt formatCode="General" sourceLinked="1"/>
        <c:majorTickMark val="out"/>
        <c:minorTickMark val="none"/>
        <c:tickLblPos val="nextTo"/>
        <c:txPr>
          <a:bodyPr/>
          <a:lstStyle/>
          <a:p>
            <a:pPr>
              <a:defRPr sz="1500" b="1"/>
            </a:pPr>
            <a:endParaRPr lang="en-US"/>
          </a:p>
        </c:txPr>
        <c:crossAx val="592952168"/>
        <c:crosses val="autoZero"/>
        <c:crossBetween val="between"/>
        <c:majorUnit val="5"/>
      </c:valAx>
      <c:spPr>
        <a:solidFill>
          <a:schemeClr val="bg2"/>
        </a:solidFill>
        <a:ln>
          <a:solidFill>
            <a:schemeClr val="tx1"/>
          </a:solidFill>
        </a:ln>
      </c:spPr>
    </c:plotArea>
    <c:legend>
      <c:legendPos val="r"/>
      <c:layout>
        <c:manualLayout>
          <c:xMode val="edge"/>
          <c:yMode val="edge"/>
          <c:x val="0.7885487654751121"/>
          <c:y val="0.10376889311249785"/>
          <c:w val="0.15039672032146481"/>
          <c:h val="0.25968141913295439"/>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738983284984112E-2"/>
          <c:y val="4.693902685241276E-2"/>
          <c:w val="0.82969724179214444"/>
          <c:h val="0.76806178073894604"/>
        </c:manualLayout>
      </c:layout>
      <c:barChart>
        <c:barDir val="col"/>
        <c:grouping val="clustered"/>
        <c:varyColors val="0"/>
        <c:ser>
          <c:idx val="0"/>
          <c:order val="0"/>
          <c:tx>
            <c:strRef>
              <c:f>Sheet1!$B$1</c:f>
              <c:strCache>
                <c:ptCount val="1"/>
                <c:pt idx="0">
                  <c:v>N</c:v>
                </c:pt>
              </c:strCache>
            </c:strRef>
          </c:tx>
          <c:spPr>
            <a:gradFill>
              <a:gsLst>
                <a:gs pos="0">
                  <a:srgbClr val="00B050"/>
                </a:gs>
                <a:gs pos="50000">
                  <a:srgbClr val="00FF00"/>
                </a:gs>
                <a:gs pos="100000">
                  <a:srgbClr val="00B050"/>
                </a:gs>
              </a:gsLst>
              <a:lin ang="10800000" scaled="1"/>
            </a:gradFill>
          </c:spPr>
          <c:invertIfNegative val="0"/>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Sheet1!$B$2:$B$30</c:f>
              <c:numCache>
                <c:formatCode>General</c:formatCode>
                <c:ptCount val="29"/>
                <c:pt idx="0">
                  <c:v>0</c:v>
                </c:pt>
                <c:pt idx="1">
                  <c:v>0</c:v>
                </c:pt>
                <c:pt idx="2">
                  <c:v>0</c:v>
                </c:pt>
                <c:pt idx="3">
                  <c:v>4</c:v>
                </c:pt>
                <c:pt idx="4">
                  <c:v>5</c:v>
                </c:pt>
                <c:pt idx="5">
                  <c:v>7</c:v>
                </c:pt>
                <c:pt idx="6">
                  <c:v>4</c:v>
                </c:pt>
                <c:pt idx="7">
                  <c:v>3</c:v>
                </c:pt>
                <c:pt idx="8">
                  <c:v>2</c:v>
                </c:pt>
                <c:pt idx="9">
                  <c:v>1</c:v>
                </c:pt>
                <c:pt idx="10">
                  <c:v>1</c:v>
                </c:pt>
                <c:pt idx="11">
                  <c:v>1</c:v>
                </c:pt>
                <c:pt idx="12">
                  <c:v>1</c:v>
                </c:pt>
                <c:pt idx="13">
                  <c:v>0</c:v>
                </c:pt>
                <c:pt idx="14">
                  <c:v>2</c:v>
                </c:pt>
                <c:pt idx="15">
                  <c:v>4</c:v>
                </c:pt>
                <c:pt idx="16">
                  <c:v>0</c:v>
                </c:pt>
                <c:pt idx="17">
                  <c:v>0</c:v>
                </c:pt>
                <c:pt idx="18">
                  <c:v>0</c:v>
                </c:pt>
                <c:pt idx="19">
                  <c:v>1</c:v>
                </c:pt>
                <c:pt idx="20">
                  <c:v>0</c:v>
                </c:pt>
                <c:pt idx="21">
                  <c:v>0</c:v>
                </c:pt>
                <c:pt idx="22">
                  <c:v>0</c:v>
                </c:pt>
                <c:pt idx="23">
                  <c:v>1</c:v>
                </c:pt>
                <c:pt idx="24">
                  <c:v>0</c:v>
                </c:pt>
                <c:pt idx="25">
                  <c:v>0</c:v>
                </c:pt>
                <c:pt idx="26">
                  <c:v>0</c:v>
                </c:pt>
                <c:pt idx="27">
                  <c:v>1</c:v>
                </c:pt>
                <c:pt idx="28">
                  <c:v>0</c:v>
                </c:pt>
              </c:numCache>
            </c:numRef>
          </c:val>
        </c:ser>
        <c:dLbls>
          <c:showLegendKey val="0"/>
          <c:showVal val="0"/>
          <c:showCatName val="0"/>
          <c:showSerName val="0"/>
          <c:showPercent val="0"/>
          <c:showBubbleSize val="0"/>
        </c:dLbls>
        <c:gapWidth val="50"/>
        <c:axId val="592950600"/>
        <c:axId val="592951384"/>
      </c:barChart>
      <c:lineChart>
        <c:grouping val="standard"/>
        <c:varyColors val="0"/>
        <c:ser>
          <c:idx val="1"/>
          <c:order val="1"/>
          <c:tx>
            <c:strRef>
              <c:f>Sheet1!$C$1</c:f>
              <c:strCache>
                <c:ptCount val="1"/>
                <c:pt idx="0">
                  <c:v>%</c:v>
                </c:pt>
              </c:strCache>
            </c:strRef>
          </c:tx>
          <c:spPr>
            <a:ln w="41275">
              <a:solidFill>
                <a:srgbClr val="FF0000"/>
              </a:solidFill>
            </a:ln>
          </c:spPr>
          <c:marker>
            <c:symbol val="none"/>
          </c:marker>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Sheet1!$C$2:$C$30</c:f>
              <c:numCache>
                <c:formatCode>General</c:formatCode>
                <c:ptCount val="29"/>
                <c:pt idx="0">
                  <c:v>0</c:v>
                </c:pt>
                <c:pt idx="1">
                  <c:v>0</c:v>
                </c:pt>
                <c:pt idx="2">
                  <c:v>0</c:v>
                </c:pt>
                <c:pt idx="3">
                  <c:v>10.8108</c:v>
                </c:pt>
                <c:pt idx="4">
                  <c:v>9.8039000000000005</c:v>
                </c:pt>
                <c:pt idx="5">
                  <c:v>11.4754</c:v>
                </c:pt>
                <c:pt idx="6">
                  <c:v>7.2727000000000004</c:v>
                </c:pt>
                <c:pt idx="7">
                  <c:v>6.5217000000000001</c:v>
                </c:pt>
                <c:pt idx="8">
                  <c:v>4.8780000000000001</c:v>
                </c:pt>
                <c:pt idx="9">
                  <c:v>3.2258</c:v>
                </c:pt>
                <c:pt idx="10">
                  <c:v>2.2726999999999999</c:v>
                </c:pt>
                <c:pt idx="11">
                  <c:v>4</c:v>
                </c:pt>
                <c:pt idx="12">
                  <c:v>3.3332999999999999</c:v>
                </c:pt>
                <c:pt idx="13">
                  <c:v>0</c:v>
                </c:pt>
                <c:pt idx="14">
                  <c:v>8.6957000000000004</c:v>
                </c:pt>
                <c:pt idx="15">
                  <c:v>13.793100000000001</c:v>
                </c:pt>
                <c:pt idx="16">
                  <c:v>0</c:v>
                </c:pt>
                <c:pt idx="17">
                  <c:v>0</c:v>
                </c:pt>
                <c:pt idx="18">
                  <c:v>0</c:v>
                </c:pt>
                <c:pt idx="19">
                  <c:v>6.25</c:v>
                </c:pt>
                <c:pt idx="20">
                  <c:v>0</c:v>
                </c:pt>
                <c:pt idx="21">
                  <c:v>0</c:v>
                </c:pt>
                <c:pt idx="22">
                  <c:v>0</c:v>
                </c:pt>
                <c:pt idx="23">
                  <c:v>10</c:v>
                </c:pt>
                <c:pt idx="24">
                  <c:v>0</c:v>
                </c:pt>
                <c:pt idx="25">
                  <c:v>0</c:v>
                </c:pt>
                <c:pt idx="26">
                  <c:v>0</c:v>
                </c:pt>
                <c:pt idx="27">
                  <c:v>14.2857</c:v>
                </c:pt>
                <c:pt idx="28">
                  <c:v>0</c:v>
                </c:pt>
              </c:numCache>
            </c:numRef>
          </c:val>
          <c:smooth val="0"/>
        </c:ser>
        <c:dLbls>
          <c:showLegendKey val="0"/>
          <c:showVal val="0"/>
          <c:showCatName val="0"/>
          <c:showSerName val="0"/>
          <c:showPercent val="0"/>
          <c:showBubbleSize val="0"/>
        </c:dLbls>
        <c:marker val="1"/>
        <c:smooth val="0"/>
        <c:axId val="592952560"/>
        <c:axId val="592949032"/>
      </c:lineChart>
      <c:catAx>
        <c:axId val="592950600"/>
        <c:scaling>
          <c:orientation val="minMax"/>
        </c:scaling>
        <c:delete val="0"/>
        <c:axPos val="b"/>
        <c:title>
          <c:tx>
            <c:rich>
              <a:bodyPr/>
              <a:lstStyle/>
              <a:p>
                <a:pPr>
                  <a:defRPr sz="1800"/>
                </a:pPr>
                <a:r>
                  <a:rPr lang="en-US" sz="1800" dirty="0" smtClean="0"/>
                  <a:t>Year of retransplant</a:t>
                </a:r>
                <a:endParaRPr lang="en-US" sz="1800" dirty="0"/>
              </a:p>
            </c:rich>
          </c:tx>
          <c:layout>
            <c:manualLayout>
              <c:xMode val="edge"/>
              <c:yMode val="edge"/>
              <c:x val="0.41740825799552883"/>
              <c:y val="0.92100181708055873"/>
            </c:manualLayout>
          </c:layout>
          <c:overlay val="0"/>
        </c:title>
        <c:numFmt formatCode="General" sourceLinked="1"/>
        <c:majorTickMark val="out"/>
        <c:minorTickMark val="none"/>
        <c:tickLblPos val="nextTo"/>
        <c:txPr>
          <a:bodyPr rot="-2700000"/>
          <a:lstStyle/>
          <a:p>
            <a:pPr>
              <a:defRPr sz="1500" b="1"/>
            </a:pPr>
            <a:endParaRPr lang="en-US"/>
          </a:p>
        </c:txPr>
        <c:crossAx val="592951384"/>
        <c:crosses val="autoZero"/>
        <c:auto val="1"/>
        <c:lblAlgn val="ctr"/>
        <c:lblOffset val="100"/>
        <c:tickLblSkip val="1"/>
        <c:noMultiLvlLbl val="0"/>
      </c:catAx>
      <c:valAx>
        <c:axId val="592951384"/>
        <c:scaling>
          <c:orientation val="minMax"/>
        </c:scaling>
        <c:delete val="0"/>
        <c:axPos val="l"/>
        <c:majorGridlines/>
        <c:title>
          <c:tx>
            <c:rich>
              <a:bodyPr rot="-5400000" vert="horz"/>
              <a:lstStyle/>
              <a:p>
                <a:pPr>
                  <a:defRPr/>
                </a:pPr>
                <a:r>
                  <a:rPr lang="en-US" dirty="0" smtClean="0"/>
                  <a:t>Number of retransplants</a:t>
                </a:r>
                <a:endParaRPr lang="en-US" dirty="0"/>
              </a:p>
            </c:rich>
          </c:tx>
          <c:layout>
            <c:manualLayout>
              <c:xMode val="edge"/>
              <c:yMode val="edge"/>
              <c:x val="5.7610344578487311E-3"/>
              <c:y val="0.17453401978598829"/>
            </c:manualLayout>
          </c:layout>
          <c:overlay val="0"/>
        </c:title>
        <c:numFmt formatCode="General" sourceLinked="1"/>
        <c:majorTickMark val="out"/>
        <c:minorTickMark val="none"/>
        <c:tickLblPos val="nextTo"/>
        <c:txPr>
          <a:bodyPr/>
          <a:lstStyle/>
          <a:p>
            <a:pPr>
              <a:defRPr sz="1600" b="1"/>
            </a:pPr>
            <a:endParaRPr lang="en-US"/>
          </a:p>
        </c:txPr>
        <c:crossAx val="592950600"/>
        <c:crosses val="autoZero"/>
        <c:crossBetween val="between"/>
      </c:valAx>
      <c:valAx>
        <c:axId val="592949032"/>
        <c:scaling>
          <c:orientation val="minMax"/>
          <c:max val="16"/>
        </c:scaling>
        <c:delete val="0"/>
        <c:axPos val="r"/>
        <c:title>
          <c:tx>
            <c:rich>
              <a:bodyPr/>
              <a:lstStyle/>
              <a:p>
                <a:pPr>
                  <a:defRPr/>
                </a:pPr>
                <a:r>
                  <a:rPr lang="en-US" dirty="0" smtClean="0"/>
                  <a:t>% of retransplants</a:t>
                </a:r>
                <a:endParaRPr lang="en-US" dirty="0"/>
              </a:p>
            </c:rich>
          </c:tx>
          <c:layout/>
          <c:overlay val="0"/>
        </c:title>
        <c:numFmt formatCode="General" sourceLinked="1"/>
        <c:majorTickMark val="out"/>
        <c:minorTickMark val="none"/>
        <c:tickLblPos val="nextTo"/>
        <c:txPr>
          <a:bodyPr/>
          <a:lstStyle/>
          <a:p>
            <a:pPr>
              <a:defRPr sz="1500" b="1"/>
            </a:pPr>
            <a:endParaRPr lang="en-US"/>
          </a:p>
        </c:txPr>
        <c:crossAx val="592952560"/>
        <c:crosses val="max"/>
        <c:crossBetween val="between"/>
        <c:majorUnit val="2"/>
      </c:valAx>
      <c:catAx>
        <c:axId val="592952560"/>
        <c:scaling>
          <c:orientation val="minMax"/>
        </c:scaling>
        <c:delete val="1"/>
        <c:axPos val="b"/>
        <c:numFmt formatCode="General" sourceLinked="1"/>
        <c:majorTickMark val="out"/>
        <c:minorTickMark val="none"/>
        <c:tickLblPos val="nextTo"/>
        <c:crossAx val="592949032"/>
        <c:crosses val="autoZero"/>
        <c:auto val="1"/>
        <c:lblAlgn val="ctr"/>
        <c:lblOffset val="100"/>
        <c:noMultiLvlLbl val="0"/>
      </c:catAx>
      <c:spPr>
        <a:solidFill>
          <a:schemeClr val="bg2"/>
        </a:solidFill>
        <a:ln>
          <a:solidFill>
            <a:srgbClr val="FFFFFF"/>
          </a:solidFill>
        </a:ln>
      </c:spPr>
    </c:plotArea>
    <c:legend>
      <c:legendPos val="t"/>
      <c:layout>
        <c:manualLayout>
          <c:xMode val="edge"/>
          <c:yMode val="edge"/>
          <c:x val="0.64721635124556798"/>
          <c:y val="7.730760205921583E-2"/>
          <c:w val="0.13242216282597702"/>
          <c:h val="5.7928931960428025E-2"/>
        </c:manualLayout>
      </c:layout>
      <c:overlay val="0"/>
      <c:spPr>
        <a:solidFill>
          <a:schemeClr val="bg2"/>
        </a:solidFill>
        <a:ln>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92420969502706"/>
          <c:y val="3.6626238252476601E-2"/>
          <c:w val="0.87785160151443342"/>
          <c:h val="0.7702108204216408"/>
        </c:manualLayout>
      </c:layout>
      <c:barChart>
        <c:barDir val="col"/>
        <c:grouping val="stack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cat>
            <c:strRef>
              <c:f>Sheet1!$A$2:$A$6</c:f>
              <c:strCache>
                <c:ptCount val="5"/>
                <c:pt idx="0">
                  <c:v>0-&lt;1 month</c:v>
                </c:pt>
                <c:pt idx="1">
                  <c:v>1-&lt;12 months</c:v>
                </c:pt>
                <c:pt idx="2">
                  <c:v>12-&lt;36 months</c:v>
                </c:pt>
                <c:pt idx="3">
                  <c:v>36+ months</c:v>
                </c:pt>
                <c:pt idx="4">
                  <c:v>Not reported</c:v>
                </c:pt>
              </c:strCache>
            </c:strRef>
          </c:cat>
          <c:val>
            <c:numRef>
              <c:f>Sheet1!$B$2:$B$6</c:f>
              <c:numCache>
                <c:formatCode>General</c:formatCode>
                <c:ptCount val="5"/>
                <c:pt idx="0">
                  <c:v>5</c:v>
                </c:pt>
                <c:pt idx="1">
                  <c:v>5</c:v>
                </c:pt>
                <c:pt idx="2">
                  <c:v>9</c:v>
                </c:pt>
                <c:pt idx="3">
                  <c:v>6</c:v>
                </c:pt>
                <c:pt idx="4">
                  <c:v>13</c:v>
                </c:pt>
              </c:numCache>
            </c:numRef>
          </c:val>
        </c:ser>
        <c:dLbls>
          <c:showLegendKey val="0"/>
          <c:showVal val="0"/>
          <c:showCatName val="0"/>
          <c:showSerName val="0"/>
          <c:showPercent val="0"/>
          <c:showBubbleSize val="0"/>
        </c:dLbls>
        <c:gapWidth val="35"/>
        <c:overlap val="100"/>
        <c:axId val="592954128"/>
        <c:axId val="592954912"/>
      </c:barChart>
      <c:catAx>
        <c:axId val="592954128"/>
        <c:scaling>
          <c:orientation val="minMax"/>
        </c:scaling>
        <c:delete val="0"/>
        <c:axPos val="b"/>
        <c:title>
          <c:tx>
            <c:rich>
              <a:bodyPr/>
              <a:lstStyle/>
              <a:p>
                <a:pPr>
                  <a:defRPr sz="1700"/>
                </a:pPr>
                <a:r>
                  <a:rPr lang="en-US" sz="1700" dirty="0" smtClean="0"/>
                  <a:t>Time Between Previous and Current Transplant</a:t>
                </a:r>
                <a:endParaRPr lang="en-US" sz="1700" dirty="0"/>
              </a:p>
            </c:rich>
          </c:tx>
          <c:layout>
            <c:manualLayout>
              <c:xMode val="edge"/>
              <c:yMode val="edge"/>
              <c:x val="0.27465461175760442"/>
              <c:y val="0.90134408602150562"/>
            </c:manualLayout>
          </c:layout>
          <c:overlay val="0"/>
        </c:title>
        <c:numFmt formatCode="General" sourceLinked="1"/>
        <c:majorTickMark val="out"/>
        <c:minorTickMark val="none"/>
        <c:tickLblPos val="nextTo"/>
        <c:txPr>
          <a:bodyPr rot="0"/>
          <a:lstStyle/>
          <a:p>
            <a:pPr>
              <a:defRPr sz="1500" b="1"/>
            </a:pPr>
            <a:endParaRPr lang="en-US"/>
          </a:p>
        </c:txPr>
        <c:crossAx val="592954912"/>
        <c:crosses val="autoZero"/>
        <c:auto val="1"/>
        <c:lblAlgn val="ctr"/>
        <c:lblOffset val="100"/>
        <c:tickLblSkip val="1"/>
        <c:noMultiLvlLbl val="0"/>
      </c:catAx>
      <c:valAx>
        <c:axId val="592954912"/>
        <c:scaling>
          <c:orientation val="minMax"/>
        </c:scaling>
        <c:delete val="0"/>
        <c:axPos val="l"/>
        <c:majorGridlines>
          <c:spPr>
            <a:ln>
              <a:prstDash val="sysDash"/>
            </a:ln>
          </c:spPr>
        </c:majorGridlines>
        <c:title>
          <c:tx>
            <c:rich>
              <a:bodyPr rot="-5400000" vert="horz"/>
              <a:lstStyle/>
              <a:p>
                <a:pPr>
                  <a:defRPr sz="1700"/>
                </a:pPr>
                <a:r>
                  <a:rPr lang="en-US" sz="1700" dirty="0" smtClean="0"/>
                  <a:t>Number of Retransplants</a:t>
                </a:r>
                <a:endParaRPr lang="en-US" sz="1700" dirty="0"/>
              </a:p>
            </c:rich>
          </c:tx>
          <c:layout>
            <c:manualLayout>
              <c:xMode val="edge"/>
              <c:yMode val="edge"/>
              <c:x val="1.4277286135693184E-2"/>
              <c:y val="0.14421340601655591"/>
            </c:manualLayout>
          </c:layout>
          <c:overlay val="0"/>
        </c:title>
        <c:numFmt formatCode="General" sourceLinked="1"/>
        <c:majorTickMark val="out"/>
        <c:minorTickMark val="none"/>
        <c:tickLblPos val="nextTo"/>
        <c:txPr>
          <a:bodyPr/>
          <a:lstStyle/>
          <a:p>
            <a:pPr>
              <a:defRPr sz="1500" b="1"/>
            </a:pPr>
            <a:endParaRPr lang="en-US"/>
          </a:p>
        </c:txPr>
        <c:crossAx val="592954128"/>
        <c:crosses val="autoZero"/>
        <c:crossBetween val="between"/>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838505480932926"/>
          <c:y val="4.2052347623213804E-2"/>
          <c:w val="0.80604915294679946"/>
          <c:h val="0.84780649009782871"/>
        </c:manualLayout>
      </c:layout>
      <c:barChart>
        <c:barDir val="col"/>
        <c:grouping val="percentStacked"/>
        <c:varyColors val="0"/>
        <c:ser>
          <c:idx val="0"/>
          <c:order val="0"/>
          <c:tx>
            <c:strRef>
              <c:f>Sheet1!$A$2</c:f>
              <c:strCache>
                <c:ptCount val="1"/>
                <c:pt idx="0">
                  <c:v>&lt;1 Year</c:v>
                </c:pt>
              </c:strCache>
            </c:strRef>
          </c:tx>
          <c:spPr>
            <a:gradFill>
              <a:gsLst>
                <a:gs pos="0">
                  <a:srgbClr val="6600CC"/>
                </a:gs>
                <a:gs pos="50000">
                  <a:srgbClr val="9933FF"/>
                </a:gs>
                <a:gs pos="100000">
                  <a:srgbClr val="6600CC"/>
                </a:gs>
              </a:gsLst>
              <a:lin ang="10800000" scaled="1"/>
            </a:gradFill>
            <a:ln>
              <a:solidFill>
                <a:schemeClr val="bg2"/>
              </a:solidFill>
            </a:ln>
          </c:spPr>
          <c:invertIfNegative val="0"/>
          <c:dLbls>
            <c:dLbl>
              <c:idx val="0"/>
              <c:layout>
                <c:manualLayout>
                  <c:x val="1.6339869281046069E-3"/>
                  <c:y val="9.6517206182560544E-2"/>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0"/>
                  <c:y val="0.10138986098959835"/>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3.2679738562092688E-3"/>
                  <c:y val="0.11544643725089919"/>
                </c:manualLayout>
              </c:layout>
              <c:dLblPos val="ctr"/>
              <c:showLegendKey val="0"/>
              <c:showVal val="0"/>
              <c:showCatName val="1"/>
              <c:showSerName val="0"/>
              <c:showPercent val="0"/>
              <c:showBubbleSize val="0"/>
              <c:extLst>
                <c:ext xmlns:c15="http://schemas.microsoft.com/office/drawing/2012/chart" uri="{CE6537A1-D6FC-4f65-9D91-7224C49458BB}"/>
              </c:extLst>
            </c:dLbl>
            <c:spPr>
              <a:noFill/>
              <a:ln>
                <a:noFill/>
              </a:ln>
              <a:effectLst/>
            </c:spPr>
            <c:txPr>
              <a:bodyPr/>
              <a:lstStyle/>
              <a:p>
                <a:pPr>
                  <a:defRPr sz="1500" b="1"/>
                </a:pPr>
                <a:endParaRPr lang="en-US"/>
              </a:p>
            </c:txPr>
            <c:dLblPos val="in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1982-1999</c:v>
                </c:pt>
                <c:pt idx="1">
                  <c:v>2000-6/2013</c:v>
                </c:pt>
              </c:strCache>
            </c:strRef>
          </c:cat>
          <c:val>
            <c:numRef>
              <c:f>Sheet1!$B$2:$C$2</c:f>
              <c:numCache>
                <c:formatCode>General</c:formatCode>
                <c:ptCount val="2"/>
                <c:pt idx="0">
                  <c:v>14</c:v>
                </c:pt>
                <c:pt idx="1">
                  <c:v>7</c:v>
                </c:pt>
              </c:numCache>
            </c:numRef>
          </c:val>
        </c:ser>
        <c:ser>
          <c:idx val="1"/>
          <c:order val="1"/>
          <c:tx>
            <c:strRef>
              <c:f>Sheet1!$A$3</c:f>
              <c:strCache>
                <c:ptCount val="1"/>
                <c:pt idx="0">
                  <c:v>1-5 years</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Sheet1!$B$1:$C$1</c:f>
              <c:strCache>
                <c:ptCount val="2"/>
                <c:pt idx="0">
                  <c:v>1982-1999</c:v>
                </c:pt>
                <c:pt idx="1">
                  <c:v>2000-6/2013</c:v>
                </c:pt>
              </c:strCache>
            </c:strRef>
          </c:cat>
          <c:val>
            <c:numRef>
              <c:f>Sheet1!$B$3:$C$3</c:f>
              <c:numCache>
                <c:formatCode>General</c:formatCode>
                <c:ptCount val="2"/>
                <c:pt idx="0">
                  <c:v>85</c:v>
                </c:pt>
                <c:pt idx="1">
                  <c:v>25</c:v>
                </c:pt>
              </c:numCache>
            </c:numRef>
          </c:val>
        </c:ser>
        <c:ser>
          <c:idx val="2"/>
          <c:order val="2"/>
          <c:tx>
            <c:strRef>
              <c:f>Sheet1!$A$4</c:f>
              <c:strCache>
                <c:ptCount val="1"/>
                <c:pt idx="0">
                  <c:v>6-10 years</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Sheet1!$B$1:$C$1</c:f>
              <c:strCache>
                <c:ptCount val="2"/>
                <c:pt idx="0">
                  <c:v>1982-1999</c:v>
                </c:pt>
                <c:pt idx="1">
                  <c:v>2000-6/2013</c:v>
                </c:pt>
              </c:strCache>
            </c:strRef>
          </c:cat>
          <c:val>
            <c:numRef>
              <c:f>Sheet1!$B$4:$C$4</c:f>
              <c:numCache>
                <c:formatCode>General</c:formatCode>
                <c:ptCount val="2"/>
                <c:pt idx="0">
                  <c:v>106</c:v>
                </c:pt>
                <c:pt idx="1">
                  <c:v>22</c:v>
                </c:pt>
              </c:numCache>
            </c:numRef>
          </c:val>
        </c:ser>
        <c:ser>
          <c:idx val="3"/>
          <c:order val="3"/>
          <c:tx>
            <c:strRef>
              <c:f>Sheet1!$A$5</c:f>
              <c:strCache>
                <c:ptCount val="1"/>
                <c:pt idx="0">
                  <c:v>11-17 years</c:v>
                </c:pt>
              </c:strCache>
            </c:strRef>
          </c:tx>
          <c:spPr>
            <a:gradFill>
              <a:gsLst>
                <a:gs pos="0">
                  <a:srgbClr val="208C03"/>
                </a:gs>
                <a:gs pos="50000">
                  <a:srgbClr val="20F703"/>
                </a:gs>
                <a:gs pos="100000">
                  <a:srgbClr val="208C03"/>
                </a:gs>
              </a:gsLst>
              <a:lin ang="10800000" scaled="1"/>
            </a:gradFill>
          </c:spPr>
          <c:invertIfNegative val="0"/>
          <c:cat>
            <c:strRef>
              <c:f>Sheet1!$B$1:$C$1</c:f>
              <c:strCache>
                <c:ptCount val="2"/>
                <c:pt idx="0">
                  <c:v>1982-1999</c:v>
                </c:pt>
                <c:pt idx="1">
                  <c:v>2000-6/2013</c:v>
                </c:pt>
              </c:strCache>
            </c:strRef>
          </c:cat>
          <c:val>
            <c:numRef>
              <c:f>Sheet1!$B$5:$C$5</c:f>
              <c:numCache>
                <c:formatCode>General</c:formatCode>
                <c:ptCount val="2"/>
                <c:pt idx="0">
                  <c:v>323</c:v>
                </c:pt>
                <c:pt idx="1">
                  <c:v>111</c:v>
                </c:pt>
              </c:numCache>
            </c:numRef>
          </c:val>
        </c:ser>
        <c:dLbls>
          <c:showLegendKey val="0"/>
          <c:showVal val="0"/>
          <c:showCatName val="0"/>
          <c:showSerName val="0"/>
          <c:showPercent val="0"/>
          <c:showBubbleSize val="0"/>
        </c:dLbls>
        <c:gapWidth val="100"/>
        <c:overlap val="100"/>
        <c:axId val="592955696"/>
        <c:axId val="592956088"/>
      </c:barChart>
      <c:catAx>
        <c:axId val="592955696"/>
        <c:scaling>
          <c:orientation val="minMax"/>
        </c:scaling>
        <c:delete val="1"/>
        <c:axPos val="b"/>
        <c:numFmt formatCode="General" sourceLinked="0"/>
        <c:majorTickMark val="out"/>
        <c:minorTickMark val="none"/>
        <c:tickLblPos val="none"/>
        <c:crossAx val="592956088"/>
        <c:crosses val="autoZero"/>
        <c:auto val="1"/>
        <c:lblAlgn val="ctr"/>
        <c:lblOffset val="100"/>
        <c:noMultiLvlLbl val="0"/>
      </c:catAx>
      <c:valAx>
        <c:axId val="59295608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592955696"/>
        <c:crosses val="autoZero"/>
        <c:crossBetween val="between"/>
      </c:valAx>
      <c:spPr>
        <a:solidFill>
          <a:srgbClr val="000000"/>
        </a:solidFill>
        <a:ln>
          <a:solidFill>
            <a:srgbClr val="FFFFFF"/>
          </a:solidFill>
        </a:ln>
      </c:spPr>
    </c:plotArea>
    <c:legend>
      <c:legendPos val="r"/>
      <c:layout>
        <c:manualLayout>
          <c:xMode val="edge"/>
          <c:yMode val="edge"/>
          <c:x val="0.48144169478815146"/>
          <c:y val="5.6588642328799788E-2"/>
          <c:w val="0.14224116516685475"/>
          <c:h val="0.2604075399665951"/>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Europe</c:v>
                </c:pt>
              </c:strCache>
            </c:strRef>
          </c:tx>
          <c:spPr>
            <a:gradFill flip="none" rotWithShape="1">
              <a:gsLst>
                <a:gs pos="0">
                  <a:srgbClr val="6600CC"/>
                </a:gs>
                <a:gs pos="50000">
                  <a:srgbClr val="9933FF"/>
                </a:gs>
                <a:gs pos="100000">
                  <a:srgbClr val="6600CC"/>
                </a:gs>
              </a:gsLst>
              <a:lin ang="10800000" scaled="1"/>
              <a:tileRect/>
            </a:gradFill>
          </c:spPr>
          <c:invertIfNegative val="0"/>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Sheet1!$B$2:$B$30</c:f>
              <c:numCache>
                <c:formatCode>General</c:formatCode>
                <c:ptCount val="29"/>
                <c:pt idx="0">
                  <c:v>1</c:v>
                </c:pt>
                <c:pt idx="1">
                  <c:v>1</c:v>
                </c:pt>
                <c:pt idx="2">
                  <c:v>3</c:v>
                </c:pt>
                <c:pt idx="3">
                  <c:v>7</c:v>
                </c:pt>
                <c:pt idx="4">
                  <c:v>11</c:v>
                </c:pt>
                <c:pt idx="5">
                  <c:v>9</c:v>
                </c:pt>
                <c:pt idx="6">
                  <c:v>15</c:v>
                </c:pt>
                <c:pt idx="7">
                  <c:v>15</c:v>
                </c:pt>
                <c:pt idx="8">
                  <c:v>14</c:v>
                </c:pt>
                <c:pt idx="9">
                  <c:v>11</c:v>
                </c:pt>
                <c:pt idx="10">
                  <c:v>14</c:v>
                </c:pt>
                <c:pt idx="11">
                  <c:v>8</c:v>
                </c:pt>
                <c:pt idx="12">
                  <c:v>11</c:v>
                </c:pt>
                <c:pt idx="13">
                  <c:v>9</c:v>
                </c:pt>
                <c:pt idx="14">
                  <c:v>8</c:v>
                </c:pt>
                <c:pt idx="15">
                  <c:v>8</c:v>
                </c:pt>
                <c:pt idx="16">
                  <c:v>6</c:v>
                </c:pt>
                <c:pt idx="17">
                  <c:v>11</c:v>
                </c:pt>
                <c:pt idx="18">
                  <c:v>4</c:v>
                </c:pt>
                <c:pt idx="19">
                  <c:v>6</c:v>
                </c:pt>
                <c:pt idx="20">
                  <c:v>5</c:v>
                </c:pt>
                <c:pt idx="21">
                  <c:v>4</c:v>
                </c:pt>
                <c:pt idx="22">
                  <c:v>6</c:v>
                </c:pt>
                <c:pt idx="23">
                  <c:v>5</c:v>
                </c:pt>
                <c:pt idx="24">
                  <c:v>4</c:v>
                </c:pt>
                <c:pt idx="25">
                  <c:v>3</c:v>
                </c:pt>
                <c:pt idx="26">
                  <c:v>3</c:v>
                </c:pt>
                <c:pt idx="27">
                  <c:v>2</c:v>
                </c:pt>
                <c:pt idx="28">
                  <c:v>3</c:v>
                </c:pt>
              </c:numCache>
            </c:numRef>
          </c:val>
        </c:ser>
        <c:ser>
          <c:idx val="1"/>
          <c:order val="1"/>
          <c:tx>
            <c:strRef>
              <c:f>Sheet1!$C$1</c:f>
              <c:strCache>
                <c:ptCount val="1"/>
                <c:pt idx="0">
                  <c:v>North America</c:v>
                </c:pt>
              </c:strCache>
            </c:strRef>
          </c:tx>
          <c:spPr>
            <a:gradFill>
              <a:gsLst>
                <a:gs pos="0">
                  <a:srgbClr val="A6A200"/>
                </a:gs>
                <a:gs pos="50000">
                  <a:srgbClr val="FFFF00"/>
                </a:gs>
                <a:gs pos="100000">
                  <a:srgbClr val="A6A200"/>
                </a:gs>
              </a:gsLst>
              <a:lin ang="10800000" scaled="1"/>
            </a:gradFill>
          </c:spPr>
          <c:invertIfNegative val="0"/>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Sheet1!$C$2:$C$30</c:f>
              <c:numCache>
                <c:formatCode>General</c:formatCode>
                <c:ptCount val="29"/>
                <c:pt idx="0">
                  <c:v>0</c:v>
                </c:pt>
                <c:pt idx="1">
                  <c:v>3</c:v>
                </c:pt>
                <c:pt idx="2">
                  <c:v>3</c:v>
                </c:pt>
                <c:pt idx="3">
                  <c:v>6</c:v>
                </c:pt>
                <c:pt idx="4">
                  <c:v>5</c:v>
                </c:pt>
                <c:pt idx="5">
                  <c:v>6</c:v>
                </c:pt>
                <c:pt idx="6">
                  <c:v>7</c:v>
                </c:pt>
                <c:pt idx="7">
                  <c:v>6</c:v>
                </c:pt>
                <c:pt idx="8">
                  <c:v>6</c:v>
                </c:pt>
                <c:pt idx="9">
                  <c:v>8</c:v>
                </c:pt>
                <c:pt idx="10">
                  <c:v>11</c:v>
                </c:pt>
                <c:pt idx="11">
                  <c:v>8</c:v>
                </c:pt>
                <c:pt idx="12">
                  <c:v>9</c:v>
                </c:pt>
                <c:pt idx="13">
                  <c:v>5</c:v>
                </c:pt>
                <c:pt idx="14">
                  <c:v>5</c:v>
                </c:pt>
                <c:pt idx="15">
                  <c:v>6</c:v>
                </c:pt>
                <c:pt idx="16">
                  <c:v>7</c:v>
                </c:pt>
                <c:pt idx="17">
                  <c:v>6</c:v>
                </c:pt>
                <c:pt idx="18">
                  <c:v>5</c:v>
                </c:pt>
                <c:pt idx="19">
                  <c:v>4</c:v>
                </c:pt>
                <c:pt idx="20">
                  <c:v>4</c:v>
                </c:pt>
                <c:pt idx="21">
                  <c:v>5</c:v>
                </c:pt>
                <c:pt idx="22">
                  <c:v>5</c:v>
                </c:pt>
                <c:pt idx="23">
                  <c:v>3</c:v>
                </c:pt>
                <c:pt idx="24">
                  <c:v>2</c:v>
                </c:pt>
                <c:pt idx="25">
                  <c:v>3</c:v>
                </c:pt>
                <c:pt idx="26">
                  <c:v>2</c:v>
                </c:pt>
                <c:pt idx="27">
                  <c:v>3</c:v>
                </c:pt>
                <c:pt idx="28">
                  <c:v>2</c:v>
                </c:pt>
              </c:numCache>
            </c:numRef>
          </c:val>
        </c:ser>
        <c:ser>
          <c:idx val="2"/>
          <c:order val="2"/>
          <c:tx>
            <c:strRef>
              <c:f>Sheet1!$D$1</c:f>
              <c:strCache>
                <c:ptCount val="1"/>
                <c:pt idx="0">
                  <c:v>Others</c:v>
                </c:pt>
              </c:strCache>
            </c:strRef>
          </c:tx>
          <c:spPr>
            <a:gradFill>
              <a:gsLst>
                <a:gs pos="0">
                  <a:srgbClr val="C00000"/>
                </a:gs>
                <a:gs pos="50000">
                  <a:srgbClr val="FF0000"/>
                </a:gs>
                <a:gs pos="100000">
                  <a:srgbClr val="C00000"/>
                </a:gs>
              </a:gsLst>
              <a:lin ang="10800000" scaled="1"/>
            </a:gradFill>
          </c:spPr>
          <c:invertIfNegative val="0"/>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Sheet1!$D$2:$D$30</c:f>
              <c:numCache>
                <c:formatCode>General</c:formatCode>
                <c:ptCount val="29"/>
                <c:pt idx="0">
                  <c:v>0</c:v>
                </c:pt>
                <c:pt idx="1">
                  <c:v>1</c:v>
                </c:pt>
                <c:pt idx="2">
                  <c:v>0</c:v>
                </c:pt>
                <c:pt idx="3">
                  <c:v>0</c:v>
                </c:pt>
                <c:pt idx="4">
                  <c:v>1</c:v>
                </c:pt>
                <c:pt idx="5">
                  <c:v>1</c:v>
                </c:pt>
                <c:pt idx="6">
                  <c:v>0</c:v>
                </c:pt>
                <c:pt idx="7">
                  <c:v>0</c:v>
                </c:pt>
                <c:pt idx="8">
                  <c:v>2</c:v>
                </c:pt>
                <c:pt idx="9">
                  <c:v>1</c:v>
                </c:pt>
                <c:pt idx="10">
                  <c:v>3</c:v>
                </c:pt>
                <c:pt idx="11">
                  <c:v>2</c:v>
                </c:pt>
                <c:pt idx="12">
                  <c:v>0</c:v>
                </c:pt>
                <c:pt idx="13">
                  <c:v>0</c:v>
                </c:pt>
                <c:pt idx="14">
                  <c:v>1</c:v>
                </c:pt>
                <c:pt idx="15">
                  <c:v>0</c:v>
                </c:pt>
                <c:pt idx="16">
                  <c:v>0</c:v>
                </c:pt>
                <c:pt idx="17">
                  <c:v>1</c:v>
                </c:pt>
                <c:pt idx="18">
                  <c:v>0</c:v>
                </c:pt>
                <c:pt idx="19">
                  <c:v>1</c:v>
                </c:pt>
                <c:pt idx="20">
                  <c:v>0</c:v>
                </c:pt>
                <c:pt idx="21">
                  <c:v>1</c:v>
                </c:pt>
                <c:pt idx="22">
                  <c:v>2</c:v>
                </c:pt>
                <c:pt idx="23">
                  <c:v>1</c:v>
                </c:pt>
                <c:pt idx="24">
                  <c:v>0</c:v>
                </c:pt>
                <c:pt idx="25">
                  <c:v>1</c:v>
                </c:pt>
                <c:pt idx="26">
                  <c:v>1</c:v>
                </c:pt>
                <c:pt idx="27">
                  <c:v>1</c:v>
                </c:pt>
                <c:pt idx="28">
                  <c:v>0</c:v>
                </c:pt>
              </c:numCache>
            </c:numRef>
          </c:val>
        </c:ser>
        <c:dLbls>
          <c:showLegendKey val="0"/>
          <c:showVal val="0"/>
          <c:showCatName val="0"/>
          <c:showSerName val="0"/>
          <c:showPercent val="0"/>
          <c:showBubbleSize val="0"/>
        </c:dLbls>
        <c:gapWidth val="35"/>
        <c:overlap val="100"/>
        <c:axId val="592956872"/>
        <c:axId val="592957264"/>
      </c:barChart>
      <c:catAx>
        <c:axId val="592956872"/>
        <c:scaling>
          <c:orientation val="minMax"/>
        </c:scaling>
        <c:delete val="0"/>
        <c:axPos val="b"/>
        <c:title>
          <c:tx>
            <c:rich>
              <a:bodyPr/>
              <a:lstStyle/>
              <a:p>
                <a:pPr>
                  <a:defRPr sz="1700"/>
                </a:pPr>
                <a:r>
                  <a:rPr lang="en-US" sz="1700" dirty="0" smtClean="0"/>
                  <a:t>Transplant</a:t>
                </a:r>
                <a:r>
                  <a:rPr lang="en-US" sz="1700" baseline="0" dirty="0" smtClean="0"/>
                  <a:t> Year</a:t>
                </a:r>
                <a:endParaRPr lang="en-US" sz="1700" dirty="0"/>
              </a:p>
            </c:rich>
          </c:tx>
          <c:layout/>
          <c:overlay val="0"/>
        </c:title>
        <c:numFmt formatCode="General" sourceLinked="1"/>
        <c:majorTickMark val="out"/>
        <c:minorTickMark val="none"/>
        <c:tickLblPos val="nextTo"/>
        <c:txPr>
          <a:bodyPr rot="-2700000"/>
          <a:lstStyle/>
          <a:p>
            <a:pPr>
              <a:defRPr sz="1500" b="1"/>
            </a:pPr>
            <a:endParaRPr lang="en-US"/>
          </a:p>
        </c:txPr>
        <c:crossAx val="592957264"/>
        <c:crosses val="autoZero"/>
        <c:auto val="1"/>
        <c:lblAlgn val="ctr"/>
        <c:lblOffset val="100"/>
        <c:tickLblSkip val="1"/>
        <c:noMultiLvlLbl val="0"/>
      </c:catAx>
      <c:valAx>
        <c:axId val="592957264"/>
        <c:scaling>
          <c:orientation val="minMax"/>
        </c:scaling>
        <c:delete val="0"/>
        <c:axPos val="l"/>
        <c:majorGridlines>
          <c:spPr>
            <a:ln>
              <a:prstDash val="sysDash"/>
            </a:ln>
          </c:spPr>
        </c:majorGridlines>
        <c:title>
          <c:tx>
            <c:rich>
              <a:bodyPr rot="-5400000" vert="horz"/>
              <a:lstStyle/>
              <a:p>
                <a:pPr>
                  <a:defRPr sz="1700"/>
                </a:pPr>
                <a:r>
                  <a:rPr lang="en-US" sz="1700" dirty="0" smtClean="0"/>
                  <a:t>N of Pediatric Transplant Centers</a:t>
                </a:r>
                <a:endParaRPr lang="en-US" sz="1700" dirty="0"/>
              </a:p>
            </c:rich>
          </c:tx>
          <c:layout>
            <c:manualLayout>
              <c:xMode val="edge"/>
              <c:yMode val="edge"/>
              <c:x val="0"/>
              <c:y val="3.572281003937007E-2"/>
            </c:manualLayout>
          </c:layout>
          <c:overlay val="0"/>
        </c:title>
        <c:numFmt formatCode="General" sourceLinked="1"/>
        <c:majorTickMark val="out"/>
        <c:minorTickMark val="none"/>
        <c:tickLblPos val="nextTo"/>
        <c:txPr>
          <a:bodyPr/>
          <a:lstStyle/>
          <a:p>
            <a:pPr>
              <a:defRPr sz="1500" b="1"/>
            </a:pPr>
            <a:endParaRPr lang="en-US"/>
          </a:p>
        </c:txPr>
        <c:crossAx val="592956872"/>
        <c:crosses val="autoZero"/>
        <c:crossBetween val="between"/>
      </c:valAx>
      <c:spPr>
        <a:solidFill>
          <a:schemeClr val="bg2"/>
        </a:solidFill>
        <a:ln>
          <a:solidFill>
            <a:schemeClr val="tx1"/>
          </a:solidFill>
        </a:ln>
      </c:spPr>
    </c:plotArea>
    <c:legend>
      <c:legendPos val="r"/>
      <c:layout>
        <c:manualLayout>
          <c:xMode val="edge"/>
          <c:yMode val="edge"/>
          <c:x val="0.70776682228880894"/>
          <c:y val="6.25E-2"/>
          <c:w val="0.20373760248995421"/>
          <c:h val="0.20241326279527652"/>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1-4/yr</c:v>
                </c:pt>
              </c:strCache>
            </c:strRef>
          </c:tx>
          <c:spPr>
            <a:gradFill flip="none" rotWithShape="1">
              <a:gsLst>
                <a:gs pos="0">
                  <a:srgbClr val="208C03"/>
                </a:gs>
                <a:gs pos="50000">
                  <a:srgbClr val="20F703"/>
                </a:gs>
                <a:gs pos="100000">
                  <a:srgbClr val="208C03"/>
                </a:gs>
              </a:gsLst>
              <a:lin ang="10800000" scaled="1"/>
              <a:tileRect/>
            </a:gradFill>
          </c:spPr>
          <c:invertIfNegative val="0"/>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Sheet1!$B$2:$B$30</c:f>
              <c:numCache>
                <c:formatCode>General</c:formatCode>
                <c:ptCount val="29"/>
                <c:pt idx="0">
                  <c:v>1</c:v>
                </c:pt>
                <c:pt idx="1">
                  <c:v>4</c:v>
                </c:pt>
                <c:pt idx="2">
                  <c:v>5</c:v>
                </c:pt>
                <c:pt idx="3">
                  <c:v>12</c:v>
                </c:pt>
                <c:pt idx="4">
                  <c:v>15</c:v>
                </c:pt>
                <c:pt idx="5">
                  <c:v>13</c:v>
                </c:pt>
                <c:pt idx="6">
                  <c:v>19</c:v>
                </c:pt>
                <c:pt idx="7">
                  <c:v>20</c:v>
                </c:pt>
                <c:pt idx="8">
                  <c:v>20</c:v>
                </c:pt>
                <c:pt idx="9">
                  <c:v>20</c:v>
                </c:pt>
                <c:pt idx="10">
                  <c:v>28</c:v>
                </c:pt>
                <c:pt idx="11">
                  <c:v>18</c:v>
                </c:pt>
                <c:pt idx="12">
                  <c:v>20</c:v>
                </c:pt>
                <c:pt idx="13">
                  <c:v>14</c:v>
                </c:pt>
                <c:pt idx="14">
                  <c:v>14</c:v>
                </c:pt>
                <c:pt idx="15">
                  <c:v>13</c:v>
                </c:pt>
                <c:pt idx="16">
                  <c:v>13</c:v>
                </c:pt>
                <c:pt idx="17">
                  <c:v>18</c:v>
                </c:pt>
                <c:pt idx="18">
                  <c:v>9</c:v>
                </c:pt>
                <c:pt idx="19">
                  <c:v>11</c:v>
                </c:pt>
                <c:pt idx="20">
                  <c:v>9</c:v>
                </c:pt>
                <c:pt idx="21">
                  <c:v>10</c:v>
                </c:pt>
                <c:pt idx="22">
                  <c:v>13</c:v>
                </c:pt>
                <c:pt idx="23">
                  <c:v>9</c:v>
                </c:pt>
                <c:pt idx="24">
                  <c:v>5</c:v>
                </c:pt>
                <c:pt idx="25">
                  <c:v>7</c:v>
                </c:pt>
                <c:pt idx="26">
                  <c:v>6</c:v>
                </c:pt>
                <c:pt idx="27">
                  <c:v>6</c:v>
                </c:pt>
                <c:pt idx="28">
                  <c:v>5</c:v>
                </c:pt>
              </c:numCache>
            </c:numRef>
          </c:val>
        </c:ser>
        <c:ser>
          <c:idx val="1"/>
          <c:order val="1"/>
          <c:tx>
            <c:strRef>
              <c:f>Sheet1!$C$1</c:f>
              <c:strCache>
                <c:ptCount val="1"/>
                <c:pt idx="0">
                  <c:v>5-9/yr</c:v>
                </c:pt>
              </c:strCache>
            </c:strRef>
          </c:tx>
          <c:spPr>
            <a:gradFill flip="none" rotWithShape="1">
              <a:gsLst>
                <a:gs pos="0">
                  <a:srgbClr val="6600CC"/>
                </a:gs>
                <a:gs pos="50000">
                  <a:srgbClr val="9933FF"/>
                </a:gs>
                <a:gs pos="100000">
                  <a:srgbClr val="6600CC"/>
                </a:gs>
              </a:gsLst>
              <a:lin ang="10800000" scaled="1"/>
              <a:tileRect/>
            </a:gradFill>
          </c:spPr>
          <c:invertIfNegative val="0"/>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Sheet1!$C$2:$C$30</c:f>
              <c:numCache>
                <c:formatCode>General</c:formatCode>
                <c:ptCount val="29"/>
                <c:pt idx="0">
                  <c:v>0</c:v>
                </c:pt>
                <c:pt idx="1">
                  <c:v>1</c:v>
                </c:pt>
                <c:pt idx="2">
                  <c:v>0</c:v>
                </c:pt>
                <c:pt idx="3">
                  <c:v>0</c:v>
                </c:pt>
                <c:pt idx="4">
                  <c:v>1</c:v>
                </c:pt>
                <c:pt idx="5">
                  <c:v>2</c:v>
                </c:pt>
                <c:pt idx="6">
                  <c:v>2</c:v>
                </c:pt>
                <c:pt idx="7">
                  <c:v>0</c:v>
                </c:pt>
                <c:pt idx="8">
                  <c:v>2</c:v>
                </c:pt>
                <c:pt idx="9">
                  <c:v>0</c:v>
                </c:pt>
                <c:pt idx="10">
                  <c:v>0</c:v>
                </c:pt>
                <c:pt idx="11">
                  <c:v>0</c:v>
                </c:pt>
                <c:pt idx="12">
                  <c:v>0</c:v>
                </c:pt>
                <c:pt idx="13">
                  <c:v>0</c:v>
                </c:pt>
                <c:pt idx="14">
                  <c:v>0</c:v>
                </c:pt>
                <c:pt idx="15">
                  <c:v>1</c:v>
                </c:pt>
                <c:pt idx="16">
                  <c:v>0</c:v>
                </c:pt>
                <c:pt idx="17">
                  <c:v>0</c:v>
                </c:pt>
                <c:pt idx="18">
                  <c:v>0</c:v>
                </c:pt>
                <c:pt idx="19">
                  <c:v>0</c:v>
                </c:pt>
                <c:pt idx="20">
                  <c:v>0</c:v>
                </c:pt>
                <c:pt idx="21">
                  <c:v>0</c:v>
                </c:pt>
                <c:pt idx="22">
                  <c:v>0</c:v>
                </c:pt>
                <c:pt idx="23">
                  <c:v>0</c:v>
                </c:pt>
                <c:pt idx="24">
                  <c:v>1</c:v>
                </c:pt>
                <c:pt idx="25">
                  <c:v>0</c:v>
                </c:pt>
                <c:pt idx="26">
                  <c:v>0</c:v>
                </c:pt>
                <c:pt idx="27">
                  <c:v>0</c:v>
                </c:pt>
                <c:pt idx="28">
                  <c:v>0</c:v>
                </c:pt>
              </c:numCache>
            </c:numRef>
          </c:val>
        </c:ser>
        <c:ser>
          <c:idx val="2"/>
          <c:order val="2"/>
          <c:tx>
            <c:strRef>
              <c:f>Sheet1!$D$1</c:f>
              <c:strCache>
                <c:ptCount val="1"/>
                <c:pt idx="0">
                  <c:v>10-19/yr</c:v>
                </c:pt>
              </c:strCache>
            </c:strRef>
          </c:tx>
          <c:spPr>
            <a:gradFill>
              <a:gsLst>
                <a:gs pos="0">
                  <a:srgbClr val="C00000"/>
                </a:gs>
                <a:gs pos="50000">
                  <a:srgbClr val="FF0000"/>
                </a:gs>
                <a:gs pos="100000">
                  <a:srgbClr val="C00000"/>
                </a:gs>
              </a:gsLst>
              <a:lin ang="10800000" scaled="1"/>
            </a:gradFill>
          </c:spPr>
          <c:invertIfNegative val="0"/>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Sheet1!$D$2:$D$30</c:f>
              <c:numCache>
                <c:formatCode>General</c:formatCode>
                <c:ptCount val="29"/>
                <c:pt idx="0">
                  <c:v>0</c:v>
                </c:pt>
                <c:pt idx="1">
                  <c:v>0</c:v>
                </c:pt>
                <c:pt idx="2">
                  <c:v>1</c:v>
                </c:pt>
                <c:pt idx="3">
                  <c:v>0</c:v>
                </c:pt>
                <c:pt idx="4">
                  <c:v>0</c:v>
                </c:pt>
                <c:pt idx="5">
                  <c:v>0</c:v>
                </c:pt>
                <c:pt idx="6">
                  <c:v>1</c:v>
                </c:pt>
                <c:pt idx="7">
                  <c:v>1</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numCache>
            </c:numRef>
          </c:val>
        </c:ser>
        <c:ser>
          <c:idx val="3"/>
          <c:order val="3"/>
          <c:tx>
            <c:strRef>
              <c:f>Sheet1!$E$1</c:f>
              <c:strCache>
                <c:ptCount val="1"/>
                <c:pt idx="0">
                  <c:v>20-29/yr</c:v>
                </c:pt>
              </c:strCache>
            </c:strRef>
          </c:tx>
          <c:spPr>
            <a:gradFill>
              <a:gsLst>
                <a:gs pos="0">
                  <a:srgbClr val="A6A200"/>
                </a:gs>
                <a:gs pos="50000">
                  <a:srgbClr val="FFFF00"/>
                </a:gs>
                <a:gs pos="100000">
                  <a:srgbClr val="A6A200"/>
                </a:gs>
              </a:gsLst>
              <a:lin ang="10800000" scaled="1"/>
            </a:gradFill>
          </c:spPr>
          <c:invertIfNegative val="0"/>
          <c:cat>
            <c:numRef>
              <c:f>Sheet1!$A$2:$A$30</c:f>
              <c:numCache>
                <c:formatCode>General</c:formatCode>
                <c:ptCount val="29"/>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numCache>
            </c:numRef>
          </c:cat>
          <c:val>
            <c:numRef>
              <c:f>Sheet1!$E$2:$E$30</c:f>
              <c:numCache>
                <c:formatCode>General</c:formatCode>
                <c:ptCount val="29"/>
                <c:pt idx="0">
                  <c:v>0</c:v>
                </c:pt>
                <c:pt idx="1">
                  <c:v>0</c:v>
                </c:pt>
                <c:pt idx="2">
                  <c:v>0</c:v>
                </c:pt>
                <c:pt idx="3">
                  <c:v>1</c:v>
                </c:pt>
                <c:pt idx="4">
                  <c:v>1</c:v>
                </c:pt>
                <c:pt idx="5">
                  <c:v>1</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numCache>
            </c:numRef>
          </c:val>
        </c:ser>
        <c:dLbls>
          <c:showLegendKey val="0"/>
          <c:showVal val="0"/>
          <c:showCatName val="0"/>
          <c:showSerName val="0"/>
          <c:showPercent val="0"/>
          <c:showBubbleSize val="0"/>
        </c:dLbls>
        <c:gapWidth val="35"/>
        <c:overlap val="100"/>
        <c:axId val="592958440"/>
        <c:axId val="592958832"/>
      </c:barChart>
      <c:catAx>
        <c:axId val="592958440"/>
        <c:scaling>
          <c:orientation val="minMax"/>
        </c:scaling>
        <c:delete val="0"/>
        <c:axPos val="b"/>
        <c:title>
          <c:tx>
            <c:rich>
              <a:bodyPr/>
              <a:lstStyle/>
              <a:p>
                <a:pPr>
                  <a:defRPr sz="1700"/>
                </a:pPr>
                <a:r>
                  <a:rPr lang="en-US" sz="1700" b="1" i="0" baseline="0" dirty="0" smtClean="0">
                    <a:solidFill>
                      <a:schemeClr val="tx1"/>
                    </a:solidFill>
                  </a:rPr>
                  <a:t>Transplant Year</a:t>
                </a:r>
                <a:endParaRPr lang="en-US" sz="1700" b="1" i="0" baseline="0" dirty="0">
                  <a:solidFill>
                    <a:schemeClr val="tx1"/>
                  </a:solidFill>
                </a:endParaRPr>
              </a:p>
            </c:rich>
          </c:tx>
          <c:layout/>
          <c:overlay val="0"/>
        </c:title>
        <c:numFmt formatCode="General" sourceLinked="1"/>
        <c:majorTickMark val="out"/>
        <c:minorTickMark val="none"/>
        <c:tickLblPos val="nextTo"/>
        <c:txPr>
          <a:bodyPr rot="-2700000"/>
          <a:lstStyle/>
          <a:p>
            <a:pPr>
              <a:defRPr sz="1500" b="1"/>
            </a:pPr>
            <a:endParaRPr lang="en-US"/>
          </a:p>
        </c:txPr>
        <c:crossAx val="592958832"/>
        <c:crosses val="autoZero"/>
        <c:auto val="1"/>
        <c:lblAlgn val="ctr"/>
        <c:lblOffset val="100"/>
        <c:tickLblSkip val="1"/>
        <c:noMultiLvlLbl val="0"/>
      </c:catAx>
      <c:valAx>
        <c:axId val="592958832"/>
        <c:scaling>
          <c:orientation val="minMax"/>
        </c:scaling>
        <c:delete val="0"/>
        <c:axPos val="l"/>
        <c:majorGridlines>
          <c:spPr>
            <a:ln>
              <a:prstDash val="sysDash"/>
            </a:ln>
          </c:spPr>
        </c:majorGridlines>
        <c:title>
          <c:tx>
            <c:rich>
              <a:bodyPr rot="-5400000" vert="horz"/>
              <a:lstStyle/>
              <a:p>
                <a:pPr>
                  <a:defRPr sz="1700"/>
                </a:pPr>
                <a:r>
                  <a:rPr lang="en-US" sz="1700" dirty="0" smtClean="0"/>
                  <a:t>N of Pediatric Transplant Centers</a:t>
                </a:r>
                <a:endParaRPr lang="en-US" sz="1700" dirty="0"/>
              </a:p>
            </c:rich>
          </c:tx>
          <c:layout>
            <c:manualLayout>
              <c:xMode val="edge"/>
              <c:yMode val="edge"/>
              <c:x val="0"/>
              <c:y val="3.6289838770153897E-2"/>
            </c:manualLayout>
          </c:layout>
          <c:overlay val="0"/>
        </c:title>
        <c:numFmt formatCode="General" sourceLinked="1"/>
        <c:majorTickMark val="out"/>
        <c:minorTickMark val="none"/>
        <c:tickLblPos val="nextTo"/>
        <c:txPr>
          <a:bodyPr/>
          <a:lstStyle/>
          <a:p>
            <a:pPr>
              <a:defRPr sz="1500" b="1"/>
            </a:pPr>
            <a:endParaRPr lang="en-US"/>
          </a:p>
        </c:txPr>
        <c:crossAx val="592958440"/>
        <c:crosses val="autoZero"/>
        <c:crossBetween val="between"/>
      </c:valAx>
      <c:spPr>
        <a:solidFill>
          <a:schemeClr val="bg2"/>
        </a:solidFill>
        <a:ln>
          <a:solidFill>
            <a:schemeClr val="tx1"/>
          </a:solidFill>
        </a:ln>
      </c:spPr>
    </c:plotArea>
    <c:legend>
      <c:legendPos val="t"/>
      <c:layout>
        <c:manualLayout>
          <c:xMode val="edge"/>
          <c:yMode val="edge"/>
          <c:x val="0.67071748774765949"/>
          <c:y val="8.6206896551724227E-2"/>
          <c:w val="0.25591015724804672"/>
          <c:h val="0.15400081455335324"/>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299939070116221E-2"/>
          <c:y val="4.7376543209876554E-2"/>
          <c:w val="0.88345144356955385"/>
          <c:h val="0.63831383577052869"/>
        </c:manualLayout>
      </c:layout>
      <c:lineChart>
        <c:grouping val="standard"/>
        <c:varyColors val="0"/>
        <c:ser>
          <c:idx val="0"/>
          <c:order val="0"/>
          <c:tx>
            <c:strRef>
              <c:f>Sheet1!$B$1</c:f>
              <c:strCache>
                <c:ptCount val="1"/>
                <c:pt idx="0">
                  <c:v>Cystic Fibrosis</c:v>
                </c:pt>
              </c:strCache>
            </c:strRef>
          </c:tx>
          <c:spPr>
            <a:ln w="41275">
              <a:solidFill>
                <a:srgbClr val="00FF00"/>
              </a:solidFill>
            </a:ln>
          </c:spPr>
          <c:marker>
            <c:symbol val="none"/>
          </c:marker>
          <c:cat>
            <c:numRef>
              <c:f>Sheet1!$A$2:$A$28</c:f>
              <c:numCache>
                <c:formatCode>General</c:formatCode>
                <c:ptCount val="27"/>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numCache>
            </c:numRef>
          </c:cat>
          <c:val>
            <c:numRef>
              <c:f>Sheet1!$B$2:$B$28</c:f>
              <c:numCache>
                <c:formatCode>General</c:formatCode>
                <c:ptCount val="27"/>
                <c:pt idx="0">
                  <c:v>0</c:v>
                </c:pt>
                <c:pt idx="1">
                  <c:v>9.0909000000000013</c:v>
                </c:pt>
                <c:pt idx="2">
                  <c:v>21.9512</c:v>
                </c:pt>
                <c:pt idx="3">
                  <c:v>41.666700000000013</c:v>
                </c:pt>
                <c:pt idx="4">
                  <c:v>44.898000000000003</c:v>
                </c:pt>
                <c:pt idx="5">
                  <c:v>40.476200000000006</c:v>
                </c:pt>
                <c:pt idx="6">
                  <c:v>38.8889</c:v>
                </c:pt>
                <c:pt idx="7">
                  <c:v>29.032299999999992</c:v>
                </c:pt>
                <c:pt idx="8">
                  <c:v>20</c:v>
                </c:pt>
                <c:pt idx="9">
                  <c:v>30.434799999999992</c:v>
                </c:pt>
                <c:pt idx="10">
                  <c:v>28.571400000000001</c:v>
                </c:pt>
                <c:pt idx="11">
                  <c:v>40</c:v>
                </c:pt>
                <c:pt idx="12">
                  <c:v>30.434799999999992</c:v>
                </c:pt>
                <c:pt idx="13">
                  <c:v>32.142900000000012</c:v>
                </c:pt>
                <c:pt idx="14">
                  <c:v>35.294100000000014</c:v>
                </c:pt>
                <c:pt idx="15">
                  <c:v>22.22219999999999</c:v>
                </c:pt>
                <c:pt idx="16">
                  <c:v>18.181799999999992</c:v>
                </c:pt>
                <c:pt idx="17">
                  <c:v>31.25</c:v>
                </c:pt>
                <c:pt idx="18">
                  <c:v>26.666699999999988</c:v>
                </c:pt>
                <c:pt idx="19">
                  <c:v>10</c:v>
                </c:pt>
                <c:pt idx="20">
                  <c:v>12.5</c:v>
                </c:pt>
                <c:pt idx="21">
                  <c:v>12.5</c:v>
                </c:pt>
                <c:pt idx="22">
                  <c:v>0</c:v>
                </c:pt>
                <c:pt idx="23">
                  <c:v>0</c:v>
                </c:pt>
                <c:pt idx="24">
                  <c:v>14.2857</c:v>
                </c:pt>
                <c:pt idx="25">
                  <c:v>28.571400000000001</c:v>
                </c:pt>
                <c:pt idx="26">
                  <c:v>0</c:v>
                </c:pt>
              </c:numCache>
            </c:numRef>
          </c:val>
          <c:smooth val="0"/>
        </c:ser>
        <c:ser>
          <c:idx val="1"/>
          <c:order val="1"/>
          <c:tx>
            <c:strRef>
              <c:f>Sheet1!$C$1</c:f>
              <c:strCache>
                <c:ptCount val="1"/>
                <c:pt idx="0">
                  <c:v>Congenital</c:v>
                </c:pt>
              </c:strCache>
            </c:strRef>
          </c:tx>
          <c:spPr>
            <a:ln w="41275">
              <a:solidFill>
                <a:srgbClr val="FF0000"/>
              </a:solidFill>
            </a:ln>
          </c:spPr>
          <c:marker>
            <c:symbol val="none"/>
          </c:marker>
          <c:cat>
            <c:numRef>
              <c:f>Sheet1!$A$2:$A$28</c:f>
              <c:numCache>
                <c:formatCode>General</c:formatCode>
                <c:ptCount val="27"/>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numCache>
            </c:numRef>
          </c:cat>
          <c:val>
            <c:numRef>
              <c:f>Sheet1!$C$2:$C$28</c:f>
              <c:numCache>
                <c:formatCode>General</c:formatCode>
                <c:ptCount val="27"/>
                <c:pt idx="0">
                  <c:v>28.571400000000001</c:v>
                </c:pt>
                <c:pt idx="1">
                  <c:v>18.181799999999992</c:v>
                </c:pt>
                <c:pt idx="2">
                  <c:v>19.5122</c:v>
                </c:pt>
                <c:pt idx="3">
                  <c:v>27.083299999999991</c:v>
                </c:pt>
                <c:pt idx="4">
                  <c:v>12.244899999999999</c:v>
                </c:pt>
                <c:pt idx="5">
                  <c:v>19.047599999999992</c:v>
                </c:pt>
                <c:pt idx="6">
                  <c:v>22.22219999999999</c:v>
                </c:pt>
                <c:pt idx="7">
                  <c:v>25.8065</c:v>
                </c:pt>
                <c:pt idx="8">
                  <c:v>20</c:v>
                </c:pt>
                <c:pt idx="9">
                  <c:v>21.739100000000001</c:v>
                </c:pt>
                <c:pt idx="10">
                  <c:v>14.2857</c:v>
                </c:pt>
                <c:pt idx="11">
                  <c:v>20</c:v>
                </c:pt>
                <c:pt idx="12">
                  <c:v>34.782600000000002</c:v>
                </c:pt>
                <c:pt idx="13">
                  <c:v>32.142900000000012</c:v>
                </c:pt>
                <c:pt idx="14">
                  <c:v>23.529399999999988</c:v>
                </c:pt>
                <c:pt idx="15">
                  <c:v>11.1111</c:v>
                </c:pt>
                <c:pt idx="16">
                  <c:v>27.27269999999999</c:v>
                </c:pt>
                <c:pt idx="17">
                  <c:v>12.5</c:v>
                </c:pt>
                <c:pt idx="18">
                  <c:v>20</c:v>
                </c:pt>
                <c:pt idx="19">
                  <c:v>20</c:v>
                </c:pt>
                <c:pt idx="20">
                  <c:v>43.75</c:v>
                </c:pt>
                <c:pt idx="21">
                  <c:v>12.5</c:v>
                </c:pt>
                <c:pt idx="22">
                  <c:v>22.22219999999999</c:v>
                </c:pt>
                <c:pt idx="23">
                  <c:v>50</c:v>
                </c:pt>
                <c:pt idx="24">
                  <c:v>14.2857</c:v>
                </c:pt>
                <c:pt idx="25">
                  <c:v>28.571400000000001</c:v>
                </c:pt>
                <c:pt idx="26">
                  <c:v>33.333300000000001</c:v>
                </c:pt>
              </c:numCache>
            </c:numRef>
          </c:val>
          <c:smooth val="0"/>
        </c:ser>
        <c:ser>
          <c:idx val="2"/>
          <c:order val="2"/>
          <c:tx>
            <c:strRef>
              <c:f>Sheet1!$D$1</c:f>
              <c:strCache>
                <c:ptCount val="1"/>
                <c:pt idx="0">
                  <c:v>IPAH</c:v>
                </c:pt>
              </c:strCache>
            </c:strRef>
          </c:tx>
          <c:spPr>
            <a:ln w="41275">
              <a:solidFill>
                <a:srgbClr val="FFFF00"/>
              </a:solidFill>
            </a:ln>
          </c:spPr>
          <c:marker>
            <c:symbol val="none"/>
          </c:marker>
          <c:cat>
            <c:numRef>
              <c:f>Sheet1!$A$2:$A$28</c:f>
              <c:numCache>
                <c:formatCode>General</c:formatCode>
                <c:ptCount val="27"/>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numCache>
            </c:numRef>
          </c:cat>
          <c:val>
            <c:numRef>
              <c:f>Sheet1!$D$2:$D$28</c:f>
              <c:numCache>
                <c:formatCode>General</c:formatCode>
                <c:ptCount val="27"/>
                <c:pt idx="0">
                  <c:v>38.095200000000013</c:v>
                </c:pt>
                <c:pt idx="1">
                  <c:v>30.303000000000001</c:v>
                </c:pt>
                <c:pt idx="2">
                  <c:v>24.3902</c:v>
                </c:pt>
                <c:pt idx="3">
                  <c:v>10.416700000000002</c:v>
                </c:pt>
                <c:pt idx="4">
                  <c:v>16.326499999999992</c:v>
                </c:pt>
                <c:pt idx="5">
                  <c:v>19.047599999999992</c:v>
                </c:pt>
                <c:pt idx="6">
                  <c:v>16.666699999999988</c:v>
                </c:pt>
                <c:pt idx="7">
                  <c:v>16.129000000000001</c:v>
                </c:pt>
                <c:pt idx="8">
                  <c:v>35</c:v>
                </c:pt>
                <c:pt idx="9">
                  <c:v>13.0435</c:v>
                </c:pt>
                <c:pt idx="10">
                  <c:v>28.571400000000001</c:v>
                </c:pt>
                <c:pt idx="11">
                  <c:v>25</c:v>
                </c:pt>
                <c:pt idx="12">
                  <c:v>21.739100000000001</c:v>
                </c:pt>
                <c:pt idx="13">
                  <c:v>14.2857</c:v>
                </c:pt>
                <c:pt idx="14">
                  <c:v>5.8823999999999996</c:v>
                </c:pt>
                <c:pt idx="15">
                  <c:v>27.777799999999992</c:v>
                </c:pt>
                <c:pt idx="16">
                  <c:v>45.454499999999996</c:v>
                </c:pt>
                <c:pt idx="17">
                  <c:v>31.25</c:v>
                </c:pt>
                <c:pt idx="18">
                  <c:v>46.666700000000013</c:v>
                </c:pt>
                <c:pt idx="19">
                  <c:v>30</c:v>
                </c:pt>
                <c:pt idx="20">
                  <c:v>25</c:v>
                </c:pt>
                <c:pt idx="21">
                  <c:v>37.5</c:v>
                </c:pt>
                <c:pt idx="22">
                  <c:v>66.666699999999992</c:v>
                </c:pt>
                <c:pt idx="23">
                  <c:v>33.333300000000001</c:v>
                </c:pt>
                <c:pt idx="24">
                  <c:v>57.142900000000012</c:v>
                </c:pt>
                <c:pt idx="25">
                  <c:v>28.571400000000001</c:v>
                </c:pt>
                <c:pt idx="26">
                  <c:v>50</c:v>
                </c:pt>
              </c:numCache>
            </c:numRef>
          </c:val>
          <c:smooth val="0"/>
        </c:ser>
        <c:dLbls>
          <c:showLegendKey val="0"/>
          <c:showVal val="0"/>
          <c:showCatName val="0"/>
          <c:showSerName val="0"/>
          <c:showPercent val="0"/>
          <c:showBubbleSize val="0"/>
        </c:dLbls>
        <c:smooth val="0"/>
        <c:axId val="592959616"/>
        <c:axId val="592960008"/>
      </c:lineChart>
      <c:catAx>
        <c:axId val="592959616"/>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592960008"/>
        <c:crosses val="autoZero"/>
        <c:auto val="1"/>
        <c:lblAlgn val="ctr"/>
        <c:lblOffset val="100"/>
        <c:tickLblSkip val="1"/>
        <c:noMultiLvlLbl val="0"/>
      </c:catAx>
      <c:valAx>
        <c:axId val="592960008"/>
        <c:scaling>
          <c:orientation val="minMax"/>
          <c:max val="100"/>
          <c:min val="0"/>
        </c:scaling>
        <c:delete val="0"/>
        <c:axPos val="l"/>
        <c:majorGridlines/>
        <c:title>
          <c:tx>
            <c:rich>
              <a:bodyPr rot="-5400000" vert="horz"/>
              <a:lstStyle/>
              <a:p>
                <a:pPr>
                  <a:defRPr sz="1700"/>
                </a:pPr>
                <a:r>
                  <a:rPr lang="en-US" sz="1700" dirty="0" smtClean="0"/>
                  <a:t>% of Cases</a:t>
                </a:r>
                <a:endParaRPr lang="en-US" sz="1700" dirty="0"/>
              </a:p>
            </c:rich>
          </c:tx>
          <c:layout/>
          <c:overlay val="0"/>
        </c:title>
        <c:numFmt formatCode="0" sourceLinked="0"/>
        <c:majorTickMark val="out"/>
        <c:minorTickMark val="none"/>
        <c:tickLblPos val="nextTo"/>
        <c:txPr>
          <a:bodyPr/>
          <a:lstStyle/>
          <a:p>
            <a:pPr>
              <a:defRPr sz="1500" b="1"/>
            </a:pPr>
            <a:endParaRPr lang="en-US"/>
          </a:p>
        </c:txPr>
        <c:crossAx val="592959616"/>
        <c:crossesAt val="1"/>
        <c:crossBetween val="midCat"/>
        <c:majorUnit val="25"/>
      </c:valAx>
      <c:spPr>
        <a:solidFill>
          <a:schemeClr val="bg2"/>
        </a:solidFill>
        <a:ln>
          <a:solidFill>
            <a:schemeClr val="tx1"/>
          </a:solidFill>
        </a:ln>
      </c:spPr>
    </c:plotArea>
    <c:legend>
      <c:legendPos val="r"/>
      <c:layout>
        <c:manualLayout>
          <c:xMode val="edge"/>
          <c:yMode val="edge"/>
          <c:x val="0.26629440851143216"/>
          <c:y val="8.5606674165729743E-2"/>
          <c:w val="0.53759803921568661"/>
          <c:h val="0.1436010498687664"/>
        </c:manualLayout>
      </c:layout>
      <c:overlay val="0"/>
      <c:spPr>
        <a:solidFill>
          <a:srgbClr val="000000"/>
        </a:solidFill>
        <a:ln>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0.10619</cdr:x>
      <cdr:y>0.69355</cdr:y>
    </cdr:from>
    <cdr:to>
      <cdr:x>0.60177</cdr:x>
      <cdr:y>0.80645</cdr:y>
    </cdr:to>
    <cdr:sp macro="" textlink="">
      <cdr:nvSpPr>
        <cdr:cNvPr id="2" name="TextBox 1"/>
        <cdr:cNvSpPr txBox="1"/>
      </cdr:nvSpPr>
      <cdr:spPr>
        <a:xfrm xmlns:a="http://schemas.openxmlformats.org/drawingml/2006/main">
          <a:off x="914360" y="3276600"/>
          <a:ext cx="4267241" cy="5333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statistically significant at p&lt;0.05.</a:t>
          </a:r>
          <a:endParaRPr lang="en-US" sz="1400" b="1" dirty="0">
            <a:solidFill>
              <a:srgbClr val="FFFF00"/>
            </a:solidFill>
          </a:endParaRPr>
        </a:p>
      </cdr:txBody>
    </cdr:sp>
  </cdr:relSizeAnchor>
  <cdr:relSizeAnchor xmlns:cdr="http://schemas.openxmlformats.org/drawingml/2006/chartDrawing">
    <cdr:from>
      <cdr:x>0.55752</cdr:x>
      <cdr:y>0.29032</cdr:y>
    </cdr:from>
    <cdr:to>
      <cdr:x>0.95575</cdr:x>
      <cdr:y>0.40323</cdr:y>
    </cdr:to>
    <cdr:sp macro="" textlink="">
      <cdr:nvSpPr>
        <cdr:cNvPr id="4" name="TextBox 3"/>
        <cdr:cNvSpPr txBox="1"/>
      </cdr:nvSpPr>
      <cdr:spPr>
        <a:xfrm xmlns:a="http://schemas.openxmlformats.org/drawingml/2006/main">
          <a:off x="4800600" y="1371588"/>
          <a:ext cx="3429000"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Median survival (years): Congenital=2.4; </a:t>
          </a:r>
        </a:p>
        <a:p xmlns:a="http://schemas.openxmlformats.org/drawingml/2006/main">
          <a:r>
            <a:rPr lang="en-US" sz="1300" b="1" dirty="0" smtClean="0">
              <a:solidFill>
                <a:schemeClr val="tx1"/>
              </a:solidFill>
            </a:rPr>
            <a:t>Eisenmenger's=2.6; IPAH=4.7</a:t>
          </a:r>
          <a:endParaRPr lang="en-US" sz="1300" b="1"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0.10619</cdr:x>
      <cdr:y>0.62903</cdr:y>
    </cdr:from>
    <cdr:to>
      <cdr:x>0.60177</cdr:x>
      <cdr:y>0.83871</cdr:y>
    </cdr:to>
    <cdr:sp macro="" textlink="">
      <cdr:nvSpPr>
        <cdr:cNvPr id="2" name="TextBox 1"/>
        <cdr:cNvSpPr txBox="1"/>
      </cdr:nvSpPr>
      <cdr:spPr>
        <a:xfrm xmlns:a="http://schemas.openxmlformats.org/drawingml/2006/main">
          <a:off x="914400" y="2971800"/>
          <a:ext cx="4267241" cy="9905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&lt;1 vs. 6-10: p=0.0014</a:t>
          </a:r>
        </a:p>
        <a:p xmlns:a="http://schemas.openxmlformats.org/drawingml/2006/main">
          <a:r>
            <a:rPr lang="en-US" sz="1400" b="1" dirty="0" smtClean="0">
              <a:solidFill>
                <a:srgbClr val="FFFF00"/>
              </a:solidFill>
            </a:rPr>
            <a:t>&lt;1 vs. 11-17: p=0.0033</a:t>
          </a:r>
        </a:p>
        <a:p xmlns:a="http://schemas.openxmlformats.org/drawingml/2006/main">
          <a:r>
            <a:rPr lang="en-US" sz="1400" b="1" dirty="0" smtClean="0">
              <a:solidFill>
                <a:srgbClr val="FFFF00"/>
              </a:solidFill>
            </a:rPr>
            <a:t>All other pair-wise comparisons were not significant at p&lt;0.05.</a:t>
          </a:r>
        </a:p>
      </cdr:txBody>
    </cdr:sp>
  </cdr:relSizeAnchor>
  <cdr:relSizeAnchor xmlns:cdr="http://schemas.openxmlformats.org/drawingml/2006/chartDrawing">
    <cdr:from>
      <cdr:x>0.61947</cdr:x>
      <cdr:y>0.30645</cdr:y>
    </cdr:from>
    <cdr:to>
      <cdr:x>0.9469</cdr:x>
      <cdr:y>0.41936</cdr:y>
    </cdr:to>
    <cdr:sp macro="" textlink="">
      <cdr:nvSpPr>
        <cdr:cNvPr id="4" name="TextBox 3"/>
        <cdr:cNvSpPr txBox="1"/>
      </cdr:nvSpPr>
      <cdr:spPr>
        <a:xfrm xmlns:a="http://schemas.openxmlformats.org/drawingml/2006/main">
          <a:off x="5333999" y="1447792"/>
          <a:ext cx="2819377"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Median survival (years): &lt;1=0.2; 1-5=1.4; 6-10=3.6; 11-17=3.5</a:t>
          </a:r>
          <a:endParaRPr lang="en-US" sz="1300" b="1" dirty="0">
            <a:solidFill>
              <a:schemeClr val="tx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0.10619</cdr:x>
      <cdr:y>0.72581</cdr:y>
    </cdr:from>
    <cdr:to>
      <cdr:x>0.78761</cdr:x>
      <cdr:y>0.82258</cdr:y>
    </cdr:to>
    <cdr:sp macro="" textlink="">
      <cdr:nvSpPr>
        <cdr:cNvPr id="2" name="TextBox 1"/>
        <cdr:cNvSpPr txBox="1"/>
      </cdr:nvSpPr>
      <cdr:spPr>
        <a:xfrm xmlns:a="http://schemas.openxmlformats.org/drawingml/2006/main">
          <a:off x="914360" y="3429000"/>
          <a:ext cx="5867440" cy="45719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statistically significant at p&lt;0.05.</a:t>
          </a:r>
          <a:endParaRPr lang="en-US" sz="1400" b="1" dirty="0">
            <a:solidFill>
              <a:srgbClr val="FFFF00"/>
            </a:solidFill>
          </a:endParaRPr>
        </a:p>
      </cdr:txBody>
    </cdr:sp>
  </cdr:relSizeAnchor>
  <cdr:relSizeAnchor xmlns:cdr="http://schemas.openxmlformats.org/drawingml/2006/chartDrawing">
    <cdr:from>
      <cdr:x>0.42478</cdr:x>
      <cdr:y>0.06452</cdr:y>
    </cdr:from>
    <cdr:to>
      <cdr:x>0.95575</cdr:x>
      <cdr:y>0.17742</cdr:y>
    </cdr:to>
    <cdr:sp macro="" textlink="">
      <cdr:nvSpPr>
        <cdr:cNvPr id="4" name="TextBox 3"/>
        <cdr:cNvSpPr txBox="1"/>
      </cdr:nvSpPr>
      <cdr:spPr>
        <a:xfrm xmlns:a="http://schemas.openxmlformats.org/drawingml/2006/main">
          <a:off x="3657600" y="304800"/>
          <a:ext cx="4572000" cy="533400"/>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Median survival (years): 1982-1989=1.9; 1990-1996=3.1; 1997-2003=3.0; 2004-6/2012= 5.3</a:t>
          </a:r>
          <a:endParaRPr lang="en-US" sz="1300" b="1" dirty="0">
            <a:solidFill>
              <a:schemeClr val="tx1"/>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0.56637</cdr:x>
      <cdr:y>0.27419</cdr:y>
    </cdr:from>
    <cdr:to>
      <cdr:x>0.9469</cdr:x>
      <cdr:y>0.41935</cdr:y>
    </cdr:to>
    <cdr:sp macro="" textlink="">
      <cdr:nvSpPr>
        <cdr:cNvPr id="2" name="TextBox 1"/>
        <cdr:cNvSpPr txBox="1"/>
      </cdr:nvSpPr>
      <cdr:spPr>
        <a:xfrm xmlns:a="http://schemas.openxmlformats.org/drawingml/2006/main">
          <a:off x="4876800" y="1295400"/>
          <a:ext cx="3276593" cy="685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statistically significant at p&lt;0.05.</a:t>
          </a:r>
          <a:endParaRPr lang="en-US" sz="1400" b="1" dirty="0">
            <a:solidFill>
              <a:srgbClr val="FFFF00"/>
            </a:solidFill>
          </a:endParaRPr>
        </a:p>
      </cdr:txBody>
    </cdr:sp>
  </cdr:relSizeAnchor>
  <cdr:relSizeAnchor xmlns:cdr="http://schemas.openxmlformats.org/drawingml/2006/chartDrawing">
    <cdr:from>
      <cdr:x>0.12389</cdr:x>
      <cdr:y>0.67742</cdr:y>
    </cdr:from>
    <cdr:to>
      <cdr:x>0.63717</cdr:x>
      <cdr:y>0.79033</cdr:y>
    </cdr:to>
    <cdr:sp macro="" textlink="">
      <cdr:nvSpPr>
        <cdr:cNvPr id="4" name="TextBox 3"/>
        <cdr:cNvSpPr txBox="1"/>
      </cdr:nvSpPr>
      <cdr:spPr>
        <a:xfrm xmlns:a="http://schemas.openxmlformats.org/drawingml/2006/main">
          <a:off x="1066766" y="3200403"/>
          <a:ext cx="4419633"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Conditional median survival (years): 1982-1989=10.4; 1990-1996=6.1; 1997-2003=13.8; 2004-6/2012=8.5</a:t>
          </a:r>
          <a:endParaRPr lang="en-US" sz="1300" b="1"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10/1/2014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a:p>
        </p:txBody>
      </p:sp>
    </p:spTree>
    <p:extLst>
      <p:ext uri="{BB962C8B-B14F-4D97-AF65-F5344CB8AC3E}">
        <p14:creationId xmlns:p14="http://schemas.microsoft.com/office/powerpoint/2010/main" val="3738134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extLst>
      <p:ext uri="{BB962C8B-B14F-4D97-AF65-F5344CB8AC3E}">
        <p14:creationId xmlns:p14="http://schemas.microsoft.com/office/powerpoint/2010/main" val="1543946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extLst>
      <p:ext uri="{BB962C8B-B14F-4D97-AF65-F5344CB8AC3E}">
        <p14:creationId xmlns:p14="http://schemas.microsoft.com/office/powerpoint/2010/main" val="145118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extLst>
      <p:ext uri="{BB962C8B-B14F-4D97-AF65-F5344CB8AC3E}">
        <p14:creationId xmlns:p14="http://schemas.microsoft.com/office/powerpoint/2010/main" val="37492936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diagnosis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extLst>
      <p:ext uri="{BB962C8B-B14F-4D97-AF65-F5344CB8AC3E}">
        <p14:creationId xmlns:p14="http://schemas.microsoft.com/office/powerpoint/2010/main" val="26350711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extLst>
      <p:ext uri="{BB962C8B-B14F-4D97-AF65-F5344CB8AC3E}">
        <p14:creationId xmlns:p14="http://schemas.microsoft.com/office/powerpoint/2010/main" val="15681313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a:p>
        </p:txBody>
      </p:sp>
    </p:spTree>
    <p:extLst>
      <p:ext uri="{BB962C8B-B14F-4D97-AF65-F5344CB8AC3E}">
        <p14:creationId xmlns:p14="http://schemas.microsoft.com/office/powerpoint/2010/main" val="940211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a:p>
        </p:txBody>
      </p:sp>
    </p:spTree>
    <p:extLst>
      <p:ext uri="{BB962C8B-B14F-4D97-AF65-F5344CB8AC3E}">
        <p14:creationId xmlns:p14="http://schemas.microsoft.com/office/powerpoint/2010/main" val="37020612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a:p>
        </p:txBody>
      </p:sp>
    </p:spTree>
    <p:extLst>
      <p:ext uri="{BB962C8B-B14F-4D97-AF65-F5344CB8AC3E}">
        <p14:creationId xmlns:p14="http://schemas.microsoft.com/office/powerpoint/2010/main" val="5853387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a:p>
        </p:txBody>
      </p:sp>
    </p:spTree>
    <p:extLst>
      <p:ext uri="{BB962C8B-B14F-4D97-AF65-F5344CB8AC3E}">
        <p14:creationId xmlns:p14="http://schemas.microsoft.com/office/powerpoint/2010/main" val="35757745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a:p>
        </p:txBody>
      </p:sp>
    </p:spTree>
    <p:extLst>
      <p:ext uri="{BB962C8B-B14F-4D97-AF65-F5344CB8AC3E}">
        <p14:creationId xmlns:p14="http://schemas.microsoft.com/office/powerpoint/2010/main" val="41485878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a:p>
        </p:txBody>
      </p:sp>
    </p:spTree>
    <p:extLst>
      <p:ext uri="{BB962C8B-B14F-4D97-AF65-F5344CB8AC3E}">
        <p14:creationId xmlns:p14="http://schemas.microsoft.com/office/powerpoint/2010/main" val="601557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extLst>
      <p:ext uri="{BB962C8B-B14F-4D97-AF65-F5344CB8AC3E}">
        <p14:creationId xmlns:p14="http://schemas.microsoft.com/office/powerpoint/2010/main" val="7318255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23</a:t>
            </a:fld>
            <a:endParaRPr lang="en-US"/>
          </a:p>
        </p:txBody>
      </p:sp>
    </p:spTree>
    <p:extLst>
      <p:ext uri="{BB962C8B-B14F-4D97-AF65-F5344CB8AC3E}">
        <p14:creationId xmlns:p14="http://schemas.microsoft.com/office/powerpoint/2010/main" val="10367878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where donor age is unknown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extLst>
      <p:ext uri="{BB962C8B-B14F-4D97-AF65-F5344CB8AC3E}">
        <p14:creationId xmlns:p14="http://schemas.microsoft.com/office/powerpoint/2010/main" val="389984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extLst>
      <p:ext uri="{BB962C8B-B14F-4D97-AF65-F5344CB8AC3E}">
        <p14:creationId xmlns:p14="http://schemas.microsoft.com/office/powerpoint/2010/main" val="3081925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xfrm>
            <a:off x="1143000" y="685800"/>
            <a:ext cx="4572000" cy="3429000"/>
          </a:xfrm>
          <a:ln/>
        </p:spPr>
      </p:sp>
      <p:sp>
        <p:nvSpPr>
          <p:cNvPr id="137219" name="Rectangle 3"/>
          <p:cNvSpPr>
            <a:spLocks noGrp="1" noChangeArrowheads="1"/>
          </p:cNvSpPr>
          <p:nvPr>
            <p:ph type="body" idx="1"/>
          </p:nvPr>
        </p:nvSpPr>
        <p:spPr>
          <a:xfrm>
            <a:off x="686731" y="4344336"/>
            <a:ext cx="5484540" cy="4113553"/>
          </a:xfrm>
          <a:ln/>
        </p:spPr>
        <p:txBody>
          <a:bodyPr/>
          <a:lstStyle/>
          <a:p>
            <a:endParaRPr lang="en-US" dirty="0" smtClean="0"/>
          </a:p>
        </p:txBody>
      </p:sp>
    </p:spTree>
    <p:extLst>
      <p:ext uri="{BB962C8B-B14F-4D97-AF65-F5344CB8AC3E}">
        <p14:creationId xmlns:p14="http://schemas.microsoft.com/office/powerpoint/2010/main" val="3704574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extLst>
      <p:ext uri="{BB962C8B-B14F-4D97-AF65-F5344CB8AC3E}">
        <p14:creationId xmlns:p14="http://schemas.microsoft.com/office/powerpoint/2010/main" val="938485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extLst>
      <p:ext uri="{BB962C8B-B14F-4D97-AF65-F5344CB8AC3E}">
        <p14:creationId xmlns:p14="http://schemas.microsoft.com/office/powerpoint/2010/main" val="1056258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extLst>
      <p:ext uri="{BB962C8B-B14F-4D97-AF65-F5344CB8AC3E}">
        <p14:creationId xmlns:p14="http://schemas.microsoft.com/office/powerpoint/2010/main" val="1544237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extLst>
      <p:ext uri="{BB962C8B-B14F-4D97-AF65-F5344CB8AC3E}">
        <p14:creationId xmlns:p14="http://schemas.microsoft.com/office/powerpoint/2010/main" val="3410635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8392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600200"/>
            <a:ext cx="7772400" cy="4114800"/>
          </a:xfrm>
        </p:spPr>
        <p:txBody>
          <a:bodyPr/>
          <a:lstStyle/>
          <a:p>
            <a:pPr lvl="0"/>
            <a:endParaRPr lang="en-US" noProof="0" dirty="0" smtClean="0"/>
          </a:p>
        </p:txBody>
      </p:sp>
    </p:spTree>
    <p:extLst>
      <p:ext uri="{BB962C8B-B14F-4D97-AF65-F5344CB8AC3E}">
        <p14:creationId xmlns:p14="http://schemas.microsoft.com/office/powerpoint/2010/main" val="2938356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HEART-LUNG TRANSPLANTATION</a:t>
            </a:r>
            <a:endParaRPr lang="en-US" dirty="0"/>
          </a:p>
        </p:txBody>
      </p:sp>
      <p:sp>
        <p:nvSpPr>
          <p:cNvPr id="3" name="Subtitle 2"/>
          <p:cNvSpPr>
            <a:spLocks noGrp="1"/>
          </p:cNvSpPr>
          <p:nvPr>
            <p:ph type="subTitle" idx="1"/>
          </p:nvPr>
        </p:nvSpPr>
        <p:spPr/>
        <p:txBody>
          <a:bodyPr/>
          <a:lstStyle/>
          <a:p>
            <a:r>
              <a:rPr lang="en-US" dirty="0" smtClean="0"/>
              <a:t>Pediatric Recipients</a:t>
            </a:r>
            <a:endParaRPr lang="en-US" dirty="0"/>
          </a:p>
        </p:txBody>
      </p:sp>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1143000"/>
          </a:xfrm>
        </p:spPr>
        <p:txBody>
          <a:bodyPr/>
          <a:lstStyle/>
          <a:p>
            <a:r>
              <a:rPr lang="en-US" sz="2600" dirty="0" smtClean="0"/>
              <a:t>Pediatric Heart-Lung Transplants</a:t>
            </a:r>
            <a:r>
              <a:rPr lang="en-US" sz="2800" dirty="0" smtClean="0"/>
              <a:t/>
            </a:r>
            <a:br>
              <a:rPr lang="en-US" sz="2800" dirty="0" smtClean="0"/>
            </a:br>
            <a:r>
              <a:rPr lang="en-US" sz="2400" dirty="0" smtClean="0"/>
              <a:t>Number of Centers Reporting Transplants by Location</a:t>
            </a:r>
            <a:r>
              <a:rPr lang="en-US" sz="2800" dirty="0" smtClean="0"/>
              <a:t/>
            </a:r>
            <a:br>
              <a:rPr lang="en-US" sz="2800" dirty="0" smtClean="0"/>
            </a:br>
            <a:r>
              <a:rPr lang="en-US" sz="2000" dirty="0" smtClean="0"/>
              <a:t>(Transplants: January 1984 – December 2012)</a:t>
            </a:r>
            <a:endParaRPr lang="en-US" sz="2000" dirty="0"/>
          </a:p>
        </p:txBody>
      </p:sp>
      <p:graphicFrame>
        <p:nvGraphicFramePr>
          <p:cNvPr id="4" name="Content Placeholder 3"/>
          <p:cNvGraphicFramePr>
            <a:graphicFrameLocks noGrp="1"/>
          </p:cNvGraphicFramePr>
          <p:nvPr>
            <p:ph idx="1"/>
          </p:nvPr>
        </p:nvGraphicFramePr>
        <p:xfrm>
          <a:off x="228600" y="13716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1143000"/>
          </a:xfrm>
        </p:spPr>
        <p:txBody>
          <a:bodyPr/>
          <a:lstStyle/>
          <a:p>
            <a:r>
              <a:rPr lang="en-US" sz="2600" dirty="0" smtClean="0"/>
              <a:t>Pediatric Heart-Lung Transplants</a:t>
            </a:r>
            <a:r>
              <a:rPr lang="en-US" sz="2800" dirty="0" smtClean="0"/>
              <a:t/>
            </a:r>
            <a:br>
              <a:rPr lang="en-US" sz="2800" dirty="0" smtClean="0"/>
            </a:br>
            <a:r>
              <a:rPr lang="en-US" sz="2400" dirty="0" smtClean="0"/>
              <a:t>Number of Centers Reporting Transplants </a:t>
            </a:r>
            <a:br>
              <a:rPr lang="en-US" sz="2400" dirty="0" smtClean="0"/>
            </a:br>
            <a:r>
              <a:rPr lang="en-US" sz="2400" dirty="0" smtClean="0"/>
              <a:t>by Center Volume</a:t>
            </a:r>
            <a:endParaRPr lang="en-US" sz="2400" dirty="0"/>
          </a:p>
        </p:txBody>
      </p:sp>
      <p:graphicFrame>
        <p:nvGraphicFramePr>
          <p:cNvPr id="4" name="Content Placeholder 3"/>
          <p:cNvGraphicFramePr>
            <a:graphicFrameLocks noGrp="1"/>
          </p:cNvGraphicFramePr>
          <p:nvPr>
            <p:ph idx="1"/>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685800"/>
          </a:xfrm>
        </p:spPr>
        <p:txBody>
          <a:bodyPr/>
          <a:lstStyle/>
          <a:p>
            <a:r>
              <a:rPr lang="en-US" sz="2600" dirty="0" smtClean="0"/>
              <a:t>Pediatric Heart-Lung Transplants</a:t>
            </a:r>
            <a:br>
              <a:rPr lang="en-US" sz="2600" dirty="0" smtClean="0"/>
            </a:br>
            <a:r>
              <a:rPr lang="en-US" sz="2400" dirty="0" smtClean="0"/>
              <a:t>Diagnosis Distribution </a:t>
            </a:r>
            <a:r>
              <a:rPr lang="en-US" sz="2000" dirty="0" smtClean="0"/>
              <a:t>(Transplants: January 1986 –  December 2012)</a:t>
            </a:r>
            <a:endParaRPr lang="en-US" sz="2000" dirty="0"/>
          </a:p>
        </p:txBody>
      </p:sp>
      <p:graphicFrame>
        <p:nvGraphicFramePr>
          <p:cNvPr id="10" name="Content Placeholder 9"/>
          <p:cNvGraphicFramePr>
            <a:graphicFrameLocks noGrp="1"/>
          </p:cNvGraphicFramePr>
          <p:nvPr>
            <p:ph idx="1"/>
          </p:nvPr>
        </p:nvGraphicFramePr>
        <p:xfrm>
          <a:off x="304800" y="3810000"/>
          <a:ext cx="8534400" cy="2286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2667000" y="5936343"/>
            <a:ext cx="6324600" cy="276999"/>
          </a:xfrm>
          <a:prstGeom prst="rect">
            <a:avLst/>
          </a:prstGeom>
          <a:noFill/>
        </p:spPr>
        <p:txBody>
          <a:bodyPr wrap="square" rtlCol="0">
            <a:spAutoFit/>
          </a:bodyPr>
          <a:lstStyle/>
          <a:p>
            <a:r>
              <a:rPr lang="en-US" sz="1200" b="1" dirty="0" smtClean="0">
                <a:solidFill>
                  <a:srgbClr val="FFFF00"/>
                </a:solidFill>
              </a:rPr>
              <a:t>NOTE: Unknown diagnoses were excluded from this tabulation.</a:t>
            </a:r>
            <a:endParaRPr lang="en-US" sz="1200" dirty="0">
              <a:solidFill>
                <a:srgbClr val="FFFF00"/>
              </a:solidFill>
            </a:endParaRPr>
          </a:p>
        </p:txBody>
      </p:sp>
      <p:graphicFrame>
        <p:nvGraphicFramePr>
          <p:cNvPr id="11" name="Chart 10"/>
          <p:cNvGraphicFramePr/>
          <p:nvPr/>
        </p:nvGraphicFramePr>
        <p:xfrm>
          <a:off x="1295400" y="1371600"/>
          <a:ext cx="7391400" cy="26670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a:off x="152400" y="1752600"/>
            <a:ext cx="2057400" cy="1015663"/>
          </a:xfrm>
          <a:prstGeom prst="rect">
            <a:avLst/>
          </a:prstGeom>
          <a:noFill/>
        </p:spPr>
        <p:txBody>
          <a:bodyPr wrap="square" rtlCol="0">
            <a:spAutoFit/>
          </a:bodyPr>
          <a:lstStyle/>
          <a:p>
            <a:r>
              <a:rPr lang="en-US" sz="1500" b="1" dirty="0" smtClean="0">
                <a:solidFill>
                  <a:srgbClr val="FFFF00"/>
                </a:solidFill>
              </a:rPr>
              <a:t>“Other” includes </a:t>
            </a:r>
            <a:r>
              <a:rPr lang="en-US" sz="1500" b="1" dirty="0" err="1" smtClean="0">
                <a:solidFill>
                  <a:srgbClr val="FFFF00"/>
                </a:solidFill>
              </a:rPr>
              <a:t>Bronchiectasis</a:t>
            </a:r>
            <a:r>
              <a:rPr lang="en-US" sz="1500" b="1" dirty="0" smtClean="0">
                <a:solidFill>
                  <a:srgbClr val="FFFF00"/>
                </a:solidFill>
              </a:rPr>
              <a:t>, Alpha-1, and OB (non-</a:t>
            </a:r>
            <a:r>
              <a:rPr lang="en-US" sz="1500" b="1" dirty="0" err="1" smtClean="0">
                <a:solidFill>
                  <a:srgbClr val="FFFF00"/>
                </a:solidFill>
              </a:rPr>
              <a:t>Retx</a:t>
            </a:r>
            <a:r>
              <a:rPr lang="en-US" sz="1500" b="1" dirty="0" smtClean="0">
                <a:solidFill>
                  <a:srgbClr val="FFFF00"/>
                </a:solidFill>
              </a:rPr>
              <a:t>). </a:t>
            </a:r>
          </a:p>
        </p:txBody>
      </p:sp>
      <p:grpSp>
        <p:nvGrpSpPr>
          <p:cNvPr id="13" name="Group 12"/>
          <p:cNvGrpSpPr/>
          <p:nvPr/>
        </p:nvGrpSpPr>
        <p:grpSpPr>
          <a:xfrm>
            <a:off x="2" y="6146792"/>
            <a:ext cx="4715932" cy="711201"/>
            <a:chOff x="1" y="6067776"/>
            <a:chExt cx="4952999" cy="790224"/>
          </a:xfrm>
        </p:grpSpPr>
        <p:pic>
          <p:nvPicPr>
            <p:cNvPr id="14" name="Picture 13"/>
            <p:cNvPicPr>
              <a:picLocks noChangeAspect="1"/>
            </p:cNvPicPr>
            <p:nvPr/>
          </p:nvPicPr>
          <p:blipFill>
            <a:blip r:embed="rId5"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17" name="TextBox 16"/>
          <p:cNvSpPr txBox="1"/>
          <p:nvPr/>
        </p:nvSpPr>
        <p:spPr>
          <a:xfrm>
            <a:off x="4800600" y="6174091"/>
            <a:ext cx="4191000" cy="646331"/>
          </a:xfrm>
          <a:prstGeom prst="rect">
            <a:avLst/>
          </a:prstGeom>
          <a:noFill/>
        </p:spPr>
        <p:txBody>
          <a:bodyPr wrap="square" lIns="0" rIns="0" rtlCol="0">
            <a:spAutoFit/>
          </a:bodyPr>
          <a:lstStyle/>
          <a:p>
            <a:r>
              <a:rPr lang="en-US" sz="1200" b="1" dirty="0" smtClean="0">
                <a:solidFill>
                  <a:srgbClr val="FFFF00"/>
                </a:solidFill>
              </a:rPr>
              <a:t>For some retransplants diagnosis other than retransplant is reported, so the total percentage of retransplants may be greater.</a:t>
            </a:r>
            <a:endParaRPr lang="en-US" sz="1200" b="1" dirty="0">
              <a:solidFill>
                <a:srgbClr val="FFFF00"/>
              </a:solidFill>
            </a:endParaRPr>
          </a:p>
        </p:txBody>
      </p:sp>
      <p:sp>
        <p:nvSpPr>
          <p:cNvPr id="16" name="TextBox 15"/>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Pediatric Heart-Lung Transplants</a:t>
            </a:r>
            <a:r>
              <a:rPr lang="en-US" sz="2400" dirty="0" smtClean="0"/>
              <a:t/>
            </a:r>
            <a:br>
              <a:rPr lang="en-US" sz="2400" dirty="0" smtClean="0"/>
            </a:br>
            <a:r>
              <a:rPr lang="en-US" sz="2400" dirty="0" smtClean="0"/>
              <a:t>Age Distribution by Location</a:t>
            </a:r>
            <a:br>
              <a:rPr lang="en-US" sz="2400" dirty="0" smtClean="0"/>
            </a:br>
            <a:r>
              <a:rPr lang="en-US" sz="2400" dirty="0" smtClean="0"/>
              <a:t>(</a:t>
            </a:r>
            <a:r>
              <a:rPr lang="en-US" sz="2000" dirty="0" smtClean="0"/>
              <a:t>Transplants: January 2000 – June 2013)</a:t>
            </a:r>
            <a:endParaRPr lang="en-US" sz="2000" dirty="0"/>
          </a:p>
        </p:txBody>
      </p:sp>
      <p:graphicFrame>
        <p:nvGraphicFramePr>
          <p:cNvPr id="10" name="Content Placeholder 9"/>
          <p:cNvGraphicFramePr>
            <a:graphicFrameLocks noGrp="1"/>
          </p:cNvGraphicFramePr>
          <p:nvPr>
            <p:ph idx="1"/>
          </p:nvPr>
        </p:nvGraphicFramePr>
        <p:xfrm>
          <a:off x="304800" y="1447800"/>
          <a:ext cx="83820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Pediatric Heart-Lung Transplants</a:t>
            </a:r>
            <a:r>
              <a:rPr lang="en-US" sz="2400" dirty="0" smtClean="0"/>
              <a:t/>
            </a:r>
            <a:br>
              <a:rPr lang="en-US" sz="2400" dirty="0" smtClean="0"/>
            </a:br>
            <a:r>
              <a:rPr lang="en-US" sz="2400" dirty="0" smtClean="0"/>
              <a:t>Diagnosis Distribution by Location</a:t>
            </a:r>
            <a:br>
              <a:rPr lang="en-US" sz="2400" dirty="0" smtClean="0"/>
            </a:br>
            <a:r>
              <a:rPr lang="en-US" sz="2400" dirty="0" smtClean="0"/>
              <a:t>(</a:t>
            </a:r>
            <a:r>
              <a:rPr lang="en-US" sz="2000" dirty="0" smtClean="0"/>
              <a:t>Transplants: January 2000 – June 2013)</a:t>
            </a:r>
            <a:endParaRPr lang="en-US" sz="2000" dirty="0"/>
          </a:p>
        </p:txBody>
      </p:sp>
      <p:graphicFrame>
        <p:nvGraphicFramePr>
          <p:cNvPr id="10" name="Content Placeholder 9"/>
          <p:cNvGraphicFramePr>
            <a:graphicFrameLocks noGrp="1"/>
          </p:cNvGraphicFramePr>
          <p:nvPr>
            <p:ph idx="1"/>
          </p:nvPr>
        </p:nvGraphicFramePr>
        <p:xfrm>
          <a:off x="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Pediatric Heart-Lung Transplants</a:t>
            </a:r>
            <a:r>
              <a:rPr lang="en-US" sz="2400" dirty="0" smtClean="0"/>
              <a:t/>
            </a:r>
            <a:br>
              <a:rPr lang="en-US" sz="2400" dirty="0" smtClean="0"/>
            </a:br>
            <a:r>
              <a:rPr lang="en-US" sz="2400" dirty="0" smtClean="0"/>
              <a:t> Donor Age Distribution by Location</a:t>
            </a:r>
            <a:br>
              <a:rPr lang="en-US" sz="2400" dirty="0" smtClean="0"/>
            </a:br>
            <a:r>
              <a:rPr lang="en-US" sz="2400" dirty="0" smtClean="0"/>
              <a:t>(</a:t>
            </a:r>
            <a:r>
              <a:rPr lang="en-US" sz="2000" dirty="0" smtClean="0"/>
              <a:t>Transplants: January 2000 – June 2013)</a:t>
            </a:r>
            <a:endParaRPr lang="en-US" sz="2000" dirty="0"/>
          </a:p>
        </p:txBody>
      </p:sp>
      <p:graphicFrame>
        <p:nvGraphicFramePr>
          <p:cNvPr id="10" name="Content Placeholder 9"/>
          <p:cNvGraphicFramePr>
            <a:graphicFrameLocks noGrp="1"/>
          </p:cNvGraphicFramePr>
          <p:nvPr>
            <p:ph idx="1"/>
          </p:nvPr>
        </p:nvGraphicFramePr>
        <p:xfrm>
          <a:off x="15240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t>Post Transplant: Survival and Other Outcomes</a:t>
            </a:r>
            <a:endParaRPr lang="en-US" dirty="0"/>
          </a:p>
        </p:txBody>
      </p:sp>
      <p:grpSp>
        <p:nvGrpSpPr>
          <p:cNvPr id="7" name="Group 6"/>
          <p:cNvGrpSpPr/>
          <p:nvPr/>
        </p:nvGrpSpPr>
        <p:grpSpPr>
          <a:xfrm>
            <a:off x="2" y="6146792"/>
            <a:ext cx="4715932" cy="711201"/>
            <a:chOff x="1" y="6067776"/>
            <a:chExt cx="4952999"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6" name="TextBox 5"/>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3200" dirty="0" smtClean="0"/>
              <a:t/>
            </a:r>
            <a:br>
              <a:rPr lang="en-US" sz="3200" dirty="0" smtClean="0"/>
            </a:br>
            <a:r>
              <a:rPr lang="en-US" sz="2400" dirty="0" smtClean="0"/>
              <a:t>Kaplan-Meier Survival by Diagnosis </a:t>
            </a:r>
            <a:r>
              <a:rPr lang="en-US" sz="2600" dirty="0" smtClean="0"/>
              <a:t/>
            </a:r>
            <a:br>
              <a:rPr lang="en-US" sz="2600" dirty="0" smtClean="0"/>
            </a:br>
            <a:r>
              <a:rPr lang="en-US" sz="2000" dirty="0" smtClean="0"/>
              <a:t> (Transplants: January 1990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3200" dirty="0" smtClean="0"/>
              <a:t/>
            </a:r>
            <a:br>
              <a:rPr lang="en-US" sz="3200" dirty="0" smtClean="0"/>
            </a:br>
            <a:r>
              <a:rPr lang="en-US" sz="2400" dirty="0" smtClean="0"/>
              <a:t>Kaplan-Meier Survival </a:t>
            </a:r>
            <a:r>
              <a:rPr lang="en-US" sz="2000" dirty="0" smtClean="0"/>
              <a:t>(Transplants: January 1982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3200" dirty="0" smtClean="0"/>
              <a:t/>
            </a:r>
            <a:br>
              <a:rPr lang="en-US" sz="3200" dirty="0" smtClean="0"/>
            </a:br>
            <a:r>
              <a:rPr lang="en-US" sz="2400" dirty="0" smtClean="0"/>
              <a:t>Kaplan-Meier Survival by Era </a:t>
            </a:r>
            <a:r>
              <a:rPr lang="en-US" sz="2300" dirty="0" smtClean="0"/>
              <a:t/>
            </a:r>
            <a:br>
              <a:rPr lang="en-US" sz="2300" dirty="0" smtClean="0"/>
            </a:br>
            <a:r>
              <a:rPr lang="en-US" sz="2000" dirty="0" smtClean="0"/>
              <a:t>(Transplants: January 1982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408" y="599185"/>
            <a:ext cx="8610600" cy="1066800"/>
          </a:xfrm>
        </p:spPr>
        <p:txBody>
          <a:bodyPr/>
          <a:lstStyle/>
          <a:p>
            <a:r>
              <a:rPr lang="en-US" sz="3200" dirty="0" smtClean="0"/>
              <a:t>Table of Contents</a:t>
            </a:r>
            <a:endParaRPr lang="en-US" sz="3200" dirty="0"/>
          </a:p>
        </p:txBody>
      </p:sp>
      <p:sp>
        <p:nvSpPr>
          <p:cNvPr id="10" name="Content Placeholder 9"/>
          <p:cNvSpPr>
            <a:spLocks noGrp="1"/>
          </p:cNvSpPr>
          <p:nvPr>
            <p:ph idx="1"/>
          </p:nvPr>
        </p:nvSpPr>
        <p:spPr>
          <a:xfrm>
            <a:off x="368808" y="2209800"/>
            <a:ext cx="8458200" cy="2209800"/>
          </a:xfrm>
        </p:spPr>
        <p:txBody>
          <a:bodyPr lIns="9144" rIns="9144"/>
          <a:lstStyle/>
          <a:p>
            <a:pPr>
              <a:lnSpc>
                <a:spcPct val="120000"/>
              </a:lnSpc>
            </a:pPr>
            <a:r>
              <a:rPr lang="en-US" sz="2800" b="1" dirty="0" smtClean="0"/>
              <a:t>Donor, recipient and center characteristics: slides 3-15</a:t>
            </a:r>
          </a:p>
          <a:p>
            <a:pPr>
              <a:lnSpc>
                <a:spcPct val="120000"/>
              </a:lnSpc>
            </a:pPr>
            <a:r>
              <a:rPr lang="en-US" sz="2800" b="1" dirty="0"/>
              <a:t>Post </a:t>
            </a:r>
            <a:r>
              <a:rPr lang="en-US" sz="2800" b="1" dirty="0" smtClean="0"/>
              <a:t>transplant – survival and other outcomes: </a:t>
            </a:r>
            <a:r>
              <a:rPr lang="en-US" sz="2800" b="1" smtClean="0"/>
              <a:t>slides 16-23</a:t>
            </a:r>
            <a:endParaRPr lang="en-US" sz="2800" b="1" dirty="0" smtClean="0"/>
          </a:p>
        </p:txBody>
      </p:sp>
      <p:grpSp>
        <p:nvGrpSpPr>
          <p:cNvPr id="9" name="Group 8"/>
          <p:cNvGrpSpPr/>
          <p:nvPr/>
        </p:nvGrpSpPr>
        <p:grpSpPr>
          <a:xfrm>
            <a:off x="2" y="6146792"/>
            <a:ext cx="4715932" cy="711201"/>
            <a:chOff x="1" y="6067776"/>
            <a:chExt cx="4952999"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p:spPr>
        </p:pic>
        <p:sp>
          <p:nvSpPr>
            <p:cNvPr id="15" name="TextBox 14"/>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extLst>
      <p:ext uri="{BB962C8B-B14F-4D97-AF65-F5344CB8AC3E}">
        <p14:creationId xmlns:p14="http://schemas.microsoft.com/office/powerpoint/2010/main" val="42123707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066800"/>
          </a:xfrm>
        </p:spPr>
        <p:txBody>
          <a:bodyPr/>
          <a:lstStyle/>
          <a:p>
            <a:r>
              <a:rPr lang="en-US" sz="2600" dirty="0" smtClean="0"/>
              <a:t>Pediatric Heart-Lung Transplants</a:t>
            </a:r>
            <a:r>
              <a:rPr lang="en-US" sz="3200" dirty="0" smtClean="0"/>
              <a:t/>
            </a:r>
            <a:br>
              <a:rPr lang="en-US" sz="3200" dirty="0" smtClean="0"/>
            </a:br>
            <a:r>
              <a:rPr lang="en-US" sz="2400" dirty="0" smtClean="0"/>
              <a:t>Kaplan-Meier Survival by Era Conditional on Survival to </a:t>
            </a:r>
            <a:br>
              <a:rPr lang="en-US" sz="2400" dirty="0" smtClean="0"/>
            </a:br>
            <a:r>
              <a:rPr lang="en-US" sz="2400" dirty="0" smtClean="0"/>
              <a:t>1 Year </a:t>
            </a:r>
            <a:r>
              <a:rPr lang="en-US" sz="2000" dirty="0" smtClean="0"/>
              <a:t>(Transplants: January 1982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Pediatric Heart-Lung Transplants</a:t>
            </a:r>
            <a:r>
              <a:rPr lang="en-US" sz="2400" dirty="0" smtClean="0"/>
              <a:t/>
            </a:r>
            <a:br>
              <a:rPr lang="en-US" sz="2400" dirty="0" smtClean="0"/>
            </a:br>
            <a:r>
              <a:rPr lang="en-US" sz="2400" dirty="0" smtClean="0"/>
              <a:t>Cause of Death </a:t>
            </a:r>
            <a:r>
              <a:rPr lang="en-US" sz="2000" dirty="0" smtClean="0"/>
              <a:t>(Deaths: January 1992 – June 2013)</a:t>
            </a:r>
            <a:endParaRPr lang="en-US" sz="2000" dirty="0"/>
          </a:p>
        </p:txBody>
      </p:sp>
      <p:graphicFrame>
        <p:nvGraphicFramePr>
          <p:cNvPr id="13" name="Content Placeholder 12"/>
          <p:cNvGraphicFramePr>
            <a:graphicFrameLocks noGrp="1"/>
          </p:cNvGraphicFramePr>
          <p:nvPr>
            <p:ph idx="1"/>
          </p:nvPr>
        </p:nvGraphicFramePr>
        <p:xfrm>
          <a:off x="304800" y="1295400"/>
          <a:ext cx="8534399" cy="4259374"/>
        </p:xfrm>
        <a:graphic>
          <a:graphicData uri="http://schemas.openxmlformats.org/drawingml/2006/table">
            <a:tbl>
              <a:tblPr>
                <a:tableStyleId>{5C22544A-7EE6-4342-B048-85BDC9FD1C3A}</a:tableStyleId>
              </a:tblPr>
              <a:tblGrid>
                <a:gridCol w="1981200"/>
                <a:gridCol w="1066800"/>
                <a:gridCol w="1447800"/>
                <a:gridCol w="1524000"/>
                <a:gridCol w="1524000"/>
                <a:gridCol w="990599"/>
              </a:tblGrid>
              <a:tr h="549064">
                <a:tc>
                  <a:txBody>
                    <a:bodyPr/>
                    <a:lstStyle/>
                    <a:p>
                      <a:pPr algn="l" rtl="0" fontAlgn="t"/>
                      <a:r>
                        <a:rPr lang="en-US" sz="1400" b="1" dirty="0">
                          <a:solidFill>
                            <a:srgbClr val="FFFF00"/>
                          </a:solidFill>
                        </a:rPr>
                        <a:t>CAUSE OF DEATH</a:t>
                      </a:r>
                      <a:endParaRPr lang="en-US" dirty="0">
                        <a:solidFill>
                          <a:srgbClr val="FFFF00"/>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0-30 Days </a:t>
                      </a:r>
                      <a:endParaRPr lang="en-US" sz="1300" b="1" dirty="0" smtClean="0">
                        <a:solidFill>
                          <a:schemeClr val="tx1"/>
                        </a:solidFill>
                      </a:endParaRPr>
                    </a:p>
                    <a:p>
                      <a:pPr algn="ctr" rtl="0"/>
                      <a:r>
                        <a:rPr lang="en-US" sz="1300" b="1" dirty="0" smtClean="0">
                          <a:solidFill>
                            <a:schemeClr val="tx1"/>
                          </a:solidFill>
                        </a:rPr>
                        <a:t>(</a:t>
                      </a:r>
                      <a:r>
                        <a:rPr lang="en-US" sz="1300" b="1" dirty="0">
                          <a:solidFill>
                            <a:schemeClr val="tx1"/>
                          </a:solidFill>
                        </a:rPr>
                        <a:t>N = </a:t>
                      </a:r>
                      <a:r>
                        <a:rPr lang="en-US" sz="1300" b="1" dirty="0" smtClean="0">
                          <a:solidFill>
                            <a:schemeClr val="tx1"/>
                          </a:solidFill>
                        </a:rPr>
                        <a:t>51)</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31 Days - 1 Year (N = </a:t>
                      </a:r>
                      <a:r>
                        <a:rPr lang="en-US" sz="1300" b="1" dirty="0" smtClean="0">
                          <a:solidFill>
                            <a:schemeClr val="tx1"/>
                          </a:solidFill>
                        </a:rPr>
                        <a:t>62)</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&gt;1 Year - 3 </a:t>
                      </a:r>
                      <a:r>
                        <a:rPr lang="en-US" sz="1300" b="1" dirty="0" smtClean="0">
                          <a:solidFill>
                            <a:schemeClr val="tx1"/>
                          </a:solidFill>
                        </a:rPr>
                        <a:t>Years</a:t>
                      </a:r>
                    </a:p>
                    <a:p>
                      <a:pPr algn="ctr" rtl="0"/>
                      <a:r>
                        <a:rPr lang="en-US" sz="1300" b="1" dirty="0" smtClean="0">
                          <a:solidFill>
                            <a:schemeClr val="tx1"/>
                          </a:solidFill>
                        </a:rPr>
                        <a:t>(N </a:t>
                      </a:r>
                      <a:r>
                        <a:rPr lang="en-US" sz="1300" b="1" dirty="0">
                          <a:solidFill>
                            <a:schemeClr val="tx1"/>
                          </a:solidFill>
                        </a:rPr>
                        <a:t>= </a:t>
                      </a:r>
                      <a:r>
                        <a:rPr lang="en-US" sz="1300" b="1" dirty="0" smtClean="0">
                          <a:solidFill>
                            <a:schemeClr val="tx1"/>
                          </a:solidFill>
                        </a:rPr>
                        <a:t>59)</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&gt;3 Years - 5 Years (N = </a:t>
                      </a:r>
                      <a:r>
                        <a:rPr lang="en-US" sz="1300" b="1" dirty="0" smtClean="0">
                          <a:solidFill>
                            <a:schemeClr val="tx1"/>
                          </a:solidFill>
                        </a:rPr>
                        <a:t>39)</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&gt;5 </a:t>
                      </a:r>
                      <a:r>
                        <a:rPr lang="en-US" sz="1300" b="1" dirty="0" smtClean="0">
                          <a:solidFill>
                            <a:schemeClr val="tx1"/>
                          </a:solidFill>
                        </a:rPr>
                        <a:t>Years</a:t>
                      </a:r>
                    </a:p>
                    <a:p>
                      <a:pPr algn="ctr" rtl="0"/>
                      <a:r>
                        <a:rPr lang="en-US" sz="1300" b="1" dirty="0" smtClean="0">
                          <a:solidFill>
                            <a:schemeClr val="tx1"/>
                          </a:solidFill>
                        </a:rPr>
                        <a:t>(N </a:t>
                      </a:r>
                      <a:r>
                        <a:rPr lang="en-US" sz="1300" b="1" dirty="0">
                          <a:solidFill>
                            <a:schemeClr val="tx1"/>
                          </a:solidFill>
                        </a:rPr>
                        <a:t>= </a:t>
                      </a:r>
                      <a:r>
                        <a:rPr lang="en-US" sz="1300" b="1" dirty="0" smtClean="0">
                          <a:solidFill>
                            <a:schemeClr val="tx1"/>
                          </a:solidFill>
                        </a:rPr>
                        <a:t>69)</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1031">
                <a:tc>
                  <a:txBody>
                    <a:bodyPr/>
                    <a:lstStyle/>
                    <a:p>
                      <a:pPr rtl="0" fontAlgn="t"/>
                      <a:r>
                        <a:rPr lang="en-US" sz="1300" b="1" dirty="0">
                          <a:solidFill>
                            <a:schemeClr val="tx1"/>
                          </a:solidFill>
                        </a:rPr>
                        <a:t>BRONCHIOLITIS</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3 (4.8%)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28 (47.5%)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16 (41.0%)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18 (26.1%)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1031">
                <a:tc>
                  <a:txBody>
                    <a:bodyPr/>
                    <a:lstStyle/>
                    <a:p>
                      <a:pPr rtl="0" fontAlgn="t"/>
                      <a:r>
                        <a:rPr lang="en-US" sz="1300" b="1" dirty="0">
                          <a:solidFill>
                            <a:schemeClr val="tx1"/>
                          </a:solidFill>
                        </a:rPr>
                        <a:t>ACUTE REJECTION</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(3.2%)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(1.7%)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1031">
                <a:tc>
                  <a:txBody>
                    <a:bodyPr/>
                    <a:lstStyle/>
                    <a:p>
                      <a:pPr rtl="0" fontAlgn="t"/>
                      <a:r>
                        <a:rPr lang="en-US" sz="1300" b="1" dirty="0">
                          <a:solidFill>
                            <a:schemeClr val="tx1"/>
                          </a:solidFill>
                        </a:rPr>
                        <a:t>LYMPHOMA</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 (3.2%)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(1.7%)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1031">
                <a:tc>
                  <a:txBody>
                    <a:bodyPr/>
                    <a:lstStyle/>
                    <a:p>
                      <a:pPr rtl="0" fontAlgn="t"/>
                      <a:r>
                        <a:rPr lang="en-US" sz="1300" b="1" dirty="0">
                          <a:solidFill>
                            <a:schemeClr val="tx1"/>
                          </a:solidFill>
                        </a:rPr>
                        <a:t>MALIGNANCY, OTHER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(1.6%)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(1.7%)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1031">
                <a:tc>
                  <a:txBody>
                    <a:bodyPr/>
                    <a:lstStyle/>
                    <a:p>
                      <a:pPr rtl="0" fontAlgn="t"/>
                      <a:r>
                        <a:rPr lang="en-US" sz="1300" b="1" dirty="0">
                          <a:solidFill>
                            <a:schemeClr val="tx1"/>
                          </a:solidFill>
                        </a:rPr>
                        <a:t>CMV</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 (3.2%)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1031">
                <a:tc>
                  <a:txBody>
                    <a:bodyPr/>
                    <a:lstStyle/>
                    <a:p>
                      <a:pPr rtl="0" fontAlgn="t"/>
                      <a:r>
                        <a:rPr lang="en-US" sz="1300" b="1" dirty="0">
                          <a:solidFill>
                            <a:schemeClr val="tx1"/>
                          </a:solidFill>
                        </a:rPr>
                        <a:t>INFECTION, NON-CMV</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8 (15.7%)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19 (30.6%)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4 (6.8%)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17 (24.6%)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1031">
                <a:tc>
                  <a:txBody>
                    <a:bodyPr/>
                    <a:lstStyle/>
                    <a:p>
                      <a:pPr rtl="0" fontAlgn="t"/>
                      <a:r>
                        <a:rPr lang="en-US" sz="1300" b="1" dirty="0">
                          <a:solidFill>
                            <a:schemeClr val="tx1"/>
                          </a:solidFill>
                        </a:rPr>
                        <a:t>GRAFT FAILURE</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17 (33.3%)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12 (19.4%)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15 (25.4%)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12 (30.8%)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13 (18.8%)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1031">
                <a:tc>
                  <a:txBody>
                    <a:bodyPr/>
                    <a:lstStyle/>
                    <a:p>
                      <a:pPr rtl="0" fontAlgn="t"/>
                      <a:r>
                        <a:rPr lang="en-US" sz="1300" b="1" dirty="0">
                          <a:solidFill>
                            <a:schemeClr val="tx1"/>
                          </a:solidFill>
                        </a:rPr>
                        <a:t>CARDIOVASCULAR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(5.9%)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(4.8%)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6 (8.7%)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1031">
                <a:tc>
                  <a:txBody>
                    <a:bodyPr/>
                    <a:lstStyle/>
                    <a:p>
                      <a:pPr rtl="0" fontAlgn="t"/>
                      <a:r>
                        <a:rPr lang="en-US" sz="1300" b="1" dirty="0">
                          <a:solidFill>
                            <a:schemeClr val="tx1"/>
                          </a:solidFill>
                        </a:rPr>
                        <a:t>TECHNICAL</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11 (21.6%)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3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1031">
                <a:tc>
                  <a:txBody>
                    <a:bodyPr/>
                    <a:lstStyle/>
                    <a:p>
                      <a:pPr rtl="0" fontAlgn="t"/>
                      <a:r>
                        <a:rPr lang="en-US" sz="1300" b="1" dirty="0">
                          <a:solidFill>
                            <a:schemeClr val="tx1"/>
                          </a:solidFill>
                        </a:rPr>
                        <a:t>OTHER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12 (23.5%)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18 (29.0%)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11 (15.9%)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3"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Pediatric Heart-Lung Transplants</a:t>
            </a:r>
            <a:r>
              <a:rPr lang="en-US" sz="2400" dirty="0" smtClean="0"/>
              <a:t/>
            </a:r>
            <a:br>
              <a:rPr lang="en-US" sz="2400" dirty="0" smtClean="0"/>
            </a:br>
            <a:r>
              <a:rPr lang="en-US" sz="2400" dirty="0" smtClean="0"/>
              <a:t>Cause of Death </a:t>
            </a:r>
            <a:r>
              <a:rPr lang="en-US" sz="2000" dirty="0" smtClean="0"/>
              <a:t>(Deaths: April 1994 – June 2013)</a:t>
            </a:r>
            <a:endParaRPr lang="en-US" sz="2000" dirty="0"/>
          </a:p>
        </p:txBody>
      </p:sp>
      <p:graphicFrame>
        <p:nvGraphicFramePr>
          <p:cNvPr id="13" name="Content Placeholder 12"/>
          <p:cNvGraphicFramePr>
            <a:graphicFrameLocks noGrp="1"/>
          </p:cNvGraphicFramePr>
          <p:nvPr>
            <p:ph idx="1"/>
          </p:nvPr>
        </p:nvGraphicFramePr>
        <p:xfrm>
          <a:off x="304800" y="1295400"/>
          <a:ext cx="8534399" cy="4327002"/>
        </p:xfrm>
        <a:graphic>
          <a:graphicData uri="http://schemas.openxmlformats.org/drawingml/2006/table">
            <a:tbl>
              <a:tblPr>
                <a:tableStyleId>{5C22544A-7EE6-4342-B048-85BDC9FD1C3A}</a:tableStyleId>
              </a:tblPr>
              <a:tblGrid>
                <a:gridCol w="1981200"/>
                <a:gridCol w="1143000"/>
                <a:gridCol w="1371600"/>
                <a:gridCol w="1524000"/>
                <a:gridCol w="1524000"/>
                <a:gridCol w="990599"/>
              </a:tblGrid>
              <a:tr h="577962">
                <a:tc>
                  <a:txBody>
                    <a:bodyPr/>
                    <a:lstStyle/>
                    <a:p>
                      <a:pPr algn="l" rtl="0" fontAlgn="t"/>
                      <a:r>
                        <a:rPr lang="en-US" sz="1400" b="1" dirty="0">
                          <a:solidFill>
                            <a:srgbClr val="FFFF00"/>
                          </a:solidFill>
                        </a:rPr>
                        <a:t>CAUSE OF DEATH</a:t>
                      </a:r>
                      <a:endParaRPr lang="en-US" dirty="0">
                        <a:solidFill>
                          <a:srgbClr val="FFFF00"/>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0-30 </a:t>
                      </a:r>
                      <a:r>
                        <a:rPr lang="en-US" sz="1300" b="1" dirty="0" smtClean="0">
                          <a:solidFill>
                            <a:schemeClr val="tx1"/>
                          </a:solidFill>
                        </a:rPr>
                        <a:t>Days</a:t>
                      </a:r>
                    </a:p>
                    <a:p>
                      <a:pPr algn="ctr" rtl="0"/>
                      <a:r>
                        <a:rPr lang="en-US" sz="1300" b="1" dirty="0" smtClean="0">
                          <a:solidFill>
                            <a:schemeClr val="tx1"/>
                          </a:solidFill>
                        </a:rPr>
                        <a:t>(N </a:t>
                      </a:r>
                      <a:r>
                        <a:rPr lang="en-US" sz="1300" b="1" dirty="0">
                          <a:solidFill>
                            <a:schemeClr val="tx1"/>
                          </a:solidFill>
                        </a:rPr>
                        <a:t>= </a:t>
                      </a:r>
                      <a:r>
                        <a:rPr lang="en-US" sz="1300" b="1" dirty="0" smtClean="0">
                          <a:solidFill>
                            <a:schemeClr val="tx1"/>
                          </a:solidFill>
                        </a:rPr>
                        <a:t>43)</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31 Days - 1 Year </a:t>
                      </a:r>
                      <a:r>
                        <a:rPr lang="en-US" sz="1300" b="1" dirty="0" smtClean="0">
                          <a:solidFill>
                            <a:schemeClr val="tx1"/>
                          </a:solidFill>
                        </a:rPr>
                        <a:t>(</a:t>
                      </a:r>
                      <a:r>
                        <a:rPr lang="en-US" sz="1300" b="1" dirty="0">
                          <a:solidFill>
                            <a:schemeClr val="tx1"/>
                          </a:solidFill>
                        </a:rPr>
                        <a:t>N = </a:t>
                      </a:r>
                      <a:r>
                        <a:rPr lang="en-US" sz="1300" b="1" dirty="0" smtClean="0">
                          <a:solidFill>
                            <a:schemeClr val="tx1"/>
                          </a:solidFill>
                        </a:rPr>
                        <a:t>46)</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&gt;1 Year - 3 Years  (N = </a:t>
                      </a:r>
                      <a:r>
                        <a:rPr lang="en-US" sz="1300" b="1" dirty="0" smtClean="0">
                          <a:solidFill>
                            <a:schemeClr val="tx1"/>
                          </a:solidFill>
                        </a:rPr>
                        <a:t>48)</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&gt;3 Years - 5 Years   (N = </a:t>
                      </a:r>
                      <a:r>
                        <a:rPr lang="en-US" sz="1300" b="1" dirty="0" smtClean="0">
                          <a:solidFill>
                            <a:schemeClr val="tx1"/>
                          </a:solidFill>
                        </a:rPr>
                        <a:t>34)</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&gt;5 Years   </a:t>
                      </a:r>
                    </a:p>
                    <a:p>
                      <a:pPr algn="ctr" rtl="0"/>
                      <a:r>
                        <a:rPr lang="en-US" sz="1300" b="1" dirty="0">
                          <a:solidFill>
                            <a:schemeClr val="tx1"/>
                          </a:solidFill>
                        </a:rPr>
                        <a:t>(N = </a:t>
                      </a:r>
                      <a:r>
                        <a:rPr lang="en-US" sz="1300" b="1" dirty="0" smtClean="0">
                          <a:solidFill>
                            <a:schemeClr val="tx1"/>
                          </a:solidFill>
                        </a:rPr>
                        <a:t>69)</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BRONCHIOLITIS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22 (45.8%)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14 (41.2%)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18 (26.1%)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ACUTE REJECTION</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LYMPHOMA</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 (4.3%)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MALIGNANCY, 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INFECTION, NON-CMV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5 (11.6%)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15 (32.6%)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4 (8.3%)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(5.9%)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17 (24.6%)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GRAFT FAILURE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15 (34.9%)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9 (19.6%)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12 (25.0%)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11 (32.4%)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13 (18.8%)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CARDIOVASCULAR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(7.0%)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(4.3%)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(6.3%)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6 (8.7%)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4904">
                <a:tc>
                  <a:txBody>
                    <a:bodyPr/>
                    <a:lstStyle/>
                    <a:p>
                      <a:pPr rtl="0"/>
                      <a:r>
                        <a:rPr lang="en-US" sz="1300" b="1" dirty="0">
                          <a:solidFill>
                            <a:schemeClr val="tx1"/>
                          </a:solidFill>
                        </a:rPr>
                        <a:t>TECHNICAL</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9 (20.9%)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4904">
                <a:tc>
                  <a:txBody>
                    <a:bodyPr/>
                    <a:lstStyle/>
                    <a:p>
                      <a:pPr rtl="0"/>
                      <a:r>
                        <a:rPr lang="en-US" sz="1300" b="1" dirty="0">
                          <a:solidFill>
                            <a:schemeClr val="tx1"/>
                          </a:solidFill>
                        </a:rPr>
                        <a:t>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11 (25.6%)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14 (30.4%)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(6.3%)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(5.9%)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11 (15.9%)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3"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2800" dirty="0" smtClean="0"/>
              <a:t/>
            </a:r>
            <a:br>
              <a:rPr lang="en-US" sz="2800" dirty="0" smtClean="0"/>
            </a:br>
            <a:r>
              <a:rPr lang="en-US" sz="2400" dirty="0" smtClean="0"/>
              <a:t>Relative Incidence of Leading Causes of Death</a:t>
            </a:r>
            <a:r>
              <a:rPr lang="en-US" sz="2800" dirty="0" smtClean="0"/>
              <a:t/>
            </a:r>
            <a:br>
              <a:rPr lang="en-US" sz="2800" dirty="0" smtClean="0"/>
            </a:br>
            <a:r>
              <a:rPr lang="en-US" sz="2000" dirty="0" smtClean="0"/>
              <a:t>(Deaths: April 1994 – June 2013)</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t>Donor, Recipient and Center Characteristics</a:t>
            </a:r>
            <a:endParaRPr lang="en-US" dirty="0"/>
          </a:p>
        </p:txBody>
      </p:sp>
      <p:grpSp>
        <p:nvGrpSpPr>
          <p:cNvPr id="7" name="Group 6"/>
          <p:cNvGrpSpPr/>
          <p:nvPr/>
        </p:nvGrpSpPr>
        <p:grpSpPr>
          <a:xfrm>
            <a:off x="2" y="6146792"/>
            <a:ext cx="4715932" cy="711201"/>
            <a:chOff x="1" y="6067776"/>
            <a:chExt cx="4952999"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6" name="TextBox 5"/>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lstStyle/>
          <a:p>
            <a:r>
              <a:rPr lang="en-US" sz="2600" dirty="0" smtClean="0"/>
              <a:t>Pediatric Heart-Lung Transplants</a:t>
            </a:r>
            <a:r>
              <a:rPr lang="en-US" sz="2400" dirty="0" smtClean="0"/>
              <a:t/>
            </a:r>
            <a:br>
              <a:rPr lang="en-US" sz="2400" dirty="0" smtClean="0"/>
            </a:br>
            <a:r>
              <a:rPr lang="en-US" sz="2400" dirty="0" smtClean="0"/>
              <a:t>Recipient Age Distribution</a:t>
            </a:r>
            <a:r>
              <a:rPr lang="en-US" sz="2000" dirty="0" smtClean="0"/>
              <a:t/>
            </a:r>
            <a:br>
              <a:rPr lang="en-US" sz="2000" dirty="0" smtClean="0"/>
            </a:br>
            <a:r>
              <a:rPr lang="en-US" sz="2000" dirty="0" smtClean="0"/>
              <a:t>(Transplants: January 1982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60167259"/>
              </p:ext>
            </p:extLst>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lstStyle/>
          <a:p>
            <a:r>
              <a:rPr lang="en-US" sz="2600" dirty="0" smtClean="0"/>
              <a:t>Pediatric Heart-Lung Transplants</a:t>
            </a:r>
            <a:r>
              <a:rPr lang="en-US" sz="2800" dirty="0" smtClean="0"/>
              <a:t/>
            </a:r>
            <a:br>
              <a:rPr lang="en-US" sz="2800" dirty="0" smtClean="0"/>
            </a:br>
            <a:r>
              <a:rPr lang="en-US" sz="2400" dirty="0" smtClean="0"/>
              <a:t>Donor Age Distribution</a:t>
            </a:r>
            <a:r>
              <a:rPr lang="en-US" sz="2600" dirty="0" smtClean="0"/>
              <a:t/>
            </a:r>
            <a:br>
              <a:rPr lang="en-US" sz="2600" dirty="0" smtClean="0"/>
            </a:br>
            <a:r>
              <a:rPr lang="en-US" sz="2000" dirty="0" smtClean="0"/>
              <a:t>(Transplants: January 1982 –  June 2013)</a:t>
            </a:r>
            <a:endParaRPr lang="en-US" sz="2000" dirty="0"/>
          </a:p>
        </p:txBody>
      </p:sp>
      <p:graphicFrame>
        <p:nvGraphicFramePr>
          <p:cNvPr id="4" name="Content Placeholder 3"/>
          <p:cNvGraphicFramePr>
            <a:graphicFrameLocks noGrp="1"/>
          </p:cNvGraphicFramePr>
          <p:nvPr>
            <p:ph idx="1"/>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143000"/>
          </a:xfrm>
        </p:spPr>
        <p:txBody>
          <a:bodyPr/>
          <a:lstStyle/>
          <a:p>
            <a:r>
              <a:rPr lang="en-US" sz="2600" dirty="0" smtClean="0"/>
              <a:t>Pediatric Heart-Lung Transplants</a:t>
            </a:r>
            <a:r>
              <a:rPr lang="en-US" sz="2800" dirty="0" smtClean="0"/>
              <a:t/>
            </a:r>
            <a:br>
              <a:rPr lang="en-US" sz="2800" dirty="0" smtClean="0"/>
            </a:br>
            <a:r>
              <a:rPr lang="en-US" sz="2400" dirty="0" smtClean="0"/>
              <a:t>Age Distribution by Year</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18010531"/>
              </p:ext>
            </p:extLst>
          </p:nvPr>
        </p:nvGraphicFramePr>
        <p:xfrm>
          <a:off x="228600" y="11430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FFFF00"/>
                </a:solidFill>
              </a:rPr>
              <a:t>NOTE: This figure includes only the heart-lung transplants that are reported to the ISHLT Transplant Registry.  As such, this should not be construed as evidence that the number of pediatric heart-lung transplants worldwide has declined in recent years.</a:t>
            </a:r>
            <a:endParaRPr lang="en-US"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0" y="152400"/>
            <a:ext cx="9144000" cy="1143000"/>
          </a:xfrm>
        </p:spPr>
        <p:txBody>
          <a:bodyPr/>
          <a:lstStyle/>
          <a:p>
            <a:r>
              <a:rPr lang="en-US" sz="2600" dirty="0" smtClean="0">
                <a:solidFill>
                  <a:schemeClr val="tx1"/>
                </a:solidFill>
              </a:rPr>
              <a:t>Pediatric Heart-Lung Retransplants</a:t>
            </a:r>
            <a:br>
              <a:rPr lang="en-US" sz="2600" dirty="0" smtClean="0">
                <a:solidFill>
                  <a:schemeClr val="tx1"/>
                </a:solidFill>
              </a:rPr>
            </a:br>
            <a:r>
              <a:rPr lang="en-US" sz="2400" dirty="0" smtClean="0">
                <a:solidFill>
                  <a:schemeClr val="tx1"/>
                </a:solidFill>
              </a:rPr>
              <a:t>by Year of Retransplant</a:t>
            </a:r>
            <a:endParaRPr lang="en-US" sz="2000" dirty="0" smtClean="0">
              <a:solidFill>
                <a:schemeClr val="tx1"/>
              </a:solidFill>
            </a:endParaRPr>
          </a:p>
        </p:txBody>
      </p:sp>
      <p:sp>
        <p:nvSpPr>
          <p:cNvPr id="8196" name="Rectangle 8"/>
          <p:cNvSpPr>
            <a:spLocks noChangeArrowheads="1"/>
          </p:cNvSpPr>
          <p:nvPr/>
        </p:nvSpPr>
        <p:spPr bwMode="auto">
          <a:xfrm>
            <a:off x="1066800" y="6553200"/>
            <a:ext cx="184150" cy="304800"/>
          </a:xfrm>
          <a:prstGeom prst="rect">
            <a:avLst/>
          </a:prstGeom>
          <a:noFill/>
          <a:ln w="12700" algn="ctr">
            <a:noFill/>
            <a:miter lim="800000"/>
            <a:headEnd/>
            <a:tailEnd/>
          </a:ln>
        </p:spPr>
        <p:txBody>
          <a:bodyPr wrap="none" anchor="ctr">
            <a:spAutoFit/>
          </a:bodyPr>
          <a:lstStyle/>
          <a:p>
            <a:endParaRPr lang="en-US" sz="1400" dirty="0">
              <a:solidFill>
                <a:srgbClr val="FFFF00"/>
              </a:solidFill>
            </a:endParaRPr>
          </a:p>
        </p:txBody>
      </p:sp>
      <p:sp>
        <p:nvSpPr>
          <p:cNvPr id="8197" name="Text Box 14"/>
          <p:cNvSpPr txBox="1">
            <a:spLocks noChangeArrowheads="1"/>
          </p:cNvSpPr>
          <p:nvPr/>
        </p:nvSpPr>
        <p:spPr bwMode="auto">
          <a:xfrm>
            <a:off x="5638800" y="6096000"/>
            <a:ext cx="3505200" cy="461665"/>
          </a:xfrm>
          <a:prstGeom prst="rect">
            <a:avLst/>
          </a:prstGeom>
          <a:noFill/>
          <a:ln w="12700">
            <a:noFill/>
            <a:miter lim="800000"/>
            <a:headEnd/>
            <a:tailEnd/>
          </a:ln>
        </p:spPr>
        <p:txBody>
          <a:bodyPr wrap="square">
            <a:spAutoFit/>
          </a:bodyPr>
          <a:lstStyle/>
          <a:p>
            <a:pPr>
              <a:spcBef>
                <a:spcPct val="50000"/>
              </a:spcBef>
            </a:pPr>
            <a:r>
              <a:rPr lang="en-US" sz="1200" b="1" dirty="0">
                <a:solidFill>
                  <a:srgbClr val="FFFF00"/>
                </a:solidFill>
              </a:rPr>
              <a:t>Only patients who were less than 18 years old at the time of </a:t>
            </a:r>
            <a:r>
              <a:rPr lang="en-US" sz="1200" b="1" dirty="0" smtClean="0">
                <a:solidFill>
                  <a:srgbClr val="FFFF00"/>
                </a:solidFill>
              </a:rPr>
              <a:t>retransplant </a:t>
            </a:r>
            <a:r>
              <a:rPr lang="en-US" sz="1200" b="1" dirty="0">
                <a:solidFill>
                  <a:srgbClr val="FFFF00"/>
                </a:solidFill>
              </a:rPr>
              <a:t>are included.</a:t>
            </a:r>
          </a:p>
        </p:txBody>
      </p:sp>
      <p:grpSp>
        <p:nvGrpSpPr>
          <p:cNvPr id="10" name="Group 9"/>
          <p:cNvGrpSpPr/>
          <p:nvPr/>
        </p:nvGrpSpPr>
        <p:grpSpPr>
          <a:xfrm>
            <a:off x="2" y="6146792"/>
            <a:ext cx="4715932" cy="711201"/>
            <a:chOff x="1" y="6067776"/>
            <a:chExt cx="4952999" cy="790224"/>
          </a:xfrm>
        </p:grpSpPr>
        <p:pic>
          <p:nvPicPr>
            <p:cNvPr id="15" name="Picture 14"/>
            <p:cNvPicPr>
              <a:picLocks noChangeAspect="1"/>
            </p:cNvPicPr>
            <p:nvPr/>
          </p:nvPicPr>
          <p:blipFill>
            <a:blip r:embed="rId3" cstate="print"/>
            <a:stretch>
              <a:fillRect/>
            </a:stretch>
          </p:blipFill>
          <p:spPr>
            <a:xfrm>
              <a:off x="1" y="6172200"/>
              <a:ext cx="4952999" cy="685800"/>
            </a:xfrm>
            <a:prstGeom prst="rect">
              <a:avLst/>
            </a:prstGeom>
          </p:spPr>
        </p:pic>
        <p:sp>
          <p:nvSpPr>
            <p:cNvPr id="16" name="TextBox 15"/>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graphicFrame>
        <p:nvGraphicFramePr>
          <p:cNvPr id="11" name="Chart 10"/>
          <p:cNvGraphicFramePr/>
          <p:nvPr>
            <p:extLst>
              <p:ext uri="{D42A27DB-BD31-4B8C-83A1-F6EECF244321}">
                <p14:modId xmlns:p14="http://schemas.microsoft.com/office/powerpoint/2010/main" val="3060488934"/>
              </p:ext>
            </p:extLst>
          </p:nvPr>
        </p:nvGraphicFramePr>
        <p:xfrm>
          <a:off x="304800" y="1066800"/>
          <a:ext cx="8686800" cy="5079992"/>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extLst>
      <p:ext uri="{BB962C8B-B14F-4D97-AF65-F5344CB8AC3E}">
        <p14:creationId xmlns:p14="http://schemas.microsoft.com/office/powerpoint/2010/main" val="22960345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t>Pediatric Heart-Lung Retransplants</a:t>
            </a:r>
            <a:r>
              <a:rPr lang="en-US" sz="2800" dirty="0" smtClean="0"/>
              <a:t/>
            </a:r>
            <a:br>
              <a:rPr lang="en-US" sz="2800" dirty="0" smtClean="0"/>
            </a:br>
            <a:r>
              <a:rPr lang="en-US" sz="2000" dirty="0" smtClean="0"/>
              <a:t>(Retransplants: January 1984 – June 2013)</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67339691"/>
              </p:ext>
            </p:extLst>
          </p:nvPr>
        </p:nvGraphicFramePr>
        <p:xfrm>
          <a:off x="304800" y="1143000"/>
          <a:ext cx="86106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029200" y="6248400"/>
            <a:ext cx="3886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8" name="TextBox 7"/>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2050561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a:lstStyle/>
          <a:p>
            <a:r>
              <a:rPr lang="en-US" sz="2600" dirty="0" smtClean="0"/>
              <a:t>Pediatric Heart-Lung Transplants</a:t>
            </a:r>
            <a:r>
              <a:rPr lang="en-US" sz="2800" dirty="0" smtClean="0"/>
              <a:t/>
            </a:r>
            <a:br>
              <a:rPr lang="en-US" sz="2800" dirty="0" smtClean="0"/>
            </a:br>
            <a:r>
              <a:rPr lang="en-US" sz="2400" dirty="0" smtClean="0"/>
              <a:t>Age Distribution by Era of Transplant</a:t>
            </a:r>
            <a:endParaRPr lang="en-US" sz="2400" dirty="0"/>
          </a:p>
        </p:txBody>
      </p:sp>
      <p:graphicFrame>
        <p:nvGraphicFramePr>
          <p:cNvPr id="10" name="Content Placeholder 9"/>
          <p:cNvGraphicFramePr>
            <a:graphicFrameLocks noGrp="1"/>
          </p:cNvGraphicFramePr>
          <p:nvPr>
            <p:ph idx="1"/>
          </p:nvPr>
        </p:nvGraphicFramePr>
        <p:xfrm>
          <a:off x="228600" y="1371600"/>
          <a:ext cx="85344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2014</a:t>
              </a:r>
              <a:endParaRPr lang="en-US" sz="2100" b="1" dirty="0">
                <a:solidFill>
                  <a:schemeClr val="bg1"/>
                </a:solidFill>
                <a:latin typeface="Arial"/>
                <a:cs typeface="Arial"/>
              </a:endParaRPr>
            </a:p>
          </p:txBody>
        </p:sp>
      </p:grpSp>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F1888A67B08347AB72B1A336AD4062" ma:contentTypeVersion="4" ma:contentTypeDescription="Create a new document." ma:contentTypeScope="" ma:versionID="5af7a05520683203a0a53d42a3817b35">
  <xsd:schema xmlns:xsd="http://www.w3.org/2001/XMLSchema" xmlns:p="http://schemas.microsoft.com/office/2006/metadata/properties" xmlns:ns2="f5f82c5e-0c74-4764-aa18-b9ea25529750" targetNamespace="http://schemas.microsoft.com/office/2006/metadata/properties" ma:root="true" ma:fieldsID="f0880058f2ba474784fc5b8a56266c17" ns2:_="">
    <xsd:import namespace="f5f82c5e-0c74-4764-aa18-b9ea25529750"/>
    <xsd:element name="properties">
      <xsd:complexType>
        <xsd:sequence>
          <xsd:element name="documentManagement">
            <xsd:complexType>
              <xsd:all>
                <xsd:element ref="ns2:Brief_x0020_Description" minOccurs="0"/>
                <xsd:element ref="ns2:DateCreated" minOccurs="0"/>
                <xsd:element ref="ns2:Author0" minOccurs="0"/>
                <xsd:element ref="ns2:Target_x0020_Audience" minOccurs="0"/>
              </xsd:all>
            </xsd:complexType>
          </xsd:element>
        </xsd:sequence>
      </xsd:complexType>
    </xsd:element>
  </xsd:schema>
  <xsd:schema xmlns:xsd="http://www.w3.org/2001/XMLSchema" xmlns:dms="http://schemas.microsoft.com/office/2006/documentManagement/types" targetNamespace="f5f82c5e-0c74-4764-aa18-b9ea25529750" elementFormDefault="qualified">
    <xsd:import namespace="http://schemas.microsoft.com/office/2006/documentManagement/types"/>
    <xsd:element name="Brief_x0020_Description" ma:index="8" nillable="true" ma:displayName="Brief Description" ma:internalName="Brief_x0020_Description">
      <xsd:simpleType>
        <xsd:restriction base="dms:Note"/>
      </xsd:simpleType>
    </xsd:element>
    <xsd:element name="DateCreated" ma:index="9" nillable="true" ma:displayName="DateCreated" ma:format="DateOnly" ma:internalName="DateCreated">
      <xsd:simpleType>
        <xsd:restriction base="dms:DateTime"/>
      </xsd:simpleType>
    </xsd:element>
    <xsd:element name="Author0" ma:index="10" nillable="true" ma:displayName="Author" ma:internalName="Author0">
      <xsd:simpleType>
        <xsd:restriction base="dms:Text">
          <xsd:maxLength value="255"/>
        </xsd:restriction>
      </xsd:simpleType>
    </xsd:element>
    <xsd:element name="Target_x0020_Audience" ma:index="11" nillable="true" ma:displayName="Target Audience" ma:internalName="Target_x0020_Audienc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Author0 xmlns="f5f82c5e-0c74-4764-aa18-b9ea25529750">UNOS</Author0>
    <DateCreated xmlns="f5f82c5e-0c74-4764-aa18-b9ea25529750">2006-01-01T05:00:00+00:00</DateCreated>
    <Brief_x0020_Description xmlns="f5f82c5e-0c74-4764-aa18-b9ea25529750">This is the blank UNOS slide template. It has the UNOS logo at the bottom. </Brief_x0020_Description>
    <Target_x0020_Audience xmlns="f5f82c5e-0c74-4764-aa18-b9ea25529750" xsi:nil="true"/>
  </documentManagement>
</p:properties>
</file>

<file path=customXml/itemProps1.xml><?xml version="1.0" encoding="utf-8"?>
<ds:datastoreItem xmlns:ds="http://schemas.openxmlformats.org/officeDocument/2006/customXml" ds:itemID="{0B0E37F9-AFE8-4A12-A93D-93C2D8F10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f82c5e-0c74-4764-aa18-b9ea2552975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3.xml><?xml version="1.0" encoding="utf-8"?>
<ds:datastoreItem xmlns:ds="http://schemas.openxmlformats.org/officeDocument/2006/customXml" ds:itemID="{C91805D6-AC72-435D-A51A-1C2C01D7BD2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f5f82c5e-0c74-4764-aa18-b9ea25529750"/>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UNOSTemplate</Template>
  <TotalTime>2333</TotalTime>
  <Words>1511</Words>
  <Application>Microsoft Office PowerPoint</Application>
  <PresentationFormat>On-screen Show (4:3)</PresentationFormat>
  <Paragraphs>306</Paragraphs>
  <Slides>23</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Times</vt:lpstr>
      <vt:lpstr>Webdings</vt:lpstr>
      <vt:lpstr>UNOSTemplate</vt:lpstr>
      <vt:lpstr>HEART-LUNG TRANSPLANTATION</vt:lpstr>
      <vt:lpstr>Table of Contents</vt:lpstr>
      <vt:lpstr>Donor, Recipient and Center Characteristics</vt:lpstr>
      <vt:lpstr>Pediatric Heart-Lung Transplants Recipient Age Distribution (Transplants: January 1982 – June 2013)</vt:lpstr>
      <vt:lpstr>Pediatric Heart-Lung Transplants Donor Age Distribution (Transplants: January 1982 –  June 2013)</vt:lpstr>
      <vt:lpstr>Pediatric Heart-Lung Transplants Age Distribution by Year</vt:lpstr>
      <vt:lpstr>Pediatric Heart-Lung Retransplants by Year of Retransplant</vt:lpstr>
      <vt:lpstr>Pediatric Heart-Lung Retransplants (Retransplants: January 1984 – June 2013)</vt:lpstr>
      <vt:lpstr>Pediatric Heart-Lung Transplants Age Distribution by Era of Transplant</vt:lpstr>
      <vt:lpstr>Pediatric Heart-Lung Transplants Number of Centers Reporting Transplants by Location (Transplants: January 1984 – December 2012)</vt:lpstr>
      <vt:lpstr>Pediatric Heart-Lung Transplants Number of Centers Reporting Transplants  by Center Volume</vt:lpstr>
      <vt:lpstr>Pediatric Heart-Lung Transplants Diagnosis Distribution (Transplants: January 1986 –  December 2012)</vt:lpstr>
      <vt:lpstr>Pediatric Heart-Lung Transplants Age Distribution by Location (Transplants: January 2000 – June 2013)</vt:lpstr>
      <vt:lpstr>Pediatric Heart-Lung Transplants Diagnosis Distribution by Location (Transplants: January 2000 – June 2013)</vt:lpstr>
      <vt:lpstr>Pediatric Heart-Lung Transplants  Donor Age Distribution by Location (Transplants: January 2000 – June 2013)</vt:lpstr>
      <vt:lpstr>Post Transplant: Survival and Other Outcomes</vt:lpstr>
      <vt:lpstr>Pediatric Heart-Lung Transplants Kaplan-Meier Survival by Diagnosis   (Transplants: January 1990 – June 2012)</vt:lpstr>
      <vt:lpstr>Pediatric Heart-Lung Transplants Kaplan-Meier Survival (Transplants: January 1982 – June 2012)</vt:lpstr>
      <vt:lpstr>Pediatric Heart-Lung Transplants Kaplan-Meier Survival by Era  (Transplants: January 1982 – June 2012)</vt:lpstr>
      <vt:lpstr>Pediatric Heart-Lung Transplants Kaplan-Meier Survival by Era Conditional on Survival to  1 Year (Transplants: January 1982 – June 2012)</vt:lpstr>
      <vt:lpstr>Pediatric Heart-Lung Transplants Cause of Death (Deaths: January 1992 – June 2013)</vt:lpstr>
      <vt:lpstr>Pediatric Heart-Lung Transplants Cause of Death (Deaths: April 1994 – June 2013)</vt:lpstr>
      <vt:lpstr>Pediatric Heart-Lung Transplants Relative Incidence of Leading Causes of Death (Deaths: April 1994 – June 2013)</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Anna Y. Kucheryavaya</cp:lastModifiedBy>
  <cp:revision>664</cp:revision>
  <dcterms:created xsi:type="dcterms:W3CDTF">2009-06-30T12:53:17Z</dcterms:created>
  <dcterms:modified xsi:type="dcterms:W3CDTF">2014-10-01T13:05:23Z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0x010100B9F1888A67B08347AB72B1A336AD4062</vt:lpwstr>
  </property>
</Properties>
</file>