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ppt/notesSlides/notesSlide7.xml" ContentType="application/vnd.openxmlformats-officedocument.presentationml.notesSlide+xml"/>
  <Override PartName="/ppt/charts/chart7.xml" ContentType="application/vnd.openxmlformats-officedocument.drawingml.chart+xml"/>
  <Override PartName="/ppt/drawings/drawing1.xml" ContentType="application/vnd.openxmlformats-officedocument.drawingml.chartshapes+xml"/>
  <Override PartName="/ppt/notesSlides/notesSlide8.xml" ContentType="application/vnd.openxmlformats-officedocument.presentationml.notesSlide+xml"/>
  <Override PartName="/ppt/charts/chart8.xml" ContentType="application/vnd.openxmlformats-officedocument.drawingml.chart+xml"/>
  <Override PartName="/ppt/drawings/drawing2.xml" ContentType="application/vnd.openxmlformats-officedocument.drawingml.chartshapes+xml"/>
  <Override PartName="/ppt/notesSlides/notesSlide9.xml" ContentType="application/vnd.openxmlformats-officedocument.presentationml.notesSlide+xml"/>
  <Override PartName="/ppt/charts/chart9.xml" ContentType="application/vnd.openxmlformats-officedocument.drawingml.chart+xml"/>
  <Override PartName="/ppt/drawings/drawing3.xml" ContentType="application/vnd.openxmlformats-officedocument.drawingml.chartshapes+xml"/>
  <Override PartName="/ppt/notesSlides/notesSlide10.xml" ContentType="application/vnd.openxmlformats-officedocument.presentationml.notesSlide+xml"/>
  <Override PartName="/ppt/charts/chart10.xml" ContentType="application/vnd.openxmlformats-officedocument.drawingml.chart+xml"/>
  <Override PartName="/ppt/drawings/drawing4.xml" ContentType="application/vnd.openxmlformats-officedocument.drawingml.chartshapes+xml"/>
  <Override PartName="/ppt/notesSlides/notesSlide11.xml" ContentType="application/vnd.openxmlformats-officedocument.presentationml.notesSlide+xml"/>
  <Override PartName="/ppt/charts/chart1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7"/>
  </p:notesMasterIdLst>
  <p:sldIdLst>
    <p:sldId id="256" r:id="rId5"/>
    <p:sldId id="257" r:id="rId6"/>
    <p:sldId id="258" r:id="rId7"/>
    <p:sldId id="436" r:id="rId8"/>
    <p:sldId id="446" r:id="rId9"/>
    <p:sldId id="261" r:id="rId10"/>
    <p:sldId id="441" r:id="rId11"/>
    <p:sldId id="437" r:id="rId12"/>
    <p:sldId id="439" r:id="rId13"/>
    <p:sldId id="444" r:id="rId14"/>
    <p:sldId id="445" r:id="rId15"/>
    <p:sldId id="44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00FFFF"/>
    <a:srgbClr val="006600"/>
    <a:srgbClr val="00CC99"/>
    <a:srgbClr val="33CC33"/>
    <a:srgbClr val="008000"/>
    <a:srgbClr val="009999"/>
    <a:srgbClr val="330033"/>
    <a:srgbClr val="99CCFF"/>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187" autoAdjust="0"/>
    <p:restoredTop sz="92170" autoAdjust="0"/>
  </p:normalViewPr>
  <p:slideViewPr>
    <p:cSldViewPr>
      <p:cViewPr varScale="1">
        <p:scale>
          <a:sx n="86" d="100"/>
          <a:sy n="86" d="100"/>
        </p:scale>
        <p:origin x="1560" y="90"/>
      </p:cViewPr>
      <p:guideLst>
        <p:guide orient="horz" pos="2160"/>
        <p:guide pos="2880"/>
      </p:guideLst>
    </p:cSldViewPr>
  </p:slideViewPr>
  <p:notesTextViewPr>
    <p:cViewPr>
      <p:scale>
        <a:sx n="100" d="100"/>
        <a:sy n="100" d="100"/>
      </p:scale>
      <p:origin x="0" y="0"/>
    </p:cViewPr>
  </p:notesTextViewPr>
  <p:sorterViewPr>
    <p:cViewPr>
      <p:scale>
        <a:sx n="80" d="100"/>
        <a:sy n="80" d="100"/>
      </p:scale>
      <p:origin x="0" y="1554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Single Lung</c:v>
                </c:pt>
              </c:strCache>
            </c:strRef>
          </c:tx>
          <c:spPr>
            <a:gradFill flip="none" rotWithShape="1">
              <a:gsLst>
                <a:gs pos="0">
                  <a:srgbClr val="208C03"/>
                </a:gs>
                <a:gs pos="50000">
                  <a:srgbClr val="20F703"/>
                </a:gs>
                <a:gs pos="100000">
                  <a:srgbClr val="208C03"/>
                </a:gs>
              </a:gsLst>
              <a:lin ang="10800000" scaled="1"/>
              <a:tileRect/>
            </a:gradFill>
          </c:spPr>
          <c:invertIfNegative val="0"/>
          <c:cat>
            <c:numRef>
              <c:f>Sheet1!$A$2:$A$29</c:f>
              <c:numCache>
                <c:formatCode>General</c:formatCode>
                <c:ptCount val="28"/>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numCache>
            </c:numRef>
          </c:cat>
          <c:val>
            <c:numRef>
              <c:f>Sheet1!$B$2:$B$29</c:f>
              <c:numCache>
                <c:formatCode>General</c:formatCode>
                <c:ptCount val="28"/>
                <c:pt idx="0">
                  <c:v>4</c:v>
                </c:pt>
                <c:pt idx="1">
                  <c:v>4</c:v>
                </c:pt>
                <c:pt idx="2">
                  <c:v>26</c:v>
                </c:pt>
                <c:pt idx="3">
                  <c:v>49</c:v>
                </c:pt>
                <c:pt idx="4">
                  <c:v>147</c:v>
                </c:pt>
                <c:pt idx="5">
                  <c:v>285</c:v>
                </c:pt>
                <c:pt idx="6">
                  <c:v>486</c:v>
                </c:pt>
                <c:pt idx="7">
                  <c:v>614</c:v>
                </c:pt>
                <c:pt idx="8">
                  <c:v>713</c:v>
                </c:pt>
                <c:pt idx="9">
                  <c:v>760</c:v>
                </c:pt>
                <c:pt idx="10">
                  <c:v>738</c:v>
                </c:pt>
                <c:pt idx="11">
                  <c:v>700</c:v>
                </c:pt>
                <c:pt idx="12">
                  <c:v>757</c:v>
                </c:pt>
                <c:pt idx="13">
                  <c:v>777</c:v>
                </c:pt>
                <c:pt idx="14">
                  <c:v>815</c:v>
                </c:pt>
                <c:pt idx="15">
                  <c:v>817</c:v>
                </c:pt>
                <c:pt idx="16">
                  <c:v>873</c:v>
                </c:pt>
                <c:pt idx="17">
                  <c:v>860</c:v>
                </c:pt>
                <c:pt idx="18">
                  <c:v>785</c:v>
                </c:pt>
                <c:pt idx="19">
                  <c:v>815</c:v>
                </c:pt>
                <c:pt idx="20">
                  <c:v>927</c:v>
                </c:pt>
                <c:pt idx="21">
                  <c:v>927</c:v>
                </c:pt>
                <c:pt idx="22">
                  <c:v>912</c:v>
                </c:pt>
                <c:pt idx="23">
                  <c:v>887</c:v>
                </c:pt>
                <c:pt idx="24">
                  <c:v>940</c:v>
                </c:pt>
                <c:pt idx="25">
                  <c:v>929</c:v>
                </c:pt>
                <c:pt idx="26">
                  <c:v>995</c:v>
                </c:pt>
                <c:pt idx="27">
                  <c:v>930</c:v>
                </c:pt>
              </c:numCache>
            </c:numRef>
          </c:val>
        </c:ser>
        <c:ser>
          <c:idx val="1"/>
          <c:order val="1"/>
          <c:tx>
            <c:strRef>
              <c:f>Sheet1!$C$1</c:f>
              <c:strCache>
                <c:ptCount val="1"/>
                <c:pt idx="0">
                  <c:v>Bilateral/Double Lung</c:v>
                </c:pt>
              </c:strCache>
            </c:strRef>
          </c:tx>
          <c:spPr>
            <a:gradFill flip="none" rotWithShape="1">
              <a:gsLst>
                <a:gs pos="0">
                  <a:srgbClr val="7030A0"/>
                </a:gs>
                <a:gs pos="50000">
                  <a:srgbClr val="CC66FF"/>
                </a:gs>
                <a:gs pos="100000">
                  <a:srgbClr val="7030A0"/>
                </a:gs>
              </a:gsLst>
              <a:lin ang="10800000" scaled="1"/>
              <a:tileRect/>
            </a:gradFill>
          </c:spPr>
          <c:invertIfNegative val="0"/>
          <c:cat>
            <c:numRef>
              <c:f>Sheet1!$A$2:$A$29</c:f>
              <c:numCache>
                <c:formatCode>General</c:formatCode>
                <c:ptCount val="28"/>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numCache>
            </c:numRef>
          </c:cat>
          <c:val>
            <c:numRef>
              <c:f>Sheet1!$C$2:$C$29</c:f>
              <c:numCache>
                <c:formatCode>General</c:formatCode>
                <c:ptCount val="28"/>
                <c:pt idx="0">
                  <c:v>1</c:v>
                </c:pt>
                <c:pt idx="1">
                  <c:v>3</c:v>
                </c:pt>
                <c:pt idx="2">
                  <c:v>12</c:v>
                </c:pt>
                <c:pt idx="3">
                  <c:v>40</c:v>
                </c:pt>
                <c:pt idx="4">
                  <c:v>58</c:v>
                </c:pt>
                <c:pt idx="5">
                  <c:v>167</c:v>
                </c:pt>
                <c:pt idx="6">
                  <c:v>276</c:v>
                </c:pt>
                <c:pt idx="7">
                  <c:v>361</c:v>
                </c:pt>
                <c:pt idx="8">
                  <c:v>456</c:v>
                </c:pt>
                <c:pt idx="9">
                  <c:v>535</c:v>
                </c:pt>
                <c:pt idx="10">
                  <c:v>675</c:v>
                </c:pt>
                <c:pt idx="11">
                  <c:v>687</c:v>
                </c:pt>
                <c:pt idx="12">
                  <c:v>756</c:v>
                </c:pt>
                <c:pt idx="13">
                  <c:v>768</c:v>
                </c:pt>
                <c:pt idx="14">
                  <c:v>744</c:v>
                </c:pt>
                <c:pt idx="15">
                  <c:v>885</c:v>
                </c:pt>
                <c:pt idx="16">
                  <c:v>911</c:v>
                </c:pt>
                <c:pt idx="17">
                  <c:v>1115</c:v>
                </c:pt>
                <c:pt idx="18">
                  <c:v>1228</c:v>
                </c:pt>
                <c:pt idx="19">
                  <c:v>1405</c:v>
                </c:pt>
                <c:pt idx="20">
                  <c:v>1653</c:v>
                </c:pt>
                <c:pt idx="21">
                  <c:v>1881</c:v>
                </c:pt>
                <c:pt idx="22">
                  <c:v>2033</c:v>
                </c:pt>
                <c:pt idx="23">
                  <c:v>2119</c:v>
                </c:pt>
                <c:pt idx="24">
                  <c:v>2348</c:v>
                </c:pt>
                <c:pt idx="25">
                  <c:v>2638</c:v>
                </c:pt>
                <c:pt idx="26">
                  <c:v>2836</c:v>
                </c:pt>
                <c:pt idx="27">
                  <c:v>2882</c:v>
                </c:pt>
              </c:numCache>
            </c:numRef>
          </c:val>
        </c:ser>
        <c:ser>
          <c:idx val="2"/>
          <c:order val="2"/>
          <c:tx>
            <c:strRef>
              <c:f>Sheet1!$D$1</c:f>
              <c:strCache>
                <c:ptCount val="1"/>
                <c:pt idx="0">
                  <c:v>Total</c:v>
                </c:pt>
              </c:strCache>
            </c:strRef>
          </c:tx>
          <c:spPr>
            <a:noFill/>
          </c:spPr>
          <c:invertIfNegative val="0"/>
          <c:dLbls>
            <c:dLbl>
              <c:idx val="10"/>
              <c:layout>
                <c:manualLayout>
                  <c:x val="2.9498525073745892E-3"/>
                  <c:y val="0.11084380899755951"/>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1.4749262536873156E-3"/>
                  <c:y val="0.12329557489524544"/>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6"/>
              <c:layout>
                <c:manualLayout>
                  <c:x val="-1.3097345132743471E-2"/>
                  <c:y val="3.3946677717916832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7"/>
              <c:layout>
                <c:manualLayout>
                  <c:x val="4.9950061552029689E-4"/>
                  <c:y val="3.487843624810056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numFmt formatCode="General" sourceLinked="0"/>
            <c:spPr>
              <a:noFill/>
              <a:ln>
                <a:noFill/>
              </a:ln>
              <a:effectLst/>
            </c:spPr>
            <c:txPr>
              <a:bodyPr/>
              <a:lstStyle/>
              <a:p>
                <a:pPr>
                  <a:defRPr sz="1000" b="1">
                    <a:solidFill>
                      <a:srgbClr val="FFFF00"/>
                    </a:solidFill>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Sheet1!$A$2:$A$29</c:f>
              <c:numCache>
                <c:formatCode>General</c:formatCode>
                <c:ptCount val="28"/>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numCache>
            </c:numRef>
          </c:cat>
          <c:val>
            <c:numRef>
              <c:f>Sheet1!$D$2:$D$29</c:f>
              <c:numCache>
                <c:formatCode>General</c:formatCode>
                <c:ptCount val="28"/>
                <c:pt idx="0">
                  <c:v>5</c:v>
                </c:pt>
                <c:pt idx="1">
                  <c:v>7</c:v>
                </c:pt>
                <c:pt idx="2">
                  <c:v>38</c:v>
                </c:pt>
                <c:pt idx="3">
                  <c:v>89</c:v>
                </c:pt>
                <c:pt idx="4">
                  <c:v>205</c:v>
                </c:pt>
                <c:pt idx="5">
                  <c:v>452</c:v>
                </c:pt>
                <c:pt idx="6">
                  <c:v>762</c:v>
                </c:pt>
                <c:pt idx="7">
                  <c:v>975</c:v>
                </c:pt>
                <c:pt idx="8">
                  <c:v>1169</c:v>
                </c:pt>
                <c:pt idx="9">
                  <c:v>1295</c:v>
                </c:pt>
                <c:pt idx="10">
                  <c:v>1413</c:v>
                </c:pt>
                <c:pt idx="11">
                  <c:v>1387</c:v>
                </c:pt>
                <c:pt idx="12">
                  <c:v>1513</c:v>
                </c:pt>
                <c:pt idx="13">
                  <c:v>1545</c:v>
                </c:pt>
                <c:pt idx="14">
                  <c:v>1559</c:v>
                </c:pt>
                <c:pt idx="15">
                  <c:v>1702</c:v>
                </c:pt>
                <c:pt idx="16">
                  <c:v>1784</c:v>
                </c:pt>
                <c:pt idx="17">
                  <c:v>1975</c:v>
                </c:pt>
                <c:pt idx="18">
                  <c:v>2013</c:v>
                </c:pt>
                <c:pt idx="19">
                  <c:v>2220</c:v>
                </c:pt>
                <c:pt idx="20">
                  <c:v>2580</c:v>
                </c:pt>
                <c:pt idx="21">
                  <c:v>2808</c:v>
                </c:pt>
                <c:pt idx="22">
                  <c:v>2945</c:v>
                </c:pt>
                <c:pt idx="23">
                  <c:v>3006</c:v>
                </c:pt>
                <c:pt idx="24">
                  <c:v>3288</c:v>
                </c:pt>
                <c:pt idx="25">
                  <c:v>3567</c:v>
                </c:pt>
                <c:pt idx="26">
                  <c:v>3831</c:v>
                </c:pt>
                <c:pt idx="27">
                  <c:v>3812</c:v>
                </c:pt>
              </c:numCache>
            </c:numRef>
          </c:val>
        </c:ser>
        <c:dLbls>
          <c:showLegendKey val="0"/>
          <c:showVal val="0"/>
          <c:showCatName val="0"/>
          <c:showSerName val="0"/>
          <c:showPercent val="0"/>
          <c:showBubbleSize val="0"/>
        </c:dLbls>
        <c:gapWidth val="35"/>
        <c:overlap val="100"/>
        <c:axId val="676357136"/>
        <c:axId val="676362232"/>
      </c:barChart>
      <c:catAx>
        <c:axId val="676357136"/>
        <c:scaling>
          <c:orientation val="minMax"/>
        </c:scaling>
        <c:delete val="0"/>
        <c:axPos val="b"/>
        <c:numFmt formatCode="General" sourceLinked="1"/>
        <c:majorTickMark val="out"/>
        <c:minorTickMark val="none"/>
        <c:tickLblPos val="nextTo"/>
        <c:txPr>
          <a:bodyPr rot="-2700000"/>
          <a:lstStyle/>
          <a:p>
            <a:pPr>
              <a:defRPr sz="1500" b="1"/>
            </a:pPr>
            <a:endParaRPr lang="en-US"/>
          </a:p>
        </c:txPr>
        <c:crossAx val="676362232"/>
        <c:crosses val="autoZero"/>
        <c:auto val="1"/>
        <c:lblAlgn val="ctr"/>
        <c:lblOffset val="100"/>
        <c:tickLblSkip val="1"/>
        <c:noMultiLvlLbl val="0"/>
      </c:catAx>
      <c:valAx>
        <c:axId val="676362232"/>
        <c:scaling>
          <c:orientation val="minMax"/>
          <c:max val="4000"/>
        </c:scaling>
        <c:delete val="0"/>
        <c:axPos val="l"/>
        <c:majorGridlines>
          <c:spPr>
            <a:ln>
              <a:prstDash val="sysDash"/>
            </a:ln>
          </c:spPr>
        </c:majorGridlines>
        <c:title>
          <c:tx>
            <c:rich>
              <a:bodyPr rot="-5400000" vert="horz"/>
              <a:lstStyle/>
              <a:p>
                <a:pPr>
                  <a:defRPr sz="1700"/>
                </a:pPr>
                <a:r>
                  <a:rPr lang="en-US" sz="1700" dirty="0" smtClean="0"/>
                  <a:t>Number of Transplants</a:t>
                </a:r>
                <a:endParaRPr lang="en-US" sz="1700" dirty="0"/>
              </a:p>
            </c:rich>
          </c:tx>
          <c:layout/>
          <c:overlay val="0"/>
        </c:title>
        <c:numFmt formatCode="General" sourceLinked="0"/>
        <c:majorTickMark val="out"/>
        <c:minorTickMark val="none"/>
        <c:tickLblPos val="nextTo"/>
        <c:txPr>
          <a:bodyPr/>
          <a:lstStyle/>
          <a:p>
            <a:pPr>
              <a:defRPr sz="1500" b="1"/>
            </a:pPr>
            <a:endParaRPr lang="en-US"/>
          </a:p>
        </c:txPr>
        <c:crossAx val="676357136"/>
        <c:crosses val="autoZero"/>
        <c:crossBetween val="between"/>
        <c:majorUnit val="500"/>
      </c:valAx>
      <c:spPr>
        <a:solidFill>
          <a:schemeClr val="bg2"/>
        </a:solidFill>
        <a:ln>
          <a:solidFill>
            <a:schemeClr val="tx1"/>
          </a:solidFill>
        </a:ln>
      </c:spPr>
    </c:plotArea>
    <c:legend>
      <c:legendPos val="l"/>
      <c:legendEntry>
        <c:idx val="0"/>
        <c:delete val="1"/>
      </c:legendEntry>
      <c:layout>
        <c:manualLayout>
          <c:xMode val="edge"/>
          <c:yMode val="edge"/>
          <c:x val="0.1592920353982378"/>
          <c:y val="0.10552953907077404"/>
          <c:w val="0.26414303300583003"/>
          <c:h val="0.19817792512778018"/>
        </c:manualLayout>
      </c:layout>
      <c:overlay val="1"/>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949736371449164E-2"/>
          <c:y val="3.3687664041994754E-2"/>
          <c:w val="0.87737962511323264"/>
          <c:h val="0.81992298093885796"/>
        </c:manualLayout>
      </c:layout>
      <c:scatterChart>
        <c:scatterStyle val="lineMarker"/>
        <c:varyColors val="0"/>
        <c:ser>
          <c:idx val="0"/>
          <c:order val="0"/>
          <c:tx>
            <c:strRef>
              <c:f>Sheet1!$B$1</c:f>
              <c:strCache>
                <c:ptCount val="1"/>
                <c:pt idx="0">
                  <c:v>Survival</c:v>
                </c:pt>
              </c:strCache>
            </c:strRef>
          </c:tx>
          <c:spPr>
            <a:ln w="38100">
              <a:solidFill>
                <a:srgbClr val="4DEAF1"/>
              </a:solidFill>
            </a:ln>
          </c:spPr>
          <c:marker>
            <c:symbol val="none"/>
          </c:marker>
          <c:xVal>
            <c:numRef>
              <c:f>Sheet1!$A$2:$A$29</c:f>
              <c:numCache>
                <c:formatCode>General</c:formatCode>
                <c:ptCount val="28"/>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numCache>
            </c:numRef>
          </c:xVal>
          <c:yVal>
            <c:numRef>
              <c:f>Sheet1!$B$2:$B$29</c:f>
              <c:numCache>
                <c:formatCode>General</c:formatCode>
                <c:ptCount val="28"/>
                <c:pt idx="0">
                  <c:v>100</c:v>
                </c:pt>
                <c:pt idx="1">
                  <c:v>84.174999999999997</c:v>
                </c:pt>
                <c:pt idx="2">
                  <c:v>78.983999999999995</c:v>
                </c:pt>
                <c:pt idx="3">
                  <c:v>76.382000000000005</c:v>
                </c:pt>
                <c:pt idx="4">
                  <c:v>74.409000000000006</c:v>
                </c:pt>
                <c:pt idx="5">
                  <c:v>72.373999999999995</c:v>
                </c:pt>
                <c:pt idx="6">
                  <c:v>70.334999999999994</c:v>
                </c:pt>
                <c:pt idx="7">
                  <c:v>68.992000000000004</c:v>
                </c:pt>
                <c:pt idx="8">
                  <c:v>68.233000000000004</c:v>
                </c:pt>
                <c:pt idx="9">
                  <c:v>66.653999999999996</c:v>
                </c:pt>
                <c:pt idx="10">
                  <c:v>64.835999999999999</c:v>
                </c:pt>
                <c:pt idx="11">
                  <c:v>64.069000000000003</c:v>
                </c:pt>
                <c:pt idx="12">
                  <c:v>62.994</c:v>
                </c:pt>
                <c:pt idx="13">
                  <c:v>52.899000000000001</c:v>
                </c:pt>
                <c:pt idx="14">
                  <c:v>46.218000000000004</c:v>
                </c:pt>
                <c:pt idx="15">
                  <c:v>41.151000000000003</c:v>
                </c:pt>
                <c:pt idx="16">
                  <c:v>37.200000000000003</c:v>
                </c:pt>
                <c:pt idx="17">
                  <c:v>32.448</c:v>
                </c:pt>
                <c:pt idx="18">
                  <c:v>28.81</c:v>
                </c:pt>
                <c:pt idx="19">
                  <c:v>25.821999999999999</c:v>
                </c:pt>
                <c:pt idx="20">
                  <c:v>24.442</c:v>
                </c:pt>
                <c:pt idx="21">
                  <c:v>20.149000000000001</c:v>
                </c:pt>
                <c:pt idx="22">
                  <c:v>18.952999999999999</c:v>
                </c:pt>
                <c:pt idx="23">
                  <c:v>18.195</c:v>
                </c:pt>
                <c:pt idx="24">
                  <c:v>15.595000000000001</c:v>
                </c:pt>
                <c:pt idx="25">
                  <c:v>14.086</c:v>
                </c:pt>
                <c:pt idx="26">
                  <c:v>12.98</c:v>
                </c:pt>
                <c:pt idx="27">
                  <c:v>11.824</c:v>
                </c:pt>
              </c:numCache>
            </c:numRef>
          </c:yVal>
          <c:smooth val="0"/>
        </c:ser>
        <c:ser>
          <c:idx val="1"/>
          <c:order val="1"/>
          <c:tx>
            <c:strRef>
              <c:f>Sheet1!$C$1</c:f>
              <c:strCache>
                <c:ptCount val="1"/>
                <c:pt idx="0">
                  <c:v>95% lower confidence limit</c:v>
                </c:pt>
              </c:strCache>
            </c:strRef>
          </c:tx>
          <c:spPr>
            <a:ln w="25400">
              <a:solidFill>
                <a:srgbClr val="FFC000"/>
              </a:solidFill>
              <a:prstDash val="sysDash"/>
            </a:ln>
          </c:spPr>
          <c:marker>
            <c:symbol val="none"/>
          </c:marker>
          <c:xVal>
            <c:numRef>
              <c:f>Sheet1!$A$2:$A$29</c:f>
              <c:numCache>
                <c:formatCode>General</c:formatCode>
                <c:ptCount val="28"/>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numCache>
            </c:numRef>
          </c:xVal>
          <c:yVal>
            <c:numRef>
              <c:f>Sheet1!$C$2:$C$29</c:f>
              <c:numCache>
                <c:formatCode>General</c:formatCode>
                <c:ptCount val="28"/>
                <c:pt idx="0">
                  <c:v>100</c:v>
                </c:pt>
                <c:pt idx="1">
                  <c:v>82.426000000000002</c:v>
                </c:pt>
                <c:pt idx="2">
                  <c:v>77.039000000000001</c:v>
                </c:pt>
                <c:pt idx="3">
                  <c:v>74.355000000000004</c:v>
                </c:pt>
                <c:pt idx="4">
                  <c:v>72.326999999999998</c:v>
                </c:pt>
                <c:pt idx="5">
                  <c:v>70.242000000000004</c:v>
                </c:pt>
                <c:pt idx="6">
                  <c:v>68.158000000000001</c:v>
                </c:pt>
                <c:pt idx="7">
                  <c:v>66.787999999999997</c:v>
                </c:pt>
                <c:pt idx="8">
                  <c:v>66.015000000000001</c:v>
                </c:pt>
                <c:pt idx="9">
                  <c:v>64.409000000000006</c:v>
                </c:pt>
                <c:pt idx="10">
                  <c:v>62.561</c:v>
                </c:pt>
                <c:pt idx="11">
                  <c:v>61.783999999999999</c:v>
                </c:pt>
                <c:pt idx="12">
                  <c:v>60.692999999999998</c:v>
                </c:pt>
                <c:pt idx="13">
                  <c:v>50.484999999999999</c:v>
                </c:pt>
                <c:pt idx="14">
                  <c:v>43.747999999999998</c:v>
                </c:pt>
                <c:pt idx="15">
                  <c:v>38.643000000000001</c:v>
                </c:pt>
                <c:pt idx="16">
                  <c:v>34.661999999999999</c:v>
                </c:pt>
                <c:pt idx="17">
                  <c:v>29.841999999999999</c:v>
                </c:pt>
                <c:pt idx="18">
                  <c:v>26.120999999999999</c:v>
                </c:pt>
                <c:pt idx="19">
                  <c:v>23.048999999999999</c:v>
                </c:pt>
                <c:pt idx="20">
                  <c:v>21.597999999999999</c:v>
                </c:pt>
                <c:pt idx="21">
                  <c:v>17.126000000000001</c:v>
                </c:pt>
                <c:pt idx="22">
                  <c:v>15.875</c:v>
                </c:pt>
                <c:pt idx="23">
                  <c:v>15.053000000000001</c:v>
                </c:pt>
                <c:pt idx="24">
                  <c:v>12.228999999999999</c:v>
                </c:pt>
                <c:pt idx="25">
                  <c:v>10.593999999999999</c:v>
                </c:pt>
                <c:pt idx="26">
                  <c:v>9.3979999999999997</c:v>
                </c:pt>
                <c:pt idx="27">
                  <c:v>8.1679999999999993</c:v>
                </c:pt>
              </c:numCache>
            </c:numRef>
          </c:yVal>
          <c:smooth val="0"/>
        </c:ser>
        <c:ser>
          <c:idx val="2"/>
          <c:order val="2"/>
          <c:tx>
            <c:strRef>
              <c:f>Sheet1!$D$1</c:f>
              <c:strCache>
                <c:ptCount val="1"/>
                <c:pt idx="0">
                  <c:v>95% upper confidence limit</c:v>
                </c:pt>
              </c:strCache>
            </c:strRef>
          </c:tx>
          <c:spPr>
            <a:ln w="25400">
              <a:solidFill>
                <a:srgbClr val="FFC000"/>
              </a:solidFill>
              <a:prstDash val="sysDash"/>
            </a:ln>
          </c:spPr>
          <c:marker>
            <c:symbol val="none"/>
          </c:marker>
          <c:xVal>
            <c:numRef>
              <c:f>Sheet1!$A$2:$A$29</c:f>
              <c:numCache>
                <c:formatCode>General</c:formatCode>
                <c:ptCount val="28"/>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numCache>
            </c:numRef>
          </c:xVal>
          <c:yVal>
            <c:numRef>
              <c:f>Sheet1!$D$2:$D$29</c:f>
              <c:numCache>
                <c:formatCode>General</c:formatCode>
                <c:ptCount val="28"/>
                <c:pt idx="0">
                  <c:v>100</c:v>
                </c:pt>
                <c:pt idx="1">
                  <c:v>85.924000000000007</c:v>
                </c:pt>
                <c:pt idx="2">
                  <c:v>80.930000000000007</c:v>
                </c:pt>
                <c:pt idx="3">
                  <c:v>78.408000000000001</c:v>
                </c:pt>
                <c:pt idx="4">
                  <c:v>76.489999999999995</c:v>
                </c:pt>
                <c:pt idx="5">
                  <c:v>74.506</c:v>
                </c:pt>
                <c:pt idx="6">
                  <c:v>72.512</c:v>
                </c:pt>
                <c:pt idx="7">
                  <c:v>71.195999999999998</c:v>
                </c:pt>
                <c:pt idx="8">
                  <c:v>70.450999999999993</c:v>
                </c:pt>
                <c:pt idx="9">
                  <c:v>68.900000000000006</c:v>
                </c:pt>
                <c:pt idx="10">
                  <c:v>67.11</c:v>
                </c:pt>
                <c:pt idx="11">
                  <c:v>66.353999999999999</c:v>
                </c:pt>
                <c:pt idx="12">
                  <c:v>65.293999999999997</c:v>
                </c:pt>
                <c:pt idx="13">
                  <c:v>55.313000000000002</c:v>
                </c:pt>
                <c:pt idx="14">
                  <c:v>48.689</c:v>
                </c:pt>
                <c:pt idx="15">
                  <c:v>43.658000000000001</c:v>
                </c:pt>
                <c:pt idx="16">
                  <c:v>39.737000000000002</c:v>
                </c:pt>
                <c:pt idx="17">
                  <c:v>35.054000000000002</c:v>
                </c:pt>
                <c:pt idx="18">
                  <c:v>31.498000000000001</c:v>
                </c:pt>
                <c:pt idx="19">
                  <c:v>28.594000000000001</c:v>
                </c:pt>
                <c:pt idx="20">
                  <c:v>27.286000000000001</c:v>
                </c:pt>
                <c:pt idx="21">
                  <c:v>23.170999999999999</c:v>
                </c:pt>
                <c:pt idx="22">
                  <c:v>22.03</c:v>
                </c:pt>
                <c:pt idx="23">
                  <c:v>21.335999999999999</c:v>
                </c:pt>
                <c:pt idx="24">
                  <c:v>18.960999999999999</c:v>
                </c:pt>
                <c:pt idx="25">
                  <c:v>17.577999999999999</c:v>
                </c:pt>
                <c:pt idx="26">
                  <c:v>16.562000000000001</c:v>
                </c:pt>
                <c:pt idx="27">
                  <c:v>15.481</c:v>
                </c:pt>
              </c:numCache>
            </c:numRef>
          </c:yVal>
          <c:smooth val="0"/>
        </c:ser>
        <c:dLbls>
          <c:showLegendKey val="0"/>
          <c:showVal val="0"/>
          <c:showCatName val="0"/>
          <c:showSerName val="0"/>
          <c:showPercent val="0"/>
          <c:showBubbleSize val="0"/>
        </c:dLbls>
        <c:axId val="676372424"/>
        <c:axId val="676372816"/>
      </c:scatterChart>
      <c:valAx>
        <c:axId val="676372424"/>
        <c:scaling>
          <c:orientation val="minMax"/>
          <c:max val="16"/>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676372816"/>
        <c:crosses val="autoZero"/>
        <c:crossBetween val="midCat"/>
        <c:majorUnit val="1"/>
      </c:valAx>
      <c:valAx>
        <c:axId val="676372816"/>
        <c:scaling>
          <c:orientation val="minMax"/>
          <c:max val="10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676372424"/>
        <c:crosses val="autoZero"/>
        <c:crossBetween val="midCat"/>
        <c:majorUnit val="20"/>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N - Adult</c:v>
                </c:pt>
              </c:strCache>
            </c:strRef>
          </c:tx>
          <c:spPr>
            <a:gradFill flip="none" rotWithShape="1">
              <a:gsLst>
                <a:gs pos="0">
                  <a:srgbClr val="008000"/>
                </a:gs>
                <a:gs pos="50000">
                  <a:srgbClr val="20F703"/>
                </a:gs>
                <a:gs pos="100000">
                  <a:srgbClr val="008000"/>
                </a:gs>
              </a:gsLst>
              <a:lin ang="10800000" scaled="1"/>
              <a:tileRect/>
            </a:gradFill>
            <a:ln>
              <a:solidFill>
                <a:schemeClr val="bg2"/>
              </a:solidFill>
            </a:ln>
          </c:spPr>
          <c:invertIfNegative val="0"/>
          <c:cat>
            <c:numRef>
              <c:f>Sheet1!$A$2:$A$24</c:f>
              <c:numCache>
                <c:formatCode>General</c:formatCode>
                <c:ptCount val="2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numCache>
            </c:numRef>
          </c:cat>
          <c:val>
            <c:numRef>
              <c:f>Sheet1!$B$2:$B$24</c:f>
              <c:numCache>
                <c:formatCode>General</c:formatCode>
                <c:ptCount val="23"/>
                <c:pt idx="0">
                  <c:v>29</c:v>
                </c:pt>
                <c:pt idx="1">
                  <c:v>37</c:v>
                </c:pt>
                <c:pt idx="2">
                  <c:v>38</c:v>
                </c:pt>
                <c:pt idx="3">
                  <c:v>43</c:v>
                </c:pt>
                <c:pt idx="4">
                  <c:v>56</c:v>
                </c:pt>
                <c:pt idx="5">
                  <c:v>49</c:v>
                </c:pt>
                <c:pt idx="6">
                  <c:v>36</c:v>
                </c:pt>
                <c:pt idx="7">
                  <c:v>50</c:v>
                </c:pt>
                <c:pt idx="8">
                  <c:v>49</c:v>
                </c:pt>
                <c:pt idx="9">
                  <c:v>53</c:v>
                </c:pt>
                <c:pt idx="10">
                  <c:v>40</c:v>
                </c:pt>
                <c:pt idx="11">
                  <c:v>58</c:v>
                </c:pt>
                <c:pt idx="12">
                  <c:v>59</c:v>
                </c:pt>
                <c:pt idx="13">
                  <c:v>57</c:v>
                </c:pt>
                <c:pt idx="14">
                  <c:v>56</c:v>
                </c:pt>
                <c:pt idx="15">
                  <c:v>112</c:v>
                </c:pt>
                <c:pt idx="16">
                  <c:v>105</c:v>
                </c:pt>
                <c:pt idx="17">
                  <c:v>159</c:v>
                </c:pt>
                <c:pt idx="18">
                  <c:v>135</c:v>
                </c:pt>
                <c:pt idx="19">
                  <c:v>153</c:v>
                </c:pt>
                <c:pt idx="20">
                  <c:v>149</c:v>
                </c:pt>
                <c:pt idx="21">
                  <c:v>146</c:v>
                </c:pt>
                <c:pt idx="22">
                  <c:v>180</c:v>
                </c:pt>
              </c:numCache>
            </c:numRef>
          </c:val>
        </c:ser>
        <c:ser>
          <c:idx val="1"/>
          <c:order val="1"/>
          <c:tx>
            <c:strRef>
              <c:f>Sheet1!$C$1</c:f>
              <c:strCache>
                <c:ptCount val="1"/>
                <c:pt idx="0">
                  <c:v>N - Pediatric</c:v>
                </c:pt>
              </c:strCache>
            </c:strRef>
          </c:tx>
          <c:spPr>
            <a:gradFill flip="none" rotWithShape="1">
              <a:gsLst>
                <a:gs pos="0">
                  <a:srgbClr val="009999"/>
                </a:gs>
                <a:gs pos="50000">
                  <a:srgbClr val="00FFFF"/>
                </a:gs>
                <a:gs pos="100000">
                  <a:srgbClr val="009999"/>
                </a:gs>
              </a:gsLst>
              <a:lin ang="10800000" scaled="1"/>
              <a:tileRect/>
            </a:gradFill>
            <a:ln>
              <a:solidFill>
                <a:schemeClr val="bg2"/>
              </a:solidFill>
            </a:ln>
          </c:spPr>
          <c:invertIfNegative val="0"/>
          <c:cat>
            <c:numRef>
              <c:f>Sheet1!$A$2:$A$24</c:f>
              <c:numCache>
                <c:formatCode>General</c:formatCode>
                <c:ptCount val="2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numCache>
            </c:numRef>
          </c:cat>
          <c:val>
            <c:numRef>
              <c:f>Sheet1!$C$2:$C$24</c:f>
              <c:numCache>
                <c:formatCode>General</c:formatCode>
                <c:ptCount val="23"/>
                <c:pt idx="0">
                  <c:v>3</c:v>
                </c:pt>
                <c:pt idx="1">
                  <c:v>5</c:v>
                </c:pt>
                <c:pt idx="2">
                  <c:v>3</c:v>
                </c:pt>
                <c:pt idx="3">
                  <c:v>2</c:v>
                </c:pt>
                <c:pt idx="4">
                  <c:v>5</c:v>
                </c:pt>
                <c:pt idx="5">
                  <c:v>11</c:v>
                </c:pt>
                <c:pt idx="6">
                  <c:v>9</c:v>
                </c:pt>
                <c:pt idx="7">
                  <c:v>6</c:v>
                </c:pt>
                <c:pt idx="8">
                  <c:v>9</c:v>
                </c:pt>
                <c:pt idx="9">
                  <c:v>8</c:v>
                </c:pt>
                <c:pt idx="10">
                  <c:v>4</c:v>
                </c:pt>
                <c:pt idx="11">
                  <c:v>4</c:v>
                </c:pt>
                <c:pt idx="12">
                  <c:v>4</c:v>
                </c:pt>
                <c:pt idx="13">
                  <c:v>7</c:v>
                </c:pt>
                <c:pt idx="14">
                  <c:v>8</c:v>
                </c:pt>
                <c:pt idx="15">
                  <c:v>4</c:v>
                </c:pt>
                <c:pt idx="16">
                  <c:v>5</c:v>
                </c:pt>
                <c:pt idx="17">
                  <c:v>6</c:v>
                </c:pt>
                <c:pt idx="18">
                  <c:v>6</c:v>
                </c:pt>
                <c:pt idx="19">
                  <c:v>7</c:v>
                </c:pt>
                <c:pt idx="20">
                  <c:v>7</c:v>
                </c:pt>
                <c:pt idx="21">
                  <c:v>3</c:v>
                </c:pt>
                <c:pt idx="22">
                  <c:v>3</c:v>
                </c:pt>
              </c:numCache>
            </c:numRef>
          </c:val>
        </c:ser>
        <c:dLbls>
          <c:showLegendKey val="0"/>
          <c:showVal val="0"/>
          <c:showCatName val="0"/>
          <c:showSerName val="0"/>
          <c:showPercent val="0"/>
          <c:showBubbleSize val="0"/>
        </c:dLbls>
        <c:gapWidth val="35"/>
        <c:overlap val="100"/>
        <c:axId val="847866240"/>
        <c:axId val="847865848"/>
      </c:barChart>
      <c:lineChart>
        <c:grouping val="standard"/>
        <c:varyColors val="0"/>
        <c:ser>
          <c:idx val="2"/>
          <c:order val="2"/>
          <c:tx>
            <c:strRef>
              <c:f>Sheet1!$D$1</c:f>
              <c:strCache>
                <c:ptCount val="1"/>
                <c:pt idx="0">
                  <c:v>% - Adult</c:v>
                </c:pt>
              </c:strCache>
            </c:strRef>
          </c:tx>
          <c:spPr>
            <a:ln w="41275">
              <a:solidFill>
                <a:srgbClr val="FF0000"/>
              </a:solidFill>
            </a:ln>
          </c:spPr>
          <c:marker>
            <c:symbol val="none"/>
          </c:marker>
          <c:cat>
            <c:numRef>
              <c:f>Sheet1!$A$2:$A$24</c:f>
              <c:numCache>
                <c:formatCode>General</c:formatCode>
                <c:ptCount val="2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numCache>
            </c:numRef>
          </c:cat>
          <c:val>
            <c:numRef>
              <c:f>Sheet1!$D$2:$D$24</c:f>
              <c:numCache>
                <c:formatCode>General</c:formatCode>
                <c:ptCount val="23"/>
                <c:pt idx="0">
                  <c:v>6.7441899999999997</c:v>
                </c:pt>
                <c:pt idx="1">
                  <c:v>5.1460400000000002</c:v>
                </c:pt>
                <c:pt idx="2">
                  <c:v>4.0860200000000004</c:v>
                </c:pt>
                <c:pt idx="3">
                  <c:v>3.8358599999999998</c:v>
                </c:pt>
                <c:pt idx="4">
                  <c:v>4.5088600000000003</c:v>
                </c:pt>
                <c:pt idx="5">
                  <c:v>3.7177500000000001</c:v>
                </c:pt>
                <c:pt idx="6">
                  <c:v>2.7544</c:v>
                </c:pt>
                <c:pt idx="7">
                  <c:v>3.5285799999999998</c:v>
                </c:pt>
                <c:pt idx="8">
                  <c:v>3.3886599999999998</c:v>
                </c:pt>
                <c:pt idx="9">
                  <c:v>3.5618300000000001</c:v>
                </c:pt>
                <c:pt idx="10">
                  <c:v>2.4554900000000002</c:v>
                </c:pt>
                <c:pt idx="11">
                  <c:v>3.3878499999999998</c:v>
                </c:pt>
                <c:pt idx="12">
                  <c:v>3.1036299999999999</c:v>
                </c:pt>
                <c:pt idx="13">
                  <c:v>2.9457399999999998</c:v>
                </c:pt>
                <c:pt idx="14">
                  <c:v>2.6266400000000001</c:v>
                </c:pt>
                <c:pt idx="15">
                  <c:v>4.5070399999999999</c:v>
                </c:pt>
                <c:pt idx="16">
                  <c:v>3.8788299999999998</c:v>
                </c:pt>
                <c:pt idx="17">
                  <c:v>5.6025400000000003</c:v>
                </c:pt>
                <c:pt idx="18">
                  <c:v>4.6632100000000003</c:v>
                </c:pt>
                <c:pt idx="19">
                  <c:v>4.8326000000000002</c:v>
                </c:pt>
                <c:pt idx="20">
                  <c:v>4.3263600000000002</c:v>
                </c:pt>
                <c:pt idx="21">
                  <c:v>3.91736</c:v>
                </c:pt>
                <c:pt idx="22">
                  <c:v>4.8361099999999997</c:v>
                </c:pt>
              </c:numCache>
            </c:numRef>
          </c:val>
          <c:smooth val="0"/>
        </c:ser>
        <c:ser>
          <c:idx val="3"/>
          <c:order val="3"/>
          <c:tx>
            <c:strRef>
              <c:f>Sheet1!$E$1</c:f>
              <c:strCache>
                <c:ptCount val="1"/>
                <c:pt idx="0">
                  <c:v>% - Pediatric</c:v>
                </c:pt>
              </c:strCache>
            </c:strRef>
          </c:tx>
          <c:spPr>
            <a:ln w="41275">
              <a:solidFill>
                <a:schemeClr val="bg1">
                  <a:lumMod val="50000"/>
                  <a:lumOff val="50000"/>
                </a:schemeClr>
              </a:solidFill>
            </a:ln>
          </c:spPr>
          <c:marker>
            <c:symbol val="none"/>
          </c:marker>
          <c:cat>
            <c:numRef>
              <c:f>Sheet1!$A$2:$A$24</c:f>
              <c:numCache>
                <c:formatCode>General</c:formatCode>
                <c:ptCount val="2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numCache>
            </c:numRef>
          </c:cat>
          <c:val>
            <c:numRef>
              <c:f>Sheet1!$E$2:$E$24</c:f>
              <c:numCache>
                <c:formatCode>General</c:formatCode>
                <c:ptCount val="23"/>
                <c:pt idx="0">
                  <c:v>13.0435</c:v>
                </c:pt>
                <c:pt idx="1">
                  <c:v>11.1111</c:v>
                </c:pt>
                <c:pt idx="2">
                  <c:v>6.25</c:v>
                </c:pt>
                <c:pt idx="3">
                  <c:v>4.0815999999999999</c:v>
                </c:pt>
                <c:pt idx="4">
                  <c:v>9.6153999999999993</c:v>
                </c:pt>
                <c:pt idx="5">
                  <c:v>11.458299999999999</c:v>
                </c:pt>
                <c:pt idx="6">
                  <c:v>10.9756</c:v>
                </c:pt>
                <c:pt idx="7">
                  <c:v>6.3158000000000003</c:v>
                </c:pt>
                <c:pt idx="8">
                  <c:v>9.375</c:v>
                </c:pt>
                <c:pt idx="9">
                  <c:v>10.9589</c:v>
                </c:pt>
                <c:pt idx="10">
                  <c:v>5.4794999999999998</c:v>
                </c:pt>
                <c:pt idx="11">
                  <c:v>5.5556000000000001</c:v>
                </c:pt>
                <c:pt idx="12">
                  <c:v>5.4054000000000002</c:v>
                </c:pt>
                <c:pt idx="13">
                  <c:v>8.9743999999999993</c:v>
                </c:pt>
                <c:pt idx="14">
                  <c:v>8.9887999999999995</c:v>
                </c:pt>
                <c:pt idx="15">
                  <c:v>4.1237000000000004</c:v>
                </c:pt>
                <c:pt idx="16">
                  <c:v>4.8544</c:v>
                </c:pt>
                <c:pt idx="17">
                  <c:v>5.5556000000000001</c:v>
                </c:pt>
                <c:pt idx="18">
                  <c:v>5.2632000000000003</c:v>
                </c:pt>
                <c:pt idx="19">
                  <c:v>5.6</c:v>
                </c:pt>
                <c:pt idx="20">
                  <c:v>5.5556000000000001</c:v>
                </c:pt>
                <c:pt idx="21">
                  <c:v>2.8302</c:v>
                </c:pt>
                <c:pt idx="22">
                  <c:v>3.2258</c:v>
                </c:pt>
              </c:numCache>
            </c:numRef>
          </c:val>
          <c:smooth val="0"/>
        </c:ser>
        <c:dLbls>
          <c:showLegendKey val="0"/>
          <c:showVal val="0"/>
          <c:showCatName val="0"/>
          <c:showSerName val="0"/>
          <c:showPercent val="0"/>
          <c:showBubbleSize val="0"/>
        </c:dLbls>
        <c:marker val="1"/>
        <c:smooth val="0"/>
        <c:axId val="847865456"/>
        <c:axId val="847866632"/>
      </c:lineChart>
      <c:catAx>
        <c:axId val="847866240"/>
        <c:scaling>
          <c:orientation val="minMax"/>
        </c:scaling>
        <c:delete val="0"/>
        <c:axPos val="b"/>
        <c:numFmt formatCode="General" sourceLinked="1"/>
        <c:majorTickMark val="out"/>
        <c:minorTickMark val="none"/>
        <c:tickLblPos val="nextTo"/>
        <c:txPr>
          <a:bodyPr rot="-2700000"/>
          <a:lstStyle/>
          <a:p>
            <a:pPr>
              <a:defRPr sz="1400" b="1"/>
            </a:pPr>
            <a:endParaRPr lang="en-US"/>
          </a:p>
        </c:txPr>
        <c:crossAx val="847865848"/>
        <c:crosses val="autoZero"/>
        <c:auto val="1"/>
        <c:lblAlgn val="ctr"/>
        <c:lblOffset val="100"/>
        <c:noMultiLvlLbl val="0"/>
      </c:catAx>
      <c:valAx>
        <c:axId val="847865848"/>
        <c:scaling>
          <c:orientation val="minMax"/>
        </c:scaling>
        <c:delete val="0"/>
        <c:axPos val="l"/>
        <c:majorGridlines>
          <c:spPr>
            <a:ln>
              <a:prstDash val="sysDash"/>
            </a:ln>
          </c:spPr>
        </c:majorGridlines>
        <c:title>
          <c:tx>
            <c:rich>
              <a:bodyPr rot="-5400000" vert="horz"/>
              <a:lstStyle/>
              <a:p>
                <a:pPr>
                  <a:defRPr sz="1700"/>
                </a:pPr>
                <a:r>
                  <a:rPr lang="en-US" sz="1700" dirty="0" smtClean="0"/>
                  <a:t>N of Retransplants</a:t>
                </a:r>
                <a:endParaRPr lang="en-US" sz="1700" dirty="0"/>
              </a:p>
            </c:rich>
          </c:tx>
          <c:layout/>
          <c:overlay val="0"/>
        </c:title>
        <c:numFmt formatCode="General" sourceLinked="0"/>
        <c:majorTickMark val="out"/>
        <c:minorTickMark val="none"/>
        <c:tickLblPos val="nextTo"/>
        <c:txPr>
          <a:bodyPr/>
          <a:lstStyle/>
          <a:p>
            <a:pPr>
              <a:defRPr sz="1500" b="1"/>
            </a:pPr>
            <a:endParaRPr lang="en-US"/>
          </a:p>
        </c:txPr>
        <c:crossAx val="847866240"/>
        <c:crosses val="autoZero"/>
        <c:crossBetween val="between"/>
      </c:valAx>
      <c:valAx>
        <c:axId val="847866632"/>
        <c:scaling>
          <c:orientation val="minMax"/>
          <c:max val="50"/>
        </c:scaling>
        <c:delete val="0"/>
        <c:axPos val="r"/>
        <c:title>
          <c:tx>
            <c:rich>
              <a:bodyPr/>
              <a:lstStyle/>
              <a:p>
                <a:pPr>
                  <a:defRPr sz="1700" b="1"/>
                </a:pPr>
                <a:r>
                  <a:rPr lang="en-US" sz="1700" b="1" dirty="0" smtClean="0"/>
                  <a:t>% of </a:t>
                </a:r>
                <a:r>
                  <a:rPr lang="en-US" sz="1700" b="1" dirty="0" err="1" smtClean="0"/>
                  <a:t>Retxs</a:t>
                </a:r>
                <a:r>
                  <a:rPr lang="en-US" sz="1700" b="1" baseline="0" dirty="0" smtClean="0"/>
                  <a:t> within Age Group</a:t>
                </a:r>
                <a:endParaRPr lang="en-US" sz="1700" b="1" dirty="0"/>
              </a:p>
            </c:rich>
          </c:tx>
          <c:layout/>
          <c:overlay val="0"/>
        </c:title>
        <c:numFmt formatCode="General" sourceLinked="1"/>
        <c:majorTickMark val="out"/>
        <c:minorTickMark val="none"/>
        <c:tickLblPos val="nextTo"/>
        <c:txPr>
          <a:bodyPr/>
          <a:lstStyle/>
          <a:p>
            <a:pPr>
              <a:defRPr sz="1500" b="1"/>
            </a:pPr>
            <a:endParaRPr lang="en-US"/>
          </a:p>
        </c:txPr>
        <c:crossAx val="847865456"/>
        <c:crosses val="max"/>
        <c:crossBetween val="between"/>
      </c:valAx>
      <c:catAx>
        <c:axId val="847865456"/>
        <c:scaling>
          <c:orientation val="minMax"/>
        </c:scaling>
        <c:delete val="1"/>
        <c:axPos val="b"/>
        <c:numFmt formatCode="General" sourceLinked="1"/>
        <c:majorTickMark val="out"/>
        <c:minorTickMark val="none"/>
        <c:tickLblPos val="nextTo"/>
        <c:crossAx val="847866632"/>
        <c:crosses val="autoZero"/>
        <c:auto val="1"/>
        <c:lblAlgn val="ctr"/>
        <c:lblOffset val="100"/>
        <c:noMultiLvlLbl val="0"/>
      </c:catAx>
      <c:spPr>
        <a:solidFill>
          <a:schemeClr val="bg2"/>
        </a:solidFill>
        <a:ln>
          <a:solidFill>
            <a:schemeClr val="tx1"/>
          </a:solidFill>
        </a:ln>
      </c:spPr>
    </c:plotArea>
    <c:legend>
      <c:legendPos val="t"/>
      <c:layout/>
      <c:overlay val="0"/>
      <c:spPr>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949736371449164E-2"/>
          <c:y val="3.9152185718164582E-2"/>
          <c:w val="0.81543272245836518"/>
          <c:h val="0.69970440170390003"/>
        </c:manualLayout>
      </c:layout>
      <c:barChart>
        <c:barDir val="col"/>
        <c:grouping val="clustered"/>
        <c:varyColors val="0"/>
        <c:ser>
          <c:idx val="0"/>
          <c:order val="0"/>
          <c:tx>
            <c:strRef>
              <c:f>Sheet1!$B$1</c:f>
              <c:strCache>
                <c:ptCount val="1"/>
                <c:pt idx="0">
                  <c:v>Number of centers</c:v>
                </c:pt>
              </c:strCache>
            </c:strRef>
          </c:tx>
          <c:spPr>
            <a:gradFill flip="none" rotWithShape="1">
              <a:gsLst>
                <a:gs pos="0">
                  <a:srgbClr val="208C03"/>
                </a:gs>
                <a:gs pos="50000">
                  <a:srgbClr val="20F703"/>
                </a:gs>
                <a:gs pos="100000">
                  <a:srgbClr val="208C03"/>
                </a:gs>
              </a:gsLst>
              <a:lin ang="10800000" scaled="1"/>
              <a:tileRect/>
            </a:gradFill>
          </c:spPr>
          <c:invertIfNegative val="0"/>
          <c:dLbls>
            <c:spPr>
              <a:noFill/>
              <a:ln>
                <a:noFill/>
              </a:ln>
              <a:effectLst/>
            </c:spPr>
            <c:txPr>
              <a:bodyPr/>
              <a:lstStyle/>
              <a:p>
                <a:pPr>
                  <a:defRPr sz="1600" b="1">
                    <a:solidFill>
                      <a:schemeClr val="bg2"/>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Sheet1!$B$2:$B$8</c:f>
              <c:numCache>
                <c:formatCode>General</c:formatCode>
                <c:ptCount val="7"/>
                <c:pt idx="0">
                  <c:v>57</c:v>
                </c:pt>
                <c:pt idx="1">
                  <c:v>28</c:v>
                </c:pt>
                <c:pt idx="2">
                  <c:v>44</c:v>
                </c:pt>
                <c:pt idx="3">
                  <c:v>25</c:v>
                </c:pt>
                <c:pt idx="4">
                  <c:v>17</c:v>
                </c:pt>
                <c:pt idx="5">
                  <c:v>8</c:v>
                </c:pt>
                <c:pt idx="6">
                  <c:v>9</c:v>
                </c:pt>
              </c:numCache>
            </c:numRef>
          </c:val>
        </c:ser>
        <c:dLbls>
          <c:showLegendKey val="0"/>
          <c:showVal val="0"/>
          <c:showCatName val="0"/>
          <c:showSerName val="0"/>
          <c:showPercent val="0"/>
          <c:showBubbleSize val="0"/>
        </c:dLbls>
        <c:gapWidth val="35"/>
        <c:axId val="676361448"/>
        <c:axId val="676361056"/>
      </c:barChart>
      <c:lineChart>
        <c:grouping val="standard"/>
        <c:varyColors val="0"/>
        <c:ser>
          <c:idx val="1"/>
          <c:order val="1"/>
          <c:tx>
            <c:strRef>
              <c:f>Sheet1!$C$1</c:f>
              <c:strCache>
                <c:ptCount val="1"/>
                <c:pt idx="0">
                  <c:v>Percentage of transplants</c:v>
                </c:pt>
              </c:strCache>
            </c:strRef>
          </c:tx>
          <c:spPr>
            <a:ln w="41275">
              <a:solidFill>
                <a:srgbClr val="FF0000"/>
              </a:solidFill>
            </a:ln>
          </c:spPr>
          <c:marker>
            <c:spPr>
              <a:solidFill>
                <a:srgbClr val="FF0000"/>
              </a:solidFill>
              <a:ln>
                <a:solidFill>
                  <a:srgbClr val="FF0000"/>
                </a:solidFill>
              </a:ln>
            </c:spPr>
          </c:marker>
          <c:cat>
            <c:strRef>
              <c:f>Sheet1!$A$2:$A$8</c:f>
              <c:strCache>
                <c:ptCount val="7"/>
                <c:pt idx="0">
                  <c:v>1-4</c:v>
                </c:pt>
                <c:pt idx="1">
                  <c:v>5-9</c:v>
                </c:pt>
                <c:pt idx="2">
                  <c:v>10-19</c:v>
                </c:pt>
                <c:pt idx="3">
                  <c:v>20-29</c:v>
                </c:pt>
                <c:pt idx="4">
                  <c:v>30-39</c:v>
                </c:pt>
                <c:pt idx="5">
                  <c:v>40-49</c:v>
                </c:pt>
                <c:pt idx="6">
                  <c:v>50+</c:v>
                </c:pt>
              </c:strCache>
            </c:strRef>
          </c:cat>
          <c:val>
            <c:numRef>
              <c:f>Sheet1!$C$2:$C$8</c:f>
              <c:numCache>
                <c:formatCode>General</c:formatCode>
                <c:ptCount val="7"/>
                <c:pt idx="0">
                  <c:v>2.1</c:v>
                </c:pt>
                <c:pt idx="1">
                  <c:v>4.9000000000000004</c:v>
                </c:pt>
                <c:pt idx="2">
                  <c:v>19.100000000000001</c:v>
                </c:pt>
                <c:pt idx="3">
                  <c:v>20.8</c:v>
                </c:pt>
                <c:pt idx="4">
                  <c:v>18.2</c:v>
                </c:pt>
                <c:pt idx="5">
                  <c:v>12.1</c:v>
                </c:pt>
                <c:pt idx="6">
                  <c:v>22.7</c:v>
                </c:pt>
              </c:numCache>
            </c:numRef>
          </c:val>
          <c:smooth val="0"/>
        </c:ser>
        <c:dLbls>
          <c:showLegendKey val="0"/>
          <c:showVal val="0"/>
          <c:showCatName val="0"/>
          <c:showSerName val="0"/>
          <c:showPercent val="0"/>
          <c:showBubbleSize val="0"/>
        </c:dLbls>
        <c:marker val="1"/>
        <c:smooth val="0"/>
        <c:axId val="676360272"/>
        <c:axId val="676360664"/>
      </c:lineChart>
      <c:catAx>
        <c:axId val="676361448"/>
        <c:scaling>
          <c:orientation val="minMax"/>
        </c:scaling>
        <c:delete val="0"/>
        <c:axPos val="b"/>
        <c:title>
          <c:tx>
            <c:rich>
              <a:bodyPr/>
              <a:lstStyle/>
              <a:p>
                <a:pPr>
                  <a:defRPr sz="1700"/>
                </a:pPr>
                <a:r>
                  <a:rPr lang="en-US" sz="1700" dirty="0" smtClean="0"/>
                  <a:t>Average number of lung transplants per year</a:t>
                </a:r>
                <a:endParaRPr lang="en-US" sz="1700" dirty="0"/>
              </a:p>
            </c:rich>
          </c:tx>
          <c:layout/>
          <c:overlay val="0"/>
        </c:title>
        <c:numFmt formatCode="General" sourceLinked="1"/>
        <c:majorTickMark val="out"/>
        <c:minorTickMark val="none"/>
        <c:tickLblPos val="nextTo"/>
        <c:txPr>
          <a:bodyPr rot="0"/>
          <a:lstStyle/>
          <a:p>
            <a:pPr>
              <a:defRPr sz="1500" b="1"/>
            </a:pPr>
            <a:endParaRPr lang="en-US"/>
          </a:p>
        </c:txPr>
        <c:crossAx val="676361056"/>
        <c:crosses val="autoZero"/>
        <c:auto val="1"/>
        <c:lblAlgn val="ctr"/>
        <c:lblOffset val="100"/>
        <c:tickLblSkip val="1"/>
        <c:noMultiLvlLbl val="0"/>
      </c:catAx>
      <c:valAx>
        <c:axId val="676361056"/>
        <c:scaling>
          <c:orientation val="minMax"/>
          <c:max val="60"/>
        </c:scaling>
        <c:delete val="0"/>
        <c:axPos val="l"/>
        <c:majorGridlines>
          <c:spPr>
            <a:ln>
              <a:prstDash val="sysDash"/>
            </a:ln>
          </c:spPr>
        </c:majorGridlines>
        <c:title>
          <c:tx>
            <c:rich>
              <a:bodyPr rot="-5400000" vert="horz"/>
              <a:lstStyle/>
              <a:p>
                <a:pPr>
                  <a:defRPr sz="1700"/>
                </a:pPr>
                <a:r>
                  <a:rPr lang="en-US" sz="1700" dirty="0" smtClean="0"/>
                  <a:t>Number of Centers</a:t>
                </a:r>
                <a:endParaRPr lang="en-US" sz="1700" dirty="0"/>
              </a:p>
            </c:rich>
          </c:tx>
          <c:layout/>
          <c:overlay val="0"/>
        </c:title>
        <c:numFmt formatCode="General" sourceLinked="1"/>
        <c:majorTickMark val="out"/>
        <c:minorTickMark val="none"/>
        <c:tickLblPos val="nextTo"/>
        <c:txPr>
          <a:bodyPr/>
          <a:lstStyle/>
          <a:p>
            <a:pPr>
              <a:defRPr sz="1500" b="1"/>
            </a:pPr>
            <a:endParaRPr lang="en-US"/>
          </a:p>
        </c:txPr>
        <c:crossAx val="676361448"/>
        <c:crosses val="autoZero"/>
        <c:crossBetween val="between"/>
        <c:majorUnit val="10"/>
      </c:valAx>
      <c:valAx>
        <c:axId val="676360664"/>
        <c:scaling>
          <c:orientation val="minMax"/>
          <c:max val="24"/>
        </c:scaling>
        <c:delete val="0"/>
        <c:axPos val="r"/>
        <c:title>
          <c:tx>
            <c:rich>
              <a:bodyPr rot="-5400000" vert="horz"/>
              <a:lstStyle/>
              <a:p>
                <a:pPr>
                  <a:defRPr sz="1700"/>
                </a:pPr>
                <a:r>
                  <a:rPr lang="en-US" sz="1700" dirty="0" smtClean="0"/>
                  <a:t>% of Transplants</a:t>
                </a:r>
                <a:endParaRPr lang="en-US" sz="1700" dirty="0"/>
              </a:p>
            </c:rich>
          </c:tx>
          <c:layout/>
          <c:overlay val="0"/>
        </c:title>
        <c:numFmt formatCode="General" sourceLinked="1"/>
        <c:majorTickMark val="out"/>
        <c:minorTickMark val="none"/>
        <c:tickLblPos val="nextTo"/>
        <c:txPr>
          <a:bodyPr/>
          <a:lstStyle/>
          <a:p>
            <a:pPr>
              <a:defRPr sz="1500" b="1"/>
            </a:pPr>
            <a:endParaRPr lang="en-US"/>
          </a:p>
        </c:txPr>
        <c:crossAx val="676360272"/>
        <c:crosses val="max"/>
        <c:crossBetween val="between"/>
        <c:majorUnit val="4"/>
      </c:valAx>
      <c:catAx>
        <c:axId val="676360272"/>
        <c:scaling>
          <c:orientation val="minMax"/>
        </c:scaling>
        <c:delete val="1"/>
        <c:axPos val="b"/>
        <c:numFmt formatCode="General" sourceLinked="1"/>
        <c:majorTickMark val="out"/>
        <c:minorTickMark val="none"/>
        <c:tickLblPos val="none"/>
        <c:crossAx val="676360664"/>
        <c:crosses val="autoZero"/>
        <c:auto val="1"/>
        <c:lblAlgn val="ctr"/>
        <c:lblOffset val="100"/>
        <c:noMultiLvlLbl val="0"/>
      </c:catAx>
      <c:spPr>
        <a:solidFill>
          <a:schemeClr val="bg2"/>
        </a:solidFill>
        <a:ln>
          <a:solidFill>
            <a:schemeClr val="tx1"/>
          </a:solidFill>
        </a:ln>
      </c:spPr>
    </c:plotArea>
    <c:legend>
      <c:legendPos val="b"/>
      <c:layout/>
      <c:overlay val="0"/>
      <c:spPr>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949736371449164E-2"/>
          <c:y val="3.9152185718164582E-2"/>
          <c:w val="0.88622918263535633"/>
          <c:h val="0.74888472957273777"/>
        </c:manualLayout>
      </c:layout>
      <c:barChart>
        <c:barDir val="col"/>
        <c:grouping val="stacked"/>
        <c:varyColors val="0"/>
        <c:ser>
          <c:idx val="0"/>
          <c:order val="0"/>
          <c:tx>
            <c:strRef>
              <c:f>Sheet1!$B$1</c:f>
              <c:strCache>
                <c:ptCount val="1"/>
                <c:pt idx="0">
                  <c:v>Europe</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invertIfNegative val="0"/>
          <c:dLbls>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Sheet1!$B$2:$B$8</c:f>
              <c:numCache>
                <c:formatCode>General</c:formatCode>
                <c:ptCount val="7"/>
                <c:pt idx="0">
                  <c:v>21</c:v>
                </c:pt>
                <c:pt idx="1">
                  <c:v>10</c:v>
                </c:pt>
                <c:pt idx="2">
                  <c:v>19</c:v>
                </c:pt>
                <c:pt idx="3">
                  <c:v>14</c:v>
                </c:pt>
                <c:pt idx="4">
                  <c:v>5</c:v>
                </c:pt>
                <c:pt idx="5">
                  <c:v>2</c:v>
                </c:pt>
                <c:pt idx="6">
                  <c:v>3</c:v>
                </c:pt>
              </c:numCache>
            </c:numRef>
          </c:val>
        </c:ser>
        <c:ser>
          <c:idx val="1"/>
          <c:order val="1"/>
          <c:tx>
            <c:strRef>
              <c:f>Sheet1!$C$1</c:f>
              <c:strCache>
                <c:ptCount val="1"/>
                <c:pt idx="0">
                  <c:v>North America</c:v>
                </c:pt>
              </c:strCache>
            </c:strRef>
          </c:tx>
          <c:spPr>
            <a:gradFill>
              <a:gsLst>
                <a:gs pos="0">
                  <a:srgbClr val="00B050"/>
                </a:gs>
                <a:gs pos="50000">
                  <a:srgbClr val="00FF00"/>
                </a:gs>
                <a:gs pos="100000">
                  <a:srgbClr val="00B050"/>
                </a:gs>
              </a:gsLst>
              <a:lin ang="10800000" scaled="1"/>
            </a:gradFill>
            <a:ln>
              <a:solidFill>
                <a:srgbClr val="000000"/>
              </a:solidFill>
            </a:ln>
          </c:spPr>
          <c:invertIfNegative val="0"/>
          <c:dLbls>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Sheet1!$C$2:$C$8</c:f>
              <c:numCache>
                <c:formatCode>General</c:formatCode>
                <c:ptCount val="7"/>
                <c:pt idx="0">
                  <c:v>26</c:v>
                </c:pt>
                <c:pt idx="1">
                  <c:v>11</c:v>
                </c:pt>
                <c:pt idx="2">
                  <c:v>22</c:v>
                </c:pt>
                <c:pt idx="3">
                  <c:v>11</c:v>
                </c:pt>
                <c:pt idx="4">
                  <c:v>11</c:v>
                </c:pt>
                <c:pt idx="5">
                  <c:v>4</c:v>
                </c:pt>
                <c:pt idx="6">
                  <c:v>6</c:v>
                </c:pt>
              </c:numCache>
            </c:numRef>
          </c:val>
        </c:ser>
        <c:ser>
          <c:idx val="2"/>
          <c:order val="2"/>
          <c:tx>
            <c:strRef>
              <c:f>Sheet1!$D$1</c:f>
              <c:strCache>
                <c:ptCount val="1"/>
                <c:pt idx="0">
                  <c:v>Other</c:v>
                </c:pt>
              </c:strCache>
            </c:strRef>
          </c:tx>
          <c:spPr>
            <a:gradFill>
              <a:gsLst>
                <a:gs pos="0">
                  <a:srgbClr val="C00000"/>
                </a:gs>
                <a:gs pos="50000">
                  <a:srgbClr val="FF0000"/>
                </a:gs>
                <a:gs pos="100000">
                  <a:srgbClr val="C00000"/>
                </a:gs>
              </a:gsLst>
              <a:lin ang="10800000" scaled="1"/>
            </a:gradFill>
            <a:ln>
              <a:solidFill>
                <a:srgbClr val="000000"/>
              </a:solidFill>
            </a:ln>
          </c:spPr>
          <c:invertIfNegative val="0"/>
          <c:dLbls>
            <c:dLbl>
              <c:idx val="3"/>
              <c:layout>
                <c:manualLayout>
                  <c:x val="1.4749262536872074E-3"/>
                  <c:y val="-2.604166666666666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2.3437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4749262536873156E-3"/>
                  <c:y val="-2.34375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5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Sheet1!$D$2:$D$8</c:f>
              <c:numCache>
                <c:formatCode>General</c:formatCode>
                <c:ptCount val="7"/>
                <c:pt idx="0">
                  <c:v>10</c:v>
                </c:pt>
                <c:pt idx="1">
                  <c:v>7</c:v>
                </c:pt>
                <c:pt idx="2">
                  <c:v>3</c:v>
                </c:pt>
                <c:pt idx="3">
                  <c:v>0</c:v>
                </c:pt>
                <c:pt idx="4">
                  <c:v>1</c:v>
                </c:pt>
                <c:pt idx="5">
                  <c:v>2</c:v>
                </c:pt>
                <c:pt idx="6">
                  <c:v>0</c:v>
                </c:pt>
              </c:numCache>
            </c:numRef>
          </c:val>
        </c:ser>
        <c:dLbls>
          <c:showLegendKey val="0"/>
          <c:showVal val="0"/>
          <c:showCatName val="0"/>
          <c:showSerName val="0"/>
          <c:showPercent val="0"/>
          <c:showBubbleSize val="0"/>
        </c:dLbls>
        <c:gapWidth val="35"/>
        <c:overlap val="100"/>
        <c:axId val="676358312"/>
        <c:axId val="676357528"/>
      </c:barChart>
      <c:catAx>
        <c:axId val="676358312"/>
        <c:scaling>
          <c:orientation val="minMax"/>
        </c:scaling>
        <c:delete val="0"/>
        <c:axPos val="b"/>
        <c:title>
          <c:tx>
            <c:rich>
              <a:bodyPr/>
              <a:lstStyle/>
              <a:p>
                <a:pPr>
                  <a:defRPr sz="1700">
                    <a:solidFill>
                      <a:schemeClr val="tx1"/>
                    </a:solidFill>
                  </a:defRPr>
                </a:pPr>
                <a:r>
                  <a:rPr lang="en-US" sz="1800" b="1" i="0" baseline="0" dirty="0" smtClean="0">
                    <a:solidFill>
                      <a:schemeClr val="tx1"/>
                    </a:solidFill>
                  </a:rPr>
                  <a:t>Average number of lung transplants per year</a:t>
                </a:r>
                <a:endParaRPr lang="en-US" sz="1800" b="1" i="0" baseline="0" dirty="0">
                  <a:solidFill>
                    <a:schemeClr val="tx1"/>
                  </a:solidFill>
                </a:endParaRPr>
              </a:p>
            </c:rich>
          </c:tx>
          <c:layout/>
          <c:overlay val="0"/>
        </c:title>
        <c:numFmt formatCode="General" sourceLinked="1"/>
        <c:majorTickMark val="out"/>
        <c:minorTickMark val="none"/>
        <c:tickLblPos val="nextTo"/>
        <c:txPr>
          <a:bodyPr rot="0"/>
          <a:lstStyle/>
          <a:p>
            <a:pPr>
              <a:defRPr sz="1500" b="1"/>
            </a:pPr>
            <a:endParaRPr lang="en-US"/>
          </a:p>
        </c:txPr>
        <c:crossAx val="676357528"/>
        <c:crosses val="autoZero"/>
        <c:auto val="1"/>
        <c:lblAlgn val="ctr"/>
        <c:lblOffset val="100"/>
        <c:noMultiLvlLbl val="0"/>
      </c:catAx>
      <c:valAx>
        <c:axId val="676357528"/>
        <c:scaling>
          <c:orientation val="minMax"/>
          <c:max val="60"/>
        </c:scaling>
        <c:delete val="0"/>
        <c:axPos val="l"/>
        <c:majorGridlines>
          <c:spPr>
            <a:ln>
              <a:prstDash val="sysDash"/>
            </a:ln>
          </c:spPr>
        </c:majorGridlines>
        <c:title>
          <c:tx>
            <c:rich>
              <a:bodyPr rot="-5400000" vert="horz"/>
              <a:lstStyle/>
              <a:p>
                <a:pPr>
                  <a:defRPr sz="1700">
                    <a:solidFill>
                      <a:schemeClr val="tx1"/>
                    </a:solidFill>
                  </a:defRPr>
                </a:pPr>
                <a:r>
                  <a:rPr lang="en-US" sz="1700" b="1" i="0" baseline="0" dirty="0" smtClean="0">
                    <a:solidFill>
                      <a:schemeClr val="tx1"/>
                    </a:solidFill>
                  </a:rPr>
                  <a:t>Number of Centers</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676358312"/>
        <c:crosses val="autoZero"/>
        <c:crossBetween val="between"/>
        <c:majorUnit val="10"/>
      </c:valAx>
      <c:spPr>
        <a:solidFill>
          <a:schemeClr val="bg2"/>
        </a:solidFill>
        <a:ln>
          <a:solidFill>
            <a:schemeClr val="tx1"/>
          </a:solidFill>
        </a:ln>
      </c:spPr>
    </c:plotArea>
    <c:legend>
      <c:legendPos val="l"/>
      <c:layout>
        <c:manualLayout>
          <c:xMode val="edge"/>
          <c:yMode val="edge"/>
          <c:x val="0.6900677072445589"/>
          <c:y val="0.125"/>
          <c:w val="0.18353146122221448"/>
          <c:h val="0.17650221456692913"/>
        </c:manualLayout>
      </c:layout>
      <c:overlay val="0"/>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949736371449164E-2"/>
          <c:y val="3.9152185718164582E-2"/>
          <c:w val="0.88622918263535633"/>
          <c:h val="0.74888472957273777"/>
        </c:manualLayout>
      </c:layout>
      <c:barChart>
        <c:barDir val="col"/>
        <c:grouping val="stacked"/>
        <c:varyColors val="0"/>
        <c:ser>
          <c:idx val="0"/>
          <c:order val="0"/>
          <c:tx>
            <c:strRef>
              <c:f>Sheet1!$B$1</c:f>
              <c:strCache>
                <c:ptCount val="1"/>
                <c:pt idx="0">
                  <c:v>Europe</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invertIfNegative val="0"/>
          <c:dLbls>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Sheet1!$B$2:$B$8</c:f>
              <c:numCache>
                <c:formatCode>General</c:formatCode>
                <c:ptCount val="7"/>
                <c:pt idx="0">
                  <c:v>14</c:v>
                </c:pt>
                <c:pt idx="1">
                  <c:v>6</c:v>
                </c:pt>
                <c:pt idx="2">
                  <c:v>16</c:v>
                </c:pt>
                <c:pt idx="3">
                  <c:v>12</c:v>
                </c:pt>
                <c:pt idx="4">
                  <c:v>9</c:v>
                </c:pt>
                <c:pt idx="5">
                  <c:v>3</c:v>
                </c:pt>
                <c:pt idx="6">
                  <c:v>5</c:v>
                </c:pt>
              </c:numCache>
            </c:numRef>
          </c:val>
        </c:ser>
        <c:ser>
          <c:idx val="1"/>
          <c:order val="1"/>
          <c:tx>
            <c:strRef>
              <c:f>Sheet1!$C$1</c:f>
              <c:strCache>
                <c:ptCount val="1"/>
                <c:pt idx="0">
                  <c:v>North America</c:v>
                </c:pt>
              </c:strCache>
            </c:strRef>
          </c:tx>
          <c:spPr>
            <a:gradFill>
              <a:gsLst>
                <a:gs pos="0">
                  <a:srgbClr val="00B050"/>
                </a:gs>
                <a:gs pos="50000">
                  <a:srgbClr val="00FF00"/>
                </a:gs>
                <a:gs pos="100000">
                  <a:srgbClr val="00B050"/>
                </a:gs>
              </a:gsLst>
              <a:lin ang="10800000" scaled="1"/>
            </a:gradFill>
            <a:ln>
              <a:solidFill>
                <a:srgbClr val="000000"/>
              </a:solidFill>
            </a:ln>
          </c:spPr>
          <c:invertIfNegative val="0"/>
          <c:dLbls>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Sheet1!$C$2:$C$8</c:f>
              <c:numCache>
                <c:formatCode>General</c:formatCode>
                <c:ptCount val="7"/>
                <c:pt idx="0">
                  <c:v>13</c:v>
                </c:pt>
                <c:pt idx="1">
                  <c:v>10</c:v>
                </c:pt>
                <c:pt idx="2">
                  <c:v>22</c:v>
                </c:pt>
                <c:pt idx="3">
                  <c:v>7</c:v>
                </c:pt>
                <c:pt idx="4">
                  <c:v>13</c:v>
                </c:pt>
                <c:pt idx="5">
                  <c:v>5</c:v>
                </c:pt>
                <c:pt idx="6">
                  <c:v>8</c:v>
                </c:pt>
              </c:numCache>
            </c:numRef>
          </c:val>
        </c:ser>
        <c:ser>
          <c:idx val="2"/>
          <c:order val="2"/>
          <c:tx>
            <c:strRef>
              <c:f>Sheet1!$D$1</c:f>
              <c:strCache>
                <c:ptCount val="1"/>
                <c:pt idx="0">
                  <c:v>Other</c:v>
                </c:pt>
              </c:strCache>
            </c:strRef>
          </c:tx>
          <c:spPr>
            <a:gradFill>
              <a:gsLst>
                <a:gs pos="0">
                  <a:srgbClr val="C00000"/>
                </a:gs>
                <a:gs pos="50000">
                  <a:srgbClr val="FF0000"/>
                </a:gs>
                <a:gs pos="100000">
                  <a:srgbClr val="C00000"/>
                </a:gs>
              </a:gsLst>
              <a:lin ang="10800000" scaled="1"/>
            </a:gradFill>
            <a:ln>
              <a:solidFill>
                <a:srgbClr val="000000"/>
              </a:solidFill>
            </a:ln>
          </c:spPr>
          <c:invertIfNegative val="0"/>
          <c:dLbls>
            <c:dLbl>
              <c:idx val="3"/>
              <c:layout>
                <c:manualLayout>
                  <c:x val="1.4749262536872074E-3"/>
                  <c:y val="-2.604166666666666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2.3437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4749262536873156E-3"/>
                  <c:y val="-2.34375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5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Sheet1!$D$2:$D$8</c:f>
              <c:numCache>
                <c:formatCode>General</c:formatCode>
                <c:ptCount val="7"/>
                <c:pt idx="0">
                  <c:v>3</c:v>
                </c:pt>
                <c:pt idx="1">
                  <c:v>6</c:v>
                </c:pt>
                <c:pt idx="2">
                  <c:v>5</c:v>
                </c:pt>
                <c:pt idx="3">
                  <c:v>1</c:v>
                </c:pt>
                <c:pt idx="4">
                  <c:v>0</c:v>
                </c:pt>
                <c:pt idx="5">
                  <c:v>2</c:v>
                </c:pt>
                <c:pt idx="6">
                  <c:v>1</c:v>
                </c:pt>
              </c:numCache>
            </c:numRef>
          </c:val>
        </c:ser>
        <c:dLbls>
          <c:showLegendKey val="0"/>
          <c:showVal val="0"/>
          <c:showCatName val="0"/>
          <c:showSerName val="0"/>
          <c:showPercent val="0"/>
          <c:showBubbleSize val="0"/>
        </c:dLbls>
        <c:gapWidth val="35"/>
        <c:overlap val="100"/>
        <c:axId val="676364976"/>
        <c:axId val="676362624"/>
      </c:barChart>
      <c:catAx>
        <c:axId val="676364976"/>
        <c:scaling>
          <c:orientation val="minMax"/>
        </c:scaling>
        <c:delete val="0"/>
        <c:axPos val="b"/>
        <c:title>
          <c:tx>
            <c:rich>
              <a:bodyPr/>
              <a:lstStyle/>
              <a:p>
                <a:pPr>
                  <a:defRPr sz="1700">
                    <a:solidFill>
                      <a:schemeClr val="tx1"/>
                    </a:solidFill>
                  </a:defRPr>
                </a:pPr>
                <a:r>
                  <a:rPr lang="en-US" sz="1800" b="1" i="0" baseline="0" dirty="0" smtClean="0">
                    <a:solidFill>
                      <a:schemeClr val="tx1"/>
                    </a:solidFill>
                  </a:rPr>
                  <a:t>Average number of lung transplants per year</a:t>
                </a:r>
                <a:endParaRPr lang="en-US" sz="1800" b="1" i="0" baseline="0" dirty="0">
                  <a:solidFill>
                    <a:schemeClr val="tx1"/>
                  </a:solidFill>
                </a:endParaRPr>
              </a:p>
            </c:rich>
          </c:tx>
          <c:layout/>
          <c:overlay val="0"/>
        </c:title>
        <c:numFmt formatCode="General" sourceLinked="1"/>
        <c:majorTickMark val="out"/>
        <c:minorTickMark val="none"/>
        <c:tickLblPos val="nextTo"/>
        <c:txPr>
          <a:bodyPr rot="0"/>
          <a:lstStyle/>
          <a:p>
            <a:pPr>
              <a:defRPr sz="1500" b="1"/>
            </a:pPr>
            <a:endParaRPr lang="en-US"/>
          </a:p>
        </c:txPr>
        <c:crossAx val="676362624"/>
        <c:crosses val="autoZero"/>
        <c:auto val="1"/>
        <c:lblAlgn val="ctr"/>
        <c:lblOffset val="100"/>
        <c:noMultiLvlLbl val="0"/>
      </c:catAx>
      <c:valAx>
        <c:axId val="676362624"/>
        <c:scaling>
          <c:orientation val="minMax"/>
          <c:max val="60"/>
        </c:scaling>
        <c:delete val="0"/>
        <c:axPos val="l"/>
        <c:majorGridlines>
          <c:spPr>
            <a:ln>
              <a:prstDash val="sysDash"/>
            </a:ln>
          </c:spPr>
        </c:majorGridlines>
        <c:title>
          <c:tx>
            <c:rich>
              <a:bodyPr rot="-5400000" vert="horz"/>
              <a:lstStyle/>
              <a:p>
                <a:pPr>
                  <a:defRPr sz="1700">
                    <a:solidFill>
                      <a:schemeClr val="tx1"/>
                    </a:solidFill>
                  </a:defRPr>
                </a:pPr>
                <a:r>
                  <a:rPr lang="en-US" sz="1700" b="1" i="0" baseline="0" dirty="0" smtClean="0">
                    <a:solidFill>
                      <a:schemeClr val="tx1"/>
                    </a:solidFill>
                  </a:rPr>
                  <a:t>Number of Centers</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676364976"/>
        <c:crosses val="autoZero"/>
        <c:crossBetween val="between"/>
        <c:majorUnit val="10"/>
      </c:valAx>
      <c:spPr>
        <a:solidFill>
          <a:schemeClr val="bg2"/>
        </a:solidFill>
        <a:ln>
          <a:solidFill>
            <a:schemeClr val="tx1"/>
          </a:solidFill>
        </a:ln>
      </c:spPr>
    </c:plotArea>
    <c:legend>
      <c:legendPos val="l"/>
      <c:layout>
        <c:manualLayout>
          <c:xMode val="edge"/>
          <c:yMode val="edge"/>
          <c:x val="0.6900677072445589"/>
          <c:y val="0.125"/>
          <c:w val="0.18353146122221448"/>
          <c:h val="0.17650221456692913"/>
        </c:manualLayout>
      </c:layout>
      <c:overlay val="0"/>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658060994588221"/>
          <c:y val="3.9152185718164582E-2"/>
          <c:w val="0.8056514064060708"/>
          <c:h val="0.65052407383503363"/>
        </c:manualLayout>
      </c:layout>
      <c:barChart>
        <c:barDir val="col"/>
        <c:grouping val="percentStacked"/>
        <c:varyColors val="0"/>
        <c:ser>
          <c:idx val="0"/>
          <c:order val="0"/>
          <c:tx>
            <c:strRef>
              <c:f>Sheet1!$B$1</c:f>
              <c:strCache>
                <c:ptCount val="1"/>
                <c:pt idx="0">
                  <c:v>0-10</c:v>
                </c:pt>
              </c:strCache>
            </c:strRef>
          </c:tx>
          <c:spPr>
            <a:gradFill flip="none" rotWithShape="1">
              <a:gsLst>
                <a:gs pos="0">
                  <a:srgbClr val="208C03"/>
                </a:gs>
                <a:gs pos="50000">
                  <a:srgbClr val="20F703"/>
                </a:gs>
                <a:gs pos="100000">
                  <a:srgbClr val="208C03"/>
                </a:gs>
              </a:gsLst>
              <a:lin ang="10800000" scaled="1"/>
              <a:tileRect/>
            </a:gradFill>
            <a:ln w="9525">
              <a:solidFill>
                <a:srgbClr val="000000"/>
              </a:solidFill>
            </a:ln>
          </c:spPr>
          <c:invertIfNegative val="0"/>
          <c:cat>
            <c:numRef>
              <c:f>Sheet1!$A$2:$A$28</c:f>
              <c:numCache>
                <c:formatCode>General</c:formatCode>
                <c:ptCount val="27"/>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numCache>
            </c:numRef>
          </c:cat>
          <c:val>
            <c:numRef>
              <c:f>Sheet1!$B$2:$B$28</c:f>
              <c:numCache>
                <c:formatCode>General</c:formatCode>
                <c:ptCount val="27"/>
                <c:pt idx="0">
                  <c:v>1</c:v>
                </c:pt>
                <c:pt idx="1">
                  <c:v>2</c:v>
                </c:pt>
                <c:pt idx="2">
                  <c:v>4</c:v>
                </c:pt>
                <c:pt idx="3">
                  <c:v>6</c:v>
                </c:pt>
                <c:pt idx="4">
                  <c:v>15</c:v>
                </c:pt>
                <c:pt idx="5">
                  <c:v>17</c:v>
                </c:pt>
                <c:pt idx="6">
                  <c:v>18</c:v>
                </c:pt>
                <c:pt idx="7">
                  <c:v>18</c:v>
                </c:pt>
                <c:pt idx="8">
                  <c:v>33</c:v>
                </c:pt>
                <c:pt idx="9">
                  <c:v>22</c:v>
                </c:pt>
                <c:pt idx="10">
                  <c:v>31</c:v>
                </c:pt>
                <c:pt idx="11">
                  <c:v>33</c:v>
                </c:pt>
                <c:pt idx="12">
                  <c:v>22</c:v>
                </c:pt>
                <c:pt idx="13">
                  <c:v>19</c:v>
                </c:pt>
                <c:pt idx="14">
                  <c:v>15</c:v>
                </c:pt>
                <c:pt idx="15">
                  <c:v>21</c:v>
                </c:pt>
                <c:pt idx="16">
                  <c:v>19</c:v>
                </c:pt>
                <c:pt idx="17">
                  <c:v>16</c:v>
                </c:pt>
                <c:pt idx="18">
                  <c:v>25</c:v>
                </c:pt>
                <c:pt idx="19">
                  <c:v>29</c:v>
                </c:pt>
                <c:pt idx="20">
                  <c:v>24</c:v>
                </c:pt>
                <c:pt idx="21">
                  <c:v>25</c:v>
                </c:pt>
                <c:pt idx="22">
                  <c:v>27</c:v>
                </c:pt>
                <c:pt idx="23">
                  <c:v>37</c:v>
                </c:pt>
                <c:pt idx="24">
                  <c:v>29</c:v>
                </c:pt>
                <c:pt idx="25">
                  <c:v>21</c:v>
                </c:pt>
                <c:pt idx="26">
                  <c:v>16</c:v>
                </c:pt>
              </c:numCache>
            </c:numRef>
          </c:val>
        </c:ser>
        <c:ser>
          <c:idx val="1"/>
          <c:order val="1"/>
          <c:tx>
            <c:strRef>
              <c:f>Sheet1!$C$1</c:f>
              <c:strCache>
                <c:ptCount val="1"/>
                <c:pt idx="0">
                  <c:v>11-17</c:v>
                </c:pt>
              </c:strCache>
            </c:strRef>
          </c:tx>
          <c:spPr>
            <a:gradFill flip="none" rotWithShape="1">
              <a:gsLst>
                <a:gs pos="0">
                  <a:srgbClr val="008080"/>
                </a:gs>
                <a:gs pos="50000">
                  <a:srgbClr val="00FFFF"/>
                </a:gs>
                <a:gs pos="100000">
                  <a:srgbClr val="008080"/>
                </a:gs>
              </a:gsLst>
              <a:lin ang="10800000" scaled="1"/>
              <a:tileRect/>
            </a:gradFill>
            <a:ln>
              <a:solidFill>
                <a:schemeClr val="bg2"/>
              </a:solidFill>
            </a:ln>
          </c:spPr>
          <c:invertIfNegative val="0"/>
          <c:cat>
            <c:numRef>
              <c:f>Sheet1!$A$2:$A$28</c:f>
              <c:numCache>
                <c:formatCode>General</c:formatCode>
                <c:ptCount val="27"/>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numCache>
            </c:numRef>
          </c:cat>
          <c:val>
            <c:numRef>
              <c:f>Sheet1!$C$2:$C$28</c:f>
              <c:numCache>
                <c:formatCode>General</c:formatCode>
                <c:ptCount val="27"/>
                <c:pt idx="0">
                  <c:v>2</c:v>
                </c:pt>
                <c:pt idx="1">
                  <c:v>3</c:v>
                </c:pt>
                <c:pt idx="2">
                  <c:v>3</c:v>
                </c:pt>
                <c:pt idx="3">
                  <c:v>17</c:v>
                </c:pt>
                <c:pt idx="4">
                  <c:v>30</c:v>
                </c:pt>
                <c:pt idx="5">
                  <c:v>31</c:v>
                </c:pt>
                <c:pt idx="6">
                  <c:v>31</c:v>
                </c:pt>
                <c:pt idx="7">
                  <c:v>34</c:v>
                </c:pt>
                <c:pt idx="8">
                  <c:v>63</c:v>
                </c:pt>
                <c:pt idx="9">
                  <c:v>60</c:v>
                </c:pt>
                <c:pt idx="10">
                  <c:v>64</c:v>
                </c:pt>
                <c:pt idx="11">
                  <c:v>63</c:v>
                </c:pt>
                <c:pt idx="12">
                  <c:v>51</c:v>
                </c:pt>
                <c:pt idx="13">
                  <c:v>54</c:v>
                </c:pt>
                <c:pt idx="14">
                  <c:v>57</c:v>
                </c:pt>
                <c:pt idx="15">
                  <c:v>53</c:v>
                </c:pt>
                <c:pt idx="16">
                  <c:v>59</c:v>
                </c:pt>
                <c:pt idx="17">
                  <c:v>73</c:v>
                </c:pt>
                <c:pt idx="18">
                  <c:v>72</c:v>
                </c:pt>
                <c:pt idx="19">
                  <c:v>74</c:v>
                </c:pt>
                <c:pt idx="20">
                  <c:v>84</c:v>
                </c:pt>
                <c:pt idx="21">
                  <c:v>89</c:v>
                </c:pt>
                <c:pt idx="22">
                  <c:v>98</c:v>
                </c:pt>
                <c:pt idx="23">
                  <c:v>89</c:v>
                </c:pt>
                <c:pt idx="24">
                  <c:v>77</c:v>
                </c:pt>
                <c:pt idx="25">
                  <c:v>72</c:v>
                </c:pt>
                <c:pt idx="26">
                  <c:v>36</c:v>
                </c:pt>
              </c:numCache>
            </c:numRef>
          </c:val>
        </c:ser>
        <c:ser>
          <c:idx val="2"/>
          <c:order val="2"/>
          <c:tx>
            <c:strRef>
              <c:f>Sheet1!$D$1</c:f>
              <c:strCache>
                <c:ptCount val="1"/>
                <c:pt idx="0">
                  <c:v>18-34</c:v>
                </c:pt>
              </c:strCache>
            </c:strRef>
          </c:tx>
          <c:spPr>
            <a:gradFill flip="none" rotWithShape="1">
              <a:gsLst>
                <a:gs pos="0">
                  <a:srgbClr val="CC6600"/>
                </a:gs>
                <a:gs pos="50000">
                  <a:srgbClr val="FF9900"/>
                </a:gs>
                <a:gs pos="100000">
                  <a:srgbClr val="CC6600"/>
                </a:gs>
              </a:gsLst>
              <a:lin ang="10800000" scaled="1"/>
              <a:tileRect/>
            </a:gradFill>
            <a:ln>
              <a:solidFill>
                <a:schemeClr val="bg2"/>
              </a:solidFill>
            </a:ln>
          </c:spPr>
          <c:invertIfNegative val="0"/>
          <c:cat>
            <c:numRef>
              <c:f>Sheet1!$A$2:$A$28</c:f>
              <c:numCache>
                <c:formatCode>General</c:formatCode>
                <c:ptCount val="27"/>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numCache>
            </c:numRef>
          </c:cat>
          <c:val>
            <c:numRef>
              <c:f>Sheet1!$D$2:$D$28</c:f>
              <c:numCache>
                <c:formatCode>General</c:formatCode>
                <c:ptCount val="27"/>
                <c:pt idx="0">
                  <c:v>5</c:v>
                </c:pt>
                <c:pt idx="1">
                  <c:v>13</c:v>
                </c:pt>
                <c:pt idx="2">
                  <c:v>51</c:v>
                </c:pt>
                <c:pt idx="3">
                  <c:v>111</c:v>
                </c:pt>
                <c:pt idx="4">
                  <c:v>169</c:v>
                </c:pt>
                <c:pt idx="5">
                  <c:v>206</c:v>
                </c:pt>
                <c:pt idx="6">
                  <c:v>246</c:v>
                </c:pt>
                <c:pt idx="7">
                  <c:v>267</c:v>
                </c:pt>
                <c:pt idx="8">
                  <c:v>286</c:v>
                </c:pt>
                <c:pt idx="9">
                  <c:v>250</c:v>
                </c:pt>
                <c:pt idx="10">
                  <c:v>261</c:v>
                </c:pt>
                <c:pt idx="11">
                  <c:v>278</c:v>
                </c:pt>
                <c:pt idx="12">
                  <c:v>262</c:v>
                </c:pt>
                <c:pt idx="13">
                  <c:v>277</c:v>
                </c:pt>
                <c:pt idx="14">
                  <c:v>290</c:v>
                </c:pt>
                <c:pt idx="15">
                  <c:v>327</c:v>
                </c:pt>
                <c:pt idx="16">
                  <c:v>346</c:v>
                </c:pt>
                <c:pt idx="17">
                  <c:v>394</c:v>
                </c:pt>
                <c:pt idx="18">
                  <c:v>398</c:v>
                </c:pt>
                <c:pt idx="19">
                  <c:v>495</c:v>
                </c:pt>
                <c:pt idx="20">
                  <c:v>484</c:v>
                </c:pt>
                <c:pt idx="21">
                  <c:v>457</c:v>
                </c:pt>
                <c:pt idx="22">
                  <c:v>494</c:v>
                </c:pt>
                <c:pt idx="23">
                  <c:v>550</c:v>
                </c:pt>
                <c:pt idx="24">
                  <c:v>608</c:v>
                </c:pt>
                <c:pt idx="25">
                  <c:v>569</c:v>
                </c:pt>
                <c:pt idx="26">
                  <c:v>188</c:v>
                </c:pt>
              </c:numCache>
            </c:numRef>
          </c:val>
        </c:ser>
        <c:ser>
          <c:idx val="3"/>
          <c:order val="3"/>
          <c:tx>
            <c:strRef>
              <c:f>Sheet1!$E$1</c:f>
              <c:strCache>
                <c:ptCount val="1"/>
                <c:pt idx="0">
                  <c:v>35-49</c:v>
                </c:pt>
              </c:strCache>
            </c:strRef>
          </c:tx>
          <c:spPr>
            <a:gradFill>
              <a:gsLst>
                <a:gs pos="0">
                  <a:srgbClr val="7030A0"/>
                </a:gs>
                <a:gs pos="50000">
                  <a:srgbClr val="9966FF"/>
                </a:gs>
                <a:gs pos="100000">
                  <a:srgbClr val="7030A0"/>
                </a:gs>
              </a:gsLst>
              <a:lin ang="10800000" scaled="1"/>
            </a:gradFill>
            <a:ln>
              <a:solidFill>
                <a:srgbClr val="000000"/>
              </a:solidFill>
            </a:ln>
          </c:spPr>
          <c:invertIfNegative val="0"/>
          <c:cat>
            <c:numRef>
              <c:f>Sheet1!$A$2:$A$28</c:f>
              <c:numCache>
                <c:formatCode>General</c:formatCode>
                <c:ptCount val="27"/>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numCache>
            </c:numRef>
          </c:cat>
          <c:val>
            <c:numRef>
              <c:f>Sheet1!$E$2:$E$28</c:f>
              <c:numCache>
                <c:formatCode>General</c:formatCode>
                <c:ptCount val="27"/>
                <c:pt idx="0">
                  <c:v>19</c:v>
                </c:pt>
                <c:pt idx="1">
                  <c:v>35</c:v>
                </c:pt>
                <c:pt idx="2">
                  <c:v>86</c:v>
                </c:pt>
                <c:pt idx="3">
                  <c:v>179</c:v>
                </c:pt>
                <c:pt idx="4">
                  <c:v>299</c:v>
                </c:pt>
                <c:pt idx="5">
                  <c:v>345</c:v>
                </c:pt>
                <c:pt idx="6">
                  <c:v>373</c:v>
                </c:pt>
                <c:pt idx="7">
                  <c:v>402</c:v>
                </c:pt>
                <c:pt idx="8">
                  <c:v>398</c:v>
                </c:pt>
                <c:pt idx="9">
                  <c:v>380</c:v>
                </c:pt>
                <c:pt idx="10">
                  <c:v>419</c:v>
                </c:pt>
                <c:pt idx="11">
                  <c:v>402</c:v>
                </c:pt>
                <c:pt idx="12">
                  <c:v>383</c:v>
                </c:pt>
                <c:pt idx="13">
                  <c:v>446</c:v>
                </c:pt>
                <c:pt idx="14">
                  <c:v>430</c:v>
                </c:pt>
                <c:pt idx="15">
                  <c:v>481</c:v>
                </c:pt>
                <c:pt idx="16">
                  <c:v>443</c:v>
                </c:pt>
                <c:pt idx="17">
                  <c:v>474</c:v>
                </c:pt>
                <c:pt idx="18">
                  <c:v>531</c:v>
                </c:pt>
                <c:pt idx="19">
                  <c:v>504</c:v>
                </c:pt>
                <c:pt idx="20">
                  <c:v>551</c:v>
                </c:pt>
                <c:pt idx="21">
                  <c:v>575</c:v>
                </c:pt>
                <c:pt idx="22">
                  <c:v>597</c:v>
                </c:pt>
                <c:pt idx="23">
                  <c:v>661</c:v>
                </c:pt>
                <c:pt idx="24">
                  <c:v>616</c:v>
                </c:pt>
                <c:pt idx="25">
                  <c:v>644</c:v>
                </c:pt>
                <c:pt idx="26">
                  <c:v>251</c:v>
                </c:pt>
              </c:numCache>
            </c:numRef>
          </c:val>
        </c:ser>
        <c:ser>
          <c:idx val="4"/>
          <c:order val="4"/>
          <c:tx>
            <c:strRef>
              <c:f>Sheet1!$F$1</c:f>
              <c:strCache>
                <c:ptCount val="1"/>
                <c:pt idx="0">
                  <c:v>50-59</c:v>
                </c:pt>
              </c:strCache>
            </c:strRef>
          </c:tx>
          <c:spPr>
            <a:gradFill flip="none" rotWithShape="1">
              <a:gsLst>
                <a:gs pos="0">
                  <a:srgbClr val="CCCC00"/>
                </a:gs>
                <a:gs pos="50000">
                  <a:srgbClr val="FFFF00"/>
                </a:gs>
                <a:gs pos="100000">
                  <a:srgbClr val="CCCC00"/>
                </a:gs>
              </a:gsLst>
              <a:lin ang="10800000" scaled="1"/>
              <a:tileRect/>
            </a:gradFill>
            <a:ln>
              <a:solidFill>
                <a:schemeClr val="bg2"/>
              </a:solidFill>
            </a:ln>
          </c:spPr>
          <c:invertIfNegative val="0"/>
          <c:cat>
            <c:numRef>
              <c:f>Sheet1!$A$2:$A$28</c:f>
              <c:numCache>
                <c:formatCode>General</c:formatCode>
                <c:ptCount val="27"/>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numCache>
            </c:numRef>
          </c:cat>
          <c:val>
            <c:numRef>
              <c:f>Sheet1!$F$2:$F$28</c:f>
              <c:numCache>
                <c:formatCode>General</c:formatCode>
                <c:ptCount val="27"/>
                <c:pt idx="0">
                  <c:v>8</c:v>
                </c:pt>
                <c:pt idx="1">
                  <c:v>29</c:v>
                </c:pt>
                <c:pt idx="2">
                  <c:v>55</c:v>
                </c:pt>
                <c:pt idx="3">
                  <c:v>119</c:v>
                </c:pt>
                <c:pt idx="4">
                  <c:v>209</c:v>
                </c:pt>
                <c:pt idx="5">
                  <c:v>308</c:v>
                </c:pt>
                <c:pt idx="6">
                  <c:v>388</c:v>
                </c:pt>
                <c:pt idx="7">
                  <c:v>449</c:v>
                </c:pt>
                <c:pt idx="8">
                  <c:v>478</c:v>
                </c:pt>
                <c:pt idx="9">
                  <c:v>496</c:v>
                </c:pt>
                <c:pt idx="10">
                  <c:v>541</c:v>
                </c:pt>
                <c:pt idx="11">
                  <c:v>540</c:v>
                </c:pt>
                <c:pt idx="12">
                  <c:v>565</c:v>
                </c:pt>
                <c:pt idx="13">
                  <c:v>620</c:v>
                </c:pt>
                <c:pt idx="14">
                  <c:v>619</c:v>
                </c:pt>
                <c:pt idx="15">
                  <c:v>677</c:v>
                </c:pt>
                <c:pt idx="16">
                  <c:v>714</c:v>
                </c:pt>
                <c:pt idx="17">
                  <c:v>804</c:v>
                </c:pt>
                <c:pt idx="18">
                  <c:v>932</c:v>
                </c:pt>
                <c:pt idx="19">
                  <c:v>963</c:v>
                </c:pt>
                <c:pt idx="20">
                  <c:v>947</c:v>
                </c:pt>
                <c:pt idx="21">
                  <c:v>907</c:v>
                </c:pt>
                <c:pt idx="22">
                  <c:v>1021</c:v>
                </c:pt>
                <c:pt idx="23">
                  <c:v>1047</c:v>
                </c:pt>
                <c:pt idx="24">
                  <c:v>1141</c:v>
                </c:pt>
                <c:pt idx="25">
                  <c:v>1107</c:v>
                </c:pt>
                <c:pt idx="26">
                  <c:v>509</c:v>
                </c:pt>
              </c:numCache>
            </c:numRef>
          </c:val>
        </c:ser>
        <c:ser>
          <c:idx val="5"/>
          <c:order val="5"/>
          <c:tx>
            <c:strRef>
              <c:f>Sheet1!$G$1</c:f>
              <c:strCache>
                <c:ptCount val="1"/>
                <c:pt idx="0">
                  <c:v>60-65</c:v>
                </c:pt>
              </c:strCache>
            </c:strRef>
          </c:tx>
          <c:spPr>
            <a:gradFill>
              <a:gsLst>
                <a:gs pos="0">
                  <a:srgbClr val="00004C">
                    <a:lumMod val="90000"/>
                    <a:lumOff val="10000"/>
                  </a:srgbClr>
                </a:gs>
                <a:gs pos="50000">
                  <a:srgbClr val="00004C">
                    <a:lumMod val="50000"/>
                    <a:lumOff val="50000"/>
                  </a:srgbClr>
                </a:gs>
                <a:gs pos="100000">
                  <a:schemeClr val="bg1">
                    <a:lumMod val="90000"/>
                    <a:lumOff val="10000"/>
                  </a:schemeClr>
                </a:gs>
              </a:gsLst>
              <a:lin ang="10800000" scaled="1"/>
            </a:gradFill>
            <a:ln>
              <a:solidFill>
                <a:srgbClr val="000000"/>
              </a:solidFill>
            </a:ln>
          </c:spPr>
          <c:invertIfNegative val="0"/>
          <c:cat>
            <c:numRef>
              <c:f>Sheet1!$A$2:$A$28</c:f>
              <c:numCache>
                <c:formatCode>General</c:formatCode>
                <c:ptCount val="27"/>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numCache>
            </c:numRef>
          </c:cat>
          <c:val>
            <c:numRef>
              <c:f>Sheet1!$G$2:$G$28</c:f>
              <c:numCache>
                <c:formatCode>General</c:formatCode>
                <c:ptCount val="27"/>
                <c:pt idx="0">
                  <c:v>3</c:v>
                </c:pt>
                <c:pt idx="1">
                  <c:v>7</c:v>
                </c:pt>
                <c:pt idx="2">
                  <c:v>4</c:v>
                </c:pt>
                <c:pt idx="3">
                  <c:v>20</c:v>
                </c:pt>
                <c:pt idx="4">
                  <c:v>36</c:v>
                </c:pt>
                <c:pt idx="5">
                  <c:v>66</c:v>
                </c:pt>
                <c:pt idx="6">
                  <c:v>104</c:v>
                </c:pt>
                <c:pt idx="7">
                  <c:v>112</c:v>
                </c:pt>
                <c:pt idx="8">
                  <c:v>141</c:v>
                </c:pt>
                <c:pt idx="9">
                  <c:v>160</c:v>
                </c:pt>
                <c:pt idx="10">
                  <c:v>160</c:v>
                </c:pt>
                <c:pt idx="11">
                  <c:v>207</c:v>
                </c:pt>
                <c:pt idx="12">
                  <c:v>244</c:v>
                </c:pt>
                <c:pt idx="13">
                  <c:v>258</c:v>
                </c:pt>
                <c:pt idx="14">
                  <c:v>329</c:v>
                </c:pt>
                <c:pt idx="15">
                  <c:v>374</c:v>
                </c:pt>
                <c:pt idx="16">
                  <c:v>377</c:v>
                </c:pt>
                <c:pt idx="17">
                  <c:v>398</c:v>
                </c:pt>
                <c:pt idx="18">
                  <c:v>523</c:v>
                </c:pt>
                <c:pt idx="19">
                  <c:v>615</c:v>
                </c:pt>
                <c:pt idx="20">
                  <c:v>673</c:v>
                </c:pt>
                <c:pt idx="21">
                  <c:v>691</c:v>
                </c:pt>
                <c:pt idx="22">
                  <c:v>717</c:v>
                </c:pt>
                <c:pt idx="23">
                  <c:v>776</c:v>
                </c:pt>
                <c:pt idx="24">
                  <c:v>916</c:v>
                </c:pt>
                <c:pt idx="25">
                  <c:v>947</c:v>
                </c:pt>
                <c:pt idx="26">
                  <c:v>392</c:v>
                </c:pt>
              </c:numCache>
            </c:numRef>
          </c:val>
        </c:ser>
        <c:ser>
          <c:idx val="6"/>
          <c:order val="6"/>
          <c:tx>
            <c:strRef>
              <c:f>Sheet1!$H$1</c:f>
              <c:strCache>
                <c:ptCount val="1"/>
                <c:pt idx="0">
                  <c:v>&gt;65</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numRef>
              <c:f>Sheet1!$A$2:$A$28</c:f>
              <c:numCache>
                <c:formatCode>General</c:formatCode>
                <c:ptCount val="27"/>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numCache>
            </c:numRef>
          </c:cat>
          <c:val>
            <c:numRef>
              <c:f>Sheet1!$H$2:$H$28</c:f>
              <c:numCache>
                <c:formatCode>General</c:formatCode>
                <c:ptCount val="27"/>
                <c:pt idx="0">
                  <c:v>0</c:v>
                </c:pt>
                <c:pt idx="1">
                  <c:v>0</c:v>
                </c:pt>
                <c:pt idx="2">
                  <c:v>2</c:v>
                </c:pt>
                <c:pt idx="3">
                  <c:v>1</c:v>
                </c:pt>
                <c:pt idx="4">
                  <c:v>6</c:v>
                </c:pt>
                <c:pt idx="5">
                  <c:v>5</c:v>
                </c:pt>
                <c:pt idx="6">
                  <c:v>10</c:v>
                </c:pt>
                <c:pt idx="7">
                  <c:v>12</c:v>
                </c:pt>
                <c:pt idx="8">
                  <c:v>15</c:v>
                </c:pt>
                <c:pt idx="9">
                  <c:v>21</c:v>
                </c:pt>
                <c:pt idx="10">
                  <c:v>36</c:v>
                </c:pt>
                <c:pt idx="11">
                  <c:v>19</c:v>
                </c:pt>
                <c:pt idx="12">
                  <c:v>34</c:v>
                </c:pt>
                <c:pt idx="13">
                  <c:v>28</c:v>
                </c:pt>
                <c:pt idx="14">
                  <c:v>44</c:v>
                </c:pt>
                <c:pt idx="15">
                  <c:v>42</c:v>
                </c:pt>
                <c:pt idx="16">
                  <c:v>55</c:v>
                </c:pt>
                <c:pt idx="17">
                  <c:v>62</c:v>
                </c:pt>
                <c:pt idx="18">
                  <c:v>101</c:v>
                </c:pt>
                <c:pt idx="19">
                  <c:v>130</c:v>
                </c:pt>
                <c:pt idx="20">
                  <c:v>183</c:v>
                </c:pt>
                <c:pt idx="21">
                  <c:v>265</c:v>
                </c:pt>
                <c:pt idx="22">
                  <c:v>337</c:v>
                </c:pt>
                <c:pt idx="23">
                  <c:v>410</c:v>
                </c:pt>
                <c:pt idx="24">
                  <c:v>446</c:v>
                </c:pt>
                <c:pt idx="25">
                  <c:v>455</c:v>
                </c:pt>
                <c:pt idx="26">
                  <c:v>263</c:v>
                </c:pt>
              </c:numCache>
            </c:numRef>
          </c:val>
        </c:ser>
        <c:dLbls>
          <c:showLegendKey val="0"/>
          <c:showVal val="0"/>
          <c:showCatName val="0"/>
          <c:showSerName val="0"/>
          <c:showPercent val="0"/>
          <c:showBubbleSize val="0"/>
        </c:dLbls>
        <c:gapWidth val="35"/>
        <c:overlap val="100"/>
        <c:axId val="676364192"/>
        <c:axId val="676363408"/>
      </c:barChart>
      <c:lineChart>
        <c:grouping val="standard"/>
        <c:varyColors val="0"/>
        <c:ser>
          <c:idx val="7"/>
          <c:order val="7"/>
          <c:tx>
            <c:strRef>
              <c:f>Sheet1!$I$1</c:f>
              <c:strCache>
                <c:ptCount val="1"/>
                <c:pt idx="0">
                  <c:v>Median Age</c:v>
                </c:pt>
              </c:strCache>
            </c:strRef>
          </c:tx>
          <c:spPr>
            <a:ln w="41275">
              <a:solidFill>
                <a:srgbClr val="00FFFF"/>
              </a:solidFill>
            </a:ln>
          </c:spPr>
          <c:marker>
            <c:symbol val="diamond"/>
            <c:size val="10"/>
            <c:spPr>
              <a:solidFill>
                <a:srgbClr val="00FFFF"/>
              </a:solidFill>
              <a:ln>
                <a:solidFill>
                  <a:srgbClr val="00FFFF"/>
                </a:solidFill>
              </a:ln>
            </c:spPr>
          </c:marker>
          <c:cat>
            <c:numRef>
              <c:f>Sheet1!$A$2:$A$28</c:f>
              <c:numCache>
                <c:formatCode>General</c:formatCode>
                <c:ptCount val="27"/>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numCache>
            </c:numRef>
          </c:cat>
          <c:val>
            <c:numRef>
              <c:f>Sheet1!$I$2:$I$28</c:f>
              <c:numCache>
                <c:formatCode>General</c:formatCode>
                <c:ptCount val="27"/>
                <c:pt idx="0">
                  <c:v>43</c:v>
                </c:pt>
                <c:pt idx="1">
                  <c:v>46</c:v>
                </c:pt>
                <c:pt idx="2">
                  <c:v>43</c:v>
                </c:pt>
                <c:pt idx="3">
                  <c:v>43</c:v>
                </c:pt>
                <c:pt idx="4">
                  <c:v>44</c:v>
                </c:pt>
                <c:pt idx="5">
                  <c:v>46</c:v>
                </c:pt>
                <c:pt idx="6">
                  <c:v>48</c:v>
                </c:pt>
                <c:pt idx="7">
                  <c:v>48</c:v>
                </c:pt>
                <c:pt idx="8">
                  <c:v>47</c:v>
                </c:pt>
                <c:pt idx="9">
                  <c:v>49</c:v>
                </c:pt>
                <c:pt idx="10">
                  <c:v>49</c:v>
                </c:pt>
                <c:pt idx="11">
                  <c:v>49</c:v>
                </c:pt>
                <c:pt idx="12">
                  <c:v>51</c:v>
                </c:pt>
                <c:pt idx="13">
                  <c:v>50</c:v>
                </c:pt>
                <c:pt idx="14">
                  <c:v>52</c:v>
                </c:pt>
                <c:pt idx="15">
                  <c:v>52</c:v>
                </c:pt>
                <c:pt idx="16">
                  <c:v>52</c:v>
                </c:pt>
                <c:pt idx="17">
                  <c:v>53</c:v>
                </c:pt>
                <c:pt idx="18">
                  <c:v>53</c:v>
                </c:pt>
                <c:pt idx="19">
                  <c:v>54</c:v>
                </c:pt>
                <c:pt idx="20">
                  <c:v>54</c:v>
                </c:pt>
                <c:pt idx="21">
                  <c:v>54</c:v>
                </c:pt>
                <c:pt idx="22">
                  <c:v>55</c:v>
                </c:pt>
                <c:pt idx="23">
                  <c:v>55</c:v>
                </c:pt>
                <c:pt idx="24">
                  <c:v>56</c:v>
                </c:pt>
                <c:pt idx="25">
                  <c:v>56</c:v>
                </c:pt>
                <c:pt idx="26">
                  <c:v>57</c:v>
                </c:pt>
              </c:numCache>
            </c:numRef>
          </c:val>
          <c:smooth val="0"/>
        </c:ser>
        <c:dLbls>
          <c:showLegendKey val="0"/>
          <c:showVal val="0"/>
          <c:showCatName val="0"/>
          <c:showSerName val="0"/>
          <c:showPercent val="0"/>
          <c:showBubbleSize val="0"/>
        </c:dLbls>
        <c:marker val="1"/>
        <c:smooth val="0"/>
        <c:axId val="676357920"/>
        <c:axId val="676359096"/>
      </c:lineChart>
      <c:catAx>
        <c:axId val="676364192"/>
        <c:scaling>
          <c:orientation val="minMax"/>
        </c:scaling>
        <c:delete val="0"/>
        <c:axPos val="b"/>
        <c:title>
          <c:tx>
            <c:rich>
              <a:bodyPr/>
              <a:lstStyle/>
              <a:p>
                <a:pPr>
                  <a:defRPr sz="1700"/>
                </a:pPr>
                <a:r>
                  <a:rPr lang="en-US" sz="1700" dirty="0" smtClean="0"/>
                  <a:t>Year of Transplant</a:t>
                </a:r>
                <a:endParaRPr lang="en-US" sz="1700" dirty="0"/>
              </a:p>
            </c:rich>
          </c:tx>
          <c:layout>
            <c:manualLayout>
              <c:xMode val="edge"/>
              <c:yMode val="edge"/>
              <c:x val="0.39776542865770098"/>
              <c:y val="0.80499462157394264"/>
            </c:manualLayout>
          </c:layout>
          <c:overlay val="0"/>
        </c:title>
        <c:numFmt formatCode="General" sourceLinked="1"/>
        <c:majorTickMark val="out"/>
        <c:minorTickMark val="none"/>
        <c:tickLblPos val="nextTo"/>
        <c:txPr>
          <a:bodyPr rot="-2700000"/>
          <a:lstStyle/>
          <a:p>
            <a:pPr>
              <a:defRPr sz="1300" b="1"/>
            </a:pPr>
            <a:endParaRPr lang="en-US"/>
          </a:p>
        </c:txPr>
        <c:crossAx val="676363408"/>
        <c:crosses val="autoZero"/>
        <c:auto val="1"/>
        <c:lblAlgn val="ctr"/>
        <c:lblOffset val="100"/>
        <c:tickLblSkip val="1"/>
        <c:noMultiLvlLbl val="0"/>
      </c:catAx>
      <c:valAx>
        <c:axId val="676363408"/>
        <c:scaling>
          <c:orientation val="minMax"/>
        </c:scaling>
        <c:delete val="0"/>
        <c:axPos val="l"/>
        <c:majorGridlines>
          <c:spPr>
            <a:ln>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676364192"/>
        <c:crosses val="autoZero"/>
        <c:crossBetween val="between"/>
        <c:majorUnit val="0.2"/>
      </c:valAx>
      <c:valAx>
        <c:axId val="676359096"/>
        <c:scaling>
          <c:orientation val="minMax"/>
        </c:scaling>
        <c:delete val="0"/>
        <c:axPos val="r"/>
        <c:title>
          <c:tx>
            <c:rich>
              <a:bodyPr rot="-5400000" vert="horz"/>
              <a:lstStyle/>
              <a:p>
                <a:pPr>
                  <a:defRPr sz="1700"/>
                </a:pPr>
                <a:r>
                  <a:rPr lang="en-US" sz="1700" dirty="0" smtClean="0"/>
                  <a:t>Median recipient age (years)</a:t>
                </a:r>
                <a:endParaRPr lang="en-US" sz="1700" dirty="0"/>
              </a:p>
            </c:rich>
          </c:tx>
          <c:layout/>
          <c:overlay val="0"/>
        </c:title>
        <c:numFmt formatCode="General" sourceLinked="1"/>
        <c:majorTickMark val="out"/>
        <c:minorTickMark val="none"/>
        <c:tickLblPos val="nextTo"/>
        <c:txPr>
          <a:bodyPr/>
          <a:lstStyle/>
          <a:p>
            <a:pPr>
              <a:defRPr sz="1500" b="1"/>
            </a:pPr>
            <a:endParaRPr lang="en-US"/>
          </a:p>
        </c:txPr>
        <c:crossAx val="676357920"/>
        <c:crosses val="max"/>
        <c:crossBetween val="between"/>
        <c:majorUnit val="12"/>
      </c:valAx>
      <c:catAx>
        <c:axId val="676357920"/>
        <c:scaling>
          <c:orientation val="minMax"/>
        </c:scaling>
        <c:delete val="1"/>
        <c:axPos val="b"/>
        <c:numFmt formatCode="General" sourceLinked="1"/>
        <c:majorTickMark val="out"/>
        <c:minorTickMark val="none"/>
        <c:tickLblPos val="none"/>
        <c:crossAx val="676359096"/>
        <c:crosses val="autoZero"/>
        <c:auto val="1"/>
        <c:lblAlgn val="ctr"/>
        <c:lblOffset val="100"/>
        <c:noMultiLvlLbl val="0"/>
      </c:catAx>
      <c:spPr>
        <a:solidFill>
          <a:schemeClr val="bg2"/>
        </a:solidFill>
        <a:ln>
          <a:solidFill>
            <a:schemeClr val="tx1"/>
          </a:solidFill>
        </a:ln>
      </c:spPr>
    </c:plotArea>
    <c:legend>
      <c:legendPos val="b"/>
      <c:layout>
        <c:manualLayout>
          <c:xMode val="edge"/>
          <c:yMode val="edge"/>
          <c:x val="5.2949852507373656E-2"/>
          <c:y val="0.88549481519728068"/>
          <c:w val="0.90000000000000013"/>
          <c:h val="6.7773331612237114E-2"/>
        </c:manualLayout>
      </c:layout>
      <c:overlay val="0"/>
      <c:spPr>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658060994588221"/>
          <c:y val="3.9152185718164582E-2"/>
          <c:w val="0.8056514064060708"/>
          <c:h val="0.65052407383503363"/>
        </c:manualLayout>
      </c:layout>
      <c:barChart>
        <c:barDir val="col"/>
        <c:grouping val="percentStacked"/>
        <c:varyColors val="0"/>
        <c:ser>
          <c:idx val="0"/>
          <c:order val="0"/>
          <c:tx>
            <c:strRef>
              <c:f>Sheet1!$B$1</c:f>
              <c:strCache>
                <c:ptCount val="1"/>
                <c:pt idx="0">
                  <c:v>0-10</c:v>
                </c:pt>
              </c:strCache>
            </c:strRef>
          </c:tx>
          <c:spPr>
            <a:gradFill flip="none" rotWithShape="1">
              <a:gsLst>
                <a:gs pos="0">
                  <a:srgbClr val="208C03"/>
                </a:gs>
                <a:gs pos="50000">
                  <a:srgbClr val="20F703"/>
                </a:gs>
                <a:gs pos="100000">
                  <a:srgbClr val="208C03"/>
                </a:gs>
              </a:gsLst>
              <a:lin ang="10800000" scaled="1"/>
              <a:tileRect/>
            </a:gradFill>
            <a:ln w="9525">
              <a:solidFill>
                <a:srgbClr val="000000"/>
              </a:solidFill>
            </a:ln>
          </c:spPr>
          <c:invertIfNegative val="0"/>
          <c:cat>
            <c:numRef>
              <c:f>Sheet1!$A$2:$A$28</c:f>
              <c:numCache>
                <c:formatCode>General</c:formatCode>
                <c:ptCount val="27"/>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numCache>
            </c:numRef>
          </c:cat>
          <c:val>
            <c:numRef>
              <c:f>Sheet1!$B$2:$B$28</c:f>
              <c:numCache>
                <c:formatCode>General</c:formatCode>
                <c:ptCount val="27"/>
                <c:pt idx="0">
                  <c:v>0</c:v>
                </c:pt>
                <c:pt idx="1">
                  <c:v>0</c:v>
                </c:pt>
                <c:pt idx="2">
                  <c:v>3</c:v>
                </c:pt>
                <c:pt idx="3">
                  <c:v>5</c:v>
                </c:pt>
                <c:pt idx="4">
                  <c:v>25</c:v>
                </c:pt>
                <c:pt idx="5">
                  <c:v>26</c:v>
                </c:pt>
                <c:pt idx="6">
                  <c:v>25</c:v>
                </c:pt>
                <c:pt idx="7">
                  <c:v>32</c:v>
                </c:pt>
                <c:pt idx="8">
                  <c:v>49</c:v>
                </c:pt>
                <c:pt idx="9">
                  <c:v>46</c:v>
                </c:pt>
                <c:pt idx="10">
                  <c:v>51</c:v>
                </c:pt>
                <c:pt idx="11">
                  <c:v>53</c:v>
                </c:pt>
                <c:pt idx="12">
                  <c:v>35</c:v>
                </c:pt>
                <c:pt idx="13">
                  <c:v>38</c:v>
                </c:pt>
                <c:pt idx="14">
                  <c:v>38</c:v>
                </c:pt>
                <c:pt idx="15">
                  <c:v>39</c:v>
                </c:pt>
                <c:pt idx="16">
                  <c:v>45</c:v>
                </c:pt>
                <c:pt idx="17">
                  <c:v>37</c:v>
                </c:pt>
                <c:pt idx="18">
                  <c:v>38</c:v>
                </c:pt>
                <c:pt idx="19">
                  <c:v>44</c:v>
                </c:pt>
                <c:pt idx="20">
                  <c:v>34</c:v>
                </c:pt>
                <c:pt idx="21">
                  <c:v>42</c:v>
                </c:pt>
                <c:pt idx="22">
                  <c:v>45</c:v>
                </c:pt>
                <c:pt idx="23">
                  <c:v>54</c:v>
                </c:pt>
                <c:pt idx="24">
                  <c:v>43</c:v>
                </c:pt>
                <c:pt idx="25">
                  <c:v>31</c:v>
                </c:pt>
                <c:pt idx="26">
                  <c:v>22</c:v>
                </c:pt>
              </c:numCache>
            </c:numRef>
          </c:val>
        </c:ser>
        <c:ser>
          <c:idx val="1"/>
          <c:order val="1"/>
          <c:tx>
            <c:strRef>
              <c:f>Sheet1!$C$1</c:f>
              <c:strCache>
                <c:ptCount val="1"/>
                <c:pt idx="0">
                  <c:v>11-17</c:v>
                </c:pt>
              </c:strCache>
            </c:strRef>
          </c:tx>
          <c:spPr>
            <a:gradFill flip="none" rotWithShape="1">
              <a:gsLst>
                <a:gs pos="0">
                  <a:srgbClr val="008080"/>
                </a:gs>
                <a:gs pos="50000">
                  <a:srgbClr val="00FFFF"/>
                </a:gs>
                <a:gs pos="100000">
                  <a:srgbClr val="008080"/>
                </a:gs>
              </a:gsLst>
              <a:lin ang="10800000" scaled="1"/>
              <a:tileRect/>
            </a:gradFill>
            <a:ln>
              <a:solidFill>
                <a:schemeClr val="bg2"/>
              </a:solidFill>
            </a:ln>
          </c:spPr>
          <c:invertIfNegative val="0"/>
          <c:cat>
            <c:numRef>
              <c:f>Sheet1!$A$2:$A$28</c:f>
              <c:numCache>
                <c:formatCode>General</c:formatCode>
                <c:ptCount val="27"/>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numCache>
            </c:numRef>
          </c:cat>
          <c:val>
            <c:numRef>
              <c:f>Sheet1!$C$2:$C$28</c:f>
              <c:numCache>
                <c:formatCode>General</c:formatCode>
                <c:ptCount val="27"/>
                <c:pt idx="0">
                  <c:v>4</c:v>
                </c:pt>
                <c:pt idx="1">
                  <c:v>13</c:v>
                </c:pt>
                <c:pt idx="2">
                  <c:v>40</c:v>
                </c:pt>
                <c:pt idx="3">
                  <c:v>59</c:v>
                </c:pt>
                <c:pt idx="4">
                  <c:v>110</c:v>
                </c:pt>
                <c:pt idx="5">
                  <c:v>148</c:v>
                </c:pt>
                <c:pt idx="6">
                  <c:v>191</c:v>
                </c:pt>
                <c:pt idx="7">
                  <c:v>209</c:v>
                </c:pt>
                <c:pt idx="8">
                  <c:v>223</c:v>
                </c:pt>
                <c:pt idx="9">
                  <c:v>195</c:v>
                </c:pt>
                <c:pt idx="10">
                  <c:v>221</c:v>
                </c:pt>
                <c:pt idx="11">
                  <c:v>204</c:v>
                </c:pt>
                <c:pt idx="12">
                  <c:v>201</c:v>
                </c:pt>
                <c:pt idx="13">
                  <c:v>214</c:v>
                </c:pt>
                <c:pt idx="14">
                  <c:v>215</c:v>
                </c:pt>
                <c:pt idx="15">
                  <c:v>215</c:v>
                </c:pt>
                <c:pt idx="16">
                  <c:v>207</c:v>
                </c:pt>
                <c:pt idx="17">
                  <c:v>250</c:v>
                </c:pt>
                <c:pt idx="18">
                  <c:v>254</c:v>
                </c:pt>
                <c:pt idx="19">
                  <c:v>276</c:v>
                </c:pt>
                <c:pt idx="20">
                  <c:v>312</c:v>
                </c:pt>
                <c:pt idx="21">
                  <c:v>249</c:v>
                </c:pt>
                <c:pt idx="22">
                  <c:v>270</c:v>
                </c:pt>
                <c:pt idx="23">
                  <c:v>276</c:v>
                </c:pt>
                <c:pt idx="24">
                  <c:v>254</c:v>
                </c:pt>
                <c:pt idx="25">
                  <c:v>252</c:v>
                </c:pt>
                <c:pt idx="26">
                  <c:v>96</c:v>
                </c:pt>
              </c:numCache>
            </c:numRef>
          </c:val>
        </c:ser>
        <c:ser>
          <c:idx val="2"/>
          <c:order val="2"/>
          <c:tx>
            <c:strRef>
              <c:f>Sheet1!$D$1</c:f>
              <c:strCache>
                <c:ptCount val="1"/>
                <c:pt idx="0">
                  <c:v>18-34</c:v>
                </c:pt>
              </c:strCache>
            </c:strRef>
          </c:tx>
          <c:spPr>
            <a:gradFill flip="none" rotWithShape="1">
              <a:gsLst>
                <a:gs pos="0">
                  <a:srgbClr val="CC6600"/>
                </a:gs>
                <a:gs pos="50000">
                  <a:srgbClr val="FF9900"/>
                </a:gs>
                <a:gs pos="100000">
                  <a:srgbClr val="CC6600"/>
                </a:gs>
              </a:gsLst>
              <a:lin ang="10800000" scaled="1"/>
              <a:tileRect/>
            </a:gradFill>
            <a:ln>
              <a:solidFill>
                <a:schemeClr val="bg2"/>
              </a:solidFill>
            </a:ln>
          </c:spPr>
          <c:invertIfNegative val="0"/>
          <c:cat>
            <c:numRef>
              <c:f>Sheet1!$A$2:$A$28</c:f>
              <c:numCache>
                <c:formatCode>General</c:formatCode>
                <c:ptCount val="27"/>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numCache>
            </c:numRef>
          </c:cat>
          <c:val>
            <c:numRef>
              <c:f>Sheet1!$D$2:$D$28</c:f>
              <c:numCache>
                <c:formatCode>General</c:formatCode>
                <c:ptCount val="27"/>
                <c:pt idx="0">
                  <c:v>16</c:v>
                </c:pt>
                <c:pt idx="1">
                  <c:v>41</c:v>
                </c:pt>
                <c:pt idx="2">
                  <c:v>97</c:v>
                </c:pt>
                <c:pt idx="3">
                  <c:v>210</c:v>
                </c:pt>
                <c:pt idx="4">
                  <c:v>315</c:v>
                </c:pt>
                <c:pt idx="5">
                  <c:v>414</c:v>
                </c:pt>
                <c:pt idx="6">
                  <c:v>574</c:v>
                </c:pt>
                <c:pt idx="7">
                  <c:v>551</c:v>
                </c:pt>
                <c:pt idx="8">
                  <c:v>622</c:v>
                </c:pt>
                <c:pt idx="9">
                  <c:v>554</c:v>
                </c:pt>
                <c:pt idx="10">
                  <c:v>616</c:v>
                </c:pt>
                <c:pt idx="11">
                  <c:v>593</c:v>
                </c:pt>
                <c:pt idx="12">
                  <c:v>532</c:v>
                </c:pt>
                <c:pt idx="13">
                  <c:v>628</c:v>
                </c:pt>
                <c:pt idx="14">
                  <c:v>666</c:v>
                </c:pt>
                <c:pt idx="15">
                  <c:v>713</c:v>
                </c:pt>
                <c:pt idx="16">
                  <c:v>745</c:v>
                </c:pt>
                <c:pt idx="17">
                  <c:v>793</c:v>
                </c:pt>
                <c:pt idx="18">
                  <c:v>922</c:v>
                </c:pt>
                <c:pt idx="19">
                  <c:v>948</c:v>
                </c:pt>
                <c:pt idx="20">
                  <c:v>972</c:v>
                </c:pt>
                <c:pt idx="21">
                  <c:v>1093</c:v>
                </c:pt>
                <c:pt idx="22">
                  <c:v>1068</c:v>
                </c:pt>
                <c:pt idx="23">
                  <c:v>1212</c:v>
                </c:pt>
                <c:pt idx="24">
                  <c:v>1224</c:v>
                </c:pt>
                <c:pt idx="25">
                  <c:v>1208</c:v>
                </c:pt>
                <c:pt idx="26">
                  <c:v>578</c:v>
                </c:pt>
              </c:numCache>
            </c:numRef>
          </c:val>
        </c:ser>
        <c:ser>
          <c:idx val="3"/>
          <c:order val="3"/>
          <c:tx>
            <c:strRef>
              <c:f>Sheet1!$E$1</c:f>
              <c:strCache>
                <c:ptCount val="1"/>
                <c:pt idx="0">
                  <c:v>35-49</c:v>
                </c:pt>
              </c:strCache>
            </c:strRef>
          </c:tx>
          <c:spPr>
            <a:gradFill>
              <a:gsLst>
                <a:gs pos="0">
                  <a:srgbClr val="7030A0"/>
                </a:gs>
                <a:gs pos="50000">
                  <a:srgbClr val="9966FF"/>
                </a:gs>
                <a:gs pos="100000">
                  <a:srgbClr val="7030A0"/>
                </a:gs>
              </a:gsLst>
              <a:lin ang="10800000" scaled="1"/>
            </a:gradFill>
            <a:ln>
              <a:solidFill>
                <a:srgbClr val="000000"/>
              </a:solidFill>
            </a:ln>
          </c:spPr>
          <c:invertIfNegative val="0"/>
          <c:cat>
            <c:numRef>
              <c:f>Sheet1!$A$2:$A$28</c:f>
              <c:numCache>
                <c:formatCode>General</c:formatCode>
                <c:ptCount val="27"/>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numCache>
            </c:numRef>
          </c:cat>
          <c:val>
            <c:numRef>
              <c:f>Sheet1!$E$2:$E$28</c:f>
              <c:numCache>
                <c:formatCode>General</c:formatCode>
                <c:ptCount val="27"/>
                <c:pt idx="0">
                  <c:v>3</c:v>
                </c:pt>
                <c:pt idx="1">
                  <c:v>10</c:v>
                </c:pt>
                <c:pt idx="2">
                  <c:v>28</c:v>
                </c:pt>
                <c:pt idx="3">
                  <c:v>93</c:v>
                </c:pt>
                <c:pt idx="4">
                  <c:v>166</c:v>
                </c:pt>
                <c:pt idx="5">
                  <c:v>234</c:v>
                </c:pt>
                <c:pt idx="6">
                  <c:v>282</c:v>
                </c:pt>
                <c:pt idx="7">
                  <c:v>373</c:v>
                </c:pt>
                <c:pt idx="8">
                  <c:v>346</c:v>
                </c:pt>
                <c:pt idx="9">
                  <c:v>401</c:v>
                </c:pt>
                <c:pt idx="10">
                  <c:v>420</c:v>
                </c:pt>
                <c:pt idx="11">
                  <c:v>487</c:v>
                </c:pt>
                <c:pt idx="12">
                  <c:v>514</c:v>
                </c:pt>
                <c:pt idx="13">
                  <c:v>520</c:v>
                </c:pt>
                <c:pt idx="14">
                  <c:v>536</c:v>
                </c:pt>
                <c:pt idx="15">
                  <c:v>622</c:v>
                </c:pt>
                <c:pt idx="16">
                  <c:v>603</c:v>
                </c:pt>
                <c:pt idx="17">
                  <c:v>687</c:v>
                </c:pt>
                <c:pt idx="18">
                  <c:v>766</c:v>
                </c:pt>
                <c:pt idx="19">
                  <c:v>861</c:v>
                </c:pt>
                <c:pt idx="20">
                  <c:v>885</c:v>
                </c:pt>
                <c:pt idx="21">
                  <c:v>905</c:v>
                </c:pt>
                <c:pt idx="22">
                  <c:v>985</c:v>
                </c:pt>
                <c:pt idx="23">
                  <c:v>1042</c:v>
                </c:pt>
                <c:pt idx="24">
                  <c:v>1123</c:v>
                </c:pt>
                <c:pt idx="25">
                  <c:v>1071</c:v>
                </c:pt>
                <c:pt idx="26">
                  <c:v>449</c:v>
                </c:pt>
              </c:numCache>
            </c:numRef>
          </c:val>
        </c:ser>
        <c:ser>
          <c:idx val="4"/>
          <c:order val="4"/>
          <c:tx>
            <c:strRef>
              <c:f>Sheet1!$F$1</c:f>
              <c:strCache>
                <c:ptCount val="1"/>
                <c:pt idx="0">
                  <c:v>50-59</c:v>
                </c:pt>
              </c:strCache>
            </c:strRef>
          </c:tx>
          <c:spPr>
            <a:gradFill flip="none" rotWithShape="1">
              <a:gsLst>
                <a:gs pos="0">
                  <a:srgbClr val="CCCC00"/>
                </a:gs>
                <a:gs pos="50000">
                  <a:srgbClr val="FFFF00"/>
                </a:gs>
                <a:gs pos="100000">
                  <a:srgbClr val="CCCC00"/>
                </a:gs>
              </a:gsLst>
              <a:lin ang="10800000" scaled="1"/>
              <a:tileRect/>
            </a:gradFill>
            <a:ln>
              <a:solidFill>
                <a:schemeClr val="bg2"/>
              </a:solidFill>
            </a:ln>
          </c:spPr>
          <c:invertIfNegative val="0"/>
          <c:cat>
            <c:numRef>
              <c:f>Sheet1!$A$2:$A$28</c:f>
              <c:numCache>
                <c:formatCode>General</c:formatCode>
                <c:ptCount val="27"/>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numCache>
            </c:numRef>
          </c:cat>
          <c:val>
            <c:numRef>
              <c:f>Sheet1!$F$2:$F$28</c:f>
              <c:numCache>
                <c:formatCode>General</c:formatCode>
                <c:ptCount val="27"/>
                <c:pt idx="0">
                  <c:v>1</c:v>
                </c:pt>
                <c:pt idx="1">
                  <c:v>0</c:v>
                </c:pt>
                <c:pt idx="2">
                  <c:v>1</c:v>
                </c:pt>
                <c:pt idx="3">
                  <c:v>4</c:v>
                </c:pt>
                <c:pt idx="4">
                  <c:v>32</c:v>
                </c:pt>
                <c:pt idx="5">
                  <c:v>43</c:v>
                </c:pt>
                <c:pt idx="6">
                  <c:v>66</c:v>
                </c:pt>
                <c:pt idx="7">
                  <c:v>94</c:v>
                </c:pt>
                <c:pt idx="8">
                  <c:v>130</c:v>
                </c:pt>
                <c:pt idx="9">
                  <c:v>136</c:v>
                </c:pt>
                <c:pt idx="10">
                  <c:v>166</c:v>
                </c:pt>
                <c:pt idx="11">
                  <c:v>159</c:v>
                </c:pt>
                <c:pt idx="12">
                  <c:v>212</c:v>
                </c:pt>
                <c:pt idx="13">
                  <c:v>249</c:v>
                </c:pt>
                <c:pt idx="14">
                  <c:v>255</c:v>
                </c:pt>
                <c:pt idx="15">
                  <c:v>306</c:v>
                </c:pt>
                <c:pt idx="16">
                  <c:v>323</c:v>
                </c:pt>
                <c:pt idx="17">
                  <c:v>351</c:v>
                </c:pt>
                <c:pt idx="18">
                  <c:v>458</c:v>
                </c:pt>
                <c:pt idx="19">
                  <c:v>493</c:v>
                </c:pt>
                <c:pt idx="20">
                  <c:v>558</c:v>
                </c:pt>
                <c:pt idx="21">
                  <c:v>530</c:v>
                </c:pt>
                <c:pt idx="22">
                  <c:v>669</c:v>
                </c:pt>
                <c:pt idx="23">
                  <c:v>686</c:v>
                </c:pt>
                <c:pt idx="24">
                  <c:v>758</c:v>
                </c:pt>
                <c:pt idx="25">
                  <c:v>793</c:v>
                </c:pt>
                <c:pt idx="26">
                  <c:v>334</c:v>
                </c:pt>
              </c:numCache>
            </c:numRef>
          </c:val>
        </c:ser>
        <c:ser>
          <c:idx val="5"/>
          <c:order val="5"/>
          <c:tx>
            <c:strRef>
              <c:f>Sheet1!$G$1</c:f>
              <c:strCache>
                <c:ptCount val="1"/>
                <c:pt idx="0">
                  <c:v>60-65</c:v>
                </c:pt>
              </c:strCache>
            </c:strRef>
          </c:tx>
          <c:spPr>
            <a:gradFill>
              <a:gsLst>
                <a:gs pos="0">
                  <a:srgbClr val="00004C">
                    <a:lumMod val="90000"/>
                    <a:lumOff val="10000"/>
                  </a:srgbClr>
                </a:gs>
                <a:gs pos="50000">
                  <a:srgbClr val="00004C">
                    <a:lumMod val="50000"/>
                    <a:lumOff val="50000"/>
                  </a:srgbClr>
                </a:gs>
                <a:gs pos="100000">
                  <a:schemeClr val="bg1">
                    <a:lumMod val="90000"/>
                    <a:lumOff val="10000"/>
                  </a:schemeClr>
                </a:gs>
              </a:gsLst>
              <a:lin ang="10800000" scaled="1"/>
            </a:gradFill>
            <a:ln>
              <a:solidFill>
                <a:srgbClr val="000000"/>
              </a:solidFill>
            </a:ln>
          </c:spPr>
          <c:invertIfNegative val="0"/>
          <c:cat>
            <c:numRef>
              <c:f>Sheet1!$A$2:$A$28</c:f>
              <c:numCache>
                <c:formatCode>General</c:formatCode>
                <c:ptCount val="27"/>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numCache>
            </c:numRef>
          </c:cat>
          <c:val>
            <c:numRef>
              <c:f>Sheet1!$G$2:$G$28</c:f>
              <c:numCache>
                <c:formatCode>General</c:formatCode>
                <c:ptCount val="27"/>
                <c:pt idx="0">
                  <c:v>0</c:v>
                </c:pt>
                <c:pt idx="1">
                  <c:v>0</c:v>
                </c:pt>
                <c:pt idx="2">
                  <c:v>0</c:v>
                </c:pt>
                <c:pt idx="3">
                  <c:v>1</c:v>
                </c:pt>
                <c:pt idx="4">
                  <c:v>1</c:v>
                </c:pt>
                <c:pt idx="5">
                  <c:v>0</c:v>
                </c:pt>
                <c:pt idx="6">
                  <c:v>0</c:v>
                </c:pt>
                <c:pt idx="7">
                  <c:v>3</c:v>
                </c:pt>
                <c:pt idx="8">
                  <c:v>5</c:v>
                </c:pt>
                <c:pt idx="9">
                  <c:v>21</c:v>
                </c:pt>
                <c:pt idx="10">
                  <c:v>13</c:v>
                </c:pt>
                <c:pt idx="11">
                  <c:v>16</c:v>
                </c:pt>
                <c:pt idx="12">
                  <c:v>29</c:v>
                </c:pt>
                <c:pt idx="13">
                  <c:v>17</c:v>
                </c:pt>
                <c:pt idx="14">
                  <c:v>36</c:v>
                </c:pt>
                <c:pt idx="15">
                  <c:v>52</c:v>
                </c:pt>
                <c:pt idx="16">
                  <c:v>57</c:v>
                </c:pt>
                <c:pt idx="17">
                  <c:v>68</c:v>
                </c:pt>
                <c:pt idx="18">
                  <c:v>116</c:v>
                </c:pt>
                <c:pt idx="19">
                  <c:v>113</c:v>
                </c:pt>
                <c:pt idx="20">
                  <c:v>136</c:v>
                </c:pt>
                <c:pt idx="21">
                  <c:v>144</c:v>
                </c:pt>
                <c:pt idx="22">
                  <c:v>180</c:v>
                </c:pt>
                <c:pt idx="23">
                  <c:v>191</c:v>
                </c:pt>
                <c:pt idx="24">
                  <c:v>308</c:v>
                </c:pt>
                <c:pt idx="25">
                  <c:v>288</c:v>
                </c:pt>
                <c:pt idx="26">
                  <c:v>110</c:v>
                </c:pt>
              </c:numCache>
            </c:numRef>
          </c:val>
        </c:ser>
        <c:ser>
          <c:idx val="6"/>
          <c:order val="6"/>
          <c:tx>
            <c:strRef>
              <c:f>Sheet1!$H$1</c:f>
              <c:strCache>
                <c:ptCount val="1"/>
                <c:pt idx="0">
                  <c:v>&gt;65</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numRef>
              <c:f>Sheet1!$A$2:$A$28</c:f>
              <c:numCache>
                <c:formatCode>General</c:formatCode>
                <c:ptCount val="27"/>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numCache>
            </c:numRef>
          </c:cat>
          <c:val>
            <c:numRef>
              <c:f>Sheet1!$H$2:$H$28</c:f>
              <c:numCache>
                <c:formatCode>General</c:formatCode>
                <c:ptCount val="27"/>
                <c:pt idx="0">
                  <c:v>0</c:v>
                </c:pt>
                <c:pt idx="1">
                  <c:v>0</c:v>
                </c:pt>
                <c:pt idx="2">
                  <c:v>0</c:v>
                </c:pt>
                <c:pt idx="3">
                  <c:v>0</c:v>
                </c:pt>
                <c:pt idx="4">
                  <c:v>0</c:v>
                </c:pt>
                <c:pt idx="5">
                  <c:v>0</c:v>
                </c:pt>
                <c:pt idx="6">
                  <c:v>0</c:v>
                </c:pt>
                <c:pt idx="7">
                  <c:v>1</c:v>
                </c:pt>
                <c:pt idx="8">
                  <c:v>2</c:v>
                </c:pt>
                <c:pt idx="9">
                  <c:v>0</c:v>
                </c:pt>
                <c:pt idx="10">
                  <c:v>2</c:v>
                </c:pt>
                <c:pt idx="11">
                  <c:v>2</c:v>
                </c:pt>
                <c:pt idx="12">
                  <c:v>4</c:v>
                </c:pt>
                <c:pt idx="13">
                  <c:v>5</c:v>
                </c:pt>
                <c:pt idx="14">
                  <c:v>5</c:v>
                </c:pt>
                <c:pt idx="15">
                  <c:v>8</c:v>
                </c:pt>
                <c:pt idx="16">
                  <c:v>13</c:v>
                </c:pt>
                <c:pt idx="17">
                  <c:v>15</c:v>
                </c:pt>
                <c:pt idx="18">
                  <c:v>25</c:v>
                </c:pt>
                <c:pt idx="19">
                  <c:v>25</c:v>
                </c:pt>
                <c:pt idx="20">
                  <c:v>39</c:v>
                </c:pt>
                <c:pt idx="21">
                  <c:v>34</c:v>
                </c:pt>
                <c:pt idx="22">
                  <c:v>62</c:v>
                </c:pt>
                <c:pt idx="23">
                  <c:v>96</c:v>
                </c:pt>
                <c:pt idx="24">
                  <c:v>105</c:v>
                </c:pt>
                <c:pt idx="25">
                  <c:v>162</c:v>
                </c:pt>
                <c:pt idx="26">
                  <c:v>64</c:v>
                </c:pt>
              </c:numCache>
            </c:numRef>
          </c:val>
        </c:ser>
        <c:dLbls>
          <c:showLegendKey val="0"/>
          <c:showVal val="0"/>
          <c:showCatName val="0"/>
          <c:showSerName val="0"/>
          <c:showPercent val="0"/>
          <c:showBubbleSize val="0"/>
        </c:dLbls>
        <c:gapWidth val="35"/>
        <c:overlap val="100"/>
        <c:axId val="676363016"/>
        <c:axId val="676366544"/>
      </c:barChart>
      <c:lineChart>
        <c:grouping val="standard"/>
        <c:varyColors val="0"/>
        <c:ser>
          <c:idx val="7"/>
          <c:order val="7"/>
          <c:tx>
            <c:strRef>
              <c:f>Sheet1!$I$1</c:f>
              <c:strCache>
                <c:ptCount val="1"/>
                <c:pt idx="0">
                  <c:v>Median Age</c:v>
                </c:pt>
              </c:strCache>
            </c:strRef>
          </c:tx>
          <c:spPr>
            <a:ln w="41275">
              <a:solidFill>
                <a:srgbClr val="00FFFF"/>
              </a:solidFill>
            </a:ln>
          </c:spPr>
          <c:marker>
            <c:symbol val="diamond"/>
            <c:size val="10"/>
            <c:spPr>
              <a:solidFill>
                <a:srgbClr val="00FFFF"/>
              </a:solidFill>
              <a:ln>
                <a:solidFill>
                  <a:srgbClr val="00FFFF"/>
                </a:solidFill>
              </a:ln>
            </c:spPr>
          </c:marker>
          <c:cat>
            <c:numRef>
              <c:f>Sheet1!$A$2:$A$28</c:f>
              <c:numCache>
                <c:formatCode>General</c:formatCode>
                <c:ptCount val="27"/>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numCache>
            </c:numRef>
          </c:cat>
          <c:val>
            <c:numRef>
              <c:f>Sheet1!$I$2:$I$28</c:f>
              <c:numCache>
                <c:formatCode>General</c:formatCode>
                <c:ptCount val="27"/>
                <c:pt idx="0">
                  <c:v>26</c:v>
                </c:pt>
                <c:pt idx="1">
                  <c:v>23.5</c:v>
                </c:pt>
                <c:pt idx="2">
                  <c:v>21</c:v>
                </c:pt>
                <c:pt idx="3">
                  <c:v>25</c:v>
                </c:pt>
                <c:pt idx="4">
                  <c:v>27</c:v>
                </c:pt>
                <c:pt idx="5">
                  <c:v>26</c:v>
                </c:pt>
                <c:pt idx="6">
                  <c:v>26</c:v>
                </c:pt>
                <c:pt idx="7">
                  <c:v>27</c:v>
                </c:pt>
                <c:pt idx="8">
                  <c:v>28</c:v>
                </c:pt>
                <c:pt idx="9">
                  <c:v>30</c:v>
                </c:pt>
                <c:pt idx="10">
                  <c:v>29</c:v>
                </c:pt>
                <c:pt idx="11">
                  <c:v>31</c:v>
                </c:pt>
                <c:pt idx="12">
                  <c:v>34</c:v>
                </c:pt>
                <c:pt idx="13">
                  <c:v>33</c:v>
                </c:pt>
                <c:pt idx="14">
                  <c:v>33</c:v>
                </c:pt>
                <c:pt idx="15">
                  <c:v>35</c:v>
                </c:pt>
                <c:pt idx="16">
                  <c:v>34</c:v>
                </c:pt>
                <c:pt idx="17">
                  <c:v>35</c:v>
                </c:pt>
                <c:pt idx="18">
                  <c:v>36</c:v>
                </c:pt>
                <c:pt idx="19">
                  <c:v>37</c:v>
                </c:pt>
                <c:pt idx="20">
                  <c:v>38</c:v>
                </c:pt>
                <c:pt idx="21">
                  <c:v>37</c:v>
                </c:pt>
                <c:pt idx="22">
                  <c:v>39</c:v>
                </c:pt>
                <c:pt idx="23">
                  <c:v>39</c:v>
                </c:pt>
                <c:pt idx="24">
                  <c:v>41</c:v>
                </c:pt>
                <c:pt idx="25">
                  <c:v>41</c:v>
                </c:pt>
                <c:pt idx="26">
                  <c:v>40</c:v>
                </c:pt>
              </c:numCache>
            </c:numRef>
          </c:val>
          <c:smooth val="0"/>
        </c:ser>
        <c:dLbls>
          <c:showLegendKey val="0"/>
          <c:showVal val="0"/>
          <c:showCatName val="0"/>
          <c:showSerName val="0"/>
          <c:showPercent val="0"/>
          <c:showBubbleSize val="0"/>
        </c:dLbls>
        <c:marker val="1"/>
        <c:smooth val="0"/>
        <c:axId val="676369288"/>
        <c:axId val="676359488"/>
      </c:lineChart>
      <c:catAx>
        <c:axId val="676363016"/>
        <c:scaling>
          <c:orientation val="minMax"/>
        </c:scaling>
        <c:delete val="0"/>
        <c:axPos val="b"/>
        <c:title>
          <c:tx>
            <c:rich>
              <a:bodyPr/>
              <a:lstStyle/>
              <a:p>
                <a:pPr>
                  <a:defRPr sz="1700"/>
                </a:pPr>
                <a:r>
                  <a:rPr lang="en-US" sz="1700" dirty="0" smtClean="0"/>
                  <a:t>Year of Transplant</a:t>
                </a:r>
                <a:endParaRPr lang="en-US" sz="1700" dirty="0"/>
              </a:p>
            </c:rich>
          </c:tx>
          <c:layout>
            <c:manualLayout>
              <c:xMode val="edge"/>
              <c:yMode val="edge"/>
              <c:x val="0.39776542865770098"/>
              <c:y val="0.80499462157394264"/>
            </c:manualLayout>
          </c:layout>
          <c:overlay val="0"/>
        </c:title>
        <c:numFmt formatCode="General" sourceLinked="1"/>
        <c:majorTickMark val="out"/>
        <c:minorTickMark val="none"/>
        <c:tickLblPos val="nextTo"/>
        <c:txPr>
          <a:bodyPr rot="-2700000"/>
          <a:lstStyle/>
          <a:p>
            <a:pPr>
              <a:defRPr sz="1300" b="1"/>
            </a:pPr>
            <a:endParaRPr lang="en-US"/>
          </a:p>
        </c:txPr>
        <c:crossAx val="676366544"/>
        <c:crosses val="autoZero"/>
        <c:auto val="1"/>
        <c:lblAlgn val="ctr"/>
        <c:lblOffset val="100"/>
        <c:tickLblSkip val="1"/>
        <c:noMultiLvlLbl val="0"/>
      </c:catAx>
      <c:valAx>
        <c:axId val="676366544"/>
        <c:scaling>
          <c:orientation val="minMax"/>
        </c:scaling>
        <c:delete val="0"/>
        <c:axPos val="l"/>
        <c:majorGridlines>
          <c:spPr>
            <a:ln>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676363016"/>
        <c:crosses val="autoZero"/>
        <c:crossBetween val="between"/>
        <c:majorUnit val="0.2"/>
      </c:valAx>
      <c:valAx>
        <c:axId val="676359488"/>
        <c:scaling>
          <c:orientation val="minMax"/>
          <c:max val="60"/>
        </c:scaling>
        <c:delete val="0"/>
        <c:axPos val="r"/>
        <c:title>
          <c:tx>
            <c:rich>
              <a:bodyPr rot="-5400000" vert="horz"/>
              <a:lstStyle/>
              <a:p>
                <a:pPr>
                  <a:defRPr sz="1700"/>
                </a:pPr>
                <a:r>
                  <a:rPr lang="en-US" sz="1700" dirty="0" smtClean="0"/>
                  <a:t>Median donor age (years)</a:t>
                </a:r>
                <a:endParaRPr lang="en-US" sz="1700" dirty="0"/>
              </a:p>
            </c:rich>
          </c:tx>
          <c:layout/>
          <c:overlay val="0"/>
        </c:title>
        <c:numFmt formatCode="General" sourceLinked="1"/>
        <c:majorTickMark val="out"/>
        <c:minorTickMark val="none"/>
        <c:tickLblPos val="nextTo"/>
        <c:txPr>
          <a:bodyPr/>
          <a:lstStyle/>
          <a:p>
            <a:pPr>
              <a:defRPr sz="1500" b="1"/>
            </a:pPr>
            <a:endParaRPr lang="en-US"/>
          </a:p>
        </c:txPr>
        <c:crossAx val="676369288"/>
        <c:crosses val="max"/>
        <c:crossBetween val="between"/>
        <c:majorUnit val="12"/>
      </c:valAx>
      <c:catAx>
        <c:axId val="676369288"/>
        <c:scaling>
          <c:orientation val="minMax"/>
        </c:scaling>
        <c:delete val="1"/>
        <c:axPos val="b"/>
        <c:numFmt formatCode="General" sourceLinked="1"/>
        <c:majorTickMark val="out"/>
        <c:minorTickMark val="none"/>
        <c:tickLblPos val="none"/>
        <c:crossAx val="676359488"/>
        <c:crosses val="autoZero"/>
        <c:auto val="1"/>
        <c:lblAlgn val="ctr"/>
        <c:lblOffset val="100"/>
        <c:noMultiLvlLbl val="0"/>
      </c:catAx>
      <c:spPr>
        <a:solidFill>
          <a:schemeClr val="bg2"/>
        </a:solidFill>
        <a:ln>
          <a:solidFill>
            <a:schemeClr val="tx1"/>
          </a:solidFill>
        </a:ln>
      </c:spPr>
    </c:plotArea>
    <c:legend>
      <c:legendPos val="b"/>
      <c:layout>
        <c:manualLayout>
          <c:xMode val="edge"/>
          <c:yMode val="edge"/>
          <c:x val="5.2949852507373656E-2"/>
          <c:y val="0.88549481519728068"/>
          <c:w val="0.90000000000000013"/>
          <c:h val="6.7773331612237114E-2"/>
        </c:manualLayout>
      </c:layout>
      <c:overlay val="0"/>
      <c:spPr>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442028617390568"/>
          <c:w val="0.86362491052257739"/>
          <c:h val="0.68936224705782756"/>
        </c:manualLayout>
      </c:layout>
      <c:barChart>
        <c:barDir val="col"/>
        <c:grouping val="percentStacked"/>
        <c:varyColors val="0"/>
        <c:ser>
          <c:idx val="0"/>
          <c:order val="0"/>
          <c:tx>
            <c:strRef>
              <c:f>Sheet1!$A$2</c:f>
              <c:strCache>
                <c:ptCount val="1"/>
                <c:pt idx="0">
                  <c:v>0-10</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Sheet1!$B$1:$H$1</c:f>
              <c:strCache>
                <c:ptCount val="7"/>
                <c:pt idx="0">
                  <c:v>0-10</c:v>
                </c:pt>
                <c:pt idx="1">
                  <c:v>11-17</c:v>
                </c:pt>
                <c:pt idx="2">
                  <c:v>18-34</c:v>
                </c:pt>
                <c:pt idx="3">
                  <c:v>35-49</c:v>
                </c:pt>
                <c:pt idx="4">
                  <c:v>50-59</c:v>
                </c:pt>
                <c:pt idx="5">
                  <c:v>60-65</c:v>
                </c:pt>
                <c:pt idx="6">
                  <c:v>&gt;65</c:v>
                </c:pt>
              </c:strCache>
            </c:strRef>
          </c:cat>
          <c:val>
            <c:numRef>
              <c:f>Sheet1!$B$2:$H$2</c:f>
              <c:numCache>
                <c:formatCode>General</c:formatCode>
                <c:ptCount val="7"/>
                <c:pt idx="0">
                  <c:v>442</c:v>
                </c:pt>
                <c:pt idx="1">
                  <c:v>253</c:v>
                </c:pt>
                <c:pt idx="2">
                  <c:v>90</c:v>
                </c:pt>
                <c:pt idx="3">
                  <c:v>42</c:v>
                </c:pt>
                <c:pt idx="4">
                  <c:v>37</c:v>
                </c:pt>
                <c:pt idx="5">
                  <c:v>27</c:v>
                </c:pt>
                <c:pt idx="6">
                  <c:v>9</c:v>
                </c:pt>
              </c:numCache>
            </c:numRef>
          </c:val>
        </c:ser>
        <c:ser>
          <c:idx val="1"/>
          <c:order val="1"/>
          <c:tx>
            <c:strRef>
              <c:f>Sheet1!$A$3</c:f>
              <c:strCache>
                <c:ptCount val="1"/>
                <c:pt idx="0">
                  <c:v>11-17</c:v>
                </c:pt>
              </c:strCache>
            </c:strRef>
          </c:tx>
          <c:spPr>
            <a:gradFill flip="none" rotWithShape="1">
              <a:gsLst>
                <a:gs pos="0">
                  <a:srgbClr val="009999"/>
                </a:gs>
                <a:gs pos="50000">
                  <a:srgbClr val="00FFFF"/>
                </a:gs>
                <a:gs pos="100000">
                  <a:srgbClr val="009999"/>
                </a:gs>
              </a:gsLst>
              <a:lin ang="10800000" scaled="1"/>
              <a:tileRect/>
            </a:gradFill>
            <a:ln>
              <a:solidFill>
                <a:schemeClr val="bg2"/>
              </a:solidFill>
            </a:ln>
          </c:spPr>
          <c:invertIfNegative val="0"/>
          <c:cat>
            <c:strRef>
              <c:f>Sheet1!$B$1:$H$1</c:f>
              <c:strCache>
                <c:ptCount val="7"/>
                <c:pt idx="0">
                  <c:v>0-10</c:v>
                </c:pt>
                <c:pt idx="1">
                  <c:v>11-17</c:v>
                </c:pt>
                <c:pt idx="2">
                  <c:v>18-34</c:v>
                </c:pt>
                <c:pt idx="3">
                  <c:v>35-49</c:v>
                </c:pt>
                <c:pt idx="4">
                  <c:v>50-59</c:v>
                </c:pt>
                <c:pt idx="5">
                  <c:v>60-65</c:v>
                </c:pt>
                <c:pt idx="6">
                  <c:v>&gt;65</c:v>
                </c:pt>
              </c:strCache>
            </c:strRef>
          </c:cat>
          <c:val>
            <c:numRef>
              <c:f>Sheet1!$B$3:$H$3</c:f>
              <c:numCache>
                <c:formatCode>General</c:formatCode>
                <c:ptCount val="7"/>
                <c:pt idx="0">
                  <c:v>30</c:v>
                </c:pt>
                <c:pt idx="1">
                  <c:v>424</c:v>
                </c:pt>
                <c:pt idx="2">
                  <c:v>1025</c:v>
                </c:pt>
                <c:pt idx="3">
                  <c:v>1157</c:v>
                </c:pt>
                <c:pt idx="4">
                  <c:v>1410</c:v>
                </c:pt>
                <c:pt idx="5">
                  <c:v>863</c:v>
                </c:pt>
                <c:pt idx="6">
                  <c:v>247</c:v>
                </c:pt>
              </c:numCache>
            </c:numRef>
          </c:val>
        </c:ser>
        <c:ser>
          <c:idx val="2"/>
          <c:order val="2"/>
          <c:tx>
            <c:strRef>
              <c:f>Sheet1!$A$4</c:f>
              <c:strCache>
                <c:ptCount val="1"/>
                <c:pt idx="0">
                  <c:v>18-34</c:v>
                </c:pt>
              </c:strCache>
            </c:strRef>
          </c:tx>
          <c:spPr>
            <a:gradFill flip="none" rotWithShape="1">
              <a:gsLst>
                <a:gs pos="0">
                  <a:srgbClr val="CC6600"/>
                </a:gs>
                <a:gs pos="50000">
                  <a:srgbClr val="FFC000"/>
                </a:gs>
                <a:gs pos="100000">
                  <a:srgbClr val="CC6600"/>
                </a:gs>
              </a:gsLst>
              <a:lin ang="10800000" scaled="1"/>
              <a:tileRect/>
            </a:gradFill>
            <a:ln>
              <a:solidFill>
                <a:srgbClr val="000000"/>
              </a:solidFill>
            </a:ln>
          </c:spPr>
          <c:invertIfNegative val="0"/>
          <c:cat>
            <c:strRef>
              <c:f>Sheet1!$B$1:$H$1</c:f>
              <c:strCache>
                <c:ptCount val="7"/>
                <c:pt idx="0">
                  <c:v>0-10</c:v>
                </c:pt>
                <c:pt idx="1">
                  <c:v>11-17</c:v>
                </c:pt>
                <c:pt idx="2">
                  <c:v>18-34</c:v>
                </c:pt>
                <c:pt idx="3">
                  <c:v>35-49</c:v>
                </c:pt>
                <c:pt idx="4">
                  <c:v>50-59</c:v>
                </c:pt>
                <c:pt idx="5">
                  <c:v>60-65</c:v>
                </c:pt>
                <c:pt idx="6">
                  <c:v>&gt;65</c:v>
                </c:pt>
              </c:strCache>
            </c:strRef>
          </c:cat>
          <c:val>
            <c:numRef>
              <c:f>Sheet1!$B$4:$H$4</c:f>
              <c:numCache>
                <c:formatCode>General</c:formatCode>
                <c:ptCount val="7"/>
                <c:pt idx="0">
                  <c:v>16</c:v>
                </c:pt>
                <c:pt idx="1">
                  <c:v>308</c:v>
                </c:pt>
                <c:pt idx="2">
                  <c:v>3110</c:v>
                </c:pt>
                <c:pt idx="3">
                  <c:v>4123</c:v>
                </c:pt>
                <c:pt idx="4">
                  <c:v>5804</c:v>
                </c:pt>
                <c:pt idx="5">
                  <c:v>3403</c:v>
                </c:pt>
                <c:pt idx="6">
                  <c:v>1139</c:v>
                </c:pt>
              </c:numCache>
            </c:numRef>
          </c:val>
        </c:ser>
        <c:ser>
          <c:idx val="3"/>
          <c:order val="3"/>
          <c:tx>
            <c:strRef>
              <c:f>Sheet1!$A$5</c:f>
              <c:strCache>
                <c:ptCount val="1"/>
                <c:pt idx="0">
                  <c:v>35-49</c:v>
                </c:pt>
              </c:strCache>
            </c:strRef>
          </c:tx>
          <c:spPr>
            <a:gradFill flip="none" rotWithShape="1">
              <a:gsLst>
                <a:gs pos="0">
                  <a:srgbClr val="7030A0"/>
                </a:gs>
                <a:gs pos="50000">
                  <a:srgbClr val="9966FF"/>
                </a:gs>
                <a:gs pos="100000">
                  <a:srgbClr val="7030A0"/>
                </a:gs>
              </a:gsLst>
              <a:lin ang="0" scaled="1"/>
              <a:tileRect/>
            </a:gradFill>
            <a:ln>
              <a:solidFill>
                <a:srgbClr val="000000"/>
              </a:solidFill>
            </a:ln>
          </c:spPr>
          <c:invertIfNegative val="0"/>
          <c:cat>
            <c:strRef>
              <c:f>Sheet1!$B$1:$H$1</c:f>
              <c:strCache>
                <c:ptCount val="7"/>
                <c:pt idx="0">
                  <c:v>0-10</c:v>
                </c:pt>
                <c:pt idx="1">
                  <c:v>11-17</c:v>
                </c:pt>
                <c:pt idx="2">
                  <c:v>18-34</c:v>
                </c:pt>
                <c:pt idx="3">
                  <c:v>35-49</c:v>
                </c:pt>
                <c:pt idx="4">
                  <c:v>50-59</c:v>
                </c:pt>
                <c:pt idx="5">
                  <c:v>60-65</c:v>
                </c:pt>
                <c:pt idx="6">
                  <c:v>&gt;65</c:v>
                </c:pt>
              </c:strCache>
            </c:strRef>
          </c:cat>
          <c:val>
            <c:numRef>
              <c:f>Sheet1!$B$5:$H$5</c:f>
              <c:numCache>
                <c:formatCode>General</c:formatCode>
                <c:ptCount val="7"/>
                <c:pt idx="0">
                  <c:v>14</c:v>
                </c:pt>
                <c:pt idx="1">
                  <c:v>231</c:v>
                </c:pt>
                <c:pt idx="2">
                  <c:v>2547</c:v>
                </c:pt>
                <c:pt idx="3">
                  <c:v>3367</c:v>
                </c:pt>
                <c:pt idx="4">
                  <c:v>4909</c:v>
                </c:pt>
                <c:pt idx="5">
                  <c:v>2513</c:v>
                </c:pt>
                <c:pt idx="6">
                  <c:v>826</c:v>
                </c:pt>
              </c:numCache>
            </c:numRef>
          </c:val>
        </c:ser>
        <c:ser>
          <c:idx val="4"/>
          <c:order val="4"/>
          <c:tx>
            <c:strRef>
              <c:f>Sheet1!$A$6</c:f>
              <c:strCache>
                <c:ptCount val="1"/>
                <c:pt idx="0">
                  <c:v>50-59</c:v>
                </c:pt>
              </c:strCache>
            </c:strRef>
          </c:tx>
          <c:spPr>
            <a:gradFill flip="none" rotWithShape="1">
              <a:gsLst>
                <a:gs pos="0">
                  <a:srgbClr val="FFCC00">
                    <a:lumMod val="75000"/>
                  </a:srgbClr>
                </a:gs>
                <a:gs pos="50000">
                  <a:srgbClr val="FFFF00"/>
                </a:gs>
                <a:gs pos="100000">
                  <a:schemeClr val="tx2">
                    <a:lumMod val="75000"/>
                  </a:schemeClr>
                </a:gs>
              </a:gsLst>
              <a:lin ang="10800000" scaled="1"/>
              <a:tileRect/>
            </a:gradFill>
            <a:ln>
              <a:solidFill>
                <a:schemeClr val="bg2"/>
              </a:solidFill>
            </a:ln>
          </c:spPr>
          <c:invertIfNegative val="0"/>
          <c:cat>
            <c:strRef>
              <c:f>Sheet1!$B$1:$H$1</c:f>
              <c:strCache>
                <c:ptCount val="7"/>
                <c:pt idx="0">
                  <c:v>0-10</c:v>
                </c:pt>
                <c:pt idx="1">
                  <c:v>11-17</c:v>
                </c:pt>
                <c:pt idx="2">
                  <c:v>18-34</c:v>
                </c:pt>
                <c:pt idx="3">
                  <c:v>35-49</c:v>
                </c:pt>
                <c:pt idx="4">
                  <c:v>50-59</c:v>
                </c:pt>
                <c:pt idx="5">
                  <c:v>60-65</c:v>
                </c:pt>
                <c:pt idx="6">
                  <c:v>&gt;65</c:v>
                </c:pt>
              </c:strCache>
            </c:strRef>
          </c:cat>
          <c:val>
            <c:numRef>
              <c:f>Sheet1!$B$6:$H$6</c:f>
              <c:numCache>
                <c:formatCode>General</c:formatCode>
                <c:ptCount val="7"/>
                <c:pt idx="0">
                  <c:v>3</c:v>
                </c:pt>
                <c:pt idx="1">
                  <c:v>98</c:v>
                </c:pt>
                <c:pt idx="2">
                  <c:v>1025</c:v>
                </c:pt>
                <c:pt idx="3">
                  <c:v>1625</c:v>
                </c:pt>
                <c:pt idx="4">
                  <c:v>2903</c:v>
                </c:pt>
                <c:pt idx="5">
                  <c:v>1634</c:v>
                </c:pt>
                <c:pt idx="6">
                  <c:v>518</c:v>
                </c:pt>
              </c:numCache>
            </c:numRef>
          </c:val>
        </c:ser>
        <c:ser>
          <c:idx val="5"/>
          <c:order val="5"/>
          <c:tx>
            <c:strRef>
              <c:f>Sheet1!$A$7</c:f>
              <c:strCache>
                <c:ptCount val="1"/>
                <c:pt idx="0">
                  <c:v>60-65</c:v>
                </c:pt>
              </c:strCache>
            </c:strRef>
          </c:tx>
          <c:spPr>
            <a:gradFill>
              <a:gsLst>
                <a:gs pos="0">
                  <a:schemeClr val="bg1">
                    <a:lumMod val="75000"/>
                    <a:lumOff val="25000"/>
                  </a:schemeClr>
                </a:gs>
                <a:gs pos="50000">
                  <a:schemeClr val="bg1">
                    <a:lumMod val="50000"/>
                    <a:lumOff val="50000"/>
                  </a:schemeClr>
                </a:gs>
                <a:gs pos="100000">
                  <a:schemeClr val="bg1">
                    <a:lumMod val="75000"/>
                    <a:lumOff val="25000"/>
                  </a:schemeClr>
                </a:gs>
              </a:gsLst>
              <a:lin ang="10800000" scaled="1"/>
            </a:gradFill>
            <a:ln>
              <a:solidFill>
                <a:schemeClr val="bg2"/>
              </a:solidFill>
            </a:ln>
          </c:spPr>
          <c:invertIfNegative val="0"/>
          <c:cat>
            <c:strRef>
              <c:f>Sheet1!$B$1:$H$1</c:f>
              <c:strCache>
                <c:ptCount val="7"/>
                <c:pt idx="0">
                  <c:v>0-10</c:v>
                </c:pt>
                <c:pt idx="1">
                  <c:v>11-17</c:v>
                </c:pt>
                <c:pt idx="2">
                  <c:v>18-34</c:v>
                </c:pt>
                <c:pt idx="3">
                  <c:v>35-49</c:v>
                </c:pt>
                <c:pt idx="4">
                  <c:v>50-59</c:v>
                </c:pt>
                <c:pt idx="5">
                  <c:v>60-65</c:v>
                </c:pt>
                <c:pt idx="6">
                  <c:v>&gt;65</c:v>
                </c:pt>
              </c:strCache>
            </c:strRef>
          </c:cat>
          <c:val>
            <c:numRef>
              <c:f>Sheet1!$B$7:$H$7</c:f>
              <c:numCache>
                <c:formatCode>General</c:formatCode>
                <c:ptCount val="7"/>
                <c:pt idx="0">
                  <c:v>1</c:v>
                </c:pt>
                <c:pt idx="1">
                  <c:v>13</c:v>
                </c:pt>
                <c:pt idx="2">
                  <c:v>144</c:v>
                </c:pt>
                <c:pt idx="3">
                  <c:v>305</c:v>
                </c:pt>
                <c:pt idx="4">
                  <c:v>741</c:v>
                </c:pt>
                <c:pt idx="5">
                  <c:v>541</c:v>
                </c:pt>
                <c:pt idx="6">
                  <c:v>160</c:v>
                </c:pt>
              </c:numCache>
            </c:numRef>
          </c:val>
        </c:ser>
        <c:ser>
          <c:idx val="6"/>
          <c:order val="6"/>
          <c:tx>
            <c:strRef>
              <c:f>Sheet1!$A$8</c:f>
              <c:strCache>
                <c:ptCount val="1"/>
                <c:pt idx="0">
                  <c:v>&gt;65</c:v>
                </c:pt>
              </c:strCache>
            </c:strRef>
          </c:tx>
          <c:spPr>
            <a:gradFill>
              <a:gsLst>
                <a:gs pos="0">
                  <a:srgbClr val="C00000"/>
                </a:gs>
                <a:gs pos="50000">
                  <a:srgbClr val="FF0000"/>
                </a:gs>
                <a:gs pos="100000">
                  <a:srgbClr val="C00000"/>
                </a:gs>
              </a:gsLst>
              <a:lin ang="10800000" scaled="1"/>
            </a:gradFill>
            <a:ln>
              <a:solidFill>
                <a:srgbClr val="000000"/>
              </a:solidFill>
            </a:ln>
          </c:spPr>
          <c:invertIfNegative val="0"/>
          <c:cat>
            <c:strRef>
              <c:f>Sheet1!$B$1:$H$1</c:f>
              <c:strCache>
                <c:ptCount val="7"/>
                <c:pt idx="0">
                  <c:v>0-10</c:v>
                </c:pt>
                <c:pt idx="1">
                  <c:v>11-17</c:v>
                </c:pt>
                <c:pt idx="2">
                  <c:v>18-34</c:v>
                </c:pt>
                <c:pt idx="3">
                  <c:v>35-49</c:v>
                </c:pt>
                <c:pt idx="4">
                  <c:v>50-59</c:v>
                </c:pt>
                <c:pt idx="5">
                  <c:v>60-65</c:v>
                </c:pt>
                <c:pt idx="6">
                  <c:v>&gt;65</c:v>
                </c:pt>
              </c:strCache>
            </c:strRef>
          </c:cat>
          <c:val>
            <c:numRef>
              <c:f>Sheet1!$B$8:$H$8</c:f>
              <c:numCache>
                <c:formatCode>General</c:formatCode>
                <c:ptCount val="7"/>
                <c:pt idx="0">
                  <c:v>0</c:v>
                </c:pt>
                <c:pt idx="1">
                  <c:v>2</c:v>
                </c:pt>
                <c:pt idx="2">
                  <c:v>50</c:v>
                </c:pt>
                <c:pt idx="3">
                  <c:v>97</c:v>
                </c:pt>
                <c:pt idx="4">
                  <c:v>228</c:v>
                </c:pt>
                <c:pt idx="5">
                  <c:v>219</c:v>
                </c:pt>
                <c:pt idx="6">
                  <c:v>73</c:v>
                </c:pt>
              </c:numCache>
            </c:numRef>
          </c:val>
        </c:ser>
        <c:dLbls>
          <c:showLegendKey val="0"/>
          <c:showVal val="0"/>
          <c:showCatName val="0"/>
          <c:showSerName val="0"/>
          <c:showPercent val="0"/>
          <c:showBubbleSize val="0"/>
        </c:dLbls>
        <c:gapWidth val="40"/>
        <c:overlap val="100"/>
        <c:axId val="676363800"/>
        <c:axId val="676368896"/>
      </c:barChart>
      <c:catAx>
        <c:axId val="676363800"/>
        <c:scaling>
          <c:orientation val="minMax"/>
        </c:scaling>
        <c:delete val="0"/>
        <c:axPos val="b"/>
        <c:title>
          <c:tx>
            <c:rich>
              <a:bodyPr/>
              <a:lstStyle/>
              <a:p>
                <a:pPr>
                  <a:defRPr sz="1700"/>
                </a:pPr>
                <a:r>
                  <a:rPr lang="en-US" sz="1700" dirty="0" smtClean="0"/>
                  <a:t>Recipient Age</a:t>
                </a:r>
                <a:endParaRPr lang="en-US" sz="1700" dirty="0"/>
              </a:p>
            </c:rich>
          </c:tx>
          <c:layout>
            <c:manualLayout>
              <c:xMode val="edge"/>
              <c:yMode val="edge"/>
              <c:x val="0.46925301372726647"/>
              <c:y val="0.90845712382967059"/>
            </c:manualLayout>
          </c:layout>
          <c:overlay val="0"/>
        </c:title>
        <c:numFmt formatCode="General" sourceLinked="0"/>
        <c:majorTickMark val="out"/>
        <c:minorTickMark val="none"/>
        <c:tickLblPos val="nextTo"/>
        <c:txPr>
          <a:bodyPr/>
          <a:lstStyle/>
          <a:p>
            <a:pPr>
              <a:defRPr sz="1500" b="1"/>
            </a:pPr>
            <a:endParaRPr lang="en-US"/>
          </a:p>
        </c:txPr>
        <c:crossAx val="676368896"/>
        <c:crosses val="autoZero"/>
        <c:auto val="1"/>
        <c:lblAlgn val="ctr"/>
        <c:lblOffset val="100"/>
        <c:noMultiLvlLbl val="0"/>
      </c:catAx>
      <c:valAx>
        <c:axId val="676368896"/>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676363800"/>
        <c:crosses val="autoZero"/>
        <c:crossBetween val="between"/>
        <c:majorUnit val="0.2"/>
      </c:valAx>
      <c:spPr>
        <a:solidFill>
          <a:srgbClr val="000000"/>
        </a:solidFill>
        <a:ln w="12700">
          <a:solidFill>
            <a:srgbClr val="FFFFFF"/>
          </a:solidFill>
        </a:ln>
      </c:spPr>
    </c:plotArea>
    <c:legend>
      <c:legendPos val="t"/>
      <c:layout>
        <c:manualLayout>
          <c:xMode val="edge"/>
          <c:yMode val="edge"/>
          <c:x val="0.19033750894774518"/>
          <c:y val="3.125E-2"/>
          <c:w val="0.66973195828397769"/>
          <c:h val="5.3441845888666822E-2"/>
        </c:manualLayout>
      </c:layout>
      <c:overlay val="0"/>
      <c:spPr>
        <a:solidFill>
          <a:schemeClr val="bg2"/>
        </a:solidFill>
        <a:ln w="12700">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69656510326E-2"/>
          <c:y val="3.3590508847684365E-2"/>
          <c:w val="0.88204654727893528"/>
          <c:h val="0.83525865718398107"/>
        </c:manualLayout>
      </c:layout>
      <c:scatterChart>
        <c:scatterStyle val="smoothMarker"/>
        <c:varyColors val="0"/>
        <c:ser>
          <c:idx val="0"/>
          <c:order val="0"/>
          <c:tx>
            <c:strRef>
              <c:f>Sheet1!$B$1</c:f>
              <c:strCache>
                <c:ptCount val="1"/>
                <c:pt idx="0">
                  <c:v>Adult (N=43,501)</c:v>
                </c:pt>
              </c:strCache>
            </c:strRef>
          </c:tx>
          <c:spPr>
            <a:ln w="41275">
              <a:solidFill>
                <a:srgbClr val="00FF00"/>
              </a:solidFill>
            </a:ln>
          </c:spPr>
          <c:marker>
            <c:symbol val="none"/>
          </c:marker>
          <c:xVal>
            <c:numRef>
              <c:f>Sheet1!$A$2:$A$32</c:f>
              <c:numCache>
                <c:formatCode>General</c:formatCode>
                <c:ptCount val="3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numCache>
            </c:numRef>
          </c:xVal>
          <c:yVal>
            <c:numRef>
              <c:f>Sheet1!$B$2:$B$32</c:f>
              <c:numCache>
                <c:formatCode>General</c:formatCode>
                <c:ptCount val="31"/>
                <c:pt idx="0">
                  <c:v>100</c:v>
                </c:pt>
                <c:pt idx="1">
                  <c:v>92.382000000000005</c:v>
                </c:pt>
                <c:pt idx="2">
                  <c:v>89.784000000000006</c:v>
                </c:pt>
                <c:pt idx="3">
                  <c:v>87.998999999999995</c:v>
                </c:pt>
                <c:pt idx="4">
                  <c:v>86.725999999999999</c:v>
                </c:pt>
                <c:pt idx="5">
                  <c:v>85.507999999999996</c:v>
                </c:pt>
                <c:pt idx="6">
                  <c:v>84.334999999999994</c:v>
                </c:pt>
                <c:pt idx="7">
                  <c:v>83.263999999999996</c:v>
                </c:pt>
                <c:pt idx="8">
                  <c:v>82.396000000000001</c:v>
                </c:pt>
                <c:pt idx="9">
                  <c:v>81.540999999999997</c:v>
                </c:pt>
                <c:pt idx="10">
                  <c:v>80.634</c:v>
                </c:pt>
                <c:pt idx="11">
                  <c:v>79.837000000000003</c:v>
                </c:pt>
                <c:pt idx="12">
                  <c:v>79.073999999999998</c:v>
                </c:pt>
                <c:pt idx="13">
                  <c:v>70.855000000000004</c:v>
                </c:pt>
                <c:pt idx="14">
                  <c:v>64.003</c:v>
                </c:pt>
                <c:pt idx="15">
                  <c:v>58.121000000000002</c:v>
                </c:pt>
                <c:pt idx="16">
                  <c:v>52.825000000000003</c:v>
                </c:pt>
                <c:pt idx="17">
                  <c:v>47.884999999999998</c:v>
                </c:pt>
                <c:pt idx="18">
                  <c:v>43.360999999999997</c:v>
                </c:pt>
                <c:pt idx="19">
                  <c:v>38.963000000000001</c:v>
                </c:pt>
                <c:pt idx="20">
                  <c:v>34.997999999999998</c:v>
                </c:pt>
                <c:pt idx="21">
                  <c:v>31.117999999999999</c:v>
                </c:pt>
                <c:pt idx="22">
                  <c:v>27.61</c:v>
                </c:pt>
                <c:pt idx="23">
                  <c:v>24.805</c:v>
                </c:pt>
                <c:pt idx="24">
                  <c:v>21.96</c:v>
                </c:pt>
                <c:pt idx="25">
                  <c:v>19.556999999999999</c:v>
                </c:pt>
                <c:pt idx="26">
                  <c:v>17.411000000000001</c:v>
                </c:pt>
                <c:pt idx="27">
                  <c:v>15.191000000000001</c:v>
                </c:pt>
                <c:pt idx="28">
                  <c:v>13.742000000000001</c:v>
                </c:pt>
                <c:pt idx="29">
                  <c:v>12.093</c:v>
                </c:pt>
                <c:pt idx="30">
                  <c:v>11.16</c:v>
                </c:pt>
              </c:numCache>
            </c:numRef>
          </c:yVal>
          <c:smooth val="0"/>
        </c:ser>
        <c:ser>
          <c:idx val="1"/>
          <c:order val="1"/>
          <c:tx>
            <c:strRef>
              <c:f>Sheet1!$C$1</c:f>
              <c:strCache>
                <c:ptCount val="1"/>
                <c:pt idx="0">
                  <c:v>LCL (Adult)</c:v>
                </c:pt>
              </c:strCache>
            </c:strRef>
          </c:tx>
          <c:spPr>
            <a:ln w="41275">
              <a:solidFill>
                <a:srgbClr val="00FF00"/>
              </a:solidFill>
              <a:prstDash val="sysDash"/>
            </a:ln>
          </c:spPr>
          <c:marker>
            <c:symbol val="none"/>
          </c:marker>
          <c:xVal>
            <c:numRef>
              <c:f>Sheet1!$A$2:$A$32</c:f>
              <c:numCache>
                <c:formatCode>General</c:formatCode>
                <c:ptCount val="3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numCache>
            </c:numRef>
          </c:xVal>
          <c:yVal>
            <c:numRef>
              <c:f>Sheet1!$C$2:$C$32</c:f>
              <c:numCache>
                <c:formatCode>General</c:formatCode>
                <c:ptCount val="31"/>
                <c:pt idx="0">
                  <c:v>100</c:v>
                </c:pt>
                <c:pt idx="1">
                  <c:v>92.13</c:v>
                </c:pt>
                <c:pt idx="2">
                  <c:v>89.495999999999995</c:v>
                </c:pt>
                <c:pt idx="3">
                  <c:v>87.69</c:v>
                </c:pt>
                <c:pt idx="4">
                  <c:v>86.403999999999996</c:v>
                </c:pt>
                <c:pt idx="5">
                  <c:v>85.173000000000002</c:v>
                </c:pt>
                <c:pt idx="6">
                  <c:v>83.99</c:v>
                </c:pt>
                <c:pt idx="7">
                  <c:v>82.909000000000006</c:v>
                </c:pt>
                <c:pt idx="8">
                  <c:v>82.034000000000006</c:v>
                </c:pt>
                <c:pt idx="9">
                  <c:v>81.171999999999997</c:v>
                </c:pt>
                <c:pt idx="10">
                  <c:v>80.257000000000005</c:v>
                </c:pt>
                <c:pt idx="11">
                  <c:v>79.454999999999998</c:v>
                </c:pt>
                <c:pt idx="12">
                  <c:v>78.686000000000007</c:v>
                </c:pt>
                <c:pt idx="13">
                  <c:v>70.415000000000006</c:v>
                </c:pt>
                <c:pt idx="14">
                  <c:v>63.526000000000003</c:v>
                </c:pt>
                <c:pt idx="15">
                  <c:v>57.615000000000002</c:v>
                </c:pt>
                <c:pt idx="16">
                  <c:v>52.295000000000002</c:v>
                </c:pt>
                <c:pt idx="17">
                  <c:v>47.334000000000003</c:v>
                </c:pt>
                <c:pt idx="18">
                  <c:v>42.789000000000001</c:v>
                </c:pt>
                <c:pt idx="19">
                  <c:v>38.369999999999997</c:v>
                </c:pt>
                <c:pt idx="20">
                  <c:v>34.386000000000003</c:v>
                </c:pt>
                <c:pt idx="21">
                  <c:v>30.486999999999998</c:v>
                </c:pt>
                <c:pt idx="22">
                  <c:v>26.96</c:v>
                </c:pt>
                <c:pt idx="23">
                  <c:v>24.137</c:v>
                </c:pt>
                <c:pt idx="24">
                  <c:v>21.271999999999998</c:v>
                </c:pt>
                <c:pt idx="25">
                  <c:v>18.847999999999999</c:v>
                </c:pt>
                <c:pt idx="26">
                  <c:v>16.678000000000001</c:v>
                </c:pt>
                <c:pt idx="27">
                  <c:v>14.43</c:v>
                </c:pt>
                <c:pt idx="28">
                  <c:v>12.952999999999999</c:v>
                </c:pt>
                <c:pt idx="29">
                  <c:v>11.253</c:v>
                </c:pt>
                <c:pt idx="30">
                  <c:v>10.27</c:v>
                </c:pt>
              </c:numCache>
            </c:numRef>
          </c:yVal>
          <c:smooth val="0"/>
        </c:ser>
        <c:ser>
          <c:idx val="2"/>
          <c:order val="2"/>
          <c:tx>
            <c:strRef>
              <c:f>Sheet1!$D$1</c:f>
              <c:strCache>
                <c:ptCount val="1"/>
                <c:pt idx="0">
                  <c:v>UCL (Adult)</c:v>
                </c:pt>
              </c:strCache>
            </c:strRef>
          </c:tx>
          <c:spPr>
            <a:ln w="41275">
              <a:solidFill>
                <a:srgbClr val="00FF00"/>
              </a:solidFill>
              <a:prstDash val="sysDash"/>
            </a:ln>
          </c:spPr>
          <c:marker>
            <c:symbol val="none"/>
          </c:marker>
          <c:xVal>
            <c:numRef>
              <c:f>Sheet1!$A$2:$A$32</c:f>
              <c:numCache>
                <c:formatCode>General</c:formatCode>
                <c:ptCount val="3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numCache>
            </c:numRef>
          </c:xVal>
          <c:yVal>
            <c:numRef>
              <c:f>Sheet1!$D$2:$D$32</c:f>
              <c:numCache>
                <c:formatCode>General</c:formatCode>
                <c:ptCount val="31"/>
                <c:pt idx="0">
                  <c:v>100</c:v>
                </c:pt>
                <c:pt idx="1">
                  <c:v>92.635000000000005</c:v>
                </c:pt>
                <c:pt idx="2">
                  <c:v>90.072000000000003</c:v>
                </c:pt>
                <c:pt idx="3">
                  <c:v>88.308000000000007</c:v>
                </c:pt>
                <c:pt idx="4">
                  <c:v>87.049000000000007</c:v>
                </c:pt>
                <c:pt idx="5">
                  <c:v>85.843000000000004</c:v>
                </c:pt>
                <c:pt idx="6">
                  <c:v>84.680999999999997</c:v>
                </c:pt>
                <c:pt idx="7">
                  <c:v>83.619</c:v>
                </c:pt>
                <c:pt idx="8">
                  <c:v>82.759</c:v>
                </c:pt>
                <c:pt idx="9">
                  <c:v>81.91</c:v>
                </c:pt>
                <c:pt idx="10">
                  <c:v>81.010000000000005</c:v>
                </c:pt>
                <c:pt idx="11">
                  <c:v>80.218999999999994</c:v>
                </c:pt>
                <c:pt idx="12">
                  <c:v>79.462000000000003</c:v>
                </c:pt>
                <c:pt idx="13">
                  <c:v>71.295000000000002</c:v>
                </c:pt>
                <c:pt idx="14">
                  <c:v>64.48</c:v>
                </c:pt>
                <c:pt idx="15">
                  <c:v>58.625999999999998</c:v>
                </c:pt>
                <c:pt idx="16">
                  <c:v>53.354999999999997</c:v>
                </c:pt>
                <c:pt idx="17">
                  <c:v>48.436999999999998</c:v>
                </c:pt>
                <c:pt idx="18">
                  <c:v>43.933</c:v>
                </c:pt>
                <c:pt idx="19">
                  <c:v>39.555</c:v>
                </c:pt>
                <c:pt idx="20">
                  <c:v>35.61</c:v>
                </c:pt>
                <c:pt idx="21">
                  <c:v>31.75</c:v>
                </c:pt>
                <c:pt idx="22">
                  <c:v>28.26</c:v>
                </c:pt>
                <c:pt idx="23">
                  <c:v>25.472000000000001</c:v>
                </c:pt>
                <c:pt idx="24">
                  <c:v>22.648</c:v>
                </c:pt>
                <c:pt idx="25">
                  <c:v>20.266999999999999</c:v>
                </c:pt>
                <c:pt idx="26">
                  <c:v>18.143000000000001</c:v>
                </c:pt>
                <c:pt idx="27">
                  <c:v>15.952999999999999</c:v>
                </c:pt>
                <c:pt idx="28">
                  <c:v>14.531000000000001</c:v>
                </c:pt>
                <c:pt idx="29">
                  <c:v>12.933</c:v>
                </c:pt>
                <c:pt idx="30">
                  <c:v>12.05</c:v>
                </c:pt>
              </c:numCache>
            </c:numRef>
          </c:yVal>
          <c:smooth val="1"/>
        </c:ser>
        <c:ser>
          <c:idx val="3"/>
          <c:order val="3"/>
          <c:tx>
            <c:strRef>
              <c:f>Sheet1!$E$1</c:f>
              <c:strCache>
                <c:ptCount val="1"/>
                <c:pt idx="0">
                  <c:v>Pediatric (N=1,751)</c:v>
                </c:pt>
              </c:strCache>
            </c:strRef>
          </c:tx>
          <c:spPr>
            <a:ln w="41275">
              <a:solidFill>
                <a:srgbClr val="00FFFF"/>
              </a:solidFill>
            </a:ln>
          </c:spPr>
          <c:marker>
            <c:symbol val="none"/>
          </c:marker>
          <c:xVal>
            <c:numRef>
              <c:f>Sheet1!$A$2:$A$32</c:f>
              <c:numCache>
                <c:formatCode>General</c:formatCode>
                <c:ptCount val="3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numCache>
            </c:numRef>
          </c:xVal>
          <c:yVal>
            <c:numRef>
              <c:f>Sheet1!$E$2:$E$32</c:f>
              <c:numCache>
                <c:formatCode>General</c:formatCode>
                <c:ptCount val="31"/>
                <c:pt idx="0">
                  <c:v>100</c:v>
                </c:pt>
                <c:pt idx="1">
                  <c:v>91.227000000000004</c:v>
                </c:pt>
                <c:pt idx="2">
                  <c:v>88.781000000000006</c:v>
                </c:pt>
                <c:pt idx="3">
                  <c:v>87.488</c:v>
                </c:pt>
                <c:pt idx="4">
                  <c:v>86.075000000000003</c:v>
                </c:pt>
                <c:pt idx="5">
                  <c:v>85.072999999999993</c:v>
                </c:pt>
                <c:pt idx="6">
                  <c:v>83.89</c:v>
                </c:pt>
                <c:pt idx="7">
                  <c:v>83.296999999999997</c:v>
                </c:pt>
                <c:pt idx="8">
                  <c:v>82.463999999999999</c:v>
                </c:pt>
                <c:pt idx="9">
                  <c:v>81.864999999999995</c:v>
                </c:pt>
                <c:pt idx="10">
                  <c:v>80.603999999999999</c:v>
                </c:pt>
                <c:pt idx="11">
                  <c:v>79.578000000000003</c:v>
                </c:pt>
                <c:pt idx="12">
                  <c:v>78.665000000000006</c:v>
                </c:pt>
                <c:pt idx="13">
                  <c:v>69.084999999999994</c:v>
                </c:pt>
                <c:pt idx="14">
                  <c:v>61.107999999999997</c:v>
                </c:pt>
                <c:pt idx="15">
                  <c:v>55.247</c:v>
                </c:pt>
                <c:pt idx="16">
                  <c:v>50.225999999999999</c:v>
                </c:pt>
                <c:pt idx="17">
                  <c:v>45.591999999999999</c:v>
                </c:pt>
                <c:pt idx="18">
                  <c:v>42.32</c:v>
                </c:pt>
                <c:pt idx="19">
                  <c:v>40.14</c:v>
                </c:pt>
                <c:pt idx="20">
                  <c:v>37.46</c:v>
                </c:pt>
                <c:pt idx="21">
                  <c:v>35.448</c:v>
                </c:pt>
                <c:pt idx="22">
                  <c:v>33.350999999999999</c:v>
                </c:pt>
                <c:pt idx="23">
                  <c:v>31.838000000000001</c:v>
                </c:pt>
                <c:pt idx="24">
                  <c:v>29.032</c:v>
                </c:pt>
                <c:pt idx="25">
                  <c:v>28.611000000000001</c:v>
                </c:pt>
                <c:pt idx="26">
                  <c:v>27.138999999999999</c:v>
                </c:pt>
                <c:pt idx="27">
                  <c:v>26.626999999999999</c:v>
                </c:pt>
                <c:pt idx="28">
                  <c:v>24.408000000000001</c:v>
                </c:pt>
                <c:pt idx="29">
                  <c:v>21.530999999999999</c:v>
                </c:pt>
                <c:pt idx="30">
                  <c:v>21.530999999999999</c:v>
                </c:pt>
              </c:numCache>
            </c:numRef>
          </c:yVal>
          <c:smooth val="1"/>
        </c:ser>
        <c:ser>
          <c:idx val="4"/>
          <c:order val="4"/>
          <c:tx>
            <c:strRef>
              <c:f>Sheet1!$F$1</c:f>
              <c:strCache>
                <c:ptCount val="1"/>
                <c:pt idx="0">
                  <c:v>LCL (Pediatric)</c:v>
                </c:pt>
              </c:strCache>
            </c:strRef>
          </c:tx>
          <c:spPr>
            <a:ln w="41275">
              <a:solidFill>
                <a:srgbClr val="00FFFF"/>
              </a:solidFill>
              <a:prstDash val="sysDash"/>
            </a:ln>
          </c:spPr>
          <c:marker>
            <c:symbol val="none"/>
          </c:marker>
          <c:xVal>
            <c:numRef>
              <c:f>Sheet1!$A$2:$A$32</c:f>
              <c:numCache>
                <c:formatCode>General</c:formatCode>
                <c:ptCount val="3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numCache>
            </c:numRef>
          </c:xVal>
          <c:yVal>
            <c:numRef>
              <c:f>Sheet1!$F$2:$F$32</c:f>
              <c:numCache>
                <c:formatCode>General</c:formatCode>
                <c:ptCount val="31"/>
                <c:pt idx="0">
                  <c:v>100</c:v>
                </c:pt>
                <c:pt idx="1">
                  <c:v>89.834999999999994</c:v>
                </c:pt>
                <c:pt idx="2">
                  <c:v>87.234999999999999</c:v>
                </c:pt>
                <c:pt idx="3">
                  <c:v>85.870999999999995</c:v>
                </c:pt>
                <c:pt idx="4">
                  <c:v>84.385000000000005</c:v>
                </c:pt>
                <c:pt idx="5">
                  <c:v>83.334999999999994</c:v>
                </c:pt>
                <c:pt idx="6">
                  <c:v>82.099000000000004</c:v>
                </c:pt>
                <c:pt idx="7">
                  <c:v>81.48</c:v>
                </c:pt>
                <c:pt idx="8">
                  <c:v>80.611999999999995</c:v>
                </c:pt>
                <c:pt idx="9">
                  <c:v>79.989000000000004</c:v>
                </c:pt>
                <c:pt idx="10">
                  <c:v>78.679000000000002</c:v>
                </c:pt>
                <c:pt idx="11">
                  <c:v>77.614999999999995</c:v>
                </c:pt>
                <c:pt idx="12">
                  <c:v>76.671000000000006</c:v>
                </c:pt>
                <c:pt idx="13">
                  <c:v>66.805999999999997</c:v>
                </c:pt>
                <c:pt idx="14">
                  <c:v>58.640999999999998</c:v>
                </c:pt>
                <c:pt idx="15">
                  <c:v>52.661000000000001</c:v>
                </c:pt>
                <c:pt idx="16">
                  <c:v>47.537999999999997</c:v>
                </c:pt>
                <c:pt idx="17">
                  <c:v>42.804000000000002</c:v>
                </c:pt>
                <c:pt idx="18">
                  <c:v>39.454999999999998</c:v>
                </c:pt>
                <c:pt idx="19">
                  <c:v>37.206000000000003</c:v>
                </c:pt>
                <c:pt idx="20">
                  <c:v>34.408000000000001</c:v>
                </c:pt>
                <c:pt idx="21">
                  <c:v>32.286999999999999</c:v>
                </c:pt>
                <c:pt idx="22">
                  <c:v>30.053000000000001</c:v>
                </c:pt>
                <c:pt idx="23">
                  <c:v>28.425999999999998</c:v>
                </c:pt>
                <c:pt idx="24">
                  <c:v>25.393000000000001</c:v>
                </c:pt>
                <c:pt idx="25">
                  <c:v>24.928999999999998</c:v>
                </c:pt>
                <c:pt idx="26">
                  <c:v>23.274000000000001</c:v>
                </c:pt>
                <c:pt idx="27">
                  <c:v>22.701000000000001</c:v>
                </c:pt>
                <c:pt idx="28">
                  <c:v>20.045000000000002</c:v>
                </c:pt>
                <c:pt idx="29">
                  <c:v>16.521000000000001</c:v>
                </c:pt>
                <c:pt idx="30">
                  <c:v>16.521000000000001</c:v>
                </c:pt>
              </c:numCache>
            </c:numRef>
          </c:yVal>
          <c:smooth val="1"/>
        </c:ser>
        <c:ser>
          <c:idx val="5"/>
          <c:order val="5"/>
          <c:tx>
            <c:strRef>
              <c:f>Sheet1!$G$1</c:f>
              <c:strCache>
                <c:ptCount val="1"/>
                <c:pt idx="0">
                  <c:v>UCL (Pediatric)</c:v>
                </c:pt>
              </c:strCache>
            </c:strRef>
          </c:tx>
          <c:spPr>
            <a:ln w="41275">
              <a:solidFill>
                <a:srgbClr val="00FFFF"/>
              </a:solidFill>
              <a:prstDash val="sysDash"/>
            </a:ln>
          </c:spPr>
          <c:marker>
            <c:symbol val="none"/>
          </c:marker>
          <c:xVal>
            <c:numRef>
              <c:f>Sheet1!$A$2:$A$32</c:f>
              <c:numCache>
                <c:formatCode>General</c:formatCode>
                <c:ptCount val="3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numCache>
            </c:numRef>
          </c:xVal>
          <c:yVal>
            <c:numRef>
              <c:f>Sheet1!$G$2:$G$32</c:f>
              <c:numCache>
                <c:formatCode>General</c:formatCode>
                <c:ptCount val="31"/>
                <c:pt idx="0">
                  <c:v>100</c:v>
                </c:pt>
                <c:pt idx="1">
                  <c:v>92.62</c:v>
                </c:pt>
                <c:pt idx="2">
                  <c:v>90.325999999999993</c:v>
                </c:pt>
                <c:pt idx="3">
                  <c:v>89.105999999999995</c:v>
                </c:pt>
                <c:pt idx="4">
                  <c:v>87.766000000000005</c:v>
                </c:pt>
                <c:pt idx="5">
                  <c:v>86.811000000000007</c:v>
                </c:pt>
                <c:pt idx="6">
                  <c:v>85.682000000000002</c:v>
                </c:pt>
                <c:pt idx="7">
                  <c:v>85.114000000000004</c:v>
                </c:pt>
                <c:pt idx="8">
                  <c:v>84.316000000000003</c:v>
                </c:pt>
                <c:pt idx="9">
                  <c:v>83.742000000000004</c:v>
                </c:pt>
                <c:pt idx="10">
                  <c:v>82.528999999999996</c:v>
                </c:pt>
                <c:pt idx="11">
                  <c:v>81.540000000000006</c:v>
                </c:pt>
                <c:pt idx="12">
                  <c:v>80.66</c:v>
                </c:pt>
                <c:pt idx="13">
                  <c:v>71.364000000000004</c:v>
                </c:pt>
                <c:pt idx="14">
                  <c:v>63.576000000000001</c:v>
                </c:pt>
                <c:pt idx="15">
                  <c:v>57.832999999999998</c:v>
                </c:pt>
                <c:pt idx="16">
                  <c:v>52.912999999999997</c:v>
                </c:pt>
                <c:pt idx="17">
                  <c:v>48.378999999999998</c:v>
                </c:pt>
                <c:pt idx="18">
                  <c:v>45.186</c:v>
                </c:pt>
                <c:pt idx="19">
                  <c:v>43.075000000000003</c:v>
                </c:pt>
                <c:pt idx="20">
                  <c:v>40.512</c:v>
                </c:pt>
                <c:pt idx="21">
                  <c:v>38.609000000000002</c:v>
                </c:pt>
                <c:pt idx="22">
                  <c:v>36.649000000000001</c:v>
                </c:pt>
                <c:pt idx="23">
                  <c:v>35.249000000000002</c:v>
                </c:pt>
                <c:pt idx="24">
                  <c:v>32.670999999999999</c:v>
                </c:pt>
                <c:pt idx="25">
                  <c:v>32.292999999999999</c:v>
                </c:pt>
                <c:pt idx="26">
                  <c:v>31.004000000000001</c:v>
                </c:pt>
                <c:pt idx="27">
                  <c:v>30.552</c:v>
                </c:pt>
                <c:pt idx="28">
                  <c:v>28.77</c:v>
                </c:pt>
                <c:pt idx="29">
                  <c:v>26.542000000000002</c:v>
                </c:pt>
                <c:pt idx="30">
                  <c:v>26.542000000000002</c:v>
                </c:pt>
              </c:numCache>
            </c:numRef>
          </c:yVal>
          <c:smooth val="1"/>
        </c:ser>
        <c:dLbls>
          <c:showLegendKey val="0"/>
          <c:showVal val="0"/>
          <c:showCatName val="0"/>
          <c:showSerName val="0"/>
          <c:showPercent val="0"/>
          <c:showBubbleSize val="0"/>
        </c:dLbls>
        <c:axId val="676365760"/>
        <c:axId val="676368112"/>
      </c:scatterChart>
      <c:valAx>
        <c:axId val="676365760"/>
        <c:scaling>
          <c:orientation val="minMax"/>
          <c:max val="19"/>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676368112"/>
        <c:crosses val="autoZero"/>
        <c:crossBetween val="midCat"/>
        <c:majorUnit val="1"/>
      </c:valAx>
      <c:valAx>
        <c:axId val="676368112"/>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676365760"/>
        <c:crosses val="autoZero"/>
        <c:crossBetween val="midCat"/>
        <c:majorUnit val="25"/>
      </c:valAx>
      <c:spPr>
        <a:solidFill>
          <a:schemeClr val="bg2"/>
        </a:solidFill>
        <a:ln>
          <a:solidFill>
            <a:schemeClr val="tx1"/>
          </a:solidFill>
        </a:ln>
      </c:spPr>
    </c:plotArea>
    <c:legend>
      <c:legendPos val="r"/>
      <c:legendEntry>
        <c:idx val="1"/>
        <c:delete val="1"/>
      </c:legendEntry>
      <c:legendEntry>
        <c:idx val="2"/>
        <c:delete val="1"/>
      </c:legendEntry>
      <c:legendEntry>
        <c:idx val="4"/>
        <c:delete val="1"/>
      </c:legendEntry>
      <c:legendEntry>
        <c:idx val="5"/>
        <c:delete val="1"/>
      </c:legendEntry>
      <c:layout>
        <c:manualLayout>
          <c:xMode val="edge"/>
          <c:yMode val="edge"/>
          <c:x val="0.65067043250028533"/>
          <c:y val="8.0110701888070443E-2"/>
          <c:w val="0.27052219559511587"/>
          <c:h val="0.14776140885615105"/>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69656510326E-2"/>
          <c:y val="4.7031369062738131E-2"/>
          <c:w val="0.88204654727893528"/>
          <c:h val="0.82181779696892732"/>
        </c:manualLayout>
      </c:layout>
      <c:scatterChart>
        <c:scatterStyle val="smoothMarker"/>
        <c:varyColors val="0"/>
        <c:ser>
          <c:idx val="0"/>
          <c:order val="0"/>
          <c:tx>
            <c:strRef>
              <c:f>Sheet1!$B$1</c:f>
              <c:strCache>
                <c:ptCount val="1"/>
                <c:pt idx="0">
                  <c:v>Adult (N=32,448)</c:v>
                </c:pt>
              </c:strCache>
            </c:strRef>
          </c:tx>
          <c:spPr>
            <a:ln w="41275">
              <a:solidFill>
                <a:srgbClr val="00FF00"/>
              </a:solidFill>
            </a:ln>
          </c:spPr>
          <c:marker>
            <c:symbol val="none"/>
          </c:marker>
          <c:xVal>
            <c:numRef>
              <c:f>Sheet1!$A$2:$A$32</c:f>
              <c:numCache>
                <c:formatCode>General</c:formatCode>
                <c:ptCount val="3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numCache>
            </c:numRef>
          </c:xVal>
          <c:yVal>
            <c:numRef>
              <c:f>Sheet1!$B$2:$B$32</c:f>
              <c:numCache>
                <c:formatCode>General</c:formatCode>
                <c:ptCount val="31"/>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89.605999999999995</c:v>
                </c:pt>
                <c:pt idx="14">
                  <c:v>80.94</c:v>
                </c:pt>
                <c:pt idx="15">
                  <c:v>73.501999999999995</c:v>
                </c:pt>
                <c:pt idx="16">
                  <c:v>66.805000000000007</c:v>
                </c:pt>
                <c:pt idx="17">
                  <c:v>60.558</c:v>
                </c:pt>
                <c:pt idx="18">
                  <c:v>54.835999999999999</c:v>
                </c:pt>
                <c:pt idx="19">
                  <c:v>49.274000000000001</c:v>
                </c:pt>
                <c:pt idx="20">
                  <c:v>44.26</c:v>
                </c:pt>
                <c:pt idx="21">
                  <c:v>39.353999999999999</c:v>
                </c:pt>
                <c:pt idx="22">
                  <c:v>34.917000000000002</c:v>
                </c:pt>
                <c:pt idx="23">
                  <c:v>31.369</c:v>
                </c:pt>
                <c:pt idx="24">
                  <c:v>27.771000000000001</c:v>
                </c:pt>
                <c:pt idx="25">
                  <c:v>24.733000000000001</c:v>
                </c:pt>
                <c:pt idx="26">
                  <c:v>22.018000000000001</c:v>
                </c:pt>
                <c:pt idx="27">
                  <c:v>19.212</c:v>
                </c:pt>
                <c:pt idx="28">
                  <c:v>17.379000000000001</c:v>
                </c:pt>
                <c:pt idx="29">
                  <c:v>15.292999999999999</c:v>
                </c:pt>
                <c:pt idx="30">
                  <c:v>14.114000000000001</c:v>
                </c:pt>
              </c:numCache>
            </c:numRef>
          </c:yVal>
          <c:smooth val="0"/>
        </c:ser>
        <c:ser>
          <c:idx val="1"/>
          <c:order val="1"/>
          <c:tx>
            <c:strRef>
              <c:f>Sheet1!$C$1</c:f>
              <c:strCache>
                <c:ptCount val="1"/>
                <c:pt idx="0">
                  <c:v>LCL (Adult)</c:v>
                </c:pt>
              </c:strCache>
            </c:strRef>
          </c:tx>
          <c:spPr>
            <a:ln w="41275">
              <a:solidFill>
                <a:srgbClr val="00FF00"/>
              </a:solidFill>
              <a:prstDash val="sysDash"/>
            </a:ln>
          </c:spPr>
          <c:marker>
            <c:symbol val="none"/>
          </c:marker>
          <c:xVal>
            <c:numRef>
              <c:f>Sheet1!$A$2:$A$32</c:f>
              <c:numCache>
                <c:formatCode>General</c:formatCode>
                <c:ptCount val="3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numCache>
            </c:numRef>
          </c:xVal>
          <c:yVal>
            <c:numRef>
              <c:f>Sheet1!$C$2:$C$32</c:f>
              <c:numCache>
                <c:formatCode>General</c:formatCode>
                <c:ptCount val="31"/>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89.262</c:v>
                </c:pt>
                <c:pt idx="14">
                  <c:v>80.483000000000004</c:v>
                </c:pt>
                <c:pt idx="15">
                  <c:v>72.971000000000004</c:v>
                </c:pt>
                <c:pt idx="16">
                  <c:v>66.218000000000004</c:v>
                </c:pt>
                <c:pt idx="17">
                  <c:v>59.923999999999999</c:v>
                </c:pt>
                <c:pt idx="18">
                  <c:v>54.162999999999997</c:v>
                </c:pt>
                <c:pt idx="19">
                  <c:v>48.563000000000002</c:v>
                </c:pt>
                <c:pt idx="20">
                  <c:v>43.515999999999998</c:v>
                </c:pt>
                <c:pt idx="21">
                  <c:v>38.579000000000001</c:v>
                </c:pt>
                <c:pt idx="22">
                  <c:v>34.113</c:v>
                </c:pt>
                <c:pt idx="23">
                  <c:v>30.54</c:v>
                </c:pt>
                <c:pt idx="24">
                  <c:v>26.913</c:v>
                </c:pt>
                <c:pt idx="25">
                  <c:v>23.846</c:v>
                </c:pt>
                <c:pt idx="26">
                  <c:v>21.099</c:v>
                </c:pt>
                <c:pt idx="27">
                  <c:v>18.254000000000001</c:v>
                </c:pt>
                <c:pt idx="28">
                  <c:v>16.385999999999999</c:v>
                </c:pt>
                <c:pt idx="29">
                  <c:v>14.234999999999999</c:v>
                </c:pt>
                <c:pt idx="30">
                  <c:v>12.992000000000001</c:v>
                </c:pt>
              </c:numCache>
            </c:numRef>
          </c:yVal>
          <c:smooth val="0"/>
        </c:ser>
        <c:ser>
          <c:idx val="2"/>
          <c:order val="2"/>
          <c:tx>
            <c:strRef>
              <c:f>Sheet1!$D$1</c:f>
              <c:strCache>
                <c:ptCount val="1"/>
                <c:pt idx="0">
                  <c:v>UCL (Adult)</c:v>
                </c:pt>
              </c:strCache>
            </c:strRef>
          </c:tx>
          <c:spPr>
            <a:ln w="41275">
              <a:solidFill>
                <a:srgbClr val="00FF00"/>
              </a:solidFill>
              <a:prstDash val="sysDash"/>
            </a:ln>
          </c:spPr>
          <c:marker>
            <c:symbol val="none"/>
          </c:marker>
          <c:xVal>
            <c:numRef>
              <c:f>Sheet1!$A$2:$A$32</c:f>
              <c:numCache>
                <c:formatCode>General</c:formatCode>
                <c:ptCount val="3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numCache>
            </c:numRef>
          </c:xVal>
          <c:yVal>
            <c:numRef>
              <c:f>Sheet1!$D$2:$D$32</c:f>
              <c:numCache>
                <c:formatCode>General</c:formatCode>
                <c:ptCount val="31"/>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89.950999999999993</c:v>
                </c:pt>
                <c:pt idx="14">
                  <c:v>81.397000000000006</c:v>
                </c:pt>
                <c:pt idx="15">
                  <c:v>74.031999999999996</c:v>
                </c:pt>
                <c:pt idx="16">
                  <c:v>67.391000000000005</c:v>
                </c:pt>
                <c:pt idx="17">
                  <c:v>61.191000000000003</c:v>
                </c:pt>
                <c:pt idx="18">
                  <c:v>55.509</c:v>
                </c:pt>
                <c:pt idx="19">
                  <c:v>49.984000000000002</c:v>
                </c:pt>
                <c:pt idx="20">
                  <c:v>45.003</c:v>
                </c:pt>
                <c:pt idx="21">
                  <c:v>40.128</c:v>
                </c:pt>
                <c:pt idx="22">
                  <c:v>35.72</c:v>
                </c:pt>
                <c:pt idx="23">
                  <c:v>32.198</c:v>
                </c:pt>
                <c:pt idx="24">
                  <c:v>28.63</c:v>
                </c:pt>
                <c:pt idx="25">
                  <c:v>25.620999999999999</c:v>
                </c:pt>
                <c:pt idx="26">
                  <c:v>22.937000000000001</c:v>
                </c:pt>
                <c:pt idx="27">
                  <c:v>20.169</c:v>
                </c:pt>
                <c:pt idx="28">
                  <c:v>18.372</c:v>
                </c:pt>
                <c:pt idx="29">
                  <c:v>16.350999999999999</c:v>
                </c:pt>
                <c:pt idx="30">
                  <c:v>15.234999999999999</c:v>
                </c:pt>
              </c:numCache>
            </c:numRef>
          </c:yVal>
          <c:smooth val="1"/>
        </c:ser>
        <c:ser>
          <c:idx val="3"/>
          <c:order val="3"/>
          <c:tx>
            <c:strRef>
              <c:f>Sheet1!$E$1</c:f>
              <c:strCache>
                <c:ptCount val="1"/>
                <c:pt idx="0">
                  <c:v>Pediatric (N=1,283)</c:v>
                </c:pt>
              </c:strCache>
            </c:strRef>
          </c:tx>
          <c:spPr>
            <a:ln w="41275">
              <a:solidFill>
                <a:srgbClr val="00FFFF"/>
              </a:solidFill>
            </a:ln>
          </c:spPr>
          <c:marker>
            <c:symbol val="none"/>
          </c:marker>
          <c:xVal>
            <c:numRef>
              <c:f>Sheet1!$A$2:$A$32</c:f>
              <c:numCache>
                <c:formatCode>General</c:formatCode>
                <c:ptCount val="3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numCache>
            </c:numRef>
          </c:xVal>
          <c:yVal>
            <c:numRef>
              <c:f>Sheet1!$E$2:$E$32</c:f>
              <c:numCache>
                <c:formatCode>General</c:formatCode>
                <c:ptCount val="31"/>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87.822000000000003</c:v>
                </c:pt>
                <c:pt idx="14">
                  <c:v>77.680999999999997</c:v>
                </c:pt>
                <c:pt idx="15">
                  <c:v>70.23</c:v>
                </c:pt>
                <c:pt idx="16">
                  <c:v>63.847000000000001</c:v>
                </c:pt>
                <c:pt idx="17">
                  <c:v>57.957000000000001</c:v>
                </c:pt>
                <c:pt idx="18">
                  <c:v>53.798000000000002</c:v>
                </c:pt>
                <c:pt idx="19">
                  <c:v>51.027000000000001</c:v>
                </c:pt>
                <c:pt idx="20">
                  <c:v>47.619</c:v>
                </c:pt>
                <c:pt idx="21">
                  <c:v>45.061</c:v>
                </c:pt>
                <c:pt idx="22">
                  <c:v>42.396000000000001</c:v>
                </c:pt>
                <c:pt idx="23">
                  <c:v>40.472000000000001</c:v>
                </c:pt>
                <c:pt idx="24">
                  <c:v>36.905000000000001</c:v>
                </c:pt>
                <c:pt idx="25">
                  <c:v>36.371000000000002</c:v>
                </c:pt>
                <c:pt idx="26">
                  <c:v>34.499000000000002</c:v>
                </c:pt>
                <c:pt idx="27">
                  <c:v>33.847999999999999</c:v>
                </c:pt>
                <c:pt idx="28">
                  <c:v>31.027000000000001</c:v>
                </c:pt>
                <c:pt idx="29">
                  <c:v>27.37</c:v>
                </c:pt>
                <c:pt idx="30">
                  <c:v>27.37</c:v>
                </c:pt>
              </c:numCache>
            </c:numRef>
          </c:yVal>
          <c:smooth val="1"/>
        </c:ser>
        <c:ser>
          <c:idx val="4"/>
          <c:order val="4"/>
          <c:tx>
            <c:strRef>
              <c:f>Sheet1!$F$1</c:f>
              <c:strCache>
                <c:ptCount val="1"/>
                <c:pt idx="0">
                  <c:v>LCL (Pediatric)</c:v>
                </c:pt>
              </c:strCache>
            </c:strRef>
          </c:tx>
          <c:spPr>
            <a:ln w="41275">
              <a:solidFill>
                <a:srgbClr val="00FFFF"/>
              </a:solidFill>
              <a:prstDash val="sysDash"/>
            </a:ln>
          </c:spPr>
          <c:marker>
            <c:symbol val="none"/>
          </c:marker>
          <c:xVal>
            <c:numRef>
              <c:f>Sheet1!$A$2:$A$32</c:f>
              <c:numCache>
                <c:formatCode>General</c:formatCode>
                <c:ptCount val="3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numCache>
            </c:numRef>
          </c:xVal>
          <c:yVal>
            <c:numRef>
              <c:f>Sheet1!$F$2:$F$32</c:f>
              <c:numCache>
                <c:formatCode>General</c:formatCode>
                <c:ptCount val="31"/>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85.894000000000005</c:v>
                </c:pt>
                <c:pt idx="14">
                  <c:v>75.179000000000002</c:v>
                </c:pt>
                <c:pt idx="15">
                  <c:v>67.412000000000006</c:v>
                </c:pt>
                <c:pt idx="16">
                  <c:v>60.789000000000001</c:v>
                </c:pt>
                <c:pt idx="17">
                  <c:v>54.686999999999998</c:v>
                </c:pt>
                <c:pt idx="18">
                  <c:v>50.378</c:v>
                </c:pt>
                <c:pt idx="19">
                  <c:v>47.485999999999997</c:v>
                </c:pt>
                <c:pt idx="20">
                  <c:v>43.890999999999998</c:v>
                </c:pt>
                <c:pt idx="21">
                  <c:v>41.177999999999997</c:v>
                </c:pt>
                <c:pt idx="22">
                  <c:v>38.329000000000001</c:v>
                </c:pt>
                <c:pt idx="23">
                  <c:v>36.258000000000003</c:v>
                </c:pt>
                <c:pt idx="24">
                  <c:v>32.406999999999996</c:v>
                </c:pt>
                <c:pt idx="25">
                  <c:v>31.815999999999999</c:v>
                </c:pt>
                <c:pt idx="26">
                  <c:v>29.701000000000001</c:v>
                </c:pt>
                <c:pt idx="27">
                  <c:v>28.97</c:v>
                </c:pt>
                <c:pt idx="28">
                  <c:v>25.585000000000001</c:v>
                </c:pt>
                <c:pt idx="29">
                  <c:v>21.099</c:v>
                </c:pt>
                <c:pt idx="30">
                  <c:v>21.099</c:v>
                </c:pt>
              </c:numCache>
            </c:numRef>
          </c:yVal>
          <c:smooth val="1"/>
        </c:ser>
        <c:ser>
          <c:idx val="5"/>
          <c:order val="5"/>
          <c:tx>
            <c:strRef>
              <c:f>Sheet1!$G$1</c:f>
              <c:strCache>
                <c:ptCount val="1"/>
                <c:pt idx="0">
                  <c:v>UCL (Pediatric)</c:v>
                </c:pt>
              </c:strCache>
            </c:strRef>
          </c:tx>
          <c:spPr>
            <a:ln w="41275">
              <a:solidFill>
                <a:srgbClr val="00FFFF"/>
              </a:solidFill>
              <a:prstDash val="sysDash"/>
            </a:ln>
          </c:spPr>
          <c:marker>
            <c:symbol val="none"/>
          </c:marker>
          <c:xVal>
            <c:numRef>
              <c:f>Sheet1!$A$2:$A$32</c:f>
              <c:numCache>
                <c:formatCode>General</c:formatCode>
                <c:ptCount val="3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numCache>
            </c:numRef>
          </c:xVal>
          <c:yVal>
            <c:numRef>
              <c:f>Sheet1!$G$2:$G$32</c:f>
              <c:numCache>
                <c:formatCode>General</c:formatCode>
                <c:ptCount val="31"/>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89.748999999999995</c:v>
                </c:pt>
                <c:pt idx="14">
                  <c:v>80.183999999999997</c:v>
                </c:pt>
                <c:pt idx="15">
                  <c:v>73.048000000000002</c:v>
                </c:pt>
                <c:pt idx="16">
                  <c:v>66.905000000000001</c:v>
                </c:pt>
                <c:pt idx="17">
                  <c:v>61.225999999999999</c:v>
                </c:pt>
                <c:pt idx="18">
                  <c:v>57.218000000000004</c:v>
                </c:pt>
                <c:pt idx="19">
                  <c:v>54.567</c:v>
                </c:pt>
                <c:pt idx="20">
                  <c:v>51.347000000000001</c:v>
                </c:pt>
                <c:pt idx="21">
                  <c:v>48.945</c:v>
                </c:pt>
                <c:pt idx="22">
                  <c:v>46.463000000000001</c:v>
                </c:pt>
                <c:pt idx="23">
                  <c:v>44.686</c:v>
                </c:pt>
                <c:pt idx="24">
                  <c:v>41.404000000000003</c:v>
                </c:pt>
                <c:pt idx="25">
                  <c:v>40.924999999999997</c:v>
                </c:pt>
                <c:pt idx="26">
                  <c:v>39.295999999999999</c:v>
                </c:pt>
                <c:pt idx="27">
                  <c:v>38.725999999999999</c:v>
                </c:pt>
                <c:pt idx="28">
                  <c:v>36.47</c:v>
                </c:pt>
                <c:pt idx="29">
                  <c:v>33.642000000000003</c:v>
                </c:pt>
                <c:pt idx="30">
                  <c:v>33.642000000000003</c:v>
                </c:pt>
              </c:numCache>
            </c:numRef>
          </c:yVal>
          <c:smooth val="1"/>
        </c:ser>
        <c:dLbls>
          <c:showLegendKey val="0"/>
          <c:showVal val="0"/>
          <c:showCatName val="0"/>
          <c:showSerName val="0"/>
          <c:showPercent val="0"/>
          <c:showBubbleSize val="0"/>
        </c:dLbls>
        <c:axId val="676370464"/>
        <c:axId val="676371640"/>
      </c:scatterChart>
      <c:valAx>
        <c:axId val="676370464"/>
        <c:scaling>
          <c:orientation val="minMax"/>
          <c:max val="19"/>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676371640"/>
        <c:crosses val="autoZero"/>
        <c:crossBetween val="midCat"/>
        <c:majorUnit val="1"/>
      </c:valAx>
      <c:valAx>
        <c:axId val="676371640"/>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676370464"/>
        <c:crosses val="autoZero"/>
        <c:crossBetween val="midCat"/>
        <c:majorUnit val="25"/>
      </c:valAx>
      <c:spPr>
        <a:solidFill>
          <a:schemeClr val="bg2"/>
        </a:solidFill>
        <a:ln>
          <a:solidFill>
            <a:schemeClr val="tx1"/>
          </a:solidFill>
        </a:ln>
      </c:spPr>
    </c:plotArea>
    <c:legend>
      <c:legendPos val="r"/>
      <c:legendEntry>
        <c:idx val="1"/>
        <c:delete val="1"/>
      </c:legendEntry>
      <c:legendEntry>
        <c:idx val="2"/>
        <c:delete val="1"/>
      </c:legendEntry>
      <c:legendEntry>
        <c:idx val="4"/>
        <c:delete val="1"/>
      </c:legendEntry>
      <c:legendEntry>
        <c:idx val="5"/>
        <c:delete val="1"/>
      </c:legendEntry>
      <c:layout>
        <c:manualLayout>
          <c:xMode val="edge"/>
          <c:yMode val="edge"/>
          <c:x val="0.62313420061622737"/>
          <c:y val="6.6669841673016678E-2"/>
          <c:w val="0.27052219559511587"/>
          <c:h val="0.14776140885615105"/>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1.16136E-7</cdr:x>
      <cdr:y>0.01563</cdr:y>
    </cdr:from>
    <cdr:to>
      <cdr:x>0.19469</cdr:x>
      <cdr:y>0.09375</cdr:y>
    </cdr:to>
    <cdr:sp macro="" textlink="">
      <cdr:nvSpPr>
        <cdr:cNvPr id="2" name="TextBox 1"/>
        <cdr:cNvSpPr txBox="1"/>
      </cdr:nvSpPr>
      <cdr:spPr>
        <a:xfrm xmlns:a="http://schemas.openxmlformats.org/drawingml/2006/main">
          <a:off x="1" y="76200"/>
          <a:ext cx="16764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en-US" sz="1500" b="1" dirty="0" smtClean="0">
              <a:solidFill>
                <a:srgbClr val="FFFF00"/>
              </a:solidFill>
            </a:rPr>
            <a:t>Donor Age:</a:t>
          </a:r>
          <a:endParaRPr lang="en-US" sz="1500" b="1" dirty="0">
            <a:solidFill>
              <a:srgbClr val="FFFF00"/>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0.12174</cdr:x>
      <cdr:y>0.72581</cdr:y>
    </cdr:from>
    <cdr:to>
      <cdr:x>0.65272</cdr:x>
      <cdr:y>0.79033</cdr:y>
    </cdr:to>
    <cdr:sp macro="" textlink="">
      <cdr:nvSpPr>
        <cdr:cNvPr id="2" name="TextBox 1"/>
        <cdr:cNvSpPr txBox="1"/>
      </cdr:nvSpPr>
      <cdr:spPr>
        <a:xfrm xmlns:a="http://schemas.openxmlformats.org/drawingml/2006/main">
          <a:off x="1066800" y="3429000"/>
          <a:ext cx="4652978" cy="304818"/>
        </a:xfrm>
        <a:prstGeom xmlns:a="http://schemas.openxmlformats.org/drawingml/2006/main" prst="rect">
          <a:avLst/>
        </a:prstGeom>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pPr algn="ctr"/>
          <a:r>
            <a:rPr lang="en-US" sz="1400" b="1" dirty="0" smtClean="0">
              <a:solidFill>
                <a:schemeClr val="tx1"/>
              </a:solidFill>
            </a:rPr>
            <a:t>Median survival (years): </a:t>
          </a:r>
          <a:r>
            <a:rPr lang="en-US" sz="1400" b="1" dirty="0">
              <a:solidFill>
                <a:schemeClr val="tx1"/>
              </a:solidFill>
            </a:rPr>
            <a:t>Adult = </a:t>
          </a:r>
          <a:r>
            <a:rPr lang="en-US" sz="1400" b="1" dirty="0" smtClean="0">
              <a:solidFill>
                <a:schemeClr val="tx1"/>
              </a:solidFill>
            </a:rPr>
            <a:t>5.6; </a:t>
          </a:r>
          <a:r>
            <a:rPr lang="en-US" sz="1400" b="1" dirty="0">
              <a:solidFill>
                <a:schemeClr val="tx1"/>
              </a:solidFill>
            </a:rPr>
            <a:t>Pediatric = </a:t>
          </a:r>
          <a:r>
            <a:rPr lang="en-US" sz="1400" b="1" dirty="0" smtClean="0">
              <a:solidFill>
                <a:schemeClr val="tx1"/>
              </a:solidFill>
            </a:rPr>
            <a:t>5.1</a:t>
          </a:r>
          <a:endParaRPr lang="en-US" sz="1400" b="1" dirty="0">
            <a:solidFill>
              <a:schemeClr val="tx1"/>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0.12174</cdr:x>
      <cdr:y>0.72581</cdr:y>
    </cdr:from>
    <cdr:to>
      <cdr:x>0.65272</cdr:x>
      <cdr:y>0.79033</cdr:y>
    </cdr:to>
    <cdr:sp macro="" textlink="">
      <cdr:nvSpPr>
        <cdr:cNvPr id="2" name="TextBox 1"/>
        <cdr:cNvSpPr txBox="1"/>
      </cdr:nvSpPr>
      <cdr:spPr>
        <a:xfrm xmlns:a="http://schemas.openxmlformats.org/drawingml/2006/main">
          <a:off x="1066800" y="3429000"/>
          <a:ext cx="4652978" cy="304818"/>
        </a:xfrm>
        <a:prstGeom xmlns:a="http://schemas.openxmlformats.org/drawingml/2006/main" prst="rect">
          <a:avLst/>
        </a:prstGeom>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pPr algn="ctr"/>
          <a:r>
            <a:rPr lang="en-US" sz="1400" b="1" dirty="0" smtClean="0">
              <a:solidFill>
                <a:schemeClr val="tx1"/>
              </a:solidFill>
            </a:rPr>
            <a:t>Median survival (years): </a:t>
          </a:r>
          <a:r>
            <a:rPr lang="en-US" sz="1400" b="1" dirty="0">
              <a:solidFill>
                <a:schemeClr val="tx1"/>
              </a:solidFill>
            </a:rPr>
            <a:t>Adult = </a:t>
          </a:r>
          <a:r>
            <a:rPr lang="en-US" sz="1400" b="1" dirty="0" smtClean="0">
              <a:solidFill>
                <a:schemeClr val="tx1"/>
              </a:solidFill>
            </a:rPr>
            <a:t>7.9; </a:t>
          </a:r>
          <a:r>
            <a:rPr lang="en-US" sz="1400" b="1" dirty="0">
              <a:solidFill>
                <a:schemeClr val="tx1"/>
              </a:solidFill>
            </a:rPr>
            <a:t>Pediatric = </a:t>
          </a:r>
          <a:r>
            <a:rPr lang="en-US" sz="1400" b="1" dirty="0" smtClean="0">
              <a:solidFill>
                <a:schemeClr val="tx1"/>
              </a:solidFill>
            </a:rPr>
            <a:t>8.6</a:t>
          </a:r>
          <a:endParaRPr lang="en-US" sz="1400" b="1" dirty="0">
            <a:solidFill>
              <a:schemeClr val="tx1"/>
            </a:solidFill>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0.20354</cdr:x>
      <cdr:y>0.22414</cdr:y>
    </cdr:from>
    <cdr:to>
      <cdr:x>0.34513</cdr:x>
      <cdr:y>0.31034</cdr:y>
    </cdr:to>
    <cdr:sp macro="" textlink="">
      <cdr:nvSpPr>
        <cdr:cNvPr id="2" name="TextBox 1"/>
        <cdr:cNvSpPr txBox="1"/>
      </cdr:nvSpPr>
      <cdr:spPr>
        <a:xfrm xmlns:a="http://schemas.openxmlformats.org/drawingml/2006/main">
          <a:off x="1752600" y="990600"/>
          <a:ext cx="12192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chemeClr val="tx1"/>
              </a:solidFill>
            </a:rPr>
            <a:t>N =1,786</a:t>
          </a:r>
          <a:endParaRPr lang="en-US" sz="1400" b="1" dirty="0">
            <a:solidFill>
              <a:schemeClr val="tx1"/>
            </a:solidFill>
          </a:endParaRPr>
        </a:p>
      </cdr:txBody>
    </cdr:sp>
  </cdr:relSizeAnchor>
  <cdr:relSizeAnchor xmlns:cdr="http://schemas.openxmlformats.org/drawingml/2006/chartDrawing">
    <cdr:from>
      <cdr:x>0.51327</cdr:x>
      <cdr:y>0.05172</cdr:y>
    </cdr:from>
    <cdr:to>
      <cdr:x>0.9469</cdr:x>
      <cdr:y>0.17241</cdr:y>
    </cdr:to>
    <cdr:sp macro="" textlink="">
      <cdr:nvSpPr>
        <cdr:cNvPr id="3" name="TextBox 2"/>
        <cdr:cNvSpPr txBox="1"/>
      </cdr:nvSpPr>
      <cdr:spPr>
        <a:xfrm xmlns:a="http://schemas.openxmlformats.org/drawingml/2006/main">
          <a:off x="4419600" y="252228"/>
          <a:ext cx="3733800" cy="588581"/>
        </a:xfrm>
        <a:prstGeom xmlns:a="http://schemas.openxmlformats.org/drawingml/2006/main" prst="rect">
          <a:avLst/>
        </a:prstGeom>
        <a:solidFill xmlns:a="http://schemas.openxmlformats.org/drawingml/2006/main">
          <a:srgbClr val="000000"/>
        </a:solidFill>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chemeClr val="tx1"/>
              </a:solidFill>
            </a:rPr>
            <a:t>Median survival = 2.4 </a:t>
          </a:r>
          <a:r>
            <a:rPr lang="en-US" sz="1400" b="1" dirty="0">
              <a:solidFill>
                <a:schemeClr val="tx1"/>
              </a:solidFill>
            </a:rPr>
            <a:t>years</a:t>
          </a:r>
        </a:p>
        <a:p xmlns:a="http://schemas.openxmlformats.org/drawingml/2006/main">
          <a:r>
            <a:rPr lang="en-US" sz="1400" b="1" dirty="0" smtClean="0">
              <a:solidFill>
                <a:schemeClr val="tx1"/>
              </a:solidFill>
            </a:rPr>
            <a:t>Conditional median survival </a:t>
          </a:r>
          <a:r>
            <a:rPr lang="en-US" sz="1400" b="1" dirty="0">
              <a:solidFill>
                <a:schemeClr val="tx1"/>
              </a:solidFill>
            </a:rPr>
            <a:t>= </a:t>
          </a:r>
          <a:r>
            <a:rPr lang="en-US" sz="1400" b="1" dirty="0" smtClean="0">
              <a:solidFill>
                <a:schemeClr val="tx1"/>
              </a:solidFill>
            </a:rPr>
            <a:t>6.3 years </a:t>
          </a:r>
          <a:r>
            <a:rPr lang="en-US" sz="1400" b="1" dirty="0" smtClean="0"/>
            <a:t>f</a:t>
          </a:r>
          <a:endParaRPr lang="en-US" sz="1400" b="1"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59255E-B7F2-4609-A598-10EEBAA7217E}" type="datetimeFigureOut">
              <a:rPr lang="en-US" smtClean="0"/>
              <a:pPr/>
              <a:t>10/1/2014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FBB1FB-AC70-4579-BA4D-6720E6A05D35}" type="slidenum">
              <a:rPr lang="en-US" smtClean="0"/>
              <a:pPr/>
              <a:t>‹#›</a:t>
            </a:fld>
            <a:endParaRPr lang="en-US"/>
          </a:p>
        </p:txBody>
      </p:sp>
    </p:spTree>
    <p:extLst>
      <p:ext uri="{BB962C8B-B14F-4D97-AF65-F5344CB8AC3E}">
        <p14:creationId xmlns:p14="http://schemas.microsoft.com/office/powerpoint/2010/main" val="23838210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2</a:t>
            </a:fld>
            <a:endParaRPr lang="en-US"/>
          </a:p>
        </p:txBody>
      </p:sp>
    </p:spTree>
    <p:extLst>
      <p:ext uri="{BB962C8B-B14F-4D97-AF65-F5344CB8AC3E}">
        <p14:creationId xmlns:p14="http://schemas.microsoft.com/office/powerpoint/2010/main" val="29836909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Therefore, 95% confidence limits are provided about the survival rate estimate; the survival rate shown is the best estimate but the true rate will most likely fall within these limits.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median survival is the estimated time point at which 50% of all of the recipients have died.  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11</a:t>
            </a:fld>
            <a:endParaRPr lang="en-US"/>
          </a:p>
        </p:txBody>
      </p:sp>
    </p:spTree>
    <p:extLst>
      <p:ext uri="{BB962C8B-B14F-4D97-AF65-F5344CB8AC3E}">
        <p14:creationId xmlns:p14="http://schemas.microsoft.com/office/powerpoint/2010/main" val="13962415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12</a:t>
            </a:fld>
            <a:endParaRPr lang="en-US"/>
          </a:p>
        </p:txBody>
      </p:sp>
    </p:spTree>
    <p:extLst>
      <p:ext uri="{BB962C8B-B14F-4D97-AF65-F5344CB8AC3E}">
        <p14:creationId xmlns:p14="http://schemas.microsoft.com/office/powerpoint/2010/main" val="4458937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3</a:t>
            </a:fld>
            <a:endParaRPr lang="en-US"/>
          </a:p>
        </p:txBody>
      </p:sp>
    </p:spTree>
    <p:extLst>
      <p:ext uri="{BB962C8B-B14F-4D97-AF65-F5344CB8AC3E}">
        <p14:creationId xmlns:p14="http://schemas.microsoft.com/office/powerpoint/2010/main" val="42611789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a:t>
            </a:fld>
            <a:endParaRPr lang="en-US"/>
          </a:p>
        </p:txBody>
      </p:sp>
    </p:spTree>
    <p:extLst>
      <p:ext uri="{BB962C8B-B14F-4D97-AF65-F5344CB8AC3E}">
        <p14:creationId xmlns:p14="http://schemas.microsoft.com/office/powerpoint/2010/main" val="13234616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5</a:t>
            </a:fld>
            <a:endParaRPr lang="en-US"/>
          </a:p>
        </p:txBody>
      </p:sp>
    </p:spTree>
    <p:extLst>
      <p:ext uri="{BB962C8B-B14F-4D97-AF65-F5344CB8AC3E}">
        <p14:creationId xmlns:p14="http://schemas.microsoft.com/office/powerpoint/2010/main" val="5768807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6</a:t>
            </a:fld>
            <a:endParaRPr lang="en-US"/>
          </a:p>
        </p:txBody>
      </p:sp>
    </p:spTree>
    <p:extLst>
      <p:ext uri="{BB962C8B-B14F-4D97-AF65-F5344CB8AC3E}">
        <p14:creationId xmlns:p14="http://schemas.microsoft.com/office/powerpoint/2010/main" val="3610576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7</a:t>
            </a:fld>
            <a:endParaRPr lang="en-US"/>
          </a:p>
        </p:txBody>
      </p:sp>
    </p:spTree>
    <p:extLst>
      <p:ext uri="{BB962C8B-B14F-4D97-AF65-F5344CB8AC3E}">
        <p14:creationId xmlns:p14="http://schemas.microsoft.com/office/powerpoint/2010/main" val="6957705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8</a:t>
            </a:fld>
            <a:endParaRPr lang="en-US"/>
          </a:p>
        </p:txBody>
      </p:sp>
    </p:spTree>
    <p:extLst>
      <p:ext uri="{BB962C8B-B14F-4D97-AF65-F5344CB8AC3E}">
        <p14:creationId xmlns:p14="http://schemas.microsoft.com/office/powerpoint/2010/main" val="37207262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Survival rates were compared using the log-rank test statistic. Results of log-rank</a:t>
            </a:r>
            <a:r>
              <a:rPr lang="en-US" sz="1200" kern="1200" baseline="0" dirty="0" smtClean="0">
                <a:solidFill>
                  <a:schemeClr val="tx1"/>
                </a:solidFill>
                <a:latin typeface="+mn-lt"/>
                <a:ea typeface="+mn-ea"/>
                <a:cs typeface="+mn-cs"/>
              </a:rPr>
              <a:t> test should be interpreted with caution when curves cross.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9</a:t>
            </a:fld>
            <a:endParaRPr lang="en-US"/>
          </a:p>
        </p:txBody>
      </p:sp>
    </p:spTree>
    <p:extLst>
      <p:ext uri="{BB962C8B-B14F-4D97-AF65-F5344CB8AC3E}">
        <p14:creationId xmlns:p14="http://schemas.microsoft.com/office/powerpoint/2010/main" val="492884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Survival rates were compared using the log-rank test statistic. Results of log-rank</a:t>
            </a:r>
            <a:r>
              <a:rPr lang="en-US" sz="1200" kern="1200" baseline="0" dirty="0" smtClean="0">
                <a:solidFill>
                  <a:schemeClr val="tx1"/>
                </a:solidFill>
                <a:latin typeface="+mn-lt"/>
                <a:ea typeface="+mn-ea"/>
                <a:cs typeface="+mn-cs"/>
              </a:rPr>
              <a:t> test should be interpreted with caution when curves cross.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10</a:t>
            </a:fld>
            <a:endParaRPr lang="en-US"/>
          </a:p>
        </p:txBody>
      </p:sp>
    </p:spTree>
    <p:extLst>
      <p:ext uri="{BB962C8B-B14F-4D97-AF65-F5344CB8AC3E}">
        <p14:creationId xmlns:p14="http://schemas.microsoft.com/office/powerpoint/2010/main" val="21295878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60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5000">
              <a:srgbClr val="330033"/>
            </a:gs>
            <a:gs pos="100000">
              <a:schemeClr val="tx1"/>
            </a:gs>
          </a:gsLst>
          <a:lin ang="16200000" scaled="1"/>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5000"/>
        <a:buFont typeface="Webdings" charset="2"/>
        <a:buChar char="&lt;"/>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Times"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Font typeface="Times" charset="0"/>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sz="4000" dirty="0" smtClean="0"/>
              <a:t>LUNG TRANSPLANTATION</a:t>
            </a:r>
            <a:endParaRPr lang="en-US" sz="4000" dirty="0"/>
          </a:p>
        </p:txBody>
      </p:sp>
      <p:sp>
        <p:nvSpPr>
          <p:cNvPr id="3" name="Subtitle 2"/>
          <p:cNvSpPr>
            <a:spLocks noGrp="1"/>
          </p:cNvSpPr>
          <p:nvPr>
            <p:ph type="subTitle" idx="1"/>
          </p:nvPr>
        </p:nvSpPr>
        <p:spPr/>
        <p:txBody>
          <a:bodyPr/>
          <a:lstStyle/>
          <a:p>
            <a:r>
              <a:rPr lang="en-US" dirty="0" smtClean="0"/>
              <a:t>Overall</a:t>
            </a:r>
            <a:endParaRPr lang="en-US" dirty="0"/>
          </a:p>
        </p:txBody>
      </p:sp>
      <p:grpSp>
        <p:nvGrpSpPr>
          <p:cNvPr id="8" name="Group 7"/>
          <p:cNvGrpSpPr/>
          <p:nvPr/>
        </p:nvGrpSpPr>
        <p:grpSpPr>
          <a:xfrm>
            <a:off x="2" y="6146792"/>
            <a:ext cx="4715932" cy="711201"/>
            <a:chOff x="1" y="6067776"/>
            <a:chExt cx="4952999" cy="790224"/>
          </a:xfrm>
        </p:grpSpPr>
        <p:pic>
          <p:nvPicPr>
            <p:cNvPr id="9" name="Picture 8"/>
            <p:cNvPicPr>
              <a:picLocks noChangeAspect="1"/>
            </p:cNvPicPr>
            <p:nvPr/>
          </p:nvPicPr>
          <p:blipFill>
            <a:blip r:embed="rId2" cstate="print"/>
            <a:stretch>
              <a:fillRect/>
            </a:stretch>
          </p:blipFill>
          <p:spPr>
            <a:xfrm>
              <a:off x="1" y="6172200"/>
              <a:ext cx="4952999" cy="685800"/>
            </a:xfrm>
            <a:prstGeom prst="rect">
              <a:avLst/>
            </a:prstGeom>
          </p:spPr>
        </p:pic>
        <p:sp>
          <p:nvSpPr>
            <p:cNvPr id="10" name="TextBox 9"/>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11" name="TextBox 10"/>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a:t>
            </a:r>
            <a:r>
              <a:rPr lang="en-US" sz="900" b="1" dirty="0" smtClean="0">
                <a:solidFill>
                  <a:schemeClr val="bg1"/>
                </a:solidFill>
                <a:latin typeface="Arial"/>
                <a:cs typeface="Arial"/>
              </a:rPr>
              <a:t>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600" dirty="0"/>
              <a:t>Adult and Pediatric Lung </a:t>
            </a:r>
            <a:r>
              <a:rPr lang="en-US" sz="2600" dirty="0" smtClean="0"/>
              <a:t>Transplants</a:t>
            </a:r>
            <a:r>
              <a:rPr lang="en-US" sz="2800" dirty="0" smtClean="0"/>
              <a:t/>
            </a:r>
            <a:br>
              <a:rPr lang="en-US" sz="2800" dirty="0" smtClean="0"/>
            </a:br>
            <a:r>
              <a:rPr lang="en-US" sz="2400" dirty="0" smtClean="0"/>
              <a:t>Kaplan-Meier Survival by Age </a:t>
            </a:r>
            <a:r>
              <a:rPr lang="en-US" sz="2400" dirty="0"/>
              <a:t>Group Conditional on </a:t>
            </a:r>
            <a:br>
              <a:rPr lang="en-US" sz="2400" dirty="0"/>
            </a:br>
            <a:r>
              <a:rPr lang="en-US" sz="2400" dirty="0"/>
              <a:t>Survival </a:t>
            </a:r>
            <a:r>
              <a:rPr lang="en-US" sz="2400" dirty="0" smtClean="0"/>
              <a:t>to 1 year </a:t>
            </a:r>
            <a:r>
              <a:rPr lang="en-US" sz="2000" dirty="0" smtClean="0"/>
              <a:t>(Transplants: January 1990 – June 2012)</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43342702"/>
              </p:ext>
            </p:extLst>
          </p:nvPr>
        </p:nvGraphicFramePr>
        <p:xfrm>
          <a:off x="228600" y="1447800"/>
          <a:ext cx="87630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486400" y="2895600"/>
            <a:ext cx="2590800" cy="323165"/>
          </a:xfrm>
          <a:prstGeom prst="rect">
            <a:avLst/>
          </a:prstGeom>
          <a:noFill/>
        </p:spPr>
        <p:txBody>
          <a:bodyPr wrap="square" rtlCol="0">
            <a:spAutoFit/>
          </a:bodyPr>
          <a:lstStyle/>
          <a:p>
            <a:pPr algn="ctr"/>
            <a:r>
              <a:rPr lang="en-US" sz="1500" b="1" dirty="0" smtClean="0">
                <a:solidFill>
                  <a:srgbClr val="FFFF00"/>
                </a:solidFill>
              </a:rPr>
              <a:t>p = 0.1645</a:t>
            </a:r>
            <a:endParaRPr lang="en-US" sz="1500" b="1" dirty="0">
              <a:solidFill>
                <a:srgbClr val="FFFF00"/>
              </a:solidFill>
            </a:endParaRPr>
          </a:p>
        </p:txBody>
      </p:sp>
      <p:grpSp>
        <p:nvGrpSpPr>
          <p:cNvPr id="10" name="Group 9"/>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2" name="TextBox 11"/>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8" name="TextBox 7"/>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a:t>
            </a:r>
            <a:r>
              <a:rPr lang="en-US" sz="900" b="1" dirty="0" smtClean="0">
                <a:solidFill>
                  <a:schemeClr val="bg1"/>
                </a:solidFill>
                <a:latin typeface="Arial"/>
                <a:cs typeface="Arial"/>
              </a:rPr>
              <a:t>1009-1024</a:t>
            </a:r>
            <a:endParaRPr lang="en-US" sz="900" b="1" dirty="0">
              <a:solidFill>
                <a:schemeClr val="bg1"/>
              </a:solidFill>
              <a:latin typeface="Arial"/>
              <a:cs typeface="Arial"/>
            </a:endParaRPr>
          </a:p>
        </p:txBody>
      </p:sp>
    </p:spTree>
    <p:extLst>
      <p:ext uri="{BB962C8B-B14F-4D97-AF65-F5344CB8AC3E}">
        <p14:creationId xmlns:p14="http://schemas.microsoft.com/office/powerpoint/2010/main" val="36336748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600" dirty="0" smtClean="0"/>
              <a:t>Adult and Pediatric Lung Retransplants</a:t>
            </a:r>
            <a:r>
              <a:rPr lang="en-US" sz="2400" dirty="0" smtClean="0"/>
              <a:t/>
            </a:r>
            <a:br>
              <a:rPr lang="en-US" sz="2400" dirty="0" smtClean="0"/>
            </a:br>
            <a:r>
              <a:rPr lang="en-US" sz="2400" dirty="0" smtClean="0"/>
              <a:t>Kaplan-Meier Survival for First </a:t>
            </a:r>
            <a:r>
              <a:rPr lang="en-US" sz="2400" smtClean="0"/>
              <a:t>Retransplant Recipients</a:t>
            </a:r>
            <a:br>
              <a:rPr lang="en-US" sz="2400" smtClean="0"/>
            </a:br>
            <a:r>
              <a:rPr lang="en-US" sz="2000" smtClean="0"/>
              <a:t>(First </a:t>
            </a:r>
            <a:r>
              <a:rPr lang="en-US" sz="2000" dirty="0" smtClean="0"/>
              <a:t>retransplants: January 1990 – June 2012)</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25681650"/>
              </p:ext>
            </p:extLst>
          </p:nvPr>
        </p:nvGraphicFramePr>
        <p:xfrm>
          <a:off x="228600" y="1295400"/>
          <a:ext cx="86106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5" name="TextBox 14"/>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10" name="TextBox 9"/>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a:t>
            </a:r>
            <a:r>
              <a:rPr lang="en-US" sz="900" b="1" dirty="0" smtClean="0">
                <a:solidFill>
                  <a:schemeClr val="bg1"/>
                </a:solidFill>
                <a:latin typeface="Arial"/>
                <a:cs typeface="Arial"/>
              </a:rPr>
              <a:t>1009-1024</a:t>
            </a:r>
            <a:endParaRPr lang="en-US" sz="900" b="1" dirty="0">
              <a:solidFill>
                <a:schemeClr val="bg1"/>
              </a:solidFill>
              <a:latin typeface="Arial"/>
              <a:cs typeface="Arial"/>
            </a:endParaRPr>
          </a:p>
        </p:txBody>
      </p:sp>
    </p:spTree>
    <p:extLst>
      <p:ext uri="{BB962C8B-B14F-4D97-AF65-F5344CB8AC3E}">
        <p14:creationId xmlns:p14="http://schemas.microsoft.com/office/powerpoint/2010/main" val="39366758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p:spPr>
        <p:txBody>
          <a:bodyPr lIns="9144" rIns="9144"/>
          <a:lstStyle/>
          <a:p>
            <a:r>
              <a:rPr lang="en-US" sz="2600" dirty="0" smtClean="0"/>
              <a:t>Adult and Pediatric Lung Retransplants</a:t>
            </a:r>
            <a:r>
              <a:rPr lang="en-US" sz="2800" dirty="0" smtClean="0"/>
              <a:t/>
            </a:r>
            <a:br>
              <a:rPr lang="en-US" sz="2800" dirty="0" smtClean="0"/>
            </a:br>
            <a:r>
              <a:rPr lang="en-US" sz="2400" dirty="0" smtClean="0"/>
              <a:t>Retransplants by Year and Age Group</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11242876"/>
              </p:ext>
            </p:extLst>
          </p:nvPr>
        </p:nvGraphicFramePr>
        <p:xfrm>
          <a:off x="228600" y="1371600"/>
          <a:ext cx="8610600" cy="4648200"/>
        </p:xfrm>
        <a:graphic>
          <a:graphicData uri="http://schemas.openxmlformats.org/drawingml/2006/chart">
            <c:chart xmlns:c="http://schemas.openxmlformats.org/drawingml/2006/chart" xmlns:r="http://schemas.openxmlformats.org/officeDocument/2006/relationships" r:id="rId3"/>
          </a:graphicData>
        </a:graphic>
      </p:graphicFrame>
      <p:grpSp>
        <p:nvGrpSpPr>
          <p:cNvPr id="14" name="Group 13"/>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a:t>
            </a:r>
            <a:r>
              <a:rPr lang="en-US" sz="900" b="1" dirty="0" smtClean="0">
                <a:solidFill>
                  <a:schemeClr val="bg1"/>
                </a:solidFill>
                <a:latin typeface="Arial"/>
                <a:cs typeface="Arial"/>
              </a:rPr>
              <a:t>1009-1024</a:t>
            </a:r>
            <a:endParaRPr lang="en-US" sz="900" b="1" dirty="0">
              <a:solidFill>
                <a:schemeClr val="bg1"/>
              </a:solidFill>
              <a:latin typeface="Arial"/>
              <a:cs typeface="Arial"/>
            </a:endParaRPr>
          </a:p>
        </p:txBody>
      </p:sp>
    </p:spTree>
    <p:extLst>
      <p:ext uri="{BB962C8B-B14F-4D97-AF65-F5344CB8AC3E}">
        <p14:creationId xmlns:p14="http://schemas.microsoft.com/office/powerpoint/2010/main" val="37595642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p:spPr>
        <p:txBody>
          <a:bodyPr lIns="9144" rIns="9144"/>
          <a:lstStyle/>
          <a:p>
            <a:r>
              <a:rPr lang="en-US" sz="2600" dirty="0" smtClean="0"/>
              <a:t>Adult and Pediatric Lung Transplants</a:t>
            </a:r>
            <a:r>
              <a:rPr lang="en-US" sz="2800" dirty="0" smtClean="0"/>
              <a:t/>
            </a:r>
            <a:br>
              <a:rPr lang="en-US" sz="2800" dirty="0" smtClean="0"/>
            </a:br>
            <a:r>
              <a:rPr lang="en-US" sz="2400" dirty="0" smtClean="0"/>
              <a:t>Number of Transplants by Year and Procedure Type</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24424496"/>
              </p:ext>
            </p:extLst>
          </p:nvPr>
        </p:nvGraphicFramePr>
        <p:xfrm>
          <a:off x="228600" y="1371600"/>
          <a:ext cx="8610600" cy="4343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953000" y="5690681"/>
            <a:ext cx="4038600" cy="769441"/>
          </a:xfrm>
          <a:prstGeom prst="rect">
            <a:avLst/>
          </a:prstGeom>
          <a:noFill/>
          <a:ln>
            <a:solidFill>
              <a:srgbClr val="FFFF00"/>
            </a:solidFill>
          </a:ln>
        </p:spPr>
        <p:txBody>
          <a:bodyPr wrap="square" rtlCol="0">
            <a:spAutoFit/>
          </a:bodyPr>
          <a:lstStyle/>
          <a:p>
            <a:r>
              <a:rPr lang="en-US" sz="1100" b="1" dirty="0" smtClean="0">
                <a:solidFill>
                  <a:srgbClr val="FFFF00"/>
                </a:solidFill>
              </a:rPr>
              <a:t>NOTE: This figure includes only the lung transplants that are reported to the ISHLT Transplant Registry.  As such, this should not be construed as representing changes in the number of lung transplants performed worldwide.</a:t>
            </a:r>
            <a:endParaRPr lang="en-US" sz="1100" dirty="0">
              <a:solidFill>
                <a:srgbClr val="FFFF00"/>
              </a:solidFill>
            </a:endParaRPr>
          </a:p>
        </p:txBody>
      </p:sp>
      <p:grpSp>
        <p:nvGrpSpPr>
          <p:cNvPr id="14" name="Group 13"/>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8" name="TextBox 7"/>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a:t>
            </a:r>
            <a:r>
              <a:rPr lang="en-US" sz="900" b="1" dirty="0" smtClean="0">
                <a:solidFill>
                  <a:schemeClr val="bg1"/>
                </a:solidFill>
                <a:latin typeface="Arial"/>
                <a:cs typeface="Arial"/>
              </a:rPr>
              <a:t>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990600"/>
          </a:xfrm>
        </p:spPr>
        <p:txBody>
          <a:bodyPr lIns="9144" rIns="9144"/>
          <a:lstStyle/>
          <a:p>
            <a:r>
              <a:rPr lang="en-US" sz="2600" dirty="0" smtClean="0"/>
              <a:t>Adult and Pediatric Lung Transplants</a:t>
            </a:r>
            <a:r>
              <a:rPr lang="en-US" sz="2800" dirty="0" smtClean="0"/>
              <a:t/>
            </a:r>
            <a:br>
              <a:rPr lang="en-US" sz="2800" dirty="0" smtClean="0"/>
            </a:br>
            <a:r>
              <a:rPr lang="en-US" sz="2400" dirty="0" smtClean="0"/>
              <a:t>Average Center Volume </a:t>
            </a:r>
            <a:r>
              <a:rPr lang="en-US" sz="2000" dirty="0" smtClean="0"/>
              <a:t>(Transplants: January  2000 – June 2013)</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44922508"/>
              </p:ext>
            </p:extLst>
          </p:nvPr>
        </p:nvGraphicFramePr>
        <p:xfrm>
          <a:off x="304800" y="1143000"/>
          <a:ext cx="86106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a:t>
            </a:r>
            <a:r>
              <a:rPr lang="en-US" sz="900" b="1" dirty="0" smtClean="0">
                <a:solidFill>
                  <a:schemeClr val="bg1"/>
                </a:solidFill>
                <a:latin typeface="Arial"/>
                <a:cs typeface="Arial"/>
              </a:rPr>
              <a:t>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1143000"/>
          </a:xfrm>
        </p:spPr>
        <p:txBody>
          <a:bodyPr/>
          <a:lstStyle/>
          <a:p>
            <a:r>
              <a:rPr lang="en-US" sz="2600" dirty="0" smtClean="0"/>
              <a:t>Adult and Pediatric Lung Transplants</a:t>
            </a:r>
            <a:r>
              <a:rPr lang="en-US" sz="3600" dirty="0" smtClean="0"/>
              <a:t/>
            </a:r>
            <a:br>
              <a:rPr lang="en-US" sz="3600" dirty="0" smtClean="0"/>
            </a:br>
            <a:r>
              <a:rPr lang="en-US" sz="2400" dirty="0" smtClean="0"/>
              <a:t>Average Center Volume by Location</a:t>
            </a:r>
            <a:br>
              <a:rPr lang="en-US" sz="2400" dirty="0" smtClean="0"/>
            </a:br>
            <a:r>
              <a:rPr lang="en-US" sz="2000" dirty="0" smtClean="0"/>
              <a:t>(Transplants: January  2000 – June 2013)</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77673221"/>
              </p:ext>
            </p:extLst>
          </p:nvPr>
        </p:nvGraphicFramePr>
        <p:xfrm>
          <a:off x="304800" y="1295400"/>
          <a:ext cx="86106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9" name="Picture 8"/>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a:t>
            </a:r>
            <a:r>
              <a:rPr lang="en-US" sz="900" b="1" dirty="0" smtClean="0">
                <a:solidFill>
                  <a:schemeClr val="bg1"/>
                </a:solidFill>
                <a:latin typeface="Arial"/>
                <a:cs typeface="Arial"/>
              </a:rPr>
              <a:t>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1143000"/>
          </a:xfrm>
        </p:spPr>
        <p:txBody>
          <a:bodyPr/>
          <a:lstStyle/>
          <a:p>
            <a:r>
              <a:rPr lang="en-US" sz="2600" dirty="0" smtClean="0"/>
              <a:t>Adult and Pediatric Lung Transplants</a:t>
            </a:r>
            <a:r>
              <a:rPr lang="en-US" sz="3600" dirty="0" smtClean="0"/>
              <a:t/>
            </a:r>
            <a:br>
              <a:rPr lang="en-US" sz="3600" dirty="0" smtClean="0"/>
            </a:br>
            <a:r>
              <a:rPr lang="en-US" sz="2400" dirty="0" smtClean="0"/>
              <a:t>Average Center Volume by Location</a:t>
            </a:r>
            <a:br>
              <a:rPr lang="en-US" sz="2400" dirty="0" smtClean="0"/>
            </a:br>
            <a:r>
              <a:rPr lang="en-US" sz="2000" dirty="0" smtClean="0"/>
              <a:t>(Transplants: January  2008 – June 2013)</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30733856"/>
              </p:ext>
            </p:extLst>
          </p:nvPr>
        </p:nvGraphicFramePr>
        <p:xfrm>
          <a:off x="304800" y="1295400"/>
          <a:ext cx="86106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9" name="Picture 8"/>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a:t>
            </a:r>
            <a:r>
              <a:rPr lang="en-US" sz="900" b="1" dirty="0" smtClean="0">
                <a:solidFill>
                  <a:schemeClr val="bg1"/>
                </a:solidFill>
                <a:latin typeface="Arial"/>
                <a:cs typeface="Arial"/>
              </a:rPr>
              <a:t>1009-1024</a:t>
            </a:r>
            <a:endParaRPr lang="en-US" sz="900" b="1" dirty="0">
              <a:solidFill>
                <a:schemeClr val="bg1"/>
              </a:solidFill>
              <a:latin typeface="Arial"/>
              <a:cs typeface="Arial"/>
            </a:endParaRPr>
          </a:p>
        </p:txBody>
      </p:sp>
    </p:spTree>
    <p:extLst>
      <p:ext uri="{BB962C8B-B14F-4D97-AF65-F5344CB8AC3E}">
        <p14:creationId xmlns:p14="http://schemas.microsoft.com/office/powerpoint/2010/main" val="12498798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600" dirty="0" smtClean="0"/>
              <a:t>Adult and Pediatric Lung Transplants </a:t>
            </a:r>
            <a:r>
              <a:rPr lang="en-US" sz="2800" dirty="0" smtClean="0"/>
              <a:t/>
            </a:r>
            <a:br>
              <a:rPr lang="en-US" sz="2800" dirty="0" smtClean="0"/>
            </a:br>
            <a:r>
              <a:rPr lang="en-US" sz="2400" dirty="0" smtClean="0"/>
              <a:t>Recipient Age by Year </a:t>
            </a:r>
            <a:r>
              <a:rPr lang="en-US" sz="2000" dirty="0" smtClean="0"/>
              <a:t>(Transplants: January 1987 – June 2013)</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42432439"/>
              </p:ext>
            </p:extLst>
          </p:nvPr>
        </p:nvGraphicFramePr>
        <p:xfrm>
          <a:off x="304800" y="1219200"/>
          <a:ext cx="8610600" cy="48006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a:t>
            </a:r>
            <a:r>
              <a:rPr lang="en-US" sz="900" b="1" dirty="0" smtClean="0">
                <a:solidFill>
                  <a:schemeClr val="bg1"/>
                </a:solidFill>
                <a:latin typeface="Arial"/>
                <a:cs typeface="Arial"/>
              </a:rPr>
              <a:t>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600" dirty="0" smtClean="0"/>
              <a:t>Adult and Pediatric Lung Transplants </a:t>
            </a:r>
            <a:r>
              <a:rPr lang="en-US" sz="2800" dirty="0" smtClean="0"/>
              <a:t/>
            </a:r>
            <a:br>
              <a:rPr lang="en-US" sz="2800" dirty="0" smtClean="0"/>
            </a:br>
            <a:r>
              <a:rPr lang="en-US" sz="2400" dirty="0" smtClean="0"/>
              <a:t>Donor Age by Year </a:t>
            </a:r>
            <a:r>
              <a:rPr lang="en-US" sz="2000" dirty="0" smtClean="0"/>
              <a:t>(Transplants: January 1987 – June 2013)</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34868686"/>
              </p:ext>
            </p:extLst>
          </p:nvPr>
        </p:nvGraphicFramePr>
        <p:xfrm>
          <a:off x="304800" y="1219200"/>
          <a:ext cx="8610600" cy="48006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a:t>
            </a:r>
            <a:r>
              <a:rPr lang="en-US" sz="900" b="1" dirty="0" smtClean="0">
                <a:solidFill>
                  <a:schemeClr val="bg1"/>
                </a:solidFill>
                <a:latin typeface="Arial"/>
                <a:cs typeface="Arial"/>
              </a:rPr>
              <a:t>1009-1024</a:t>
            </a:r>
            <a:endParaRPr lang="en-US" sz="900" b="1" dirty="0">
              <a:solidFill>
                <a:schemeClr val="bg1"/>
              </a:solidFill>
              <a:latin typeface="Arial"/>
              <a:cs typeface="Arial"/>
            </a:endParaRPr>
          </a:p>
        </p:txBody>
      </p:sp>
    </p:spTree>
    <p:extLst>
      <p:ext uri="{BB962C8B-B14F-4D97-AF65-F5344CB8AC3E}">
        <p14:creationId xmlns:p14="http://schemas.microsoft.com/office/powerpoint/2010/main" val="16751323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14400"/>
          </a:xfrm>
        </p:spPr>
        <p:txBody>
          <a:bodyPr/>
          <a:lstStyle/>
          <a:p>
            <a:r>
              <a:rPr lang="en-US" sz="2600" dirty="0" smtClean="0"/>
              <a:t>Adult and Pediatric Lung Transplants</a:t>
            </a:r>
            <a:r>
              <a:rPr lang="en-US" sz="3600" dirty="0" smtClean="0"/>
              <a:t/>
            </a:r>
            <a:br>
              <a:rPr lang="en-US" sz="3600" dirty="0" smtClean="0"/>
            </a:br>
            <a:r>
              <a:rPr lang="en-US" sz="2400" dirty="0" smtClean="0"/>
              <a:t>Donor and Recipient Age </a:t>
            </a:r>
            <a:r>
              <a:rPr lang="en-US" sz="2000" dirty="0" smtClean="0"/>
              <a:t>(Transplants: January 1987 – June 2013)</a:t>
            </a:r>
            <a:endParaRPr lang="en-US" sz="20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3582176036"/>
              </p:ext>
            </p:extLst>
          </p:nvPr>
        </p:nvGraphicFramePr>
        <p:xfrm>
          <a:off x="228600" y="1143000"/>
          <a:ext cx="8610600" cy="51054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9" name="Picture 8"/>
            <p:cNvPicPr>
              <a:picLocks noChangeAspect="1"/>
            </p:cNvPicPr>
            <p:nvPr/>
          </p:nvPicPr>
          <p:blipFill>
            <a:blip r:embed="rId4"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a:t>
            </a:r>
            <a:r>
              <a:rPr lang="en-US" sz="900" b="1" dirty="0" smtClean="0">
                <a:solidFill>
                  <a:schemeClr val="bg1"/>
                </a:solidFill>
                <a:latin typeface="Arial"/>
                <a:cs typeface="Arial"/>
              </a:rPr>
              <a:t>1009-1024</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600" dirty="0"/>
              <a:t>Adult and Pediatric Lung </a:t>
            </a:r>
            <a:r>
              <a:rPr lang="en-US" sz="2600" dirty="0" smtClean="0"/>
              <a:t>Transplants</a:t>
            </a:r>
            <a:r>
              <a:rPr lang="en-US" sz="2800" dirty="0" smtClean="0"/>
              <a:t/>
            </a:r>
            <a:br>
              <a:rPr lang="en-US" sz="2800" dirty="0" smtClean="0"/>
            </a:br>
            <a:r>
              <a:rPr lang="en-US" sz="2400" dirty="0" smtClean="0"/>
              <a:t>Kaplan-Meier Survival by Age Group </a:t>
            </a:r>
            <a:br>
              <a:rPr lang="en-US" sz="2400" dirty="0" smtClean="0"/>
            </a:br>
            <a:r>
              <a:rPr lang="en-US" sz="2000" dirty="0" smtClean="0"/>
              <a:t>(Transplants: January 1990 – June 2012)</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34577154"/>
              </p:ext>
            </p:extLst>
          </p:nvPr>
        </p:nvGraphicFramePr>
        <p:xfrm>
          <a:off x="228600" y="1447800"/>
          <a:ext cx="87630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486400" y="2895600"/>
            <a:ext cx="2590800" cy="323165"/>
          </a:xfrm>
          <a:prstGeom prst="rect">
            <a:avLst/>
          </a:prstGeom>
          <a:noFill/>
        </p:spPr>
        <p:txBody>
          <a:bodyPr wrap="square" rtlCol="0">
            <a:spAutoFit/>
          </a:bodyPr>
          <a:lstStyle/>
          <a:p>
            <a:pPr algn="ctr"/>
            <a:r>
              <a:rPr lang="en-US" sz="1500" b="1" dirty="0" smtClean="0">
                <a:solidFill>
                  <a:srgbClr val="FFFF00"/>
                </a:solidFill>
              </a:rPr>
              <a:t>p = 0.4400</a:t>
            </a:r>
            <a:endParaRPr lang="en-US" sz="1500" b="1" dirty="0">
              <a:solidFill>
                <a:srgbClr val="FFFF00"/>
              </a:solidFill>
            </a:endParaRPr>
          </a:p>
        </p:txBody>
      </p:sp>
      <p:grpSp>
        <p:nvGrpSpPr>
          <p:cNvPr id="10" name="Group 9"/>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2" name="TextBox 11"/>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8" name="TextBox 7"/>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a:t>
            </a:r>
            <a:r>
              <a:rPr lang="en-US" sz="900" b="1" dirty="0" smtClean="0">
                <a:solidFill>
                  <a:schemeClr val="bg1"/>
                </a:solidFill>
                <a:latin typeface="Arial"/>
                <a:cs typeface="Arial"/>
              </a:rPr>
              <a:t>1009-1024</a:t>
            </a:r>
            <a:endParaRPr lang="en-US" sz="900" b="1" dirty="0">
              <a:solidFill>
                <a:schemeClr val="bg1"/>
              </a:solidFill>
              <a:latin typeface="Arial"/>
              <a:cs typeface="Arial"/>
            </a:endParaRPr>
          </a:p>
        </p:txBody>
      </p:sp>
    </p:spTree>
    <p:extLst>
      <p:ext uri="{BB962C8B-B14F-4D97-AF65-F5344CB8AC3E}">
        <p14:creationId xmlns:p14="http://schemas.microsoft.com/office/powerpoint/2010/main" val="588275361"/>
      </p:ext>
    </p:extLst>
  </p:cSld>
  <p:clrMapOvr>
    <a:masterClrMapping/>
  </p:clrMapOvr>
  <p:timing>
    <p:tnLst>
      <p:par>
        <p:cTn id="1" dur="indefinite" restart="never" nodeType="tmRoot"/>
      </p:par>
    </p:tnLst>
  </p:timing>
</p:sld>
</file>

<file path=ppt/theme/theme1.xml><?xml version="1.0" encoding="utf-8"?>
<a:theme xmlns:a="http://schemas.openxmlformats.org/drawingml/2006/main" name="UNOSTemplate">
  <a:themeElements>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Author0 xmlns="f5f82c5e-0c74-4764-aa18-b9ea25529750">UNOS</Author0>
    <DateCreated xmlns="f5f82c5e-0c74-4764-aa18-b9ea25529750">2006-01-01T05:00:00+00:00</DateCreated>
    <Brief_x0020_Description xmlns="f5f82c5e-0c74-4764-aa18-b9ea25529750">This is the blank UNOS slide template. It has the UNOS logo at the bottom. </Brief_x0020_Description>
    <Target_x0020_Audience xmlns="f5f82c5e-0c74-4764-aa18-b9ea2552975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9F1888A67B08347AB72B1A336AD4062" ma:contentTypeVersion="4" ma:contentTypeDescription="Create a new document." ma:contentTypeScope="" ma:versionID="5af7a05520683203a0a53d42a3817b35">
  <xsd:schema xmlns:xsd="http://www.w3.org/2001/XMLSchema" xmlns:p="http://schemas.microsoft.com/office/2006/metadata/properties" xmlns:ns2="f5f82c5e-0c74-4764-aa18-b9ea25529750" targetNamespace="http://schemas.microsoft.com/office/2006/metadata/properties" ma:root="true" ma:fieldsID="f0880058f2ba474784fc5b8a56266c17" ns2:_="">
    <xsd:import namespace="f5f82c5e-0c74-4764-aa18-b9ea25529750"/>
    <xsd:element name="properties">
      <xsd:complexType>
        <xsd:sequence>
          <xsd:element name="documentManagement">
            <xsd:complexType>
              <xsd:all>
                <xsd:element ref="ns2:Brief_x0020_Description" minOccurs="0"/>
                <xsd:element ref="ns2:DateCreated" minOccurs="0"/>
                <xsd:element ref="ns2:Author0" minOccurs="0"/>
                <xsd:element ref="ns2:Target_x0020_Audience" minOccurs="0"/>
              </xsd:all>
            </xsd:complexType>
          </xsd:element>
        </xsd:sequence>
      </xsd:complexType>
    </xsd:element>
  </xsd:schema>
  <xsd:schema xmlns:xsd="http://www.w3.org/2001/XMLSchema" xmlns:dms="http://schemas.microsoft.com/office/2006/documentManagement/types" targetNamespace="f5f82c5e-0c74-4764-aa18-b9ea25529750" elementFormDefault="qualified">
    <xsd:import namespace="http://schemas.microsoft.com/office/2006/documentManagement/types"/>
    <xsd:element name="Brief_x0020_Description" ma:index="8" nillable="true" ma:displayName="Brief Description" ma:internalName="Brief_x0020_Description">
      <xsd:simpleType>
        <xsd:restriction base="dms:Note"/>
      </xsd:simpleType>
    </xsd:element>
    <xsd:element name="DateCreated" ma:index="9" nillable="true" ma:displayName="DateCreated" ma:format="DateOnly" ma:internalName="DateCreated">
      <xsd:simpleType>
        <xsd:restriction base="dms:DateTime"/>
      </xsd:simpleType>
    </xsd:element>
    <xsd:element name="Author0" ma:index="10" nillable="true" ma:displayName="Author" ma:internalName="Author0">
      <xsd:simpleType>
        <xsd:restriction base="dms:Text">
          <xsd:maxLength value="255"/>
        </xsd:restriction>
      </xsd:simpleType>
    </xsd:element>
    <xsd:element name="Target_x0020_Audience" ma:index="11" nillable="true" ma:displayName="Target Audience" ma:internalName="Target_x0020_Audience">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C91805D6-AC72-435D-A51A-1C2C01D7BD28}">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f5f82c5e-0c74-4764-aa18-b9ea25529750"/>
    <ds:schemaRef ds:uri="http://schemas.openxmlformats.org/package/2006/metadata/core-properties"/>
  </ds:schemaRefs>
</ds:datastoreItem>
</file>

<file path=customXml/itemProps2.xml><?xml version="1.0" encoding="utf-8"?>
<ds:datastoreItem xmlns:ds="http://schemas.openxmlformats.org/officeDocument/2006/customXml" ds:itemID="{867B47CE-0255-4774-B4EC-289B3F01EA05}">
  <ds:schemaRefs>
    <ds:schemaRef ds:uri="http://schemas.microsoft.com/sharepoint/v3/contenttype/forms"/>
  </ds:schemaRefs>
</ds:datastoreItem>
</file>

<file path=customXml/itemProps3.xml><?xml version="1.0" encoding="utf-8"?>
<ds:datastoreItem xmlns:ds="http://schemas.openxmlformats.org/officeDocument/2006/customXml" ds:itemID="{0B0E37F9-AFE8-4A12-A93D-93C2D8F10C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5f82c5e-0c74-4764-aa18-b9ea25529750"/>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UNOSTemplate</Template>
  <TotalTime>3596</TotalTime>
  <Words>658</Words>
  <Application>Microsoft Office PowerPoint</Application>
  <PresentationFormat>On-screen Show (4:3)</PresentationFormat>
  <Paragraphs>96</Paragraphs>
  <Slides>12</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Times</vt:lpstr>
      <vt:lpstr>Webdings</vt:lpstr>
      <vt:lpstr>UNOSTemplate</vt:lpstr>
      <vt:lpstr>LUNG TRANSPLANTATION</vt:lpstr>
      <vt:lpstr>Adult and Pediatric Lung Transplants Number of Transplants by Year and Procedure Type</vt:lpstr>
      <vt:lpstr>Adult and Pediatric Lung Transplants Average Center Volume (Transplants: January  2000 – June 2013)</vt:lpstr>
      <vt:lpstr>Adult and Pediatric Lung Transplants Average Center Volume by Location (Transplants: January  2000 – June 2013)</vt:lpstr>
      <vt:lpstr>Adult and Pediatric Lung Transplants Average Center Volume by Location (Transplants: January  2008 – June 2013)</vt:lpstr>
      <vt:lpstr>Adult and Pediatric Lung Transplants  Recipient Age by Year (Transplants: January 1987 – June 2013)</vt:lpstr>
      <vt:lpstr>Adult and Pediatric Lung Transplants  Donor Age by Year (Transplants: January 1987 – June 2013)</vt:lpstr>
      <vt:lpstr>Adult and Pediatric Lung Transplants Donor and Recipient Age (Transplants: January 1987 – June 2013)</vt:lpstr>
      <vt:lpstr>Adult and Pediatric Lung Transplants Kaplan-Meier Survival by Age Group  (Transplants: January 1990 – June 2012)</vt:lpstr>
      <vt:lpstr>Adult and Pediatric Lung Transplants Kaplan-Meier Survival by Age Group Conditional on  Survival to 1 year (Transplants: January 1990 – June 2012)</vt:lpstr>
      <vt:lpstr>Adult and Pediatric Lung Retransplants Kaplan-Meier Survival for First Retransplant Recipients (First retransplants: January 1990 – June 2012)</vt:lpstr>
      <vt:lpstr>Adult and Pediatric Lung Retransplants Retransplants by Year and Age Group</vt:lpstr>
    </vt:vector>
  </TitlesOfParts>
  <Company>UNOS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UNOS Slide Template</dc:title>
  <dc:creator>Manny Carwile</dc:creator>
  <cp:lastModifiedBy>Anna Y. Kucheryavaya</cp:lastModifiedBy>
  <cp:revision>888</cp:revision>
  <dcterms:created xsi:type="dcterms:W3CDTF">2009-06-30T12:53:17Z</dcterms:created>
  <dcterms:modified xsi:type="dcterms:W3CDTF">2014-10-01T12:53:49Z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0x010100B9F1888A67B08347AB72B1A336AD4062</vt:lpwstr>
  </property>
</Properties>
</file>