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7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F703"/>
    <a:srgbClr val="4DEAF1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06" autoAdjust="0"/>
  </p:normalViewPr>
  <p:slideViewPr>
    <p:cSldViewPr>
      <p:cViewPr varScale="1">
        <p:scale>
          <a:sx n="79" d="100"/>
          <a:sy n="79" d="100"/>
        </p:scale>
        <p:origin x="16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6600CC"/>
                </a:gs>
                <a:gs pos="50000">
                  <a:srgbClr val="9933FF"/>
                </a:gs>
                <a:gs pos="100000">
                  <a:srgbClr val="6600CC"/>
                </a:gs>
              </a:gsLst>
              <a:lin ang="10800000" scaled="1"/>
              <a:tileRect/>
            </a:gradFill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46</c:v>
                </c:pt>
                <c:pt idx="4">
                  <c:v>66</c:v>
                </c:pt>
                <c:pt idx="5">
                  <c:v>109</c:v>
                </c:pt>
                <c:pt idx="6">
                  <c:v>162</c:v>
                </c:pt>
                <c:pt idx="7">
                  <c:v>186</c:v>
                </c:pt>
                <c:pt idx="8">
                  <c:v>201</c:v>
                </c:pt>
                <c:pt idx="9">
                  <c:v>182</c:v>
                </c:pt>
                <c:pt idx="10">
                  <c:v>163</c:v>
                </c:pt>
                <c:pt idx="11">
                  <c:v>127</c:v>
                </c:pt>
                <c:pt idx="12">
                  <c:v>149</c:v>
                </c:pt>
                <c:pt idx="13">
                  <c:v>137</c:v>
                </c:pt>
                <c:pt idx="14">
                  <c:v>117</c:v>
                </c:pt>
                <c:pt idx="15">
                  <c:v>121</c:v>
                </c:pt>
                <c:pt idx="16">
                  <c:v>105</c:v>
                </c:pt>
                <c:pt idx="17">
                  <c:v>111</c:v>
                </c:pt>
                <c:pt idx="18">
                  <c:v>85</c:v>
                </c:pt>
                <c:pt idx="19">
                  <c:v>87</c:v>
                </c:pt>
                <c:pt idx="20">
                  <c:v>62</c:v>
                </c:pt>
                <c:pt idx="21">
                  <c:v>58</c:v>
                </c:pt>
                <c:pt idx="22">
                  <c:v>56</c:v>
                </c:pt>
                <c:pt idx="23">
                  <c:v>51</c:v>
                </c:pt>
                <c:pt idx="24">
                  <c:v>66</c:v>
                </c:pt>
                <c:pt idx="25">
                  <c:v>54</c:v>
                </c:pt>
                <c:pt idx="26">
                  <c:v>56</c:v>
                </c:pt>
                <c:pt idx="27">
                  <c:v>46</c:v>
                </c:pt>
                <c:pt idx="28">
                  <c:v>46</c:v>
                </c:pt>
                <c:pt idx="29">
                  <c:v>35</c:v>
                </c:pt>
                <c:pt idx="30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A6A200"/>
                </a:gs>
                <a:gs pos="50000">
                  <a:srgbClr val="FFFF00"/>
                </a:gs>
                <a:gs pos="100000">
                  <a:srgbClr val="A6A200"/>
                </a:gs>
              </a:gsLst>
              <a:lin ang="10800000" scaled="1"/>
            </a:gradFill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86</c:v>
                </c:pt>
                <c:pt idx="8">
                  <c:v>63</c:v>
                </c:pt>
                <c:pt idx="9">
                  <c:v>61</c:v>
                </c:pt>
                <c:pt idx="10">
                  <c:v>57</c:v>
                </c:pt>
                <c:pt idx="11">
                  <c:v>67</c:v>
                </c:pt>
                <c:pt idx="12">
                  <c:v>76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  <c:pt idx="30">
                  <c:v>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</c:spPr>
          <c:invertIfNegative val="0"/>
          <c:cat>
            <c:numRef>
              <c:f>Sheet1!$A$2:$A$32</c:f>
              <c:numCache>
                <c:formatCode>General</c:formatCode>
                <c:ptCount val="31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20</c:v>
                </c:pt>
                <c:pt idx="12">
                  <c:v>22</c:v>
                </c:pt>
                <c:pt idx="13">
                  <c:v>21</c:v>
                </c:pt>
                <c:pt idx="14">
                  <c:v>7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4</c:v>
                </c:pt>
                <c:pt idx="20">
                  <c:v>10</c:v>
                </c:pt>
                <c:pt idx="21">
                  <c:v>6</c:v>
                </c:pt>
                <c:pt idx="22">
                  <c:v>7</c:v>
                </c:pt>
                <c:pt idx="23">
                  <c:v>9</c:v>
                </c:pt>
                <c:pt idx="24">
                  <c:v>10</c:v>
                </c:pt>
                <c:pt idx="25">
                  <c:v>6</c:v>
                </c:pt>
                <c:pt idx="26">
                  <c:v>7</c:v>
                </c:pt>
                <c:pt idx="27">
                  <c:v>4</c:v>
                </c:pt>
                <c:pt idx="28">
                  <c:v>5</c:v>
                </c:pt>
                <c:pt idx="29">
                  <c:v>6</c:v>
                </c:pt>
                <c:pt idx="3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571199912"/>
        <c:axId val="571199128"/>
      </c:barChart>
      <c:catAx>
        <c:axId val="571199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571199128"/>
        <c:crosses val="autoZero"/>
        <c:auto val="1"/>
        <c:lblAlgn val="ctr"/>
        <c:lblOffset val="100"/>
        <c:tickLblSkip val="1"/>
        <c:noMultiLvlLbl val="0"/>
      </c:catAx>
      <c:valAx>
        <c:axId val="571199128"/>
        <c:scaling>
          <c:orientation val="minMax"/>
          <c:max val="3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71199912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6086416742155005"/>
          <c:y val="0.13545004072766795"/>
          <c:w val="0.20373760248995421"/>
          <c:h val="0.22335256584306268"/>
        </c:manualLayout>
      </c:layout>
      <c:overlay val="1"/>
      <c:spPr>
        <a:solidFill>
          <a:srgbClr val="000000"/>
        </a:solidFill>
        <a:ln>
          <a:solidFill>
            <a:srgbClr val="FFFFFF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0658316493623994"/>
          <c:h val="0.699704401703891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dLbls>
            <c:dLbl>
              <c:idx val="2"/>
              <c:layout>
                <c:manualLayout>
                  <c:x val="5.8997050147492703E-3"/>
                  <c:y val="6.03080762445678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1/year</c:v>
                </c:pt>
                <c:pt idx="1">
                  <c:v>2/year</c:v>
                </c:pt>
                <c:pt idx="2">
                  <c:v>3/year</c:v>
                </c:pt>
                <c:pt idx="3">
                  <c:v>4-9/year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43</c:v>
                </c:pt>
                <c:pt idx="2">
                  <c:v>5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571198344"/>
        <c:axId val="57119795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1/year</c:v>
                </c:pt>
                <c:pt idx="1">
                  <c:v>2/year</c:v>
                </c:pt>
                <c:pt idx="2">
                  <c:v>3/year</c:v>
                </c:pt>
                <c:pt idx="3">
                  <c:v>4-9/year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15.3443</c:v>
                </c:pt>
                <c:pt idx="1">
                  <c:v>40.419199999999996</c:v>
                </c:pt>
                <c:pt idx="2">
                  <c:v>9.7304999999999993</c:v>
                </c:pt>
                <c:pt idx="3">
                  <c:v>34.506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197168"/>
        <c:axId val="571197560"/>
      </c:lineChart>
      <c:catAx>
        <c:axId val="571198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heart-lung transplants per year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571197952"/>
        <c:crosses val="autoZero"/>
        <c:auto val="1"/>
        <c:lblAlgn val="ctr"/>
        <c:lblOffset val="100"/>
        <c:tickLblSkip val="1"/>
        <c:noMultiLvlLbl val="0"/>
      </c:catAx>
      <c:valAx>
        <c:axId val="571197952"/>
        <c:scaling>
          <c:orientation val="minMax"/>
          <c:max val="6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71198344"/>
        <c:crosses val="autoZero"/>
        <c:crossBetween val="between"/>
        <c:majorUnit val="10"/>
      </c:valAx>
      <c:valAx>
        <c:axId val="571197560"/>
        <c:scaling>
          <c:orientation val="minMax"/>
          <c:max val="6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% of Heart-Lung Transplants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71197168"/>
        <c:crosses val="max"/>
        <c:crossBetween val="between"/>
        <c:majorUnit val="10"/>
      </c:valAx>
      <c:catAx>
        <c:axId val="571197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71197560"/>
        <c:crosses val="autoZero"/>
        <c:auto val="1"/>
        <c:lblAlgn val="ctr"/>
        <c:lblOffset val="100"/>
        <c:noMultiLvlLbl val="0"/>
      </c:cat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b"/>
      <c:layout/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6.1334999999999997</c:v>
                </c:pt>
                <c:pt idx="1">
                  <c:v>5.7453000000000003</c:v>
                </c:pt>
                <c:pt idx="2">
                  <c:v>28.726700000000001</c:v>
                </c:pt>
                <c:pt idx="3">
                  <c:v>20.885100000000001</c:v>
                </c:pt>
                <c:pt idx="4">
                  <c:v>11.9565</c:v>
                </c:pt>
                <c:pt idx="5">
                  <c:v>7.0651999999999999</c:v>
                </c:pt>
                <c:pt idx="6">
                  <c:v>19.4876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571207752"/>
        <c:axId val="571212064"/>
      </c:barChart>
      <c:catAx>
        <c:axId val="571207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lung transplants per year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571212064"/>
        <c:crosses val="autoZero"/>
        <c:auto val="1"/>
        <c:lblAlgn val="ctr"/>
        <c:lblOffset val="100"/>
        <c:tickLblSkip val="1"/>
        <c:noMultiLvlLbl val="0"/>
      </c:catAx>
      <c:valAx>
        <c:axId val="571212064"/>
        <c:scaling>
          <c:orientation val="minMax"/>
          <c:max val="4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71207752"/>
        <c:crosses val="autoZero"/>
        <c:crossBetween val="between"/>
        <c:majorUnit val="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(N=3,698)</c:v>
                </c:pt>
              </c:strCache>
            </c:strRef>
          </c:tx>
          <c:spPr>
            <a:ln w="38100">
              <a:solidFill>
                <a:srgbClr val="20F703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Sheet1!$B$2:$B$36</c:f>
              <c:numCache>
                <c:formatCode>General</c:formatCode>
                <c:ptCount val="35"/>
                <c:pt idx="0">
                  <c:v>100</c:v>
                </c:pt>
                <c:pt idx="1">
                  <c:v>78.795000000000002</c:v>
                </c:pt>
                <c:pt idx="2">
                  <c:v>73.59</c:v>
                </c:pt>
                <c:pt idx="3">
                  <c:v>71.132000000000005</c:v>
                </c:pt>
                <c:pt idx="4">
                  <c:v>69.436000000000007</c:v>
                </c:pt>
                <c:pt idx="5">
                  <c:v>68.040999999999997</c:v>
                </c:pt>
                <c:pt idx="6">
                  <c:v>67.137</c:v>
                </c:pt>
                <c:pt idx="7">
                  <c:v>66.177000000000007</c:v>
                </c:pt>
                <c:pt idx="8">
                  <c:v>65.462999999999994</c:v>
                </c:pt>
                <c:pt idx="9">
                  <c:v>64.804000000000002</c:v>
                </c:pt>
                <c:pt idx="10">
                  <c:v>64.281999999999996</c:v>
                </c:pt>
                <c:pt idx="11">
                  <c:v>63.536999999999999</c:v>
                </c:pt>
                <c:pt idx="12">
                  <c:v>62.845999999999997</c:v>
                </c:pt>
                <c:pt idx="13">
                  <c:v>55.731000000000002</c:v>
                </c:pt>
                <c:pt idx="14">
                  <c:v>51.427999999999997</c:v>
                </c:pt>
                <c:pt idx="15">
                  <c:v>47.677</c:v>
                </c:pt>
                <c:pt idx="16">
                  <c:v>44.408999999999999</c:v>
                </c:pt>
                <c:pt idx="17">
                  <c:v>41.862000000000002</c:v>
                </c:pt>
                <c:pt idx="18">
                  <c:v>39.798000000000002</c:v>
                </c:pt>
                <c:pt idx="19">
                  <c:v>37.198999999999998</c:v>
                </c:pt>
                <c:pt idx="20">
                  <c:v>34.323999999999998</c:v>
                </c:pt>
                <c:pt idx="21">
                  <c:v>31.896000000000001</c:v>
                </c:pt>
                <c:pt idx="22">
                  <c:v>29.664999999999999</c:v>
                </c:pt>
                <c:pt idx="23">
                  <c:v>28.131</c:v>
                </c:pt>
                <c:pt idx="24">
                  <c:v>26.916</c:v>
                </c:pt>
                <c:pt idx="25">
                  <c:v>25.658999999999999</c:v>
                </c:pt>
                <c:pt idx="26">
                  <c:v>24.157</c:v>
                </c:pt>
                <c:pt idx="27">
                  <c:v>22.54</c:v>
                </c:pt>
                <c:pt idx="28">
                  <c:v>21.196999999999999</c:v>
                </c:pt>
                <c:pt idx="29">
                  <c:v>19.832999999999998</c:v>
                </c:pt>
                <c:pt idx="30">
                  <c:v>19.097999999999999</c:v>
                </c:pt>
                <c:pt idx="31">
                  <c:v>17.446999999999999</c:v>
                </c:pt>
                <c:pt idx="32">
                  <c:v>16.693999999999999</c:v>
                </c:pt>
                <c:pt idx="33">
                  <c:v>14.465</c:v>
                </c:pt>
                <c:pt idx="34">
                  <c:v>13.742000000000001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Sheet1!$C$2:$C$36</c:f>
              <c:numCache>
                <c:formatCode>General</c:formatCode>
                <c:ptCount val="35"/>
                <c:pt idx="0">
                  <c:v>100</c:v>
                </c:pt>
                <c:pt idx="1">
                  <c:v>77.451999999999998</c:v>
                </c:pt>
                <c:pt idx="2">
                  <c:v>72.146000000000001</c:v>
                </c:pt>
                <c:pt idx="3">
                  <c:v>69.649000000000001</c:v>
                </c:pt>
                <c:pt idx="4">
                  <c:v>67.929000000000002</c:v>
                </c:pt>
                <c:pt idx="5">
                  <c:v>66.516000000000005</c:v>
                </c:pt>
                <c:pt idx="6">
                  <c:v>65.602000000000004</c:v>
                </c:pt>
                <c:pt idx="7">
                  <c:v>64.631</c:v>
                </c:pt>
                <c:pt idx="8">
                  <c:v>63.908999999999999</c:v>
                </c:pt>
                <c:pt idx="9">
                  <c:v>63.243000000000002</c:v>
                </c:pt>
                <c:pt idx="10">
                  <c:v>62.716000000000001</c:v>
                </c:pt>
                <c:pt idx="11">
                  <c:v>61.965000000000003</c:v>
                </c:pt>
                <c:pt idx="12">
                  <c:v>61.267000000000003</c:v>
                </c:pt>
                <c:pt idx="13">
                  <c:v>54.103999999999999</c:v>
                </c:pt>
                <c:pt idx="14">
                  <c:v>49.784999999999997</c:v>
                </c:pt>
                <c:pt idx="15">
                  <c:v>46.024999999999999</c:v>
                </c:pt>
                <c:pt idx="16">
                  <c:v>42.750999999999998</c:v>
                </c:pt>
                <c:pt idx="17">
                  <c:v>40.201999999999998</c:v>
                </c:pt>
                <c:pt idx="18">
                  <c:v>38.134999999999998</c:v>
                </c:pt>
                <c:pt idx="19">
                  <c:v>35.533999999999999</c:v>
                </c:pt>
                <c:pt idx="20">
                  <c:v>32.652999999999999</c:v>
                </c:pt>
                <c:pt idx="21">
                  <c:v>30.222000000000001</c:v>
                </c:pt>
                <c:pt idx="22">
                  <c:v>27.988</c:v>
                </c:pt>
                <c:pt idx="23">
                  <c:v>26.452000000000002</c:v>
                </c:pt>
                <c:pt idx="24">
                  <c:v>25.233000000000001</c:v>
                </c:pt>
                <c:pt idx="25">
                  <c:v>23.968</c:v>
                </c:pt>
                <c:pt idx="26">
                  <c:v>22.454000000000001</c:v>
                </c:pt>
                <c:pt idx="27">
                  <c:v>20.818999999999999</c:v>
                </c:pt>
                <c:pt idx="28">
                  <c:v>19.452000000000002</c:v>
                </c:pt>
                <c:pt idx="29">
                  <c:v>18.064</c:v>
                </c:pt>
                <c:pt idx="30">
                  <c:v>17.309000000000001</c:v>
                </c:pt>
                <c:pt idx="31">
                  <c:v>15.590999999999999</c:v>
                </c:pt>
                <c:pt idx="32">
                  <c:v>14.798999999999999</c:v>
                </c:pt>
                <c:pt idx="33">
                  <c:v>12.42</c:v>
                </c:pt>
                <c:pt idx="34">
                  <c:v>11.63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Sheet1!$D$2:$D$36</c:f>
              <c:numCache>
                <c:formatCode>General</c:formatCode>
                <c:ptCount val="35"/>
                <c:pt idx="0">
                  <c:v>100</c:v>
                </c:pt>
                <c:pt idx="1">
                  <c:v>80.138000000000005</c:v>
                </c:pt>
                <c:pt idx="2">
                  <c:v>75.034000000000006</c:v>
                </c:pt>
                <c:pt idx="3">
                  <c:v>72.614999999999995</c:v>
                </c:pt>
                <c:pt idx="4">
                  <c:v>70.942999999999998</c:v>
                </c:pt>
                <c:pt idx="5">
                  <c:v>69.566000000000003</c:v>
                </c:pt>
                <c:pt idx="6">
                  <c:v>68.673000000000002</c:v>
                </c:pt>
                <c:pt idx="7">
                  <c:v>67.722999999999999</c:v>
                </c:pt>
                <c:pt idx="8">
                  <c:v>67.016999999999996</c:v>
                </c:pt>
                <c:pt idx="9">
                  <c:v>66.364000000000004</c:v>
                </c:pt>
                <c:pt idx="10">
                  <c:v>65.846999999999994</c:v>
                </c:pt>
                <c:pt idx="11">
                  <c:v>65.11</c:v>
                </c:pt>
                <c:pt idx="12">
                  <c:v>64.424000000000007</c:v>
                </c:pt>
                <c:pt idx="13">
                  <c:v>57.356999999999999</c:v>
                </c:pt>
                <c:pt idx="14">
                  <c:v>53.070999999999998</c:v>
                </c:pt>
                <c:pt idx="15">
                  <c:v>49.33</c:v>
                </c:pt>
                <c:pt idx="16">
                  <c:v>46.067</c:v>
                </c:pt>
                <c:pt idx="17">
                  <c:v>43.523000000000003</c:v>
                </c:pt>
                <c:pt idx="18">
                  <c:v>41.462000000000003</c:v>
                </c:pt>
                <c:pt idx="19">
                  <c:v>38.865000000000002</c:v>
                </c:pt>
                <c:pt idx="20">
                  <c:v>35.994999999999997</c:v>
                </c:pt>
                <c:pt idx="21">
                  <c:v>33.569000000000003</c:v>
                </c:pt>
                <c:pt idx="22">
                  <c:v>31.341000000000001</c:v>
                </c:pt>
                <c:pt idx="23">
                  <c:v>29.81</c:v>
                </c:pt>
                <c:pt idx="24">
                  <c:v>28.6</c:v>
                </c:pt>
                <c:pt idx="25">
                  <c:v>27.35</c:v>
                </c:pt>
                <c:pt idx="26">
                  <c:v>25.859000000000002</c:v>
                </c:pt>
                <c:pt idx="27">
                  <c:v>24.262</c:v>
                </c:pt>
                <c:pt idx="28">
                  <c:v>22.940999999999999</c:v>
                </c:pt>
                <c:pt idx="29">
                  <c:v>21.602</c:v>
                </c:pt>
                <c:pt idx="30">
                  <c:v>20.885999999999999</c:v>
                </c:pt>
                <c:pt idx="31">
                  <c:v>19.302</c:v>
                </c:pt>
                <c:pt idx="32">
                  <c:v>18.588999999999999</c:v>
                </c:pt>
                <c:pt idx="33">
                  <c:v>16.510000000000002</c:v>
                </c:pt>
                <c:pt idx="34">
                  <c:v>15.853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(N=676)</c:v>
                </c:pt>
              </c:strCache>
            </c:strRef>
          </c:tx>
          <c:spPr>
            <a:ln w="41275">
              <a:solidFill>
                <a:srgbClr val="4DEAF1"/>
              </a:solidFill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Sheet1!$E$2:$E$36</c:f>
              <c:numCache>
                <c:formatCode>General</c:formatCode>
                <c:ptCount val="35"/>
                <c:pt idx="0">
                  <c:v>100</c:v>
                </c:pt>
                <c:pt idx="1">
                  <c:v>84.412000000000006</c:v>
                </c:pt>
                <c:pt idx="2">
                  <c:v>77.36</c:v>
                </c:pt>
                <c:pt idx="3">
                  <c:v>74.635000000000005</c:v>
                </c:pt>
                <c:pt idx="4">
                  <c:v>73.573999999999998</c:v>
                </c:pt>
                <c:pt idx="5">
                  <c:v>71.597999999999999</c:v>
                </c:pt>
                <c:pt idx="6">
                  <c:v>69.622</c:v>
                </c:pt>
                <c:pt idx="7">
                  <c:v>69.622</c:v>
                </c:pt>
                <c:pt idx="8">
                  <c:v>68.706999999999994</c:v>
                </c:pt>
                <c:pt idx="9">
                  <c:v>68.554000000000002</c:v>
                </c:pt>
                <c:pt idx="10">
                  <c:v>67.634</c:v>
                </c:pt>
                <c:pt idx="11">
                  <c:v>66.867000000000004</c:v>
                </c:pt>
                <c:pt idx="12">
                  <c:v>65.790000000000006</c:v>
                </c:pt>
                <c:pt idx="13">
                  <c:v>56.529000000000003</c:v>
                </c:pt>
                <c:pt idx="14">
                  <c:v>50.511000000000003</c:v>
                </c:pt>
                <c:pt idx="15">
                  <c:v>45.302</c:v>
                </c:pt>
                <c:pt idx="16">
                  <c:v>42.021999999999998</c:v>
                </c:pt>
                <c:pt idx="17">
                  <c:v>38.341000000000001</c:v>
                </c:pt>
                <c:pt idx="18">
                  <c:v>36.28</c:v>
                </c:pt>
                <c:pt idx="19">
                  <c:v>33.279000000000003</c:v>
                </c:pt>
                <c:pt idx="20">
                  <c:v>30.824000000000002</c:v>
                </c:pt>
                <c:pt idx="21">
                  <c:v>29.766999999999999</c:v>
                </c:pt>
                <c:pt idx="22">
                  <c:v>27.516999999999999</c:v>
                </c:pt>
                <c:pt idx="23">
                  <c:v>26.016999999999999</c:v>
                </c:pt>
                <c:pt idx="24">
                  <c:v>24</c:v>
                </c:pt>
                <c:pt idx="25">
                  <c:v>22.18</c:v>
                </c:pt>
                <c:pt idx="26">
                  <c:v>20.931999999999999</c:v>
                </c:pt>
                <c:pt idx="27">
                  <c:v>20.001000000000001</c:v>
                </c:pt>
                <c:pt idx="28">
                  <c:v>18.962</c:v>
                </c:pt>
                <c:pt idx="29">
                  <c:v>18.404</c:v>
                </c:pt>
                <c:pt idx="30">
                  <c:v>17.791</c:v>
                </c:pt>
                <c:pt idx="31">
                  <c:v>17.791</c:v>
                </c:pt>
                <c:pt idx="32">
                  <c:v>16.901</c:v>
                </c:pt>
                <c:pt idx="33">
                  <c:v>16.901</c:v>
                </c:pt>
                <c:pt idx="34">
                  <c:v>16.901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Sheet1!$F$2:$F$36</c:f>
              <c:numCache>
                <c:formatCode>General</c:formatCode>
                <c:ptCount val="35"/>
                <c:pt idx="0">
                  <c:v>100</c:v>
                </c:pt>
                <c:pt idx="1">
                  <c:v>81.525999999999996</c:v>
                </c:pt>
                <c:pt idx="2">
                  <c:v>74.069000000000003</c:v>
                </c:pt>
                <c:pt idx="3">
                  <c:v>71.222999999999999</c:v>
                </c:pt>
                <c:pt idx="4">
                  <c:v>70.12</c:v>
                </c:pt>
                <c:pt idx="5">
                  <c:v>68.070999999999998</c:v>
                </c:pt>
                <c:pt idx="6">
                  <c:v>66.03</c:v>
                </c:pt>
                <c:pt idx="7">
                  <c:v>66.03</c:v>
                </c:pt>
                <c:pt idx="8">
                  <c:v>65.087999999999994</c:v>
                </c:pt>
                <c:pt idx="9">
                  <c:v>64.930999999999997</c:v>
                </c:pt>
                <c:pt idx="10">
                  <c:v>63.984999999999999</c:v>
                </c:pt>
                <c:pt idx="11">
                  <c:v>63.197000000000003</c:v>
                </c:pt>
                <c:pt idx="12">
                  <c:v>62.093000000000004</c:v>
                </c:pt>
                <c:pt idx="13">
                  <c:v>52.66</c:v>
                </c:pt>
                <c:pt idx="14">
                  <c:v>46.591999999999999</c:v>
                </c:pt>
                <c:pt idx="15">
                  <c:v>41.375999999999998</c:v>
                </c:pt>
                <c:pt idx="16">
                  <c:v>38.106000000000002</c:v>
                </c:pt>
                <c:pt idx="17">
                  <c:v>34.444000000000003</c:v>
                </c:pt>
                <c:pt idx="18">
                  <c:v>32.392000000000003</c:v>
                </c:pt>
                <c:pt idx="19">
                  <c:v>29.373000000000001</c:v>
                </c:pt>
                <c:pt idx="20">
                  <c:v>26.91</c:v>
                </c:pt>
                <c:pt idx="21">
                  <c:v>25.846</c:v>
                </c:pt>
                <c:pt idx="22">
                  <c:v>23.579000000000001</c:v>
                </c:pt>
                <c:pt idx="23">
                  <c:v>22.068000000000001</c:v>
                </c:pt>
                <c:pt idx="24">
                  <c:v>20.021000000000001</c:v>
                </c:pt>
                <c:pt idx="25">
                  <c:v>18.172000000000001</c:v>
                </c:pt>
                <c:pt idx="26">
                  <c:v>16.888999999999999</c:v>
                </c:pt>
                <c:pt idx="27">
                  <c:v>15.920999999999999</c:v>
                </c:pt>
                <c:pt idx="28">
                  <c:v>14.823</c:v>
                </c:pt>
                <c:pt idx="29">
                  <c:v>14.231</c:v>
                </c:pt>
                <c:pt idx="30">
                  <c:v>13.569000000000001</c:v>
                </c:pt>
                <c:pt idx="31">
                  <c:v>13.569000000000001</c:v>
                </c:pt>
                <c:pt idx="32">
                  <c:v>12.507999999999999</c:v>
                </c:pt>
                <c:pt idx="33">
                  <c:v>12.507999999999999</c:v>
                </c:pt>
                <c:pt idx="34">
                  <c:v>12.507999999999999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Sheet1!$A$2:$A$36</c:f>
              <c:numCache>
                <c:formatCode>General</c:formatCode>
                <c:ptCount val="35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</c:numCache>
            </c:numRef>
          </c:xVal>
          <c:yVal>
            <c:numRef>
              <c:f>Sheet1!$G$2:$G$36</c:f>
              <c:numCache>
                <c:formatCode>General</c:formatCode>
                <c:ptCount val="35"/>
                <c:pt idx="0">
                  <c:v>100</c:v>
                </c:pt>
                <c:pt idx="1">
                  <c:v>87.298000000000002</c:v>
                </c:pt>
                <c:pt idx="2">
                  <c:v>80.650999999999996</c:v>
                </c:pt>
                <c:pt idx="3">
                  <c:v>78.046999999999997</c:v>
                </c:pt>
                <c:pt idx="4">
                  <c:v>77.028999999999996</c:v>
                </c:pt>
                <c:pt idx="5">
                  <c:v>75.125</c:v>
                </c:pt>
                <c:pt idx="6">
                  <c:v>73.212999999999994</c:v>
                </c:pt>
                <c:pt idx="7">
                  <c:v>73.212999999999994</c:v>
                </c:pt>
                <c:pt idx="8">
                  <c:v>72.325000000000003</c:v>
                </c:pt>
                <c:pt idx="9">
                  <c:v>72.177000000000007</c:v>
                </c:pt>
                <c:pt idx="10">
                  <c:v>71.283000000000001</c:v>
                </c:pt>
                <c:pt idx="11">
                  <c:v>70.536000000000001</c:v>
                </c:pt>
                <c:pt idx="12">
                  <c:v>69.486000000000004</c:v>
                </c:pt>
                <c:pt idx="13">
                  <c:v>60.396999999999998</c:v>
                </c:pt>
                <c:pt idx="14">
                  <c:v>54.430999999999997</c:v>
                </c:pt>
                <c:pt idx="15">
                  <c:v>49.228000000000002</c:v>
                </c:pt>
                <c:pt idx="16">
                  <c:v>45.938000000000002</c:v>
                </c:pt>
                <c:pt idx="17">
                  <c:v>42.238</c:v>
                </c:pt>
                <c:pt idx="18">
                  <c:v>40.168999999999997</c:v>
                </c:pt>
                <c:pt idx="19">
                  <c:v>37.183999999999997</c:v>
                </c:pt>
                <c:pt idx="20">
                  <c:v>34.738</c:v>
                </c:pt>
                <c:pt idx="21">
                  <c:v>33.688000000000002</c:v>
                </c:pt>
                <c:pt idx="22">
                  <c:v>31.454999999999998</c:v>
                </c:pt>
                <c:pt idx="23">
                  <c:v>29.966000000000001</c:v>
                </c:pt>
                <c:pt idx="24">
                  <c:v>27.978999999999999</c:v>
                </c:pt>
                <c:pt idx="25">
                  <c:v>26.187000000000001</c:v>
                </c:pt>
                <c:pt idx="26">
                  <c:v>24.974</c:v>
                </c:pt>
                <c:pt idx="27">
                  <c:v>24.082000000000001</c:v>
                </c:pt>
                <c:pt idx="28">
                  <c:v>23.1</c:v>
                </c:pt>
                <c:pt idx="29">
                  <c:v>22.577000000000002</c:v>
                </c:pt>
                <c:pt idx="30">
                  <c:v>22.012</c:v>
                </c:pt>
                <c:pt idx="31">
                  <c:v>22.012</c:v>
                </c:pt>
                <c:pt idx="32">
                  <c:v>21.294</c:v>
                </c:pt>
                <c:pt idx="33">
                  <c:v>21.294</c:v>
                </c:pt>
                <c:pt idx="34">
                  <c:v>21.294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212848"/>
        <c:axId val="571204616"/>
      </c:scatterChart>
      <c:valAx>
        <c:axId val="571212848"/>
        <c:scaling>
          <c:orientation val="minMax"/>
          <c:max val="23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571204616"/>
        <c:crosses val="autoZero"/>
        <c:crossBetween val="midCat"/>
        <c:majorUnit val="1"/>
      </c:valAx>
      <c:valAx>
        <c:axId val="571204616"/>
        <c:scaling>
          <c:orientation val="minMax"/>
          <c:max val="1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571212848"/>
        <c:crosses val="autoZero"/>
        <c:crossBetween val="midCat"/>
        <c:majorUnit val="2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12298655145982861"/>
          <c:y val="0.71875"/>
          <c:w val="0.46936613011869088"/>
          <c:h val="0.10996534612860892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0.2473</cdr:x>
      <cdr:y>0.0625</cdr:y>
    </cdr:from>
    <cdr:to>
      <cdr:x>0.91101</cdr:x>
      <cdr:y>0.18319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29368" y="304800"/>
          <a:ext cx="5715000" cy="588581"/>
        </a:xfrm>
        <a:prstGeom xmlns:a="http://schemas.openxmlformats.org/drawingml/2006/main" prst="rect">
          <a:avLst/>
        </a:prstGeom>
        <a:solidFill xmlns:a="http://schemas.openxmlformats.org/drawingml/2006/main">
          <a:srgbClr val="000000"/>
        </a:solidFill>
        <a:ln xmlns:a="http://schemas.openxmlformats.org/drawingml/2006/main">
          <a:solidFill>
            <a:srgbClr val="FFFF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Median survival (years): Adult = 3.3, Pediatric = 3.0</a:t>
          </a:r>
          <a:endParaRPr lang="en-US" sz="1400" b="1" dirty="0">
            <a:solidFill>
              <a:schemeClr val="tx1"/>
            </a:solidFill>
          </a:endParaRPr>
        </a:p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Conditional median survival (years): Adult = 10.2, Pediatric = 8.2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0.82301</cdr:x>
      <cdr:y>0.56897</cdr:y>
    </cdr:from>
    <cdr:to>
      <cdr:x>0.95575</cdr:x>
      <cdr:y>0.625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086600" y="2774753"/>
          <a:ext cx="1142981" cy="273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rgbClr val="4DEAF1"/>
              </a:solidFill>
            </a:rPr>
            <a:t>N at risk = 11</a:t>
          </a:r>
          <a:endParaRPr lang="en-US" sz="1200" b="1" dirty="0">
            <a:solidFill>
              <a:srgbClr val="4DEAF1"/>
            </a:solidFill>
          </a:endParaRPr>
        </a:p>
      </cdr:txBody>
    </cdr:sp>
  </cdr:relSizeAnchor>
  <cdr:relSizeAnchor xmlns:cdr="http://schemas.openxmlformats.org/drawingml/2006/chartDrawing">
    <cdr:from>
      <cdr:x>0.82301</cdr:x>
      <cdr:y>0.76563</cdr:y>
    </cdr:from>
    <cdr:to>
      <cdr:x>0.95575</cdr:x>
      <cdr:y>0.82165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086600" y="3733800"/>
          <a:ext cx="1142981" cy="273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rgbClr val="20F703"/>
              </a:solidFill>
            </a:rPr>
            <a:t>N at risk = 49</a:t>
          </a:r>
          <a:endParaRPr lang="en-US" sz="1200" b="1" dirty="0">
            <a:solidFill>
              <a:srgbClr val="20F703"/>
            </a:solidFill>
          </a:endParaRPr>
        </a:p>
      </cdr:txBody>
    </cdr:sp>
  </cdr:relSizeAnchor>
  <cdr:relSizeAnchor xmlns:cdr="http://schemas.openxmlformats.org/drawingml/2006/chartDrawing">
    <cdr:from>
      <cdr:x>0.2473</cdr:x>
      <cdr:y>0.23438</cdr:y>
    </cdr:from>
    <cdr:to>
      <cdr:x>0.45133</cdr:x>
      <cdr:y>0.3125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29368" y="1143000"/>
          <a:ext cx="1756832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500" b="1" dirty="0">
              <a:solidFill>
                <a:srgbClr val="FFFF00"/>
              </a:solidFill>
            </a:rPr>
            <a:t>p</a:t>
          </a:r>
          <a:r>
            <a:rPr lang="en-US" sz="1500" b="1" dirty="0" smtClean="0">
              <a:solidFill>
                <a:srgbClr val="FFFF00"/>
              </a:solidFill>
            </a:rPr>
            <a:t>-value = 0.8384</a:t>
          </a:r>
          <a:endParaRPr lang="en-US" sz="15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94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8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00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16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/>
              <a:t>HEART-LUNG TRANSPLANTATION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2014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Number of Transplants Reported by Location and Year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229931"/>
              </p:ext>
            </p:extLst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2014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219200"/>
          </a:xfrm>
        </p:spPr>
        <p:txBody>
          <a:bodyPr lIns="9144" rIns="9144"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Average Center Volume </a:t>
            </a:r>
            <a:r>
              <a:rPr lang="en-US" sz="2000" dirty="0" smtClean="0"/>
              <a:t>(Transplants: January 2000 – June 2013)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8550912"/>
              </p:ext>
            </p:extLst>
          </p:nvPr>
        </p:nvGraphicFramePr>
        <p:xfrm>
          <a:off x="228600" y="12192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2014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 </a:t>
            </a:r>
            <a:br>
              <a:rPr lang="en-US" sz="2600" dirty="0" smtClean="0"/>
            </a:br>
            <a:r>
              <a:rPr lang="en-US" sz="2400" dirty="0" smtClean="0"/>
              <a:t>Distribution of Transplants by </a:t>
            </a:r>
            <a:r>
              <a:rPr lang="en-US" sz="2400" u="sng" dirty="0" smtClean="0"/>
              <a:t>Lung</a:t>
            </a:r>
            <a:r>
              <a:rPr lang="en-US" sz="2400" dirty="0" smtClean="0"/>
              <a:t> Center Volume</a:t>
            </a:r>
            <a:br>
              <a:rPr lang="en-US" sz="2400" dirty="0" smtClean="0"/>
            </a:br>
            <a:r>
              <a:rPr lang="en-US" sz="2000" dirty="0" smtClean="0"/>
              <a:t>(Transplants: January 2000 – June 2013)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138950"/>
              </p:ext>
            </p:extLst>
          </p:nvPr>
        </p:nvGraphicFramePr>
        <p:xfrm>
          <a:off x="228600" y="15240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2014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Kaplan-Meier Survival by Age Group</a:t>
            </a:r>
            <a:br>
              <a:rPr lang="en-US" sz="2400" dirty="0" smtClean="0"/>
            </a:br>
            <a:r>
              <a:rPr lang="en-US" sz="2000" dirty="0" smtClean="0"/>
              <a:t>(Transplants: January 1982 – June 2012)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828040"/>
              </p:ext>
            </p:extLst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971800" y="6067776"/>
              <a:ext cx="18858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2014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57008" y="6605565"/>
            <a:ext cx="1946921" cy="230832"/>
          </a:xfrm>
          <a:prstGeom prst="rect">
            <a:avLst/>
          </a:prstGeom>
          <a:noFill/>
        </p:spPr>
        <p:txBody>
          <a:bodyPr wrap="square" lIns="45720" rIns="0" rtlCol="0" anchor="ctr" anchorCtr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Arial"/>
                <a:cs typeface="Arial"/>
              </a:rPr>
              <a:t>JHLT. 2014 Oct; 33(10): 1009-1024</a:t>
            </a:r>
            <a:endParaRPr lang="en-US" sz="9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Author0 xmlns="f5f82c5e-0c74-4764-aa18-b9ea25529750">UNOS</Author0>
    <DateCreated xmlns="f5f82c5e-0c74-4764-aa18-b9ea25529750">2006-01-01T05:00:00+00:00</DateCreated>
    <Brief_x0020_Description xmlns="f5f82c5e-0c74-4764-aa18-b9ea25529750">This is the blank UNOS slide template. It has the UNOS logo at the bottom. </Brief_x0020_Description>
    <Target_x0020_Audience xmlns="f5f82c5e-0c74-4764-aa18-b9ea255297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F1888A67B08347AB72B1A336AD4062" ma:contentTypeVersion="4" ma:contentTypeDescription="Create a new document." ma:contentTypeScope="" ma:versionID="5af7a05520683203a0a53d42a3817b35">
  <xsd:schema xmlns:xsd="http://www.w3.org/2001/XMLSchema" xmlns:p="http://schemas.microsoft.com/office/2006/metadata/properties" xmlns:ns2="f5f82c5e-0c74-4764-aa18-b9ea25529750" targetNamespace="http://schemas.microsoft.com/office/2006/metadata/properties" ma:root="true" ma:fieldsID="f0880058f2ba474784fc5b8a56266c17" ns2:_="">
    <xsd:import namespace="f5f82c5e-0c74-4764-aa18-b9ea25529750"/>
    <xsd:element name="properties">
      <xsd:complexType>
        <xsd:sequence>
          <xsd:element name="documentManagement">
            <xsd:complexType>
              <xsd:all>
                <xsd:element ref="ns2:Brief_x0020_Description" minOccurs="0"/>
                <xsd:element ref="ns2:DateCreated" minOccurs="0"/>
                <xsd:element ref="ns2:Author0" minOccurs="0"/>
                <xsd:element ref="ns2:Target_x0020_Audien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f82c5e-0c74-4764-aa18-b9ea25529750" elementFormDefault="qualified">
    <xsd:import namespace="http://schemas.microsoft.com/office/2006/documentManagement/types"/>
    <xsd:element name="Brief_x0020_Description" ma:index="8" nillable="true" ma:displayName="Brief Description" ma:internalName="Brief_x0020_Description">
      <xsd:simpleType>
        <xsd:restriction base="dms:Note"/>
      </xsd:simpleType>
    </xsd:element>
    <xsd:element name="DateCreated" ma:index="9" nillable="true" ma:displayName="DateCreated" ma:format="DateOnly" ma:internalName="DateCreated">
      <xsd:simpleType>
        <xsd:restriction base="dms:DateTime"/>
      </xsd:simpleType>
    </xsd:element>
    <xsd:element name="Author0" ma:index="10" nillable="true" ma:displayName="Author" ma:internalName="Author0">
      <xsd:simpleType>
        <xsd:restriction base="dms:Text">
          <xsd:maxLength value="255"/>
        </xsd:restriction>
      </xsd:simpleType>
    </xsd:element>
    <xsd:element name="Target_x0020_Audience" ma:index="11" nillable="true" ma:displayName="Target Audience" ma:internalName="Target_x0020_Audienc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1805D6-AC72-435D-A51A-1C2C01D7BD2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f5f82c5e-0c74-4764-aa18-b9ea25529750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B0E37F9-AFE8-4A12-A93D-93C2D8F10C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82c5e-0c74-4764-aa18-b9ea2552975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2002</TotalTime>
  <Words>325</Words>
  <Application>Microsoft Office PowerPoint</Application>
  <PresentationFormat>On-screen Show (4:3)</PresentationFormat>
  <Paragraphs>38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Adult and Pediatric Heart-Lung Transplants Average Center Volume (Transplants: January 2000 – June 2013)</vt:lpstr>
      <vt:lpstr>Adult and Pediatric Heart-Lung Transplants  Distribution of Transplants by Lung Center Volume (Transplants: January 2000 – June 2013)</vt:lpstr>
      <vt:lpstr>Adult and Pediatric Heart-Lung Transplants Kaplan-Meier Survival by Age Group (Transplants: January 1982 – June 2012)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UNOS Slide Template</dc:title>
  <dc:creator>Manny Carwile</dc:creator>
  <cp:lastModifiedBy>Anna Y. Kucheryavaya</cp:lastModifiedBy>
  <cp:revision>620</cp:revision>
  <dcterms:created xsi:type="dcterms:W3CDTF">2009-06-30T12:53:17Z</dcterms:created>
  <dcterms:modified xsi:type="dcterms:W3CDTF">2014-10-01T13:00:55Z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0x010100B9F1888A67B08347AB72B1A336AD4062</vt:lpwstr>
  </property>
</Properties>
</file>