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256" r:id="rId5"/>
    <p:sldId id="299" r:id="rId6"/>
    <p:sldId id="258" r:id="rId7"/>
    <p:sldId id="259" r:id="rId8"/>
    <p:sldId id="260" r:id="rId9"/>
    <p:sldId id="261" r:id="rId10"/>
    <p:sldId id="262" r:id="rId11"/>
    <p:sldId id="296" r:id="rId12"/>
    <p:sldId id="263" r:id="rId13"/>
    <p:sldId id="25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00" r:id="rId33"/>
    <p:sldId id="295" r:id="rId34"/>
    <p:sldId id="282" r:id="rId35"/>
    <p:sldId id="283" r:id="rId36"/>
    <p:sldId id="297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33"/>
    <a:srgbClr val="FF99FF"/>
    <a:srgbClr val="CCCC00"/>
    <a:srgbClr val="CC6600"/>
    <a:srgbClr val="FF9900"/>
    <a:srgbClr val="9900FF"/>
    <a:srgbClr val="9966FF"/>
    <a:srgbClr val="FF00FF"/>
    <a:srgbClr val="FF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273" autoAdjust="0"/>
  </p:normalViewPr>
  <p:slideViewPr>
    <p:cSldViewPr>
      <p:cViewPr varScale="1">
        <p:scale>
          <a:sx n="85" d="100"/>
          <a:sy n="85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gradFill flip="none" rotWithShape="1">
              <a:gsLst>
                <a:gs pos="0">
                  <a:srgbClr val="208C03"/>
                </a:gs>
                <a:gs pos="50000">
                  <a:srgbClr val="20F703"/>
                </a:gs>
                <a:gs pos="100000">
                  <a:srgbClr val="208C03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16</c:v>
                </c:pt>
                <c:pt idx="1">
                  <c:v>20</c:v>
                </c:pt>
                <c:pt idx="2">
                  <c:v>26</c:v>
                </c:pt>
                <c:pt idx="3">
                  <c:v>31</c:v>
                </c:pt>
                <c:pt idx="4">
                  <c:v>68</c:v>
                </c:pt>
                <c:pt idx="5">
                  <c:v>115</c:v>
                </c:pt>
                <c:pt idx="6">
                  <c:v>163</c:v>
                </c:pt>
                <c:pt idx="7">
                  <c:v>189</c:v>
                </c:pt>
                <c:pt idx="8">
                  <c:v>223</c:v>
                </c:pt>
                <c:pt idx="9">
                  <c:v>233</c:v>
                </c:pt>
                <c:pt idx="10">
                  <c:v>253</c:v>
                </c:pt>
                <c:pt idx="11">
                  <c:v>263</c:v>
                </c:pt>
                <c:pt idx="12">
                  <c:v>267</c:v>
                </c:pt>
                <c:pt idx="13">
                  <c:v>273</c:v>
                </c:pt>
                <c:pt idx="14">
                  <c:v>281</c:v>
                </c:pt>
                <c:pt idx="15">
                  <c:v>283</c:v>
                </c:pt>
                <c:pt idx="16">
                  <c:v>278</c:v>
                </c:pt>
                <c:pt idx="17">
                  <c:v>267</c:v>
                </c:pt>
                <c:pt idx="18">
                  <c:v>270</c:v>
                </c:pt>
                <c:pt idx="19">
                  <c:v>272</c:v>
                </c:pt>
                <c:pt idx="20">
                  <c:v>265</c:v>
                </c:pt>
                <c:pt idx="21">
                  <c:v>262</c:v>
                </c:pt>
                <c:pt idx="22">
                  <c:v>260</c:v>
                </c:pt>
                <c:pt idx="23">
                  <c:v>253</c:v>
                </c:pt>
                <c:pt idx="24">
                  <c:v>252</c:v>
                </c:pt>
                <c:pt idx="25">
                  <c:v>256</c:v>
                </c:pt>
                <c:pt idx="26">
                  <c:v>255</c:v>
                </c:pt>
                <c:pt idx="27">
                  <c:v>257</c:v>
                </c:pt>
                <c:pt idx="28">
                  <c:v>255</c:v>
                </c:pt>
                <c:pt idx="29">
                  <c:v>255</c:v>
                </c:pt>
                <c:pt idx="30">
                  <c:v>257</c:v>
                </c:pt>
                <c:pt idx="31">
                  <c:v>255</c:v>
                </c:pt>
                <c:pt idx="32">
                  <c:v>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89035552"/>
        <c:axId val="489035160"/>
      </c:barChart>
      <c:catAx>
        <c:axId val="48903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/>
                </a:pPr>
                <a:r>
                  <a:rPr lang="en-US" sz="1700" dirty="0" smtClean="0"/>
                  <a:t>Year of Transplant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500" b="1"/>
            </a:pPr>
            <a:endParaRPr lang="en-US"/>
          </a:p>
        </c:txPr>
        <c:crossAx val="489035160"/>
        <c:crosses val="autoZero"/>
        <c:auto val="1"/>
        <c:lblAlgn val="ctr"/>
        <c:lblOffset val="100"/>
        <c:tickLblSkip val="1"/>
        <c:noMultiLvlLbl val="0"/>
      </c:catAx>
      <c:valAx>
        <c:axId val="48903516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# of Centers Reporting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489035552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gradFill flip="none" rotWithShape="1">
              <a:gsLst>
                <a:gs pos="0">
                  <a:srgbClr val="208C03"/>
                </a:gs>
                <a:gs pos="50000">
                  <a:srgbClr val="20F703"/>
                </a:gs>
                <a:gs pos="100000">
                  <a:srgbClr val="208C03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14</c:v>
                </c:pt>
                <c:pt idx="4">
                  <c:v>23</c:v>
                </c:pt>
                <c:pt idx="5">
                  <c:v>37</c:v>
                </c:pt>
                <c:pt idx="6">
                  <c:v>56</c:v>
                </c:pt>
                <c:pt idx="7">
                  <c:v>66</c:v>
                </c:pt>
                <c:pt idx="8">
                  <c:v>77</c:v>
                </c:pt>
                <c:pt idx="9">
                  <c:v>84</c:v>
                </c:pt>
                <c:pt idx="10">
                  <c:v>89</c:v>
                </c:pt>
                <c:pt idx="11">
                  <c:v>97</c:v>
                </c:pt>
                <c:pt idx="12">
                  <c:v>98</c:v>
                </c:pt>
                <c:pt idx="13">
                  <c:v>97</c:v>
                </c:pt>
                <c:pt idx="14">
                  <c:v>107</c:v>
                </c:pt>
                <c:pt idx="15">
                  <c:v>111</c:v>
                </c:pt>
                <c:pt idx="16">
                  <c:v>111</c:v>
                </c:pt>
                <c:pt idx="17">
                  <c:v>106</c:v>
                </c:pt>
                <c:pt idx="18">
                  <c:v>106</c:v>
                </c:pt>
                <c:pt idx="19">
                  <c:v>105</c:v>
                </c:pt>
                <c:pt idx="20">
                  <c:v>106</c:v>
                </c:pt>
                <c:pt idx="21">
                  <c:v>105</c:v>
                </c:pt>
                <c:pt idx="22">
                  <c:v>103</c:v>
                </c:pt>
                <c:pt idx="23">
                  <c:v>100</c:v>
                </c:pt>
                <c:pt idx="24">
                  <c:v>99</c:v>
                </c:pt>
                <c:pt idx="25">
                  <c:v>99</c:v>
                </c:pt>
                <c:pt idx="26">
                  <c:v>97</c:v>
                </c:pt>
                <c:pt idx="27">
                  <c:v>100</c:v>
                </c:pt>
                <c:pt idx="28">
                  <c:v>101</c:v>
                </c:pt>
                <c:pt idx="29">
                  <c:v>101</c:v>
                </c:pt>
                <c:pt idx="30">
                  <c:v>100</c:v>
                </c:pt>
                <c:pt idx="31">
                  <c:v>96</c:v>
                </c:pt>
                <c:pt idx="32">
                  <c:v>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gradFill>
              <a:gsLst>
                <a:gs pos="0">
                  <a:srgbClr val="CCCC00"/>
                </a:gs>
                <a:gs pos="50000">
                  <a:srgbClr val="FFFF00"/>
                </a:gs>
                <a:gs pos="100000">
                  <a:srgbClr val="CCCC00"/>
                </a:gs>
              </a:gsLst>
              <a:lin ang="0" scaled="1"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Sheet1!$C$2:$C$34</c:f>
              <c:numCache>
                <c:formatCode>General</c:formatCode>
                <c:ptCount val="33"/>
                <c:pt idx="0">
                  <c:v>10</c:v>
                </c:pt>
                <c:pt idx="1">
                  <c:v>10</c:v>
                </c:pt>
                <c:pt idx="2">
                  <c:v>16</c:v>
                </c:pt>
                <c:pt idx="3">
                  <c:v>16</c:v>
                </c:pt>
                <c:pt idx="4">
                  <c:v>42</c:v>
                </c:pt>
                <c:pt idx="5">
                  <c:v>73</c:v>
                </c:pt>
                <c:pt idx="6">
                  <c:v>101</c:v>
                </c:pt>
                <c:pt idx="7">
                  <c:v>113</c:v>
                </c:pt>
                <c:pt idx="8">
                  <c:v>134</c:v>
                </c:pt>
                <c:pt idx="9">
                  <c:v>136</c:v>
                </c:pt>
                <c:pt idx="10">
                  <c:v>145</c:v>
                </c:pt>
                <c:pt idx="11">
                  <c:v>147</c:v>
                </c:pt>
                <c:pt idx="12">
                  <c:v>148</c:v>
                </c:pt>
                <c:pt idx="13">
                  <c:v>155</c:v>
                </c:pt>
                <c:pt idx="14">
                  <c:v>155</c:v>
                </c:pt>
                <c:pt idx="15">
                  <c:v>152</c:v>
                </c:pt>
                <c:pt idx="16">
                  <c:v>152</c:v>
                </c:pt>
                <c:pt idx="17">
                  <c:v>146</c:v>
                </c:pt>
                <c:pt idx="18">
                  <c:v>145</c:v>
                </c:pt>
                <c:pt idx="19">
                  <c:v>146</c:v>
                </c:pt>
                <c:pt idx="20">
                  <c:v>140</c:v>
                </c:pt>
                <c:pt idx="21">
                  <c:v>139</c:v>
                </c:pt>
                <c:pt idx="22">
                  <c:v>136</c:v>
                </c:pt>
                <c:pt idx="23">
                  <c:v>137</c:v>
                </c:pt>
                <c:pt idx="24">
                  <c:v>133</c:v>
                </c:pt>
                <c:pt idx="25">
                  <c:v>135</c:v>
                </c:pt>
                <c:pt idx="26">
                  <c:v>137</c:v>
                </c:pt>
                <c:pt idx="27">
                  <c:v>134</c:v>
                </c:pt>
                <c:pt idx="28">
                  <c:v>131</c:v>
                </c:pt>
                <c:pt idx="29">
                  <c:v>128</c:v>
                </c:pt>
                <c:pt idx="30">
                  <c:v>133</c:v>
                </c:pt>
                <c:pt idx="31">
                  <c:v>132</c:v>
                </c:pt>
                <c:pt idx="32">
                  <c:v>129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Sheet1!$A$2:$A$34</c:f>
              <c:numCache>
                <c:formatCode>General</c:formatCod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numCache>
            </c:numRef>
          </c:cat>
          <c:val>
            <c:numRef>
              <c:f>Sheet1!$D$2:$D$34</c:f>
              <c:numCache>
                <c:formatCode>General</c:formatCode>
                <c:ptCount val="33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  <c:pt idx="10">
                  <c:v>19</c:v>
                </c:pt>
                <c:pt idx="11">
                  <c:v>19</c:v>
                </c:pt>
                <c:pt idx="12">
                  <c:v>21</c:v>
                </c:pt>
                <c:pt idx="13">
                  <c:v>21</c:v>
                </c:pt>
                <c:pt idx="14">
                  <c:v>19</c:v>
                </c:pt>
                <c:pt idx="15">
                  <c:v>20</c:v>
                </c:pt>
                <c:pt idx="16">
                  <c:v>15</c:v>
                </c:pt>
                <c:pt idx="17">
                  <c:v>15</c:v>
                </c:pt>
                <c:pt idx="18">
                  <c:v>19</c:v>
                </c:pt>
                <c:pt idx="19">
                  <c:v>21</c:v>
                </c:pt>
                <c:pt idx="20">
                  <c:v>19</c:v>
                </c:pt>
                <c:pt idx="21">
                  <c:v>18</c:v>
                </c:pt>
                <c:pt idx="22">
                  <c:v>21</c:v>
                </c:pt>
                <c:pt idx="23">
                  <c:v>16</c:v>
                </c:pt>
                <c:pt idx="24">
                  <c:v>20</c:v>
                </c:pt>
                <c:pt idx="25">
                  <c:v>22</c:v>
                </c:pt>
                <c:pt idx="26">
                  <c:v>21</c:v>
                </c:pt>
                <c:pt idx="27">
                  <c:v>23</c:v>
                </c:pt>
                <c:pt idx="28">
                  <c:v>23</c:v>
                </c:pt>
                <c:pt idx="29">
                  <c:v>26</c:v>
                </c:pt>
                <c:pt idx="30">
                  <c:v>24</c:v>
                </c:pt>
                <c:pt idx="31">
                  <c:v>27</c:v>
                </c:pt>
                <c:pt idx="3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89034376"/>
        <c:axId val="489033984"/>
      </c:barChart>
      <c:catAx>
        <c:axId val="489034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tx1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tx1"/>
                    </a:solidFill>
                  </a:rPr>
                  <a:t>Year of Transplant</a:t>
                </a:r>
                <a:endParaRPr lang="en-US" sz="1700" b="1" i="0" baseline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500" b="1"/>
            </a:pPr>
            <a:endParaRPr lang="en-US"/>
          </a:p>
        </c:txPr>
        <c:crossAx val="489033984"/>
        <c:crosses val="autoZero"/>
        <c:auto val="1"/>
        <c:lblAlgn val="ctr"/>
        <c:lblOffset val="100"/>
        <c:tickLblSkip val="1"/>
        <c:noMultiLvlLbl val="0"/>
      </c:catAx>
      <c:valAx>
        <c:axId val="48903398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# of Centers Reporting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489034376"/>
        <c:crosses val="autoZero"/>
        <c:crossBetween val="between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3274336283185934"/>
          <c:y val="6.9358086704679134E-2"/>
          <c:w val="0.18271235453975451"/>
          <c:h val="0.19476106434971488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gradFill flip="none" rotWithShape="1">
              <a:gsLst>
                <a:gs pos="0">
                  <a:srgbClr val="208C03"/>
                </a:gs>
                <a:gs pos="50000">
                  <a:srgbClr val="20F703"/>
                </a:gs>
                <a:gs pos="100000">
                  <a:srgbClr val="208C03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11</c:v>
                </c:pt>
                <c:pt idx="1">
                  <c:v>32</c:v>
                </c:pt>
                <c:pt idx="2">
                  <c:v>40</c:v>
                </c:pt>
                <c:pt idx="3">
                  <c:v>78</c:v>
                </c:pt>
                <c:pt idx="4">
                  <c:v>95</c:v>
                </c:pt>
                <c:pt idx="5">
                  <c:v>108</c:v>
                </c:pt>
                <c:pt idx="6">
                  <c:v>118</c:v>
                </c:pt>
                <c:pt idx="7">
                  <c:v>125</c:v>
                </c:pt>
                <c:pt idx="8">
                  <c:v>130</c:v>
                </c:pt>
                <c:pt idx="9">
                  <c:v>138</c:v>
                </c:pt>
                <c:pt idx="10">
                  <c:v>130</c:v>
                </c:pt>
                <c:pt idx="11">
                  <c:v>133</c:v>
                </c:pt>
                <c:pt idx="12">
                  <c:v>129</c:v>
                </c:pt>
                <c:pt idx="13">
                  <c:v>130</c:v>
                </c:pt>
                <c:pt idx="14">
                  <c:v>126</c:v>
                </c:pt>
                <c:pt idx="15">
                  <c:v>128</c:v>
                </c:pt>
                <c:pt idx="16">
                  <c:v>128</c:v>
                </c:pt>
                <c:pt idx="17">
                  <c:v>129</c:v>
                </c:pt>
                <c:pt idx="18">
                  <c:v>129</c:v>
                </c:pt>
                <c:pt idx="19">
                  <c:v>134</c:v>
                </c:pt>
                <c:pt idx="20">
                  <c:v>137</c:v>
                </c:pt>
                <c:pt idx="21">
                  <c:v>137</c:v>
                </c:pt>
                <c:pt idx="22">
                  <c:v>138</c:v>
                </c:pt>
                <c:pt idx="23">
                  <c:v>140</c:v>
                </c:pt>
                <c:pt idx="24">
                  <c:v>142</c:v>
                </c:pt>
                <c:pt idx="25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89033200"/>
        <c:axId val="489032808"/>
      </c:barChart>
      <c:catAx>
        <c:axId val="48903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/>
                </a:pPr>
                <a:r>
                  <a:rPr lang="en-US" sz="1700" dirty="0" smtClean="0"/>
                  <a:t>Year of Transplant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500" b="1"/>
            </a:pPr>
            <a:endParaRPr lang="en-US"/>
          </a:p>
        </c:txPr>
        <c:crossAx val="489032808"/>
        <c:crosses val="autoZero"/>
        <c:auto val="1"/>
        <c:lblAlgn val="ctr"/>
        <c:lblOffset val="100"/>
        <c:tickLblSkip val="1"/>
        <c:noMultiLvlLbl val="0"/>
      </c:catAx>
      <c:valAx>
        <c:axId val="489032808"/>
        <c:scaling>
          <c:orientation val="minMax"/>
          <c:max val="1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# of Centers Reporting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489033200"/>
        <c:crosses val="autoZero"/>
        <c:crossBetween val="between"/>
        <c:majorUnit val="25"/>
      </c:valAx>
      <c:spPr>
        <a:solidFill>
          <a:schemeClr val="bg2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gradFill flip="none" rotWithShape="1">
              <a:gsLst>
                <a:gs pos="0">
                  <a:srgbClr val="208C03"/>
                </a:gs>
                <a:gs pos="50000">
                  <a:srgbClr val="20F703"/>
                </a:gs>
                <a:gs pos="100000">
                  <a:srgbClr val="208C03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5</c:v>
                </c:pt>
                <c:pt idx="1">
                  <c:v>13</c:v>
                </c:pt>
                <c:pt idx="2">
                  <c:v>14</c:v>
                </c:pt>
                <c:pt idx="3">
                  <c:v>33</c:v>
                </c:pt>
                <c:pt idx="4">
                  <c:v>39</c:v>
                </c:pt>
                <c:pt idx="5">
                  <c:v>38</c:v>
                </c:pt>
                <c:pt idx="6">
                  <c:v>45</c:v>
                </c:pt>
                <c:pt idx="7">
                  <c:v>43</c:v>
                </c:pt>
                <c:pt idx="8">
                  <c:v>49</c:v>
                </c:pt>
                <c:pt idx="9">
                  <c:v>49</c:v>
                </c:pt>
                <c:pt idx="10">
                  <c:v>50</c:v>
                </c:pt>
                <c:pt idx="11">
                  <c:v>50</c:v>
                </c:pt>
                <c:pt idx="12">
                  <c:v>49</c:v>
                </c:pt>
                <c:pt idx="13">
                  <c:v>45</c:v>
                </c:pt>
                <c:pt idx="14">
                  <c:v>44</c:v>
                </c:pt>
                <c:pt idx="15">
                  <c:v>45</c:v>
                </c:pt>
                <c:pt idx="16">
                  <c:v>47</c:v>
                </c:pt>
                <c:pt idx="17">
                  <c:v>48</c:v>
                </c:pt>
                <c:pt idx="18">
                  <c:v>49</c:v>
                </c:pt>
                <c:pt idx="19">
                  <c:v>55</c:v>
                </c:pt>
                <c:pt idx="20">
                  <c:v>55</c:v>
                </c:pt>
                <c:pt idx="21">
                  <c:v>55</c:v>
                </c:pt>
                <c:pt idx="22">
                  <c:v>56</c:v>
                </c:pt>
                <c:pt idx="23">
                  <c:v>55</c:v>
                </c:pt>
                <c:pt idx="24">
                  <c:v>59</c:v>
                </c:pt>
                <c:pt idx="25">
                  <c:v>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gradFill>
              <a:gsLst>
                <a:gs pos="0">
                  <a:srgbClr val="CCCC00"/>
                </a:gs>
                <a:gs pos="50000">
                  <a:srgbClr val="FFFF00"/>
                </a:gs>
                <a:gs pos="100000">
                  <a:srgbClr val="CCCC00"/>
                </a:gs>
              </a:gsLst>
              <a:lin ang="0" scaled="1"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6</c:v>
                </c:pt>
                <c:pt idx="1">
                  <c:v>19</c:v>
                </c:pt>
                <c:pt idx="2">
                  <c:v>26</c:v>
                </c:pt>
                <c:pt idx="3">
                  <c:v>42</c:v>
                </c:pt>
                <c:pt idx="4">
                  <c:v>53</c:v>
                </c:pt>
                <c:pt idx="5">
                  <c:v>66</c:v>
                </c:pt>
                <c:pt idx="6">
                  <c:v>68</c:v>
                </c:pt>
                <c:pt idx="7">
                  <c:v>76</c:v>
                </c:pt>
                <c:pt idx="8">
                  <c:v>76</c:v>
                </c:pt>
                <c:pt idx="9">
                  <c:v>82</c:v>
                </c:pt>
                <c:pt idx="10">
                  <c:v>75</c:v>
                </c:pt>
                <c:pt idx="11">
                  <c:v>76</c:v>
                </c:pt>
                <c:pt idx="12">
                  <c:v>71</c:v>
                </c:pt>
                <c:pt idx="13">
                  <c:v>71</c:v>
                </c:pt>
                <c:pt idx="14">
                  <c:v>72</c:v>
                </c:pt>
                <c:pt idx="15">
                  <c:v>71</c:v>
                </c:pt>
                <c:pt idx="16">
                  <c:v>70</c:v>
                </c:pt>
                <c:pt idx="17">
                  <c:v>67</c:v>
                </c:pt>
                <c:pt idx="18">
                  <c:v>67</c:v>
                </c:pt>
                <c:pt idx="19">
                  <c:v>66</c:v>
                </c:pt>
                <c:pt idx="20">
                  <c:v>69</c:v>
                </c:pt>
                <c:pt idx="21">
                  <c:v>70</c:v>
                </c:pt>
                <c:pt idx="22">
                  <c:v>69</c:v>
                </c:pt>
                <c:pt idx="23">
                  <c:v>70</c:v>
                </c:pt>
                <c:pt idx="24">
                  <c:v>67</c:v>
                </c:pt>
                <c:pt idx="25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</c:numCache>
            </c:numRef>
          </c:cat>
          <c:val>
            <c:numRef>
              <c:f>Sheet1!$D$2:$D$27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7</c:v>
                </c:pt>
                <c:pt idx="12">
                  <c:v>9</c:v>
                </c:pt>
                <c:pt idx="13">
                  <c:v>14</c:v>
                </c:pt>
                <c:pt idx="14">
                  <c:v>10</c:v>
                </c:pt>
                <c:pt idx="15">
                  <c:v>12</c:v>
                </c:pt>
                <c:pt idx="16">
                  <c:v>11</c:v>
                </c:pt>
                <c:pt idx="17">
                  <c:v>14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12</c:v>
                </c:pt>
                <c:pt idx="22">
                  <c:v>13</c:v>
                </c:pt>
                <c:pt idx="23">
                  <c:v>15</c:v>
                </c:pt>
                <c:pt idx="24">
                  <c:v>16</c:v>
                </c:pt>
                <c:pt idx="2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89031632"/>
        <c:axId val="489031240"/>
      </c:barChart>
      <c:catAx>
        <c:axId val="48903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tx1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tx1"/>
                    </a:solidFill>
                  </a:rPr>
                  <a:t>Year of Transplant</a:t>
                </a:r>
                <a:endParaRPr lang="en-US" sz="1700" b="1" i="0" baseline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500" b="1"/>
            </a:pPr>
            <a:endParaRPr lang="en-US"/>
          </a:p>
        </c:txPr>
        <c:crossAx val="489031240"/>
        <c:crosses val="autoZero"/>
        <c:auto val="1"/>
        <c:lblAlgn val="ctr"/>
        <c:lblOffset val="100"/>
        <c:tickLblSkip val="1"/>
        <c:noMultiLvlLbl val="0"/>
      </c:catAx>
      <c:valAx>
        <c:axId val="489031240"/>
        <c:scaling>
          <c:orientation val="minMax"/>
          <c:max val="1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# of Centers Reporting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489031632"/>
        <c:crosses val="autoZero"/>
        <c:crossBetween val="between"/>
        <c:majorUnit val="25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2389380530973451"/>
          <c:y val="4.9243144175943505E-2"/>
          <c:w val="0.18271235453975457"/>
          <c:h val="0.19476106434971488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gradFill flip="none" rotWithShape="1">
              <a:gsLst>
                <a:gs pos="0">
                  <a:srgbClr val="208C03"/>
                </a:gs>
                <a:gs pos="50000">
                  <a:srgbClr val="20F703"/>
                </a:gs>
                <a:gs pos="100000">
                  <a:srgbClr val="208C03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18</c:v>
                </c:pt>
                <c:pt idx="1">
                  <c:v>31</c:v>
                </c:pt>
                <c:pt idx="2">
                  <c:v>40</c:v>
                </c:pt>
                <c:pt idx="3">
                  <c:v>58</c:v>
                </c:pt>
                <c:pt idx="4">
                  <c:v>54</c:v>
                </c:pt>
                <c:pt idx="5">
                  <c:v>56</c:v>
                </c:pt>
                <c:pt idx="6">
                  <c:v>56</c:v>
                </c:pt>
                <c:pt idx="7">
                  <c:v>60</c:v>
                </c:pt>
                <c:pt idx="8">
                  <c:v>71</c:v>
                </c:pt>
                <c:pt idx="9">
                  <c:v>72</c:v>
                </c:pt>
                <c:pt idx="10">
                  <c:v>62</c:v>
                </c:pt>
                <c:pt idx="11">
                  <c:v>58</c:v>
                </c:pt>
                <c:pt idx="12">
                  <c:v>59</c:v>
                </c:pt>
                <c:pt idx="13">
                  <c:v>48</c:v>
                </c:pt>
                <c:pt idx="14">
                  <c:v>59</c:v>
                </c:pt>
                <c:pt idx="15">
                  <c:v>58</c:v>
                </c:pt>
                <c:pt idx="16">
                  <c:v>49</c:v>
                </c:pt>
                <c:pt idx="17">
                  <c:v>54</c:v>
                </c:pt>
                <c:pt idx="18">
                  <c:v>46</c:v>
                </c:pt>
                <c:pt idx="19">
                  <c:v>50</c:v>
                </c:pt>
                <c:pt idx="20">
                  <c:v>47</c:v>
                </c:pt>
                <c:pt idx="21">
                  <c:v>46</c:v>
                </c:pt>
                <c:pt idx="22">
                  <c:v>44</c:v>
                </c:pt>
                <c:pt idx="23">
                  <c:v>45</c:v>
                </c:pt>
                <c:pt idx="24">
                  <c:v>40</c:v>
                </c:pt>
                <c:pt idx="25">
                  <c:v>46</c:v>
                </c:pt>
                <c:pt idx="26">
                  <c:v>31</c:v>
                </c:pt>
                <c:pt idx="2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89030456"/>
        <c:axId val="489029280"/>
      </c:barChart>
      <c:catAx>
        <c:axId val="489030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/>
                </a:pPr>
                <a:r>
                  <a:rPr lang="en-US" sz="1700" dirty="0" smtClean="0"/>
                  <a:t>Year of Transplant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500" b="1"/>
            </a:pPr>
            <a:endParaRPr lang="en-US"/>
          </a:p>
        </c:txPr>
        <c:crossAx val="489029280"/>
        <c:crosses val="autoZero"/>
        <c:auto val="1"/>
        <c:lblAlgn val="ctr"/>
        <c:lblOffset val="100"/>
        <c:tickLblSkip val="1"/>
        <c:noMultiLvlLbl val="0"/>
      </c:catAx>
      <c:valAx>
        <c:axId val="489029280"/>
        <c:scaling>
          <c:orientation val="minMax"/>
          <c:max val="8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# of Centers Reporting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489030456"/>
        <c:crosses val="autoZero"/>
        <c:crossBetween val="between"/>
        <c:majorUnit val="10"/>
      </c:valAx>
      <c:spPr>
        <a:solidFill>
          <a:schemeClr val="bg2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gradFill flip="none" rotWithShape="1">
              <a:gsLst>
                <a:gs pos="0">
                  <a:srgbClr val="208C03"/>
                </a:gs>
                <a:gs pos="50000">
                  <a:srgbClr val="20F703"/>
                </a:gs>
                <a:gs pos="100000">
                  <a:srgbClr val="208C03"/>
                </a:gs>
              </a:gsLst>
              <a:lin ang="108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5</c:v>
                </c:pt>
                <c:pt idx="1">
                  <c:v>12</c:v>
                </c:pt>
                <c:pt idx="2">
                  <c:v>15</c:v>
                </c:pt>
                <c:pt idx="3">
                  <c:v>23</c:v>
                </c:pt>
                <c:pt idx="4">
                  <c:v>21</c:v>
                </c:pt>
                <c:pt idx="5">
                  <c:v>29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30</c:v>
                </c:pt>
                <c:pt idx="10">
                  <c:v>24</c:v>
                </c:pt>
                <c:pt idx="11">
                  <c:v>29</c:v>
                </c:pt>
                <c:pt idx="12">
                  <c:v>27</c:v>
                </c:pt>
                <c:pt idx="13">
                  <c:v>28</c:v>
                </c:pt>
                <c:pt idx="14">
                  <c:v>28</c:v>
                </c:pt>
                <c:pt idx="15">
                  <c:v>29</c:v>
                </c:pt>
                <c:pt idx="16">
                  <c:v>27</c:v>
                </c:pt>
                <c:pt idx="17">
                  <c:v>27</c:v>
                </c:pt>
                <c:pt idx="18">
                  <c:v>23</c:v>
                </c:pt>
                <c:pt idx="19">
                  <c:v>24</c:v>
                </c:pt>
                <c:pt idx="20">
                  <c:v>17</c:v>
                </c:pt>
                <c:pt idx="21">
                  <c:v>24</c:v>
                </c:pt>
                <c:pt idx="22">
                  <c:v>23</c:v>
                </c:pt>
                <c:pt idx="23">
                  <c:v>26</c:v>
                </c:pt>
                <c:pt idx="24">
                  <c:v>17</c:v>
                </c:pt>
                <c:pt idx="25">
                  <c:v>21</c:v>
                </c:pt>
                <c:pt idx="26">
                  <c:v>14</c:v>
                </c:pt>
                <c:pt idx="27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North America</c:v>
                </c:pt>
              </c:strCache>
            </c:strRef>
          </c:tx>
          <c:spPr>
            <a:gradFill>
              <a:gsLst>
                <a:gs pos="0">
                  <a:srgbClr val="CCCC00"/>
                </a:gs>
                <a:gs pos="50000">
                  <a:srgbClr val="FFFF00"/>
                </a:gs>
                <a:gs pos="100000">
                  <a:srgbClr val="CCCC00"/>
                </a:gs>
              </a:gsLst>
              <a:lin ang="0" scaled="1"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12</c:v>
                </c:pt>
                <c:pt idx="1">
                  <c:v>17</c:v>
                </c:pt>
                <c:pt idx="2">
                  <c:v>23</c:v>
                </c:pt>
                <c:pt idx="3">
                  <c:v>33</c:v>
                </c:pt>
                <c:pt idx="4">
                  <c:v>30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33</c:v>
                </c:pt>
                <c:pt idx="9">
                  <c:v>36</c:v>
                </c:pt>
                <c:pt idx="10">
                  <c:v>31</c:v>
                </c:pt>
                <c:pt idx="11">
                  <c:v>27</c:v>
                </c:pt>
                <c:pt idx="12">
                  <c:v>30</c:v>
                </c:pt>
                <c:pt idx="13">
                  <c:v>19</c:v>
                </c:pt>
                <c:pt idx="14">
                  <c:v>28</c:v>
                </c:pt>
                <c:pt idx="15">
                  <c:v>27</c:v>
                </c:pt>
                <c:pt idx="16">
                  <c:v>19</c:v>
                </c:pt>
                <c:pt idx="17">
                  <c:v>23</c:v>
                </c:pt>
                <c:pt idx="18">
                  <c:v>19</c:v>
                </c:pt>
                <c:pt idx="19">
                  <c:v>23</c:v>
                </c:pt>
                <c:pt idx="20">
                  <c:v>25</c:v>
                </c:pt>
                <c:pt idx="21">
                  <c:v>18</c:v>
                </c:pt>
                <c:pt idx="22">
                  <c:v>18</c:v>
                </c:pt>
                <c:pt idx="23">
                  <c:v>14</c:v>
                </c:pt>
                <c:pt idx="24">
                  <c:v>21</c:v>
                </c:pt>
                <c:pt idx="25">
                  <c:v>21</c:v>
                </c:pt>
                <c:pt idx="26">
                  <c:v>14</c:v>
                </c:pt>
                <c:pt idx="27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10800000" scaled="1"/>
            </a:gra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Sheet1!$A$2:$A$29</c:f>
              <c:numCache>
                <c:formatCode>General</c:formatCode>
                <c:ptCount val="2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</c:numCache>
            </c:num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5</c:v>
                </c:pt>
                <c:pt idx="24">
                  <c:v>2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89028496"/>
        <c:axId val="489028104"/>
      </c:barChart>
      <c:catAx>
        <c:axId val="489028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tx1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tx1"/>
                    </a:solidFill>
                  </a:rPr>
                  <a:t>Year of Transplant</a:t>
                </a:r>
                <a:endParaRPr lang="en-US" sz="1700" b="1" i="0" baseline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500" b="1"/>
            </a:pPr>
            <a:endParaRPr lang="en-US"/>
          </a:p>
        </c:txPr>
        <c:crossAx val="489028104"/>
        <c:crosses val="autoZero"/>
        <c:auto val="1"/>
        <c:lblAlgn val="ctr"/>
        <c:lblOffset val="100"/>
        <c:tickLblSkip val="1"/>
        <c:noMultiLvlLbl val="0"/>
      </c:catAx>
      <c:valAx>
        <c:axId val="489028104"/>
        <c:scaling>
          <c:orientation val="minMax"/>
          <c:max val="8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# of Centers Reporting</a:t>
                </a:r>
                <a:endParaRPr lang="en-US" sz="17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489028496"/>
        <c:crosses val="autoZero"/>
        <c:crossBetween val="between"/>
        <c:majorUnit val="10"/>
      </c:valAx>
      <c:spPr>
        <a:solidFill>
          <a:schemeClr val="bg2"/>
        </a:solidFill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74188790560471973"/>
          <c:y val="5.2116707394334688E-2"/>
          <c:w val="0.18271235453975468"/>
          <c:h val="0.19476106434971488"/>
        </c:manualLayout>
      </c:layout>
      <c:overlay val="1"/>
      <c:spPr>
        <a:solidFill>
          <a:schemeClr val="bg2"/>
        </a:solidFill>
        <a:ln>
          <a:solidFill>
            <a:schemeClr val="tx1"/>
          </a:solidFill>
        </a:ln>
      </c:spPr>
      <c:txPr>
        <a:bodyPr/>
        <a:lstStyle/>
        <a:p>
          <a:pPr>
            <a:defRPr sz="15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B252C-2B20-4579-B4F5-6B70C5EC689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F3A6-B03F-4710-AAA0-E3CB014C4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8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5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07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2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8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7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1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27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5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7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56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1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2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8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8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0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7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05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26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69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4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Transplants with unknown recipient ages are excluded from this tabulation.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1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9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2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8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330033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800" y="1219200"/>
            <a:ext cx="7696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/>
              <a:t>THE REGISTRY OF THE INTERNATIONAL SOCIETY FOR HEART AND LUNG TRANSPLANTATION: </a:t>
            </a:r>
            <a:br>
              <a:rPr lang="en-US" sz="4600" b="1" dirty="0" smtClean="0"/>
            </a:br>
            <a:r>
              <a:rPr lang="en-US" sz="4600" b="1" dirty="0" smtClean="0"/>
              <a:t>THIRTIETH</a:t>
            </a:r>
            <a:br>
              <a:rPr lang="en-US" sz="4600" b="1" dirty="0" smtClean="0"/>
            </a:br>
            <a:r>
              <a:rPr lang="en-US" sz="4600" b="1" dirty="0" smtClean="0"/>
              <a:t> ANNUAL REPORT</a:t>
            </a:r>
            <a:endParaRPr lang="en-US" sz="46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REGISTRY DATABASE: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Number of Centers Reporting Heart Transplants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REGISTRY DATABASE: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Number of Centers Reporting Heart Transplants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REGISTRY DATABASE: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Number of Centers Reporting Lung Transplants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REGISTRY DATABASE: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Number of Centers Reporting Lung Transplants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REGISTRY DATABASE: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/>
              <a:t>Number of Centers Reporting Heart-Lung Transplants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dirty="0" smtClean="0"/>
              <a:t>REGISTRY DATABASE: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/>
              <a:t>Number of Centers Reporting Heart-Lung Transplants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9600" y="2438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APPENDIX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905508"/>
          <a:ext cx="8610600" cy="503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16156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2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Fundacion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Favaloro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Italiano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St. Vincent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Royal Children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Prince Charles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Alfred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Royal Perth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Allgemeines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Krankenhaus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Wien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Universitätsklinik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Innsbruck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170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Landeskrankenhaus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Graz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35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62481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4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Hôpital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Erasme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Bruxelles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Universitair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Ziekenhuis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Antwerpen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Onze Lieve Vrouw Ziekenhuis Aalst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Universitair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Ziekenhuis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Gent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Centre Hospitalier Universitaire Liège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Cliniques Universitaires, Université Catholique de Louvain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UZ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Gasthuisberg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Leuven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pt-BR" sz="1500" b="1" dirty="0">
                          <a:solidFill>
                            <a:schemeClr val="tx1"/>
                          </a:solidFill>
                        </a:rPr>
                        <a:t>Heart 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</a:rPr>
                        <a:t>Institute - Univ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</a:rPr>
                        <a:t>. Sao Paulo Hospital das Clinicas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 de Messejana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Real Hospital Portugues de Beneficiencia Em Pernambuco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160"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Instituto de Medicina</a:t>
                      </a:r>
                      <a:r>
                        <a:rPr lang="pt-BR" sz="15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Integral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1"/>
          <a:ext cx="8610600" cy="533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12481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7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BRAZIL (cont’d)</a:t>
                      </a:r>
                      <a:endParaRPr lang="en-US" sz="15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7346"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Instituto de Cardiologia do Distrito Federal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7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Hospital de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Clinicas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de Porto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Alegre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7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CANADA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Royal Victoria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Toronto General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Hospital Notre-Dame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Quebec Heart Institute - Laval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Alberta Hospitals/Walter C. Mackenzie Health Sciences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St. Paul’s Hospital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Vancouver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General Hospital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31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Hospital For Sick Children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 lIns="73152" rIns="73152"/>
          <a:lstStyle/>
          <a:p>
            <a:r>
              <a:rPr lang="en-US" sz="2600" dirty="0" smtClean="0"/>
              <a:t>Countries Participating* in the ISHLT International Registry for Heart and Lung Transplantation**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4843072" y="5894280"/>
            <a:ext cx="4267200" cy="1015663"/>
          </a:xfrm>
          <a:prstGeom prst="rect">
            <a:avLst/>
          </a:prstGeom>
          <a:noFill/>
        </p:spPr>
        <p:txBody>
          <a:bodyPr wrap="square" lIns="9144" rIns="9144" rtlCol="0">
            <a:spAutoFit/>
          </a:bodyPr>
          <a:lstStyle/>
          <a:p>
            <a:r>
              <a:rPr lang="en-US" sz="1200" b="1" dirty="0" smtClean="0"/>
              <a:t>* Participating = At least one transplant performed between January 2012 and June 2013 was reported</a:t>
            </a:r>
          </a:p>
          <a:p>
            <a:r>
              <a:rPr lang="en-US" sz="1200" b="1" dirty="0" smtClean="0"/>
              <a:t>** Red flag indicates national or collaborative data submission; yellow flag indicates direct submission of data by individual centers.</a:t>
            </a:r>
            <a:endParaRPr lang="en-US" sz="1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4" y="1160783"/>
            <a:ext cx="8475806" cy="4608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6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0157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228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CHILE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228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Hospital Gustavo Fricke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228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Instituto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Nacional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del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Torax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2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COLOMBIA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2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Clinica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Cardiovascular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228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Fundacion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Valle Del </a:t>
                      </a:r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Lili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26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Fundacion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Cardioinfantil</a:t>
                      </a:r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</a:t>
                      </a:r>
                      <a:r>
                        <a:rPr lang="en-US" sz="15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Instituto</a:t>
                      </a:r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 </a:t>
                      </a:r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Cardiologia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26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Fundacion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Cardiovascular de Colombia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267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Fundacion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Clinica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Shaio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26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CROATIA</a:t>
                      </a:r>
                      <a:r>
                        <a:rPr lang="en-US" sz="1500" b="1" baseline="30000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126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Clinical Hospital Zagreb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26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Hospital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Dubrava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40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69116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THE CZECH REPUBLIC</a:t>
                      </a:r>
                      <a:endParaRPr lang="en-US" sz="15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University Hospital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Motol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DENMARK</a:t>
                      </a:r>
                      <a:r>
                        <a:rPr lang="en-US" sz="1500" b="1" baseline="30000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500" dirty="0"/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Skejby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University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Rigshospitalet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, National University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00"/>
                          </a:solidFill>
                        </a:rPr>
                        <a:t>ESTONIA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Tartu University Hospital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720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FINLAND</a:t>
                      </a:r>
                      <a:r>
                        <a:rPr lang="en-US" sz="1500" b="1" baseline="30000" dirty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500" dirty="0"/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6233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Helsinki University Central Hospital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623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Children's Hospital, University of Helsinki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6233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FRANCE</a:t>
                      </a:r>
                      <a:r>
                        <a:rPr lang="en-US" sz="1500" b="1" baseline="30000" dirty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sz="1500" dirty="0"/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6233">
                <a:tc>
                  <a:txBody>
                    <a:bodyPr/>
                    <a:lstStyle/>
                    <a:p>
                      <a:pPr rtl="0" fontAlgn="t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Marseille Sainte Marguerite (APM) (A) - CHIRURGIE THORACIQUE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6233">
                <a:tc>
                  <a:txBody>
                    <a:bodyPr/>
                    <a:lstStyle/>
                    <a:p>
                      <a:pPr rtl="0" fontAlgn="t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Marseille </a:t>
                      </a:r>
                      <a:r>
                        <a:rPr lang="fr-FR" sz="1500" b="1" dirty="0" err="1">
                          <a:solidFill>
                            <a:schemeClr val="tx1"/>
                          </a:solidFill>
                        </a:rPr>
                        <a:t>Timone</a:t>
                      </a:r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 adultes (APM) (A)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248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36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(cont’d)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Marseille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Timone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enfants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(APM) (A+P) - CHIRURGIE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Caen (A)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Dijon (A)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Toulouse (A) - CHIRURGIE THORACIQUE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Toulouse (A) - CHIRURGIE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Bordeaux (A+P) - UNITE DE TRANSPLANTATION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Bordeaux (A+P) - CHIRURGIE THORACIQUE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Montpellier (A) - UNITE DE TRANSPL. CARDIO-THORACIQUE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fr-FR" sz="1500" b="1">
                          <a:solidFill>
                            <a:schemeClr val="tx1"/>
                          </a:solidFill>
                        </a:rPr>
                        <a:t>Rennes (A) - CENTRE CARDIO-PNEUMOLOGIQUE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Tours (A+P)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Grenoble (A)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Grenoble (A) - PNEUMOLOGIE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499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4762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4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(cont’d)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Nantes (A+P) - CHIRURGIE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Nancy (A+P) - CHIRURGIE CARDIO-PULMONAIRE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Lille (A+P) - CHIRURGIE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Clermont-Ferrand (A)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Strasbourg (A) - CHIRURGIE THORACIQUE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Strasbourg (A) - CHIRURGIE CARDIO-PULMONAIRE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Lyon (A+P) - POLE DE TRANSPLANTATION PULMONAIRE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smtClean="0">
                          <a:solidFill>
                            <a:schemeClr val="tx1"/>
                          </a:solidFill>
                        </a:rPr>
                        <a:t>Lyon I (HCL) (A+P) - Pole de Transplantation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smtClean="0">
                          <a:solidFill>
                            <a:schemeClr val="tx1"/>
                          </a:solidFill>
                        </a:rPr>
                        <a:t>Lyon II (HCL) (A) - POLE DE TRANSPLANTATION CARDIAQUE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3299">
                <a:tc>
                  <a:txBody>
                    <a:bodyPr/>
                    <a:lstStyle/>
                    <a:p>
                      <a:pPr rtl="0"/>
                      <a:r>
                        <a:rPr lang="en-US" sz="1500" b="1" smtClean="0">
                          <a:solidFill>
                            <a:schemeClr val="tx1"/>
                          </a:solidFill>
                        </a:rPr>
                        <a:t>Paris Pitié-Salpêtrière (AP-HP) (A+P) - CHIRURGIE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73183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Paris Necker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Enfants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Malades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(AP-HP) (A+P) - CARDIOLOGIE PEDIATRIQUE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5867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487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46603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3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(cont’d)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Clichy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Beaujon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(AP-HP) (A) - PNEUMOLOGIE B ET TRANSPLANTATION PULMONAIRE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r>
                        <a:rPr lang="fr-FR" sz="1500" b="1" dirty="0" smtClean="0">
                          <a:solidFill>
                            <a:schemeClr val="tx1"/>
                          </a:solidFill>
                        </a:rPr>
                        <a:t>Paris Bichat (AP-HP) (A) - CHIRURGIE CARDIO-VASCULAIRE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Paris Georges Pompidou (AP-HP) (A) - TRANSPLANTATION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Paris Georges Pompidou (AP-HP) (A+P) - TRANSPL. PULM. ET CARDIO-PULM.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fr-FR" sz="1500" b="1" dirty="0" smtClean="0">
                          <a:solidFill>
                            <a:schemeClr val="tx1"/>
                          </a:solidFill>
                        </a:rPr>
                        <a:t>Rouen (A+P) - CHIR. THORACIQUE ET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Limoges (A) - CHIRURGIE CARDIAQUE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Suresnes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Foch (A) - CHIRURGIE THORACIQUE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Le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Plessis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-Robinson Marie-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Lannelongue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(A+P) - CHIRURGIE CARDIAQUE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72533">
                <a:tc>
                  <a:txBody>
                    <a:bodyPr/>
                    <a:lstStyle/>
                    <a:p>
                      <a:pPr rtl="0"/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Le Plessis-Robinson Marie-</a:t>
                      </a:r>
                      <a:r>
                        <a:rPr lang="fr-FR" sz="1500" b="1" dirty="0" err="1">
                          <a:solidFill>
                            <a:schemeClr val="tx1"/>
                          </a:solidFill>
                        </a:rPr>
                        <a:t>Lannelongue</a:t>
                      </a:r>
                      <a:r>
                        <a:rPr lang="fr-FR" sz="1500" b="1" dirty="0">
                          <a:solidFill>
                            <a:schemeClr val="tx1"/>
                          </a:solidFill>
                        </a:rPr>
                        <a:t> (A+P) - CHIRURGIE THORACIQUE CARDIO-VASCULAIRE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282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Créteil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Henri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Mondor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(AP-HP) (A) -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Chirurgie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Cardio-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Vasculaire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5715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GERMANY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500" b="1" kern="1200" baseline="300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de-DE" sz="1500" b="1">
                          <a:solidFill>
                            <a:schemeClr val="tx1"/>
                          </a:solidFill>
                        </a:rPr>
                        <a:t>Universität des Saarlandes Homburg/Saar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Herzzentrum Dresden GmbH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Deutsches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Herzzentrum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Berlin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Universitätsklinik Köln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Universität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Leipzig -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Herzzentrum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Kerckhoff Klinik, Bad Nauheim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Klinikum der Universität Regensburg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de-DE" sz="1500" b="1">
                          <a:solidFill>
                            <a:schemeClr val="tx1"/>
                          </a:solidFill>
                        </a:rPr>
                        <a:t>Herzzentrum Nordrhein-Westfalen Bad Oeynhausen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Essen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Johannes Gutenberg Universität Mainz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Heinrich-Heine-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Universität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Düsseldorf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Münster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940053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2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GERMANY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2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Ruprecht-Karls-Universität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Heidelberg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Medizinische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Hochschule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Hannover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Göttingen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Aachen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Klinikum der Justus-Liebig-Universität Giessen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Schleswig-Holstein Kiel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Johann Wolfgang Goethe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Universität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Frankfurt/Main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Friedrich Schiller Universität Jena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1657">
                <a:tc>
                  <a:txBody>
                    <a:bodyPr/>
                    <a:lstStyle/>
                    <a:p>
                      <a:pPr rtl="0"/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Friedrich Alexander Universität Erlangen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1999"/>
          <a:ext cx="8610600" cy="519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9576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GERMANY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2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Würzburg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rtl="0"/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Ludwig Maximilians Universität München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Universitätsklinikum Hamburg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rtl="0" fontAlgn="t"/>
                      <a:r>
                        <a:rPr lang="de-DE" sz="1500" b="1" dirty="0">
                          <a:solidFill>
                            <a:schemeClr val="tx1"/>
                          </a:solidFill>
                        </a:rPr>
                        <a:t>Klinikum der Albert-Ludwigs-Universität Freiburg im Breisgau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Apollo Hospital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IRAN</a:t>
                      </a:r>
                      <a:endParaRPr lang="en-US" sz="1500" b="1" kern="1200" baseline="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Cardiac Surgery and Transplantation Research Center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Masih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Daneshvari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Hospital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r>
                        <a:rPr lang="en-US" sz="15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4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Mater Hospital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19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6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07469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+mn-lt"/>
                        </a:rPr>
                        <a:t>ISRAEL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Rabin Medical Center (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Belinson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Campus)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Sheba Medical Center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+mn-lt"/>
                        </a:rPr>
                        <a:t>ITALY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it-IT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Policlinico S. Orsola - Universita degli Studi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+mn-lt"/>
                        </a:rPr>
                        <a:t>JAPAN</a:t>
                      </a:r>
                      <a:endParaRPr lang="en-US" sz="1500" b="1" dirty="0">
                        <a:latin typeface="+mn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Tohoku University Hospital</a:t>
                      </a:r>
                      <a:endParaRPr lang="en-US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Osaka University Hospital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1788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NETHERLANDS</a:t>
                      </a:r>
                      <a:r>
                        <a:rPr lang="en-US" sz="1500" b="1" baseline="30000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500" b="1" dirty="0"/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0777">
                <a:tc>
                  <a:txBody>
                    <a:bodyPr/>
                    <a:lstStyle/>
                    <a:p>
                      <a:pPr rtl="0" fontAlgn="t"/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Universitair Medisch Centrum Utrecht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777">
                <a:tc>
                  <a:txBody>
                    <a:bodyPr/>
                    <a:lstStyle/>
                    <a:p>
                      <a:pPr rtl="0" fontAlgn="t"/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Erasmus Medisch Centrum Rotterdam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0777">
                <a:tc>
                  <a:txBody>
                    <a:bodyPr/>
                    <a:lstStyle/>
                    <a:p>
                      <a:pPr rtl="0" fontAlgn="t"/>
                      <a:r>
                        <a:rPr lang="nl-NL" sz="1500" b="1" dirty="0">
                          <a:solidFill>
                            <a:schemeClr val="tx1"/>
                          </a:solidFill>
                        </a:rPr>
                        <a:t>Universitair Medisch Centrum Groningen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156246"/>
              </p:ext>
            </p:extLst>
          </p:nvPr>
        </p:nvGraphicFramePr>
        <p:xfrm>
          <a:off x="410634" y="696712"/>
          <a:ext cx="8610600" cy="5380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698707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NEW ZEALAND</a:t>
                      </a:r>
                      <a:endParaRPr lang="en-US" sz="1500" b="1" kern="1200" baseline="300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Green Lane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Hospital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Auckland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City Hospital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rgbClr val="FFFF00"/>
                          </a:solidFill>
                        </a:rPr>
                        <a:t>NORWAY</a:t>
                      </a:r>
                      <a:r>
                        <a:rPr lang="en-US" sz="1500" b="1" baseline="3000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500" b="1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Rikshospitalet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- National Hospital of Norway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POLAND</a:t>
                      </a:r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Regional Pulmonary Hospital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THE REPUBLIC</a:t>
                      </a:r>
                      <a:r>
                        <a:rPr lang="en-US" sz="15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OF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KOREA</a:t>
                      </a:r>
                      <a:endParaRPr lang="en-US" sz="15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Gangnam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Severance Hospital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Severance Hospital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RUSSIA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Federal V.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Shumakov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Research Centre of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Transplantology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&amp;  Artificial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Organs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SAUDI</a:t>
                      </a:r>
                      <a:r>
                        <a:rPr lang="en-US" sz="15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ARABIA</a:t>
                      </a:r>
                      <a:endParaRPr lang="en-US" sz="1500" b="1" dirty="0" smtClean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2083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King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Faisal Specialist Hospital and Research Center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54672" y="639301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2200" dirty="0" smtClean="0">
                <a:solidFill>
                  <a:srgbClr val="FFFF00"/>
                </a:solidFill>
              </a:rPr>
              <a:t>MAJOR CONTRIBUTORS TO THE ISHLT TRANSPLANT REGISTRY</a:t>
            </a:r>
            <a:endParaRPr lang="en-US" sz="2200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534400" cy="51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743200"/>
                <a:gridCol w="762000"/>
                <a:gridCol w="914400"/>
              </a:tblGrid>
              <a:tr h="3079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Organization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Countries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Heart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Lung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969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L’Agence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Biomédicine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91191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Australia and New Zealand Cardiothoracic Organ Transplant Registry (ANZCOTR)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Eurotransplant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(ET)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Austria, Belgium, Croatia, Germany, Netherlands, Slovenia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516867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Organización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Nacional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Trasplantes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(ONT)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Spain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516867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Registro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Español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Trasplante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Cardíaco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Spain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516867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Scandiatransplant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Denmark, Finland, Norway, Sweden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516867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United Kingdom Transplant Services Authority (UKTSSA)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United Kingdom, Ireland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516867"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United Network for Organ Sharing (UNOS)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United States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</a:tr>
              <a:tr h="516867">
                <a:tc gridSpan="4"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In addition, 86 individual centers from North America, Central/South America, Europe, Asia, Africa and the Middle East have reported at least one transplant since 1995.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6801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9966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SLOVENIA</a:t>
                      </a:r>
                      <a:r>
                        <a:rPr lang="en-US" sz="1500" b="1" baseline="30000" dirty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sz="1500" b="1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9966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Medical Center Ljubljana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966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SOUTH AFRICA</a:t>
                      </a:r>
                      <a:endParaRPr lang="en-US" sz="1500" b="1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99665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Milpark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Hospital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9665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SPAIN</a:t>
                      </a:r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9857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Complejo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Hospitalario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Universitario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Juan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Canalejo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6, 7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857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Universitario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Marques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de Valdecilla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6, 8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857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Hospital de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Bellvitge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. Barcelona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857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Virgen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Rocio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Sevilla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85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Santa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Creu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Sant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Pau. Barcelona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857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Universitario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12 de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Octubre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6, 8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1"/>
          <a:ext cx="8610600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19173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SPAIN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 smtClean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Universitario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Reina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Sofia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6, 8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Gregorio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Marañón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Madrid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Universitario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Puerta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de Hierro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Universitari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Politècnic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 Fe. Valencia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6, 8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Clinic I Provincial. Barcelona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Universitario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Vall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D’Hebron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6, 8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Hospital Central de Asturias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La Paz Infantil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6, 8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Virgen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Arrixaca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Murcia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Miguel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Servet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Zaragoza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Hospital </a:t>
                      </a:r>
                      <a:r>
                        <a:rPr lang="en-US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Clínico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Valladolid</a:t>
                      </a:r>
                      <a:r>
                        <a:rPr lang="en-US" sz="15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01040"/>
          <a:ext cx="8610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1614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rgbClr val="FFFF00"/>
                          </a:solidFill>
                          <a:latin typeface="+mn-lt"/>
                        </a:rPr>
                        <a:t>SWEDEN</a:t>
                      </a:r>
                      <a:r>
                        <a:rPr lang="en-US" sz="1500" b="1" baseline="30000">
                          <a:solidFill>
                            <a:srgbClr val="FFFF00"/>
                          </a:solidFill>
                          <a:latin typeface="+mn-lt"/>
                        </a:rPr>
                        <a:t>3</a:t>
                      </a:r>
                      <a:endParaRPr lang="en-US" sz="1500"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Sahlgrenska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University Hospital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University Hospital of Lund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+mn-lt"/>
                          <a:ea typeface="Calibri"/>
                          <a:cs typeface="Times New Roman"/>
                        </a:rPr>
                        <a:t>SWITZERLAND 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University Hospital Zurich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TURKEY</a:t>
                      </a:r>
                      <a:endParaRPr lang="en-US" sz="15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Istanbul</a:t>
                      </a:r>
                      <a:r>
                        <a:rPr lang="en-US" sz="15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Florence Nightingale Hospital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Heart Center, Ankara University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Hospital of </a:t>
                      </a:r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Akdeniz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University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+mn-lt"/>
                        </a:rPr>
                        <a:t>UNITED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KINGDOM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5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Great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Ormand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Street Hospital for Children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University of Glasgow/Glasgow Royal Infirmary</a:t>
                      </a:r>
                      <a:endParaRPr lang="en-US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The Freeman Hospital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Harefield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Hospital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01040"/>
          <a:ext cx="8610600" cy="539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16145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  <a:latin typeface="+mn-lt"/>
                        </a:rPr>
                        <a:t>UNITED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KINGDOM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  <a:latin typeface="+mn-lt"/>
                        </a:rPr>
                        <a:t>5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Wythenshawe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Hospital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  <a:latin typeface="+mn-lt"/>
                        </a:rPr>
                        <a:t>Queen Elizabeth Hospital</a:t>
                      </a:r>
                      <a:endParaRPr lang="en-US" sz="15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Papworth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 Hospital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UNITED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Alabama Hospital, Birmingham, AL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Baptist Medical Center, Little Rock, AR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Arkansas Children’s Hospital, Little Rock, AR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Phoenix Children’s Hospital, Phoenix, AZ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Mayo Clinic Hospital, Phoenix, AZ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 Joseph’s Hospital and Medical Center, Phoenix, AZ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University Medical Center, University of AZ, Tucson, AZ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s-ES" sz="1500" b="1" dirty="0" err="1">
                          <a:solidFill>
                            <a:schemeClr val="tx1"/>
                          </a:solidFill>
                        </a:rPr>
                        <a:t>Children’s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 Hospital Los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</a:rPr>
                        <a:t>Angeles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, Los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</a:rPr>
                        <a:t>Angeles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4201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Cedars-Sinai Medical Center, Los Angeles,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UNITED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Loma Linda University Medical Center, Loma Linda,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it-IT" sz="1500" b="1" dirty="0">
                          <a:solidFill>
                            <a:schemeClr val="tx1"/>
                          </a:solidFill>
                        </a:rPr>
                        <a:t>Lucile Salter Packard Children’s Hospital, Palo Alto,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California Pacific Medical Center, San Francisco,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UCSD Medical Center, San Diego,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CA San Francisco Medical Center, San Francisco,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Sutter Memorial Hospital, Sacramento, CA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Sharp Memorial Hospital, San Diego, CA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Stanford University Medical Center, Stanford,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UCLA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</a:rPr>
                        <a:t>Medical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 Center, Los </a:t>
                      </a:r>
                      <a:r>
                        <a:rPr lang="es-ES" sz="1500" b="1" dirty="0" err="1">
                          <a:solidFill>
                            <a:schemeClr val="tx1"/>
                          </a:solidFill>
                        </a:rPr>
                        <a:t>Angeles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Keck Hospital of USC,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Los Angeles, CA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Children’s Hospital Colorado,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Aurora, CO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University of Colorado Hospital/HSC, Aurora, CO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1996"/>
          <a:ext cx="8610600" cy="533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8911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UNITED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Hartford Hospital, Hartford, CT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Yale New Haven Hospital, New Haven, CT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Children’s National Medical Center, Washington,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DC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Washington Hospital Center, Washington, DC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Alfred I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duPont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Hospital for Children, Wilmington, DE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All Children’s Hospital, St. Petersburg, FL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tx1"/>
                          </a:solidFill>
                        </a:rPr>
                        <a:t>Florida Hospital Medical Center, Orlando, FL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Memorial Regional/ Joe DiMaggio Children’s Hospital, Hollywood, FL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Jackson Memorial Hospital, Miami, FL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Mayo </a:t>
                      </a:r>
                      <a:r>
                        <a:rPr lang="en-US" sz="1500" b="1" noProof="0" dirty="0" smtClean="0">
                          <a:solidFill>
                            <a:schemeClr val="tx1"/>
                          </a:solidFill>
                        </a:rPr>
                        <a:t>Clinic</a:t>
                      </a:r>
                      <a:r>
                        <a:rPr lang="es-ES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500" b="1" dirty="0">
                          <a:solidFill>
                            <a:schemeClr val="tx1"/>
                          </a:solidFill>
                        </a:rPr>
                        <a:t>Florida, Jacksonville, FL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s-ES" sz="1500" b="1">
                          <a:solidFill>
                            <a:schemeClr val="tx1"/>
                          </a:solidFill>
                        </a:rPr>
                        <a:t>Tampa General Hospital, Tampa, FL</a:t>
                      </a:r>
                      <a:endParaRPr lang="en-US" sz="1500" b="1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960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Shands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Hospital at University of FL, Gainesville, FL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18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Children’s Healthcare of Atlanta, Atlanta, GA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Emory University Hospital, Atlanta, GA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Piedmont Hospital, Atlanta, GA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St. Joseph’s Hospital of Atlanta, Atlanta, GA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University of Iowa Hospital and Clinics, Iowa City, IA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Advocate Christ Medical Center, Oak Lawn, 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Ann and Robert H. Lurie Children’s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Hospital, Chicago, 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Loyola University Medical Center, Maywood, 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Northwestern Memorial Hospital, Chicago, 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Rush University Medical Center, Chicago, 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University of Chicago Medical Center, Chicago, IL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Indiana University Health, Indianapolis, IN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Lutheran Hospital of Ft Wayne, Ft Wayne, IN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St.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Vincent Hospital and Health Care Center, Indianapolis, IN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Jewish Hospital, Louisville, KY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Kentucky Medical Center, Lexington, KY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Ochsner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Foundation Hospital, New Orleans, LA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Boston Children’s Hospital,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Boston, MA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Massachusetts General Hospital, Boston, MA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Tufts Medical Center, Boston, MA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Brigham and Women’s Hospital, Boston, MA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Johns Hopkins Hospital, Baltimore, MD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University of Maryland Medical System, Baltimore, MD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Children’s Hospital of Michigan, Detroit, MI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65210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233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Henry Ford Hospital, Detroit, MI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</a:rPr>
                        <a:t>SpeCenterum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 Health, Grand Rapids, MI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Michigan Medical Center, Ann Arbor, MI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Abbott Northwestern Hospital, Minneapolis, MN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St.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Mary’s Hospital (Mayo Clinic), Rochester, MN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University of Minnesota Medical Center, Minneapolis, MN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Barnes-Jewish Hospital, St. Louis, 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Cardinal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Glennon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Children’s Hospital, St. Louis, 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St. Louis Children’s Hospital, St Louis, 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St.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Luke’s Hospital of Kansas City, Kansas City, MO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MS Medical Center, Jackson, MS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Wake Forest Baptist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Medical Center, Winston Salem, NC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65210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233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Carolinas Medical Center, Charlotte, NC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Duke University Hospital, Durham, NC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UNC Hospitals, Chapel Hill, NC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Children’s Hospital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and Medical Center, Omaha, NE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Nebraska Medical Center, Omaha, NE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Newark Beth Israel Medical Center, Newark, NJ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Robert Wood Johnson University Hospital, New Brunswick, NJ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New York-Presbyterian/Columbia, New York, NY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Strong Memorial Hospital, Rochester, NY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Montefiore Medical Center, Bronx, NY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Mount Sinai Medical Center, New York, NY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Westchester Medical Center, Valhalla, NY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0" y="45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ACKNOWLEDGMENTS: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47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We wish to extend our sincere thanks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to the many thoracic transplant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surgeons, physicians and data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coordinators in transplant programs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throughout the world whose timely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and accurate submission of data has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made these analyses possible.</a:t>
            </a:r>
            <a:endParaRPr lang="en-US" sz="3600" dirty="0" smtClean="0">
              <a:solidFill>
                <a:srgbClr val="FFFF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491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Cleveland Clinic Foundation, Cleveland, OH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Nationwide Children’s Hospital, Columbus, OH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Children’s Hospital Medical Center, Cincinnati, OH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Ohio State University Medical Center, Columbus, OH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Hospital of Cleveland, Cleveland, OH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Integris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Baptist Medical Center, Oklahoma City, OK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Oregon Health and Science University, Portland, OR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Allegheny General Hospital, Pittsburgh,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Children’s Hospital of Pittsburgh of UPMC, Pittsburgh,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Children’s Hospital of Philadelphia, Philadelphia,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Penn State Milton S Hershey Medical Center, Hershey, PA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5791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54278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7297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Hahnemann University Hospital, Philadelphia,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Pittsburgh Medical Center, Pittsburgh,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Thomas Jefferson University Hospital, Philadelphia,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Temple University Hospital, Philadelphia,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Hospital of the University of PA, Philadelphia, PA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Cardiovascular Center of PR, San Juan, PR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Medical University of SC, Charleston, SC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Baptist Memorial Hospital, Memphis, TN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Vanderbilt University Medical Center, Nashville, TN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Hospital, San Antonio,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Children’s Medical Center of Dallas, Dallas, TX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635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Seton Medical Center, Austin,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096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765210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233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Medical City Dallas Hospital, Dallas,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Memorial Hermann Hospital, Houston, TX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 Luke’s Episcopal Hospital, Houston,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Methodist Specialty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Transplant Hospital, San Antonio,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University of Texas Medical Branch, Galveston, TX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The Methodist Hospital, Houston,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Hospital - St. Paul, Dallas,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Scott and White Memorial Hospital, Temple, TX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Texas Children’s Hospital, Houston, TX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Baylor University Medical Center, Dallas, TX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Intermountain Medical Center, Murray, UT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137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University of Utah Medical Center, Salt Lake City, UT</a:t>
                      </a:r>
                      <a:endParaRPr lang="en-US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5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19172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18288" marB="1828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7176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rgbClr val="FFFF00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Primary Children’s Medical Center, Salt Lake City, UT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Inova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Fairfax Hospital, Falls Church, VA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MCV Hospitals, Richmond, VA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McGuire VA Medical Center, Richmond, VA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Sentara Norfolk General Hospital, Norfolk, VA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University of Virginia HSC, Charlottesville, VA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Seattle Children’s Hospital, Seattle, WA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Sacred Heart Medical Center, Spokane, WA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>
                          <a:solidFill>
                            <a:schemeClr val="tx1"/>
                          </a:solidFill>
                        </a:rPr>
                        <a:t>University of Washington Medical Center, Seattle, WA</a:t>
                      </a:r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Children’s Hospital of Wisconsin, Milwaukee, WI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150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err="1">
                          <a:solidFill>
                            <a:schemeClr val="tx1"/>
                          </a:solidFill>
                        </a:rPr>
                        <a:t>Froedtert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Memorial Lutheran Hospital, Milwaukee, WI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5600" y="6172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(Cont’d)</a:t>
            </a:r>
            <a:endParaRPr lang="en-US" sz="1600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z="2600" dirty="0" smtClean="0"/>
              <a:t>Centers Reporting to the ISHLT Transplant Registry</a:t>
            </a:r>
            <a:endParaRPr lang="en-US" sz="2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762000"/>
          <a:ext cx="8610600" cy="19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1924"/>
                <a:gridCol w="1878676"/>
              </a:tblGrid>
              <a:tr h="805961">
                <a:tc>
                  <a:txBody>
                    <a:bodyPr/>
                    <a:lstStyle/>
                    <a:p>
                      <a:pPr rtl="0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COUNTRY/Center</a:t>
                      </a:r>
                      <a:endParaRPr lang="en-US" sz="1500" dirty="0"/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TXs Performed </a:t>
                      </a:r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1/2012-6/2013 </a:t>
                      </a:r>
                      <a:r>
                        <a:rPr lang="en-US" sz="1500" b="1" dirty="0">
                          <a:solidFill>
                            <a:srgbClr val="FFFF00"/>
                          </a:solidFill>
                        </a:rPr>
                        <a:t>and Reported to ISHLT</a:t>
                      </a:r>
                      <a:endParaRPr lang="en-US" sz="1500" dirty="0"/>
                    </a:p>
                  </a:txBody>
                  <a:tcPr marL="45720" marR="45720" marT="9144" marB="914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 smtClean="0">
                          <a:solidFill>
                            <a:srgbClr val="FFFF00"/>
                          </a:solidFill>
                        </a:rPr>
                        <a:t>UNITED STATES</a:t>
                      </a:r>
                      <a:r>
                        <a:rPr lang="en-US" sz="1500" b="1" baseline="300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en-US" sz="15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(cont’d)</a:t>
                      </a:r>
                      <a:endParaRPr lang="en-US" sz="1500" dirty="0"/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Aurora St. Luke’s Medical Center, Milwaukee, WI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6346">
                <a:tc>
                  <a:txBody>
                    <a:bodyPr/>
                    <a:lstStyle/>
                    <a:p>
                      <a:pPr rtl="0" fontAlgn="t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University of Wisconsin Hospital and Clinics, Madison, WI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743200"/>
            <a:ext cx="83058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b="1" baseline="30000" dirty="0" smtClean="0">
                <a:solidFill>
                  <a:srgbClr val="FFFF00"/>
                </a:solidFill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</a:rPr>
              <a:t> Data provided via Australia and New Zealand Cardiothoracic Transplant Registry (ANZCOTR)</a:t>
            </a:r>
            <a:endParaRPr lang="pt-BR" sz="1400" b="1" dirty="0" smtClean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</a:pPr>
            <a:r>
              <a:rPr lang="pt-BR" sz="1400" b="1" baseline="30000" dirty="0" smtClean="0">
                <a:solidFill>
                  <a:srgbClr val="FFFF00"/>
                </a:solidFill>
              </a:rPr>
              <a:t>2</a:t>
            </a:r>
            <a:r>
              <a:rPr lang="pt-BR" sz="1400" b="1" dirty="0" smtClean="0">
                <a:solidFill>
                  <a:srgbClr val="FFFF00"/>
                </a:solidFill>
              </a:rPr>
              <a:t> Data provided via Eurotransplant (ET)</a:t>
            </a:r>
          </a:p>
          <a:p>
            <a:pPr>
              <a:lnSpc>
                <a:spcPct val="125000"/>
              </a:lnSpc>
            </a:pPr>
            <a:r>
              <a:rPr lang="pt-BR" sz="1400" b="1" baseline="30000" dirty="0" smtClean="0">
                <a:solidFill>
                  <a:srgbClr val="FFFF00"/>
                </a:solidFill>
              </a:rPr>
              <a:t>3</a:t>
            </a:r>
            <a:r>
              <a:rPr lang="pt-BR" sz="1400" b="1" dirty="0" smtClean="0">
                <a:solidFill>
                  <a:srgbClr val="FFFF00"/>
                </a:solidFill>
              </a:rPr>
              <a:t> Data provided via Scandiatransplant</a:t>
            </a:r>
          </a:p>
          <a:p>
            <a:pPr>
              <a:lnSpc>
                <a:spcPct val="125000"/>
              </a:lnSpc>
            </a:pPr>
            <a:r>
              <a:rPr lang="en-US" sz="1400" b="1" baseline="30000" dirty="0" smtClean="0">
                <a:solidFill>
                  <a:srgbClr val="FFFF00"/>
                </a:solidFill>
              </a:rPr>
              <a:t>4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pt-BR" sz="1400" b="1" dirty="0" smtClean="0">
                <a:solidFill>
                  <a:srgbClr val="FFFF00"/>
                </a:solidFill>
              </a:rPr>
              <a:t>Data provided via</a:t>
            </a:r>
            <a:r>
              <a:rPr lang="pt-BR" sz="1400" dirty="0" smtClean="0">
                <a:solidFill>
                  <a:srgbClr val="FFFF00"/>
                </a:solidFill>
              </a:rPr>
              <a:t> L’</a:t>
            </a:r>
            <a:r>
              <a:rPr lang="en-US" sz="1400" b="1" dirty="0" err="1" smtClean="0">
                <a:solidFill>
                  <a:srgbClr val="FFFF00"/>
                </a:solidFill>
              </a:rPr>
              <a:t>Agence</a:t>
            </a:r>
            <a:r>
              <a:rPr lang="en-US" sz="1400" b="1" dirty="0" smtClean="0">
                <a:solidFill>
                  <a:srgbClr val="FFFF00"/>
                </a:solidFill>
              </a:rPr>
              <a:t> de la </a:t>
            </a:r>
            <a:r>
              <a:rPr lang="en-US" sz="1400" b="1" dirty="0" err="1" smtClean="0">
                <a:solidFill>
                  <a:srgbClr val="FFFF00"/>
                </a:solidFill>
              </a:rPr>
              <a:t>Biomédicine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sz="1400" b="1" baseline="30000" dirty="0" smtClean="0">
                <a:solidFill>
                  <a:srgbClr val="FFFF00"/>
                </a:solidFill>
              </a:rPr>
              <a:t>5 </a:t>
            </a:r>
            <a:r>
              <a:rPr lang="en-US" sz="1400" b="1" dirty="0" smtClean="0">
                <a:solidFill>
                  <a:srgbClr val="FFFF00"/>
                </a:solidFill>
              </a:rPr>
              <a:t>Data provided via United Kingdom Transplant Support Service Authority (UKTSSA)</a:t>
            </a:r>
          </a:p>
          <a:p>
            <a:pPr>
              <a:lnSpc>
                <a:spcPct val="125000"/>
              </a:lnSpc>
            </a:pPr>
            <a:r>
              <a:rPr lang="en-US" sz="1400" b="1" baseline="30000" dirty="0" smtClean="0">
                <a:solidFill>
                  <a:srgbClr val="FFFF00"/>
                </a:solidFill>
              </a:rPr>
              <a:t>6</a:t>
            </a:r>
            <a:r>
              <a:rPr lang="en-US" sz="1400" b="1" dirty="0" smtClean="0">
                <a:solidFill>
                  <a:srgbClr val="FFFF00"/>
                </a:solidFill>
              </a:rPr>
              <a:t> Lung data provided via </a:t>
            </a:r>
            <a:r>
              <a:rPr lang="en-US" sz="1400" b="1" dirty="0" err="1" smtClean="0">
                <a:solidFill>
                  <a:srgbClr val="FFFF00"/>
                </a:solidFill>
              </a:rPr>
              <a:t>Organización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Nacional</a:t>
            </a:r>
            <a:r>
              <a:rPr lang="en-US" sz="1400" b="1" dirty="0" smtClean="0">
                <a:solidFill>
                  <a:srgbClr val="FFFF00"/>
                </a:solidFill>
              </a:rPr>
              <a:t> de </a:t>
            </a:r>
            <a:r>
              <a:rPr lang="en-US" sz="1400" b="1" dirty="0" err="1" smtClean="0">
                <a:solidFill>
                  <a:srgbClr val="FFFF00"/>
                </a:solidFill>
              </a:rPr>
              <a:t>Trasplantes</a:t>
            </a:r>
            <a:r>
              <a:rPr lang="en-US" sz="1400" b="1" dirty="0" smtClean="0">
                <a:solidFill>
                  <a:srgbClr val="FFFF00"/>
                </a:solidFill>
              </a:rPr>
              <a:t> (ONT)</a:t>
            </a:r>
          </a:p>
          <a:p>
            <a:pPr>
              <a:lnSpc>
                <a:spcPct val="125000"/>
              </a:lnSpc>
            </a:pPr>
            <a:r>
              <a:rPr lang="en-US" sz="1400" baseline="30000" dirty="0" smtClean="0">
                <a:solidFill>
                  <a:srgbClr val="FFFF00"/>
                </a:solidFill>
              </a:rPr>
              <a:t>7</a:t>
            </a:r>
            <a:r>
              <a:rPr lang="en-US" sz="1400" b="1" dirty="0" smtClean="0">
                <a:solidFill>
                  <a:srgbClr val="FFFF00"/>
                </a:solidFill>
              </a:rPr>
              <a:t> Heart data provided directly to ISHLT Registry</a:t>
            </a:r>
          </a:p>
          <a:p>
            <a:pPr>
              <a:lnSpc>
                <a:spcPct val="125000"/>
              </a:lnSpc>
            </a:pPr>
            <a:r>
              <a:rPr lang="en-US" sz="1400" b="1" baseline="30000" dirty="0" smtClean="0">
                <a:solidFill>
                  <a:srgbClr val="FFFF00"/>
                </a:solidFill>
              </a:rPr>
              <a:t>8 </a:t>
            </a:r>
            <a:r>
              <a:rPr lang="en-US" sz="1400" b="1" dirty="0" smtClean="0">
                <a:solidFill>
                  <a:srgbClr val="FFFF00"/>
                </a:solidFill>
              </a:rPr>
              <a:t>Heart data provided via </a:t>
            </a:r>
            <a:r>
              <a:rPr lang="en-US" sz="1400" b="1" dirty="0" err="1" smtClean="0">
                <a:solidFill>
                  <a:srgbClr val="FFFF00"/>
                </a:solidFill>
              </a:rPr>
              <a:t>Registro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Español</a:t>
            </a:r>
            <a:r>
              <a:rPr lang="en-US" sz="1400" b="1" dirty="0" smtClean="0">
                <a:solidFill>
                  <a:srgbClr val="FFFF00"/>
                </a:solidFill>
              </a:rPr>
              <a:t> de </a:t>
            </a:r>
            <a:r>
              <a:rPr lang="en-US" sz="1400" b="1" dirty="0" err="1" smtClean="0">
                <a:solidFill>
                  <a:srgbClr val="FFFF00"/>
                </a:solidFill>
              </a:rPr>
              <a:t>Trasplante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</a:rPr>
              <a:t>Cardíaco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pPr>
              <a:lnSpc>
                <a:spcPct val="125000"/>
              </a:lnSpc>
            </a:pPr>
            <a:r>
              <a:rPr lang="en-US" sz="1400" b="1" baseline="30000" dirty="0" smtClean="0">
                <a:solidFill>
                  <a:srgbClr val="FFFF00"/>
                </a:solidFill>
              </a:rPr>
              <a:t>9</a:t>
            </a:r>
            <a:r>
              <a:rPr lang="en-US" sz="1400" b="1" dirty="0" smtClean="0">
                <a:solidFill>
                  <a:srgbClr val="FFFF00"/>
                </a:solidFill>
              </a:rPr>
              <a:t> Data provided via United Network for Organ Sharing (UNOS)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REGISTRY STEERING COMMITTEE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09347"/>
            <a:ext cx="8534400" cy="539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1000"/>
              </a:lnSpc>
            </a:pPr>
            <a:r>
              <a:rPr lang="en-US" sz="1900" b="1" dirty="0" smtClean="0"/>
              <a:t>Josef Stehlik – </a:t>
            </a:r>
            <a:r>
              <a:rPr lang="en-US" sz="1900" b="1" dirty="0" smtClean="0">
                <a:solidFill>
                  <a:srgbClr val="FFFF00"/>
                </a:solidFill>
              </a:rPr>
              <a:t>Medical Director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Jason Christie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Lung Transplantation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Roger Yusen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Lung Transplantation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Lars Lund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Heart Transplantation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Anne Dipchand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Pediatric Heart Transplantation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Christian Benden</a:t>
            </a:r>
            <a:r>
              <a:rPr lang="en-US" sz="1900" dirty="0" smtClean="0"/>
              <a:t> </a:t>
            </a:r>
            <a:r>
              <a:rPr lang="en-US" sz="1900" b="1" dirty="0" smtClean="0"/>
              <a:t>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Pediatric Lung Transplantation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Sam Goldfarb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Pediatric Lung Transplantation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Axel </a:t>
            </a:r>
            <a:r>
              <a:rPr lang="en-US" sz="1900" b="1" dirty="0" err="1" smtClean="0"/>
              <a:t>Rahmel</a:t>
            </a:r>
            <a:r>
              <a:rPr lang="en-US" sz="1900" b="1" dirty="0" smtClean="0"/>
              <a:t>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 for OEO and Transplant Center Relations</a:t>
            </a:r>
          </a:p>
          <a:p>
            <a:pPr>
              <a:lnSpc>
                <a:spcPct val="151000"/>
              </a:lnSpc>
            </a:pPr>
            <a:r>
              <a:rPr lang="en-US" sz="1900" b="1" dirty="0" err="1" smtClean="0"/>
              <a:t>Fabienne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Dobbels</a:t>
            </a:r>
            <a:r>
              <a:rPr lang="en-US" sz="1900" b="1" dirty="0" smtClean="0"/>
              <a:t> - 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Outcomes Analysis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Bronwyn </a:t>
            </a:r>
            <a:r>
              <a:rPr lang="en-US" sz="1900" b="1" dirty="0" err="1" smtClean="0"/>
              <a:t>Levvey</a:t>
            </a:r>
            <a:r>
              <a:rPr lang="en-US" sz="1900" b="1" dirty="0" smtClean="0"/>
              <a:t> </a:t>
            </a:r>
            <a:r>
              <a:rPr lang="en-US" sz="1900" b="1" dirty="0" smtClean="0">
                <a:solidFill>
                  <a:srgbClr val="FFFF00"/>
                </a:solidFill>
              </a:rPr>
              <a:t>– Associate Dir. for Outcomes Analysis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Amanda Rowe – </a:t>
            </a:r>
            <a:r>
              <a:rPr lang="en-US" sz="1900" b="1" dirty="0" smtClean="0">
                <a:solidFill>
                  <a:srgbClr val="FFFF00"/>
                </a:solidFill>
              </a:rPr>
              <a:t>ISHLT Executive Director</a:t>
            </a:r>
          </a:p>
          <a:p>
            <a:pPr>
              <a:lnSpc>
                <a:spcPct val="151000"/>
              </a:lnSpc>
            </a:pPr>
            <a:r>
              <a:rPr lang="en-US" sz="1900" b="1" dirty="0" smtClean="0"/>
              <a:t>Leah Edwards – </a:t>
            </a:r>
            <a:r>
              <a:rPr lang="en-US" sz="1900" b="1" dirty="0" smtClean="0">
                <a:solidFill>
                  <a:srgbClr val="FFFF00"/>
                </a:solidFill>
              </a:rPr>
              <a:t>Associate Dir. for Data Analysis</a:t>
            </a:r>
            <a:endParaRPr lang="en-US" sz="1900" b="1" dirty="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2743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General Registry Statistics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z="3600" dirty="0" smtClean="0"/>
              <a:t>REGISTRY DATABASE: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Number of Transplants Reported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458202" cy="300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3352801"/>
                <a:gridCol w="3048001"/>
              </a:tblGrid>
              <a:tr h="368502">
                <a:tc>
                  <a:txBody>
                    <a:bodyPr/>
                    <a:lstStyle/>
                    <a:p>
                      <a:pPr algn="ctr" rtl="0" fontAlgn="t"/>
                      <a:endParaRPr lang="en-US" sz="24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ORGAN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Transplants Reported from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July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1, 2012,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 through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June 30, 2013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Total Transplants Reported through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June 30, 2013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462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Heart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3,809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116,104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634462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>
                          <a:solidFill>
                            <a:schemeClr val="tx1"/>
                          </a:solidFill>
                          <a:latin typeface="+mn-lt"/>
                        </a:rPr>
                        <a:t>Heart-Lung</a:t>
                      </a:r>
                      <a:endParaRPr lang="en-US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4,488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34462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Lung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3,550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49,642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z="3600" dirty="0" smtClean="0"/>
              <a:t>REGISTRY DATABASE: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Number of Transplants Reported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458200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752600"/>
                <a:gridCol w="1600200"/>
                <a:gridCol w="1600200"/>
                <a:gridCol w="1600200"/>
              </a:tblGrid>
              <a:tr h="1265668">
                <a:tc>
                  <a:txBody>
                    <a:bodyPr/>
                    <a:lstStyle/>
                    <a:p>
                      <a:pPr algn="ctr" rtl="0" fontAlgn="t"/>
                      <a:endParaRPr lang="en-US" sz="24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ORGAN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Transplants Reported from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July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1, 2012,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 through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 June 30, 2013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Total Transplants Reported through 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+mn-lt"/>
                        </a:rPr>
                        <a:t>June 30, 2013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052">
                <a:tc>
                  <a:txBody>
                    <a:bodyPr/>
                    <a:lstStyle/>
                    <a:p>
                      <a:pPr algn="ctr" rtl="0" fontAlgn="t"/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Adult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Pediatric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Adult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Pediatric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82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Heart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3,300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104,027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11,694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73182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>
                          <a:solidFill>
                            <a:schemeClr val="tx1"/>
                          </a:solidFill>
                          <a:latin typeface="+mn-lt"/>
                        </a:rPr>
                        <a:t>Heart-Lung</a:t>
                      </a:r>
                      <a:endParaRPr lang="en-US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3,772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73182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Lung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3,453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47,647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1,985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z="3600" dirty="0" smtClean="0"/>
              <a:t>REGISTRY DATABASE: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Number of Centers Reporting Transplants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458203" cy="377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159001"/>
                <a:gridCol w="1955799"/>
                <a:gridCol w="2362203"/>
              </a:tblGrid>
              <a:tr h="1874520">
                <a:tc>
                  <a:txBody>
                    <a:bodyPr/>
                    <a:lstStyle/>
                    <a:p>
                      <a:pPr algn="ctr" rtl="0" fontAlgn="t"/>
                      <a:endParaRPr lang="en-US" sz="2400" b="1" dirty="0">
                        <a:solidFill>
                          <a:srgbClr val="FFFF00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+mn-lt"/>
                        </a:rPr>
                        <a:t>ORGAN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Centers Ever Reporting Data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Centers Reporting Transplants in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2002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Centers Reporting Transplants between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1/2012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and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6/2013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4462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Heart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256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634462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>
                          <a:solidFill>
                            <a:schemeClr val="tx1"/>
                          </a:solidFill>
                          <a:latin typeface="+mn-lt"/>
                        </a:rPr>
                        <a:t>Heart-Lung</a:t>
                      </a:r>
                      <a:endParaRPr lang="en-US" sz="2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168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634462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Lung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241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128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" y="6146792"/>
            <a:ext cx="4715932" cy="711201"/>
            <a:chOff x="1" y="6067776"/>
            <a:chExt cx="4952999" cy="7902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2014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57008" y="6597868"/>
            <a:ext cx="1946921" cy="246221"/>
          </a:xfrm>
          <a:prstGeom prst="rect">
            <a:avLst/>
          </a:prstGeom>
          <a:noFill/>
        </p:spPr>
        <p:txBody>
          <a:bodyPr wrap="square" lIns="45720" rIns="0" rtlCol="0" anchor="ctr" anchorCtr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JHLT. 2014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Oct;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33(10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): 975-984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uthor0 xmlns="f5f82c5e-0c74-4764-aa18-b9ea25529750">UNOS</Author0>
    <DateCreated xmlns="f5f82c5e-0c74-4764-aa18-b9ea25529750">2006-01-01T05:00:00+00:00</DateCreated>
    <Brief_x0020_Description xmlns="f5f82c5e-0c74-4764-aa18-b9ea25529750">This is the blank UNOS slide template. It has the UNOS logo at the bottom. </Brief_x0020_Description>
    <Target_x0020_Audience xmlns="f5f82c5e-0c74-4764-aa18-b9ea2552975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888A67B08347AB72B1A336AD4062" ma:contentTypeVersion="4" ma:contentTypeDescription="Create a new document." ma:contentTypeScope="" ma:versionID="5af7a05520683203a0a53d42a3817b35">
  <xsd:schema xmlns:xsd="http://www.w3.org/2001/XMLSchema" xmlns:p="http://schemas.microsoft.com/office/2006/metadata/properties" xmlns:ns2="f5f82c5e-0c74-4764-aa18-b9ea25529750" targetNamespace="http://schemas.microsoft.com/office/2006/metadata/properties" ma:root="true" ma:fieldsID="f0880058f2ba474784fc5b8a56266c17" ns2:_="">
    <xsd:import namespace="f5f82c5e-0c74-4764-aa18-b9ea25529750"/>
    <xsd:element name="properties">
      <xsd:complexType>
        <xsd:sequence>
          <xsd:element name="documentManagement">
            <xsd:complexType>
              <xsd:all>
                <xsd:element ref="ns2:Brief_x0020_Description" minOccurs="0"/>
                <xsd:element ref="ns2:DateCreated" minOccurs="0"/>
                <xsd:element ref="ns2:Author0" minOccurs="0"/>
                <xsd:element ref="ns2:Target_x0020_Audienc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5f82c5e-0c74-4764-aa18-b9ea25529750" elementFormDefault="qualified">
    <xsd:import namespace="http://schemas.microsoft.com/office/2006/documentManagement/types"/>
    <xsd:element name="Brief_x0020_Description" ma:index="8" nillable="true" ma:displayName="Brief Description" ma:internalName="Brief_x0020_Description">
      <xsd:simpleType>
        <xsd:restriction base="dms:Note"/>
      </xsd:simpleType>
    </xsd:element>
    <xsd:element name="DateCreated" ma:index="9" nillable="true" ma:displayName="DateCreated" ma:format="DateOnly" ma:internalName="DateCreated">
      <xsd:simpleType>
        <xsd:restriction base="dms:DateTime"/>
      </xsd:simpleType>
    </xsd:element>
    <xsd:element name="Author0" ma:index="10" nillable="true" ma:displayName="Author" ma:internalName="Author0">
      <xsd:simpleType>
        <xsd:restriction base="dms:Text">
          <xsd:maxLength value="255"/>
        </xsd:restriction>
      </xsd:simpleType>
    </xsd:element>
    <xsd:element name="Target_x0020_Audience" ma:index="11" nillable="true" ma:displayName="Target Audience" ma:internalName="Target_x0020_Audienc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805D6-AC72-435D-A51A-1C2C01D7BD28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5f82c5e-0c74-4764-aa18-b9ea2552975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B0E37F9-AFE8-4A12-A93D-93C2D8F10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82c5e-0c74-4764-aa18-b9ea2552975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3202</TotalTime>
  <Words>3891</Words>
  <Application>Microsoft Office PowerPoint</Application>
  <PresentationFormat>On-screen Show (4:3)</PresentationFormat>
  <Paragraphs>1012</Paragraphs>
  <Slides>44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</vt:lpstr>
      <vt:lpstr>Times New Roman</vt:lpstr>
      <vt:lpstr>Webdings</vt:lpstr>
      <vt:lpstr>UNOSTemplate</vt:lpstr>
      <vt:lpstr>PowerPoint Presentation</vt:lpstr>
      <vt:lpstr>Countries Participating* in the ISHLT International Registry for Heart and Lung Transplantation**</vt:lpstr>
      <vt:lpstr>MAJOR CONTRIBUTORS TO THE ISHLT TRANSPLANT REGISTRY</vt:lpstr>
      <vt:lpstr>PowerPoint Presentation</vt:lpstr>
      <vt:lpstr>PowerPoint Presentation</vt:lpstr>
      <vt:lpstr>PowerPoint Presentation</vt:lpstr>
      <vt:lpstr>REGISTRY DATABASE: Number of Transplants Reported</vt:lpstr>
      <vt:lpstr>REGISTRY DATABASE: Number of Transplants Reported</vt:lpstr>
      <vt:lpstr>REGISTRY DATABASE: Number of Centers Reporting Transplants</vt:lpstr>
      <vt:lpstr>REGISTRY DATABASE: Number of Centers Reporting Heart Transplants</vt:lpstr>
      <vt:lpstr>REGISTRY DATABASE: Number of Centers Reporting Heart Transplants</vt:lpstr>
      <vt:lpstr>REGISTRY DATABASE: Number of Centers Reporting Lung Transplants</vt:lpstr>
      <vt:lpstr>REGISTRY DATABASE: Number of Centers Reporting Lung Transplants</vt:lpstr>
      <vt:lpstr>REGISTRY DATABASE: Number of Centers Reporting Heart-Lung Transplants</vt:lpstr>
      <vt:lpstr>REGISTRY DATABASE: Number of Centers Reporting Heart-Lung Transplants</vt:lpstr>
      <vt:lpstr>PowerPoint Presentation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  <vt:lpstr>Centers Reporting to the ISHLT Transplant Registry</vt:lpstr>
    </vt:vector>
  </TitlesOfParts>
  <Company>UNOS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UNOS Slide Template</dc:title>
  <dc:creator>Manny Carwile</dc:creator>
  <cp:lastModifiedBy>Anna Y. Kucheryavaya</cp:lastModifiedBy>
  <cp:revision>784</cp:revision>
  <dcterms:created xsi:type="dcterms:W3CDTF">2009-06-30T12:53:17Z</dcterms:created>
  <dcterms:modified xsi:type="dcterms:W3CDTF">2014-10-01T12:37:36Z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0x010100B9F1888A67B08347AB72B1A336AD4062</vt:lpwstr>
  </property>
</Properties>
</file>